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58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8A82FF-48FA-784F-A115-80BD9BAC9E4D}">
          <p14:sldIdLst>
            <p14:sldId id="256"/>
            <p14:sldId id="259"/>
            <p14:sldId id="260"/>
            <p14:sldId id="261"/>
            <p14:sldId id="263"/>
            <p14:sldId id="264"/>
            <p14:sldId id="265"/>
            <p14:sldId id="266"/>
            <p14:sldId id="258"/>
            <p14:sldId id="267"/>
            <p14:sldId id="268"/>
            <p14:sldId id="269"/>
            <p14:sldId id="271"/>
            <p14:sldId id="272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2CFAE-E503-2645-ADBE-952A0C2EECA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B4B8B-E73A-AE4A-A223-4FC586A4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4B8B-E73A-AE4A-A223-4FC586A44B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0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4B8B-E73A-AE4A-A223-4FC586A44B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7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4B8B-E73A-AE4A-A223-4FC586A44B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1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10/3/23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5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10/3/23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23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1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10/3/23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47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10/3/23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8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10/3/23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28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10/3/23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10/3/23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7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10/3/23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7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7" r:id="rId6"/>
    <p:sldLayoutId id="2147483792" r:id="rId7"/>
    <p:sldLayoutId id="2147483793" r:id="rId8"/>
    <p:sldLayoutId id="2147483794" r:id="rId9"/>
    <p:sldLayoutId id="2147483796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arble with brown and aqua colours">
            <a:extLst>
              <a:ext uri="{FF2B5EF4-FFF2-40B4-BE49-F238E27FC236}">
                <a16:creationId xmlns:a16="http://schemas.microsoft.com/office/drawing/2014/main" id="{C540C6BA-286B-7E8A-31DA-90EE1AF44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18" b="27108"/>
          <a:stretch/>
        </p:blipFill>
        <p:spPr>
          <a:xfrm>
            <a:off x="20" y="1874237"/>
            <a:ext cx="12191979" cy="498376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D37A2-A0A1-7B1A-E0B1-05504147A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5474257" cy="1235225"/>
          </a:xfrm>
        </p:spPr>
        <p:txBody>
          <a:bodyPr anchor="ctr">
            <a:normAutofit/>
          </a:bodyPr>
          <a:lstStyle/>
          <a:p>
            <a:r>
              <a:rPr lang="en-US" sz="3600" dirty="0">
                <a:cs typeface="Al Bayan Plain" pitchFamily="2" charset="-78"/>
              </a:rPr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0D063-271C-D820-1E06-B94A407ED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293427"/>
            <a:ext cx="4568128" cy="1235226"/>
          </a:xfrm>
        </p:spPr>
        <p:txBody>
          <a:bodyPr anchor="ctr">
            <a:normAutofit/>
          </a:bodyPr>
          <a:lstStyle/>
          <a:p>
            <a:r>
              <a:rPr lang="en-US" dirty="0"/>
              <a:t>Improve the consistency of the amount of walking I do daily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78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D37A2-A0A1-7B1A-E0B1-05504147A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5474257" cy="1235225"/>
          </a:xfrm>
        </p:spPr>
        <p:txBody>
          <a:bodyPr anchor="ctr">
            <a:normAutofit/>
          </a:bodyPr>
          <a:lstStyle/>
          <a:p>
            <a:r>
              <a:rPr lang="en-US" sz="3600" dirty="0">
                <a:cs typeface="Al Bayan Plain" pitchFamily="2" charset="-78"/>
              </a:rPr>
              <a:t>Analyse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0D063-271C-D820-1E06-B94A407ED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293427"/>
            <a:ext cx="4568128" cy="1235226"/>
          </a:xfrm>
        </p:spPr>
        <p:txBody>
          <a:bodyPr anchor="ctr">
            <a:normAutofit/>
          </a:bodyPr>
          <a:lstStyle/>
          <a:p>
            <a:r>
              <a:rPr lang="en-US" dirty="0"/>
              <a:t>Looking for patterns – top entries with poorest sleep time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715EAD-AAC6-5CC7-E4A4-DE19255A5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16238"/>
              </p:ext>
            </p:extLst>
          </p:nvPr>
        </p:nvGraphicFramePr>
        <p:xfrm>
          <a:off x="0" y="1874235"/>
          <a:ext cx="12191999" cy="4983770"/>
        </p:xfrm>
        <a:graphic>
          <a:graphicData uri="http://schemas.openxmlformats.org/drawingml/2006/table">
            <a:tbl>
              <a:tblPr/>
              <a:tblGrid>
                <a:gridCol w="1577231">
                  <a:extLst>
                    <a:ext uri="{9D8B030D-6E8A-4147-A177-3AD203B41FA5}">
                      <a16:colId xmlns:a16="http://schemas.microsoft.com/office/drawing/2014/main" val="1064829980"/>
                    </a:ext>
                  </a:extLst>
                </a:gridCol>
                <a:gridCol w="1577231">
                  <a:extLst>
                    <a:ext uri="{9D8B030D-6E8A-4147-A177-3AD203B41FA5}">
                      <a16:colId xmlns:a16="http://schemas.microsoft.com/office/drawing/2014/main" val="2441279003"/>
                    </a:ext>
                  </a:extLst>
                </a:gridCol>
                <a:gridCol w="2066175">
                  <a:extLst>
                    <a:ext uri="{9D8B030D-6E8A-4147-A177-3AD203B41FA5}">
                      <a16:colId xmlns:a16="http://schemas.microsoft.com/office/drawing/2014/main" val="1767908912"/>
                    </a:ext>
                  </a:extLst>
                </a:gridCol>
                <a:gridCol w="2239669">
                  <a:extLst>
                    <a:ext uri="{9D8B030D-6E8A-4147-A177-3AD203B41FA5}">
                      <a16:colId xmlns:a16="http://schemas.microsoft.com/office/drawing/2014/main" val="3540962464"/>
                    </a:ext>
                  </a:extLst>
                </a:gridCol>
                <a:gridCol w="1577231">
                  <a:extLst>
                    <a:ext uri="{9D8B030D-6E8A-4147-A177-3AD203B41FA5}">
                      <a16:colId xmlns:a16="http://schemas.microsoft.com/office/drawing/2014/main" val="827640399"/>
                    </a:ext>
                  </a:extLst>
                </a:gridCol>
                <a:gridCol w="1577231">
                  <a:extLst>
                    <a:ext uri="{9D8B030D-6E8A-4147-A177-3AD203B41FA5}">
                      <a16:colId xmlns:a16="http://schemas.microsoft.com/office/drawing/2014/main" val="3402930165"/>
                    </a:ext>
                  </a:extLst>
                </a:gridCol>
                <a:gridCol w="1577231">
                  <a:extLst>
                    <a:ext uri="{9D8B030D-6E8A-4147-A177-3AD203B41FA5}">
                      <a16:colId xmlns:a16="http://schemas.microsoft.com/office/drawing/2014/main" val="4018550505"/>
                    </a:ext>
                  </a:extLst>
                </a:gridCol>
              </a:tblGrid>
              <a:tr h="5897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 b="1">
                          <a:effectLst/>
                        </a:rPr>
                        <a:t>Date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 b="1">
                          <a:effectLst/>
                        </a:rPr>
                        <a:t>Step count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 b="1">
                          <a:effectLst/>
                        </a:rPr>
                        <a:t>Weather temp (°C)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 b="1">
                          <a:effectLst/>
                        </a:rPr>
                        <a:t>Weather conditions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 b="1">
                          <a:effectLst/>
                        </a:rPr>
                        <a:t>Work shift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 b="1">
                          <a:effectLst/>
                        </a:rPr>
                        <a:t>Sleep time (hr)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 b="1">
                          <a:effectLst/>
                        </a:rPr>
                        <a:t>Location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058869"/>
                  </a:ext>
                </a:extLst>
              </a:tr>
              <a:tr h="40183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Sun 10th Sept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3866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28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Drizzle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D/O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3.5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London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49358"/>
                  </a:ext>
                </a:extLst>
              </a:tr>
              <a:tr h="40183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Sat 30th Sept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6726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17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Rainy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HOL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4.5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Vilnius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136206"/>
                  </a:ext>
                </a:extLst>
              </a:tr>
              <a:tr h="40183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Thu 7th Sept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4057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31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Sunny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10-7pm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5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London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103426"/>
                  </a:ext>
                </a:extLst>
              </a:tr>
              <a:tr h="40183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Fri 1st Sept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11,531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18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Drizzle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8:30-12:30pm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5.25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London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166098"/>
                  </a:ext>
                </a:extLst>
              </a:tr>
              <a:tr h="40183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Tue 26th Sept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4551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21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Sunny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HOL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6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Kaunas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787271"/>
                  </a:ext>
                </a:extLst>
              </a:tr>
              <a:tr h="40183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Mon 4th Sept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3137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30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Sunny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WFH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6.25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London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47489"/>
                  </a:ext>
                </a:extLst>
              </a:tr>
              <a:tr h="40183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Sat 2nd Sept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6512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24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Foggy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D/O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6.25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London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7127"/>
                  </a:ext>
                </a:extLst>
              </a:tr>
              <a:tr h="40183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Fri 22nd Sept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 dirty="0">
                          <a:effectLst/>
                        </a:rPr>
                        <a:t>8916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19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Sunny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8:30-5:30pm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6.25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London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268840"/>
                  </a:ext>
                </a:extLst>
              </a:tr>
              <a:tr h="5897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Wed 27th Sept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7439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23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Sunny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HOL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6.5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Vilnius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266677"/>
                  </a:ext>
                </a:extLst>
              </a:tr>
              <a:tr h="5897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Mon 18th Sept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3945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19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Rainy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D/O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>
                          <a:effectLst/>
                        </a:rPr>
                        <a:t>6.5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50" dirty="0">
                          <a:effectLst/>
                        </a:rPr>
                        <a:t>London</a:t>
                      </a:r>
                    </a:p>
                  </a:txBody>
                  <a:tcPr marL="12810" marR="12810" marT="8540" marB="854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26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97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D37A2-A0A1-7B1A-E0B1-05504147A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5474257" cy="1235225"/>
          </a:xfrm>
        </p:spPr>
        <p:txBody>
          <a:bodyPr anchor="ctr">
            <a:normAutofit/>
          </a:bodyPr>
          <a:lstStyle/>
          <a:p>
            <a:r>
              <a:rPr lang="en-US" sz="3600" dirty="0">
                <a:cs typeface="Al Bayan Plain" pitchFamily="2" charset="-78"/>
              </a:rPr>
              <a:t>Analyse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0D063-271C-D820-1E06-B94A407ED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293427"/>
            <a:ext cx="4568128" cy="1235226"/>
          </a:xfrm>
        </p:spPr>
        <p:txBody>
          <a:bodyPr anchor="ctr">
            <a:normAutofit/>
          </a:bodyPr>
          <a:lstStyle/>
          <a:p>
            <a:r>
              <a:rPr lang="en-US" dirty="0"/>
              <a:t>Looking for patterns – filtering to days when it rained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DFBC1C-85C5-8805-BFD5-4A23CA187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90126"/>
              </p:ext>
            </p:extLst>
          </p:nvPr>
        </p:nvGraphicFramePr>
        <p:xfrm>
          <a:off x="0" y="1874234"/>
          <a:ext cx="12191998" cy="4983767"/>
        </p:xfrm>
        <a:graphic>
          <a:graphicData uri="http://schemas.openxmlformats.org/drawingml/2006/table">
            <a:tbl>
              <a:tblPr/>
              <a:tblGrid>
                <a:gridCol w="1577232">
                  <a:extLst>
                    <a:ext uri="{9D8B030D-6E8A-4147-A177-3AD203B41FA5}">
                      <a16:colId xmlns:a16="http://schemas.microsoft.com/office/drawing/2014/main" val="3494275320"/>
                    </a:ext>
                  </a:extLst>
                </a:gridCol>
                <a:gridCol w="1577232">
                  <a:extLst>
                    <a:ext uri="{9D8B030D-6E8A-4147-A177-3AD203B41FA5}">
                      <a16:colId xmlns:a16="http://schemas.microsoft.com/office/drawing/2014/main" val="2771468799"/>
                    </a:ext>
                  </a:extLst>
                </a:gridCol>
                <a:gridCol w="2066171">
                  <a:extLst>
                    <a:ext uri="{9D8B030D-6E8A-4147-A177-3AD203B41FA5}">
                      <a16:colId xmlns:a16="http://schemas.microsoft.com/office/drawing/2014/main" val="2312156207"/>
                    </a:ext>
                  </a:extLst>
                </a:gridCol>
                <a:gridCol w="2239667">
                  <a:extLst>
                    <a:ext uri="{9D8B030D-6E8A-4147-A177-3AD203B41FA5}">
                      <a16:colId xmlns:a16="http://schemas.microsoft.com/office/drawing/2014/main" val="771237328"/>
                    </a:ext>
                  </a:extLst>
                </a:gridCol>
                <a:gridCol w="1577232">
                  <a:extLst>
                    <a:ext uri="{9D8B030D-6E8A-4147-A177-3AD203B41FA5}">
                      <a16:colId xmlns:a16="http://schemas.microsoft.com/office/drawing/2014/main" val="206651966"/>
                    </a:ext>
                  </a:extLst>
                </a:gridCol>
                <a:gridCol w="1577232">
                  <a:extLst>
                    <a:ext uri="{9D8B030D-6E8A-4147-A177-3AD203B41FA5}">
                      <a16:colId xmlns:a16="http://schemas.microsoft.com/office/drawing/2014/main" val="2011692948"/>
                    </a:ext>
                  </a:extLst>
                </a:gridCol>
                <a:gridCol w="1577232">
                  <a:extLst>
                    <a:ext uri="{9D8B030D-6E8A-4147-A177-3AD203B41FA5}">
                      <a16:colId xmlns:a16="http://schemas.microsoft.com/office/drawing/2014/main" val="4154309341"/>
                    </a:ext>
                  </a:extLst>
                </a:gridCol>
              </a:tblGrid>
              <a:tr h="7076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>
                          <a:effectLst/>
                        </a:rPr>
                        <a:t>Date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>
                          <a:effectLst/>
                        </a:rPr>
                        <a:t>Step count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>
                          <a:effectLst/>
                        </a:rPr>
                        <a:t>Weather temp (°C)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>
                          <a:effectLst/>
                        </a:rPr>
                        <a:t>Weather conditions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>
                          <a:effectLst/>
                        </a:rPr>
                        <a:t>Work shift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>
                          <a:effectLst/>
                        </a:rPr>
                        <a:t>Sleep time (hr)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>
                          <a:effectLst/>
                        </a:rPr>
                        <a:t>Location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011004"/>
                  </a:ext>
                </a:extLst>
              </a:tr>
              <a:tr h="7076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Sun 10th Sept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3866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28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Drizzle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D/O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3.5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London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160771"/>
                  </a:ext>
                </a:extLst>
              </a:tr>
              <a:tr h="4818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Sat 30th Sept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6726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17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Rainy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HOL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4.5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Vilnius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792123"/>
                  </a:ext>
                </a:extLst>
              </a:tr>
              <a:tr h="7076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Fri 1st Sept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11,531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18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effectLst/>
                        </a:rPr>
                        <a:t>Drizzle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8:30-12:30pm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5.25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London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134499"/>
                  </a:ext>
                </a:extLst>
              </a:tr>
              <a:tr h="7076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Mon 18th Sept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3945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19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Rainy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D/O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6.5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London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52272"/>
                  </a:ext>
                </a:extLst>
              </a:tr>
              <a:tr h="7076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Wed 20th Sept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7129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17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Rainy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9-6pm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7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London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680059"/>
                  </a:ext>
                </a:extLst>
              </a:tr>
              <a:tr h="4818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Sat 16th Sept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3562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23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Rainy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10-7pm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8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London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02562"/>
                  </a:ext>
                </a:extLst>
              </a:tr>
              <a:tr h="4818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Thu 21st Sept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7408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17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effectLst/>
                        </a:rPr>
                        <a:t>Rainy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11:30-8:30pm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8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effectLst/>
                        </a:rPr>
                        <a:t>London</a:t>
                      </a:r>
                    </a:p>
                  </a:txBody>
                  <a:tcPr marL="16897" marR="16897" marT="11265" marB="11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77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41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arble with brown and aqua colours">
            <a:extLst>
              <a:ext uri="{FF2B5EF4-FFF2-40B4-BE49-F238E27FC236}">
                <a16:creationId xmlns:a16="http://schemas.microsoft.com/office/drawing/2014/main" id="{C540C6BA-286B-7E8A-31DA-90EE1AF44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18" b="27108"/>
          <a:stretch/>
        </p:blipFill>
        <p:spPr>
          <a:xfrm>
            <a:off x="20" y="1874237"/>
            <a:ext cx="12191979" cy="498376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D37A2-A0A1-7B1A-E0B1-05504147A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5474257" cy="1235225"/>
          </a:xfrm>
        </p:spPr>
        <p:txBody>
          <a:bodyPr anchor="ctr">
            <a:normAutofit/>
          </a:bodyPr>
          <a:lstStyle/>
          <a:p>
            <a:r>
              <a:rPr lang="en-US" sz="3600" dirty="0">
                <a:cs typeface="Al Bayan Plain" pitchFamily="2" charset="-78"/>
              </a:rPr>
              <a:t>Project goal was to: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0D063-271C-D820-1E06-B94A407ED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293427"/>
            <a:ext cx="4568128" cy="1235226"/>
          </a:xfrm>
        </p:spPr>
        <p:txBody>
          <a:bodyPr anchor="ctr">
            <a:normAutofit/>
          </a:bodyPr>
          <a:lstStyle/>
          <a:p>
            <a:r>
              <a:rPr lang="en-US" dirty="0"/>
              <a:t>Improve the consistency of the amount of walking I do daily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5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DCE12B23-0F3E-4D27-80BF-1FC934CC2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2582213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D7BEB-8148-A15E-0FB7-FDA3EB50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699" y="728026"/>
            <a:ext cx="4251242" cy="56261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Data showed a lot of inconsistency in my walking patterns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59ED8E-C54C-8A09-DF1F-849DB06B6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02" y="2017694"/>
            <a:ext cx="5083083" cy="314260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696CBF-4971-4F6F-B3C7-0CD6C9E0A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7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DCE12B23-0F3E-4D27-80BF-1FC934CC2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2582213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D7BEB-8148-A15E-0FB7-FDA3EB50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699" y="728026"/>
            <a:ext cx="4251242" cy="56261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I tried to look for correlation between weather &amp; work shift patterns, however, there did not seem to be much connection…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696CBF-4971-4F6F-B3C7-0CD6C9E0A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742CA4-2BB7-C9AA-42FE-89DF9E1F0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12" y="1783771"/>
            <a:ext cx="5275977" cy="3262313"/>
          </a:xfrm>
        </p:spPr>
      </p:pic>
    </p:spTree>
    <p:extLst>
      <p:ext uri="{BB962C8B-B14F-4D97-AF65-F5344CB8AC3E}">
        <p14:creationId xmlns:p14="http://schemas.microsoft.com/office/powerpoint/2010/main" val="245499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DCE12B23-0F3E-4D27-80BF-1FC934CC2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2582213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D7BEB-8148-A15E-0FB7-FDA3EB50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699" y="728026"/>
            <a:ext cx="4251242" cy="56261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But one indicator, which seemed to have almost direct relationship, was my sleep &amp; step count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696CBF-4971-4F6F-B3C7-0CD6C9E0A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14F0D1-9CCC-D7DA-893C-BF14BB93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12" y="1936388"/>
            <a:ext cx="5275977" cy="3262313"/>
          </a:xfrm>
        </p:spPr>
      </p:pic>
    </p:spTree>
    <p:extLst>
      <p:ext uri="{BB962C8B-B14F-4D97-AF65-F5344CB8AC3E}">
        <p14:creationId xmlns:p14="http://schemas.microsoft.com/office/powerpoint/2010/main" val="3331141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Slide Background">
            <a:extLst>
              <a:ext uri="{FF2B5EF4-FFF2-40B4-BE49-F238E27FC236}">
                <a16:creationId xmlns:a16="http://schemas.microsoft.com/office/drawing/2014/main" id="{9E3E16BB-730F-448D-8C6D-9B9097F5C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5055219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0D063-271C-D820-1E06-B94A407ED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5678" y="1266656"/>
            <a:ext cx="4243829" cy="122412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5. Act</a:t>
            </a:r>
          </a:p>
        </p:txBody>
      </p:sp>
      <p:pic>
        <p:nvPicPr>
          <p:cNvPr id="4" name="Picture 3" descr="A marble with brown and aqua colours">
            <a:extLst>
              <a:ext uri="{FF2B5EF4-FFF2-40B4-BE49-F238E27FC236}">
                <a16:creationId xmlns:a16="http://schemas.microsoft.com/office/drawing/2014/main" id="{C540C6BA-286B-7E8A-31DA-90EE1AF44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18" b="27108"/>
          <a:stretch/>
        </p:blipFill>
        <p:spPr>
          <a:xfrm>
            <a:off x="761705" y="2490778"/>
            <a:ext cx="4570361" cy="1868250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355837D-AECC-45D7-82B2-8959A52F7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DDF65-8DF4-7220-D7C0-FEDC2791683D}"/>
              </a:ext>
            </a:extLst>
          </p:cNvPr>
          <p:cNvSpPr txBox="1"/>
          <p:nvPr/>
        </p:nvSpPr>
        <p:spPr>
          <a:xfrm>
            <a:off x="6605678" y="2686704"/>
            <a:ext cx="40458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 Although </a:t>
            </a:r>
            <a:r>
              <a:rPr lang="en-US" dirty="0"/>
              <a:t>we are being drilled in the information about importance of sleep, I am excited to see its direct measurable effect my body</a:t>
            </a:r>
          </a:p>
          <a:p>
            <a:endParaRPr lang="en-US" sz="1800" dirty="0"/>
          </a:p>
          <a:p>
            <a:r>
              <a:rPr lang="en-US" dirty="0"/>
              <a:t>- This is a clear sign for me to improve my sleep moving forward</a:t>
            </a:r>
          </a:p>
          <a:p>
            <a:endParaRPr lang="en-US" sz="1800" dirty="0"/>
          </a:p>
          <a:p>
            <a:r>
              <a:rPr lang="en-US" dirty="0"/>
              <a:t>- And my goal of being more active should naturally follow…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706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Slide Background">
            <a:extLst>
              <a:ext uri="{FF2B5EF4-FFF2-40B4-BE49-F238E27FC236}">
                <a16:creationId xmlns:a16="http://schemas.microsoft.com/office/drawing/2014/main" id="{9E3E16BB-730F-448D-8C6D-9B9097F5C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5055219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arble with brown and aqua colours">
            <a:extLst>
              <a:ext uri="{FF2B5EF4-FFF2-40B4-BE49-F238E27FC236}">
                <a16:creationId xmlns:a16="http://schemas.microsoft.com/office/drawing/2014/main" id="{C540C6BA-286B-7E8A-31DA-90EE1AF44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18" b="27108"/>
          <a:stretch/>
        </p:blipFill>
        <p:spPr>
          <a:xfrm>
            <a:off x="-1722005" y="0"/>
            <a:ext cx="16776950" cy="6858000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355837D-AECC-45D7-82B2-8959A52F7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CFC7078-08FC-8414-BA08-DA4020BDE257}"/>
              </a:ext>
            </a:extLst>
          </p:cNvPr>
          <p:cNvSpPr txBox="1"/>
          <p:nvPr/>
        </p:nvSpPr>
        <p:spPr>
          <a:xfrm>
            <a:off x="3482544" y="3105834"/>
            <a:ext cx="522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Thank you 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  <a:sym typeface="Wingdings" pitchFamily="2" charset="2"/>
              </a:rPr>
              <a:t></a:t>
            </a:r>
            <a:endParaRPr lang="en-US"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8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Slide Background">
            <a:extLst>
              <a:ext uri="{FF2B5EF4-FFF2-40B4-BE49-F238E27FC236}">
                <a16:creationId xmlns:a16="http://schemas.microsoft.com/office/drawing/2014/main" id="{9E3E16BB-730F-448D-8C6D-9B9097F5C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5055219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0D063-271C-D820-1E06-B94A407ED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5678" y="1266656"/>
            <a:ext cx="4243829" cy="122412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1. Ask</a:t>
            </a:r>
          </a:p>
        </p:txBody>
      </p:sp>
      <p:pic>
        <p:nvPicPr>
          <p:cNvPr id="4" name="Picture 3" descr="A marble with brown and aqua colours">
            <a:extLst>
              <a:ext uri="{FF2B5EF4-FFF2-40B4-BE49-F238E27FC236}">
                <a16:creationId xmlns:a16="http://schemas.microsoft.com/office/drawing/2014/main" id="{C540C6BA-286B-7E8A-31DA-90EE1AF44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18" b="27108"/>
          <a:stretch/>
        </p:blipFill>
        <p:spPr>
          <a:xfrm>
            <a:off x="761705" y="2490778"/>
            <a:ext cx="4570361" cy="1868250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355837D-AECC-45D7-82B2-8959A52F7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DDF65-8DF4-7220-D7C0-FEDC2791683D}"/>
              </a:ext>
            </a:extLst>
          </p:cNvPr>
          <p:cNvSpPr txBox="1"/>
          <p:nvPr/>
        </p:nvSpPr>
        <p:spPr>
          <a:xfrm>
            <a:off x="6605678" y="2686704"/>
            <a:ext cx="40458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 How many steps is daily is my ideal goal to achieve?</a:t>
            </a:r>
          </a:p>
          <a:p>
            <a:endParaRPr lang="en-US" sz="1800" dirty="0"/>
          </a:p>
          <a:p>
            <a:r>
              <a:rPr lang="en-US" sz="1800" dirty="0"/>
              <a:t>- Are there any reasons I can think of that prevent me from achieving this?</a:t>
            </a:r>
          </a:p>
          <a:p>
            <a:endParaRPr lang="en-US" sz="1800" dirty="0"/>
          </a:p>
          <a:p>
            <a:r>
              <a:rPr lang="en-US" sz="1800" dirty="0"/>
              <a:t>- Are there any correlations I have a feeling may affect my daily movement?</a:t>
            </a:r>
          </a:p>
          <a:p>
            <a:endParaRPr lang="en-US" dirty="0"/>
          </a:p>
          <a:p>
            <a:r>
              <a:rPr lang="en-US" sz="1800" dirty="0"/>
              <a:t>- What motivates me to go out for a walk?</a:t>
            </a:r>
          </a:p>
        </p:txBody>
      </p:sp>
    </p:spTree>
    <p:extLst>
      <p:ext uri="{BB962C8B-B14F-4D97-AF65-F5344CB8AC3E}">
        <p14:creationId xmlns:p14="http://schemas.microsoft.com/office/powerpoint/2010/main" val="19756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Slide Background">
            <a:extLst>
              <a:ext uri="{FF2B5EF4-FFF2-40B4-BE49-F238E27FC236}">
                <a16:creationId xmlns:a16="http://schemas.microsoft.com/office/drawing/2014/main" id="{9E3E16BB-730F-448D-8C6D-9B9097F5C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5055219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0D063-271C-D820-1E06-B94A407ED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5678" y="1266656"/>
            <a:ext cx="4243829" cy="122412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1. Ask</a:t>
            </a:r>
          </a:p>
        </p:txBody>
      </p:sp>
      <p:pic>
        <p:nvPicPr>
          <p:cNvPr id="4" name="Picture 3" descr="A marble with brown and aqua colours">
            <a:extLst>
              <a:ext uri="{FF2B5EF4-FFF2-40B4-BE49-F238E27FC236}">
                <a16:creationId xmlns:a16="http://schemas.microsoft.com/office/drawing/2014/main" id="{C540C6BA-286B-7E8A-31DA-90EE1AF44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18" b="27108"/>
          <a:stretch/>
        </p:blipFill>
        <p:spPr>
          <a:xfrm>
            <a:off x="761705" y="2490778"/>
            <a:ext cx="4570361" cy="1868250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355837D-AECC-45D7-82B2-8959A52F7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DDF65-8DF4-7220-D7C0-FEDC2791683D}"/>
              </a:ext>
            </a:extLst>
          </p:cNvPr>
          <p:cNvSpPr txBox="1"/>
          <p:nvPr/>
        </p:nvSpPr>
        <p:spPr>
          <a:xfrm>
            <a:off x="6605678" y="2686704"/>
            <a:ext cx="40458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 </a:t>
            </a:r>
            <a:r>
              <a:rPr lang="en-US" dirty="0"/>
              <a:t>10,000 steps daily is my goal (consistently)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- Lack of time / energy / good mood</a:t>
            </a:r>
          </a:p>
          <a:p>
            <a:endParaRPr lang="en-US" sz="1800" dirty="0"/>
          </a:p>
          <a:p>
            <a:r>
              <a:rPr lang="en-US" sz="1800" dirty="0"/>
              <a:t>- Weather, work &amp; sleep schedule may affect my mood and energy levels</a:t>
            </a:r>
          </a:p>
          <a:p>
            <a:endParaRPr lang="en-US" dirty="0"/>
          </a:p>
          <a:p>
            <a:r>
              <a:rPr lang="en-US" sz="1800" dirty="0"/>
              <a:t>- </a:t>
            </a:r>
            <a:r>
              <a:rPr lang="en-US" dirty="0"/>
              <a:t>When I’m in a good mood and well rested, I tend to want to be more active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441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Slide Background">
            <a:extLst>
              <a:ext uri="{FF2B5EF4-FFF2-40B4-BE49-F238E27FC236}">
                <a16:creationId xmlns:a16="http://schemas.microsoft.com/office/drawing/2014/main" id="{9E3E16BB-730F-448D-8C6D-9B9097F5C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5055219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0D063-271C-D820-1E06-B94A407ED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5678" y="1266656"/>
            <a:ext cx="4243829" cy="122412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2. Prepare</a:t>
            </a:r>
          </a:p>
        </p:txBody>
      </p:sp>
      <p:pic>
        <p:nvPicPr>
          <p:cNvPr id="4" name="Picture 3" descr="A marble with brown and aqua colours">
            <a:extLst>
              <a:ext uri="{FF2B5EF4-FFF2-40B4-BE49-F238E27FC236}">
                <a16:creationId xmlns:a16="http://schemas.microsoft.com/office/drawing/2014/main" id="{C540C6BA-286B-7E8A-31DA-90EE1AF44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18" b="27108"/>
          <a:stretch/>
        </p:blipFill>
        <p:spPr>
          <a:xfrm>
            <a:off x="761705" y="2490778"/>
            <a:ext cx="4570361" cy="1868250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355837D-AECC-45D7-82B2-8959A52F7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DDF65-8DF4-7220-D7C0-FEDC2791683D}"/>
              </a:ext>
            </a:extLst>
          </p:cNvPr>
          <p:cNvSpPr txBox="1"/>
          <p:nvPr/>
        </p:nvSpPr>
        <p:spPr>
          <a:xfrm>
            <a:off x="6605678" y="2686704"/>
            <a:ext cx="40458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 Choose time duration – September 2023</a:t>
            </a:r>
          </a:p>
          <a:p>
            <a:endParaRPr lang="en-US" sz="1800" dirty="0"/>
          </a:p>
          <a:p>
            <a:r>
              <a:rPr lang="en-US" sz="1800" dirty="0"/>
              <a:t>- Explore work schedule for that month</a:t>
            </a:r>
          </a:p>
          <a:p>
            <a:endParaRPr lang="en-US" sz="1800" dirty="0"/>
          </a:p>
          <a:p>
            <a:r>
              <a:rPr lang="en-US" sz="1800" dirty="0"/>
              <a:t>- Look at weather conditions and sleep patterns on same days</a:t>
            </a:r>
          </a:p>
          <a:p>
            <a:endParaRPr lang="en-US" dirty="0"/>
          </a:p>
          <a:p>
            <a:r>
              <a:rPr lang="en-US" sz="1800" dirty="0"/>
              <a:t>- </a:t>
            </a:r>
            <a:r>
              <a:rPr lang="en-US" dirty="0"/>
              <a:t>Anything else that may contribute to get a better picture of this analysis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04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D37A2-A0A1-7B1A-E0B1-05504147A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5474257" cy="1235225"/>
          </a:xfrm>
        </p:spPr>
        <p:txBody>
          <a:bodyPr anchor="ctr">
            <a:normAutofit/>
          </a:bodyPr>
          <a:lstStyle/>
          <a:p>
            <a:r>
              <a:rPr lang="en-US" sz="3600" dirty="0">
                <a:cs typeface="Al Bayan Plain" pitchFamily="2" charset="-78"/>
              </a:rPr>
              <a:t>Prepare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0D063-271C-D820-1E06-B94A407ED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293427"/>
            <a:ext cx="4568128" cy="1235226"/>
          </a:xfrm>
        </p:spPr>
        <p:txBody>
          <a:bodyPr anchor="ctr">
            <a:normAutofit/>
          </a:bodyPr>
          <a:lstStyle/>
          <a:p>
            <a:r>
              <a:rPr lang="en-US" dirty="0"/>
              <a:t>Collected data and put in a spreadsheet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7DE73B-2AC5-071B-98B5-FE2EB9E37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77980"/>
              </p:ext>
            </p:extLst>
          </p:nvPr>
        </p:nvGraphicFramePr>
        <p:xfrm>
          <a:off x="0" y="1874235"/>
          <a:ext cx="12191997" cy="5612281"/>
        </p:xfrm>
        <a:graphic>
          <a:graphicData uri="http://schemas.openxmlformats.org/drawingml/2006/table">
            <a:tbl>
              <a:tblPr/>
              <a:tblGrid>
                <a:gridCol w="1396563">
                  <a:extLst>
                    <a:ext uri="{9D8B030D-6E8A-4147-A177-3AD203B41FA5}">
                      <a16:colId xmlns:a16="http://schemas.microsoft.com/office/drawing/2014/main" val="3768931826"/>
                    </a:ext>
                  </a:extLst>
                </a:gridCol>
                <a:gridCol w="1396563">
                  <a:extLst>
                    <a:ext uri="{9D8B030D-6E8A-4147-A177-3AD203B41FA5}">
                      <a16:colId xmlns:a16="http://schemas.microsoft.com/office/drawing/2014/main" val="1581018155"/>
                    </a:ext>
                  </a:extLst>
                </a:gridCol>
                <a:gridCol w="1829495">
                  <a:extLst>
                    <a:ext uri="{9D8B030D-6E8A-4147-A177-3AD203B41FA5}">
                      <a16:colId xmlns:a16="http://schemas.microsoft.com/office/drawing/2014/main" val="3557587077"/>
                    </a:ext>
                  </a:extLst>
                </a:gridCol>
                <a:gridCol w="1983124">
                  <a:extLst>
                    <a:ext uri="{9D8B030D-6E8A-4147-A177-3AD203B41FA5}">
                      <a16:colId xmlns:a16="http://schemas.microsoft.com/office/drawing/2014/main" val="2535333859"/>
                    </a:ext>
                  </a:extLst>
                </a:gridCol>
                <a:gridCol w="1396563">
                  <a:extLst>
                    <a:ext uri="{9D8B030D-6E8A-4147-A177-3AD203B41FA5}">
                      <a16:colId xmlns:a16="http://schemas.microsoft.com/office/drawing/2014/main" val="1479359319"/>
                    </a:ext>
                  </a:extLst>
                </a:gridCol>
                <a:gridCol w="1396563">
                  <a:extLst>
                    <a:ext uri="{9D8B030D-6E8A-4147-A177-3AD203B41FA5}">
                      <a16:colId xmlns:a16="http://schemas.microsoft.com/office/drawing/2014/main" val="4189842116"/>
                    </a:ext>
                  </a:extLst>
                </a:gridCol>
                <a:gridCol w="1833421">
                  <a:extLst>
                    <a:ext uri="{9D8B030D-6E8A-4147-A177-3AD203B41FA5}">
                      <a16:colId xmlns:a16="http://schemas.microsoft.com/office/drawing/2014/main" val="3167506170"/>
                    </a:ext>
                  </a:extLst>
                </a:gridCol>
                <a:gridCol w="959705">
                  <a:extLst>
                    <a:ext uri="{9D8B030D-6E8A-4147-A177-3AD203B41FA5}">
                      <a16:colId xmlns:a16="http://schemas.microsoft.com/office/drawing/2014/main" val="2201509531"/>
                    </a:ext>
                  </a:extLst>
                </a:gridCol>
              </a:tblGrid>
              <a:tr h="2024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>
                          <a:effectLst/>
                        </a:rPr>
                        <a:t>Date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>
                          <a:effectLst/>
                        </a:rPr>
                        <a:t>Step count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>
                          <a:effectLst/>
                        </a:rPr>
                        <a:t>Weather temp (°C)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>
                          <a:effectLst/>
                        </a:rPr>
                        <a:t>Weather conditions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>
                          <a:effectLst/>
                        </a:rPr>
                        <a:t>Work shift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>
                          <a:effectLst/>
                        </a:rPr>
                        <a:t>Sleep time (hr)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>
                          <a:effectLst/>
                        </a:rPr>
                        <a:t>Location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000" b="1" dirty="0">
                          <a:effectLst/>
                        </a:rPr>
                        <a:t>Notes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741091"/>
                  </a:ext>
                </a:extLst>
              </a:tr>
              <a:tr h="2024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Fri 1st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11,531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18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Drizzle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8:30-12:30pm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5.25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770638"/>
                  </a:ext>
                </a:extLst>
              </a:tr>
              <a:tr h="1378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Sat 2nd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6512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24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Foggy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D/O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6.25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461748"/>
                  </a:ext>
                </a:extLst>
              </a:tr>
              <a:tr h="1378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 3rd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5466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26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D/O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005191"/>
                  </a:ext>
                </a:extLst>
              </a:tr>
              <a:tr h="1378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Mon 4th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3137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30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WFH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6.25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955767"/>
                  </a:ext>
                </a:extLst>
              </a:tr>
              <a:tr h="1378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Tue 5th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7294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29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D/O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7.5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048149"/>
                  </a:ext>
                </a:extLst>
              </a:tr>
              <a:tr h="1378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Wed 6th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7563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31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9-6pm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9.25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969930"/>
                  </a:ext>
                </a:extLst>
              </a:tr>
              <a:tr h="1378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Thu 7th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4057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31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10-7pm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5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850885"/>
                  </a:ext>
                </a:extLst>
              </a:tr>
              <a:tr h="1378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Fri 8th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10,115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30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8:30-5:30pm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8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85790"/>
                  </a:ext>
                </a:extLst>
              </a:tr>
              <a:tr h="1378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Sat 9th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6853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32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10-7pm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7.25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47151"/>
                  </a:ext>
                </a:extLst>
              </a:tr>
              <a:tr h="2024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 10th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3866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28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Drizzle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D/O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3.5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884369"/>
                  </a:ext>
                </a:extLst>
              </a:tr>
              <a:tr h="2024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Mon 11th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112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24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Cloudy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D/O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9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000">
                          <a:effectLst/>
                        </a:rPr>
                        <a:t>Unwell, at home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035844"/>
                  </a:ext>
                </a:extLst>
              </a:tr>
              <a:tr h="1378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Tue 12th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203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23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Cloudy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WFH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6.5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000">
                          <a:effectLst/>
                        </a:rPr>
                        <a:t>Unwell, at home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826642"/>
                  </a:ext>
                </a:extLst>
              </a:tr>
              <a:tr h="2024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Wed 13th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4590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21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Cloudy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9-6pm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7.75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059798"/>
                  </a:ext>
                </a:extLst>
              </a:tr>
              <a:tr h="1378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Thu 14th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10,311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24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10-7pm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7.5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908190"/>
                  </a:ext>
                </a:extLst>
              </a:tr>
              <a:tr h="1378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Fri 15th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8650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26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8:30-5:30pm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346355"/>
                  </a:ext>
                </a:extLst>
              </a:tr>
              <a:tr h="1378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Sat 16th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3562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23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Rainy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10-7pm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8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75441"/>
                  </a:ext>
                </a:extLst>
              </a:tr>
              <a:tr h="2024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 17th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6631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20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Rainy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D/O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no data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000">
                          <a:effectLst/>
                        </a:rPr>
                        <a:t>Watch not charged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399053"/>
                  </a:ext>
                </a:extLst>
              </a:tr>
              <a:tr h="2024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Mon 18th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3945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19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Rainy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D/O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6.5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720449"/>
                  </a:ext>
                </a:extLst>
              </a:tr>
              <a:tr h="1378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Tue 19th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6391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19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Cloudy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9-6pm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6.75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514638"/>
                  </a:ext>
                </a:extLst>
              </a:tr>
              <a:tr h="2024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Wed 20th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7129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17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Rainy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9-6pm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051789"/>
                  </a:ext>
                </a:extLst>
              </a:tr>
              <a:tr h="1378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Thu 21st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7408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17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Rainy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11:30-8:30pm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8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417471"/>
                  </a:ext>
                </a:extLst>
              </a:tr>
              <a:tr h="1378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Fri 22nd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8916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19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8:30-5:30pm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6.25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899172"/>
                  </a:ext>
                </a:extLst>
              </a:tr>
              <a:tr h="1378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Sat 23rd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6005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18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10-7pm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022392"/>
                  </a:ext>
                </a:extLst>
              </a:tr>
              <a:tr h="2024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 24th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3419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17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Cloudy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D/O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no data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000">
                          <a:effectLst/>
                        </a:rPr>
                        <a:t>Watch not charged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209557"/>
                  </a:ext>
                </a:extLst>
              </a:tr>
              <a:tr h="2024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Mon 25th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7591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18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HOL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Kaunas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079475"/>
                  </a:ext>
                </a:extLst>
              </a:tr>
              <a:tr h="1378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Tue 26th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4551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21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HOL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Kaunas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683293"/>
                  </a:ext>
                </a:extLst>
              </a:tr>
              <a:tr h="2024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Wed 27th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7439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23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HOL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6.5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Vilnius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047366"/>
                  </a:ext>
                </a:extLst>
              </a:tr>
              <a:tr h="1378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Thu 28th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10,789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23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HOL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7.5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Vilnius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18433"/>
                  </a:ext>
                </a:extLst>
              </a:tr>
              <a:tr h="1378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Fri 29th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6108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24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HOL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8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Vilnius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107243"/>
                  </a:ext>
                </a:extLst>
              </a:tr>
              <a:tr h="1378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Sat 30th Sept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6726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17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Rainy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HOL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4.5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Vilnius</a:t>
                      </a: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000" dirty="0">
                        <a:effectLst/>
                      </a:endParaRPr>
                    </a:p>
                  </a:txBody>
                  <a:tcPr marL="4513" marR="4513" marT="3008" marB="300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064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25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Slide Background">
            <a:extLst>
              <a:ext uri="{FF2B5EF4-FFF2-40B4-BE49-F238E27FC236}">
                <a16:creationId xmlns:a16="http://schemas.microsoft.com/office/drawing/2014/main" id="{9E3E16BB-730F-448D-8C6D-9B9097F5C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5055219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0D063-271C-D820-1E06-B94A407ED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5678" y="1266656"/>
            <a:ext cx="4243829" cy="122412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3. Process</a:t>
            </a:r>
          </a:p>
        </p:txBody>
      </p:sp>
      <p:pic>
        <p:nvPicPr>
          <p:cNvPr id="4" name="Picture 3" descr="A marble with brown and aqua colours">
            <a:extLst>
              <a:ext uri="{FF2B5EF4-FFF2-40B4-BE49-F238E27FC236}">
                <a16:creationId xmlns:a16="http://schemas.microsoft.com/office/drawing/2014/main" id="{C540C6BA-286B-7E8A-31DA-90EE1AF44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18" b="27108"/>
          <a:stretch/>
        </p:blipFill>
        <p:spPr>
          <a:xfrm>
            <a:off x="761705" y="2490778"/>
            <a:ext cx="4570361" cy="1868250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355837D-AECC-45D7-82B2-8959A52F7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DDF65-8DF4-7220-D7C0-FEDC2791683D}"/>
              </a:ext>
            </a:extLst>
          </p:cNvPr>
          <p:cNvSpPr txBox="1"/>
          <p:nvPr/>
        </p:nvSpPr>
        <p:spPr>
          <a:xfrm>
            <a:off x="6605678" y="2686704"/>
            <a:ext cx="4045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 Looking for correlations between entered data</a:t>
            </a:r>
            <a:r>
              <a:rPr lang="en-US" dirty="0"/>
              <a:t>. </a:t>
            </a:r>
            <a:r>
              <a:rPr lang="en-US" sz="1800" dirty="0"/>
              <a:t>Are there any patters?</a:t>
            </a:r>
          </a:p>
          <a:p>
            <a:endParaRPr lang="en-US" sz="1800" dirty="0"/>
          </a:p>
          <a:p>
            <a:r>
              <a:rPr lang="en-US" sz="1800" dirty="0"/>
              <a:t>- Does weather affect my activity levels? How about my work schedule?</a:t>
            </a:r>
          </a:p>
          <a:p>
            <a:endParaRPr lang="en-US" dirty="0"/>
          </a:p>
          <a:p>
            <a:r>
              <a:rPr lang="en-US" sz="1800" dirty="0"/>
              <a:t>- </a:t>
            </a:r>
            <a:r>
              <a:rPr lang="en-US" dirty="0"/>
              <a:t>Which days I have highest and which days lowest number of steps?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17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D37A2-A0A1-7B1A-E0B1-05504147A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5474257" cy="1235225"/>
          </a:xfrm>
        </p:spPr>
        <p:txBody>
          <a:bodyPr anchor="ctr">
            <a:normAutofit/>
          </a:bodyPr>
          <a:lstStyle/>
          <a:p>
            <a:r>
              <a:rPr lang="en-US" sz="3600" dirty="0">
                <a:cs typeface="Al Bayan Plain" pitchFamily="2" charset="-78"/>
              </a:rPr>
              <a:t>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0D063-271C-D820-1E06-B94A407ED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293427"/>
            <a:ext cx="4568128" cy="1235226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Cleaning up entries which does not give accurate information or missing data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744008-E0FD-B049-09A5-A0B63AE4F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88313"/>
              </p:ext>
            </p:extLst>
          </p:nvPr>
        </p:nvGraphicFramePr>
        <p:xfrm>
          <a:off x="-1" y="1874234"/>
          <a:ext cx="12191999" cy="4983765"/>
        </p:xfrm>
        <a:graphic>
          <a:graphicData uri="http://schemas.openxmlformats.org/drawingml/2006/table">
            <a:tbl>
              <a:tblPr/>
              <a:tblGrid>
                <a:gridCol w="1577232">
                  <a:extLst>
                    <a:ext uri="{9D8B030D-6E8A-4147-A177-3AD203B41FA5}">
                      <a16:colId xmlns:a16="http://schemas.microsoft.com/office/drawing/2014/main" val="4107005404"/>
                    </a:ext>
                  </a:extLst>
                </a:gridCol>
                <a:gridCol w="1577232">
                  <a:extLst>
                    <a:ext uri="{9D8B030D-6E8A-4147-A177-3AD203B41FA5}">
                      <a16:colId xmlns:a16="http://schemas.microsoft.com/office/drawing/2014/main" val="904332069"/>
                    </a:ext>
                  </a:extLst>
                </a:gridCol>
                <a:gridCol w="2066169">
                  <a:extLst>
                    <a:ext uri="{9D8B030D-6E8A-4147-A177-3AD203B41FA5}">
                      <a16:colId xmlns:a16="http://schemas.microsoft.com/office/drawing/2014/main" val="1340932352"/>
                    </a:ext>
                  </a:extLst>
                </a:gridCol>
                <a:gridCol w="2239670">
                  <a:extLst>
                    <a:ext uri="{9D8B030D-6E8A-4147-A177-3AD203B41FA5}">
                      <a16:colId xmlns:a16="http://schemas.microsoft.com/office/drawing/2014/main" val="1546652705"/>
                    </a:ext>
                  </a:extLst>
                </a:gridCol>
                <a:gridCol w="1577232">
                  <a:extLst>
                    <a:ext uri="{9D8B030D-6E8A-4147-A177-3AD203B41FA5}">
                      <a16:colId xmlns:a16="http://schemas.microsoft.com/office/drawing/2014/main" val="3537750174"/>
                    </a:ext>
                  </a:extLst>
                </a:gridCol>
                <a:gridCol w="1577232">
                  <a:extLst>
                    <a:ext uri="{9D8B030D-6E8A-4147-A177-3AD203B41FA5}">
                      <a16:colId xmlns:a16="http://schemas.microsoft.com/office/drawing/2014/main" val="1510659791"/>
                    </a:ext>
                  </a:extLst>
                </a:gridCol>
                <a:gridCol w="1577232">
                  <a:extLst>
                    <a:ext uri="{9D8B030D-6E8A-4147-A177-3AD203B41FA5}">
                      <a16:colId xmlns:a16="http://schemas.microsoft.com/office/drawing/2014/main" val="3144406313"/>
                    </a:ext>
                  </a:extLst>
                </a:gridCol>
              </a:tblGrid>
              <a:tr h="24538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>
                          <a:effectLst/>
                        </a:rPr>
                        <a:t>Date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>
                          <a:effectLst/>
                        </a:rPr>
                        <a:t>Step count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>
                          <a:effectLst/>
                        </a:rPr>
                        <a:t>Weather temp (°C)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>
                          <a:effectLst/>
                        </a:rPr>
                        <a:t>Weather conditions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>
                          <a:effectLst/>
                        </a:rPr>
                        <a:t>Work shift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>
                          <a:effectLst/>
                        </a:rPr>
                        <a:t>Sleep time (hr)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>
                          <a:effectLst/>
                        </a:rPr>
                        <a:t>Location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475474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Fri 1st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11,531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18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Drizzle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8:30-12:30pm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5.25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591839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Sat 2nd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6512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24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Foggy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D/O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6.25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793089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 3rd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5466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26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D/O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86286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Mon 4th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3137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30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WFH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6.25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124902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Tue 5th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7294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29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D/O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7.5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51900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Wed 6th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7563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31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9-6pm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9.25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787469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Thu 7th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4057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31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10-7pm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5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450580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Fri 8th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10,115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30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8:30-5:30pm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8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414145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Sat 9th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6853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32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10-7pm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7.25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33878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 10th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3866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28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Drizzle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D/O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3.5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766292"/>
                  </a:ext>
                </a:extLst>
              </a:tr>
              <a:tr h="24538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Wed 13th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4590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21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Cloudy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9-6pm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7.75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177728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Thu 14th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10,311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24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10-7pm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7.5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568504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Fri 15th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8650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26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8:30-5:30pm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633054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Sat 16th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3562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23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Rainy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10-7pm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8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684556"/>
                  </a:ext>
                </a:extLst>
              </a:tr>
              <a:tr h="24538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Mon 18th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3945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19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Rainy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D/O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6.5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110366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Tue 19th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6391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19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Cloudy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9-6pm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6.75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429383"/>
                  </a:ext>
                </a:extLst>
              </a:tr>
              <a:tr h="24538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Wed 20th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7129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17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Rainy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9-6pm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256104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Thu 21st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7408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17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Rainy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11:30-8:30pm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8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072951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Fri 22nd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8916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19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8:30-5:30pm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6.25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307493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Sat 23rd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6005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18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10-7pm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London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758114"/>
                  </a:ext>
                </a:extLst>
              </a:tr>
              <a:tr h="24538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Mon 25th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7591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18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HOL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Kaunas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29043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Tue 26th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4551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21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HOL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Kaunas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248518"/>
                  </a:ext>
                </a:extLst>
              </a:tr>
              <a:tr h="24538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Wed 27th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7439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23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HOL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6.5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Vilnius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489059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Thu 28th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10,789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23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HOL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7.5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Vilnius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191031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Fri 29th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6108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24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Sunny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HOL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8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Vilnius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148131"/>
                  </a:ext>
                </a:extLst>
              </a:tr>
              <a:tr h="1672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Sat 30th Sept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6726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17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Rainy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HOL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>
                          <a:effectLst/>
                        </a:rPr>
                        <a:t>4.5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dirty="0">
                          <a:effectLst/>
                        </a:rPr>
                        <a:t>Vilnius</a:t>
                      </a:r>
                    </a:p>
                  </a:txBody>
                  <a:tcPr marL="5331" marR="5331" marT="3554" marB="355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854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92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Slide Background">
            <a:extLst>
              <a:ext uri="{FF2B5EF4-FFF2-40B4-BE49-F238E27FC236}">
                <a16:creationId xmlns:a16="http://schemas.microsoft.com/office/drawing/2014/main" id="{9E3E16BB-730F-448D-8C6D-9B9097F5C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5055219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0D063-271C-D820-1E06-B94A407ED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5678" y="1266656"/>
            <a:ext cx="4243829" cy="122412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4. Analyse</a:t>
            </a:r>
          </a:p>
        </p:txBody>
      </p:sp>
      <p:pic>
        <p:nvPicPr>
          <p:cNvPr id="4" name="Picture 3" descr="A marble with brown and aqua colours">
            <a:extLst>
              <a:ext uri="{FF2B5EF4-FFF2-40B4-BE49-F238E27FC236}">
                <a16:creationId xmlns:a16="http://schemas.microsoft.com/office/drawing/2014/main" id="{C540C6BA-286B-7E8A-31DA-90EE1AF44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18" b="27108"/>
          <a:stretch/>
        </p:blipFill>
        <p:spPr>
          <a:xfrm>
            <a:off x="761705" y="2490778"/>
            <a:ext cx="4570361" cy="1868250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355837D-AECC-45D7-82B2-8959A52F7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DDF65-8DF4-7220-D7C0-FEDC2791683D}"/>
              </a:ext>
            </a:extLst>
          </p:cNvPr>
          <p:cNvSpPr txBox="1"/>
          <p:nvPr/>
        </p:nvSpPr>
        <p:spPr>
          <a:xfrm>
            <a:off x="6605678" y="2686704"/>
            <a:ext cx="4045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 Looking for correlations between entered data</a:t>
            </a:r>
            <a:r>
              <a:rPr lang="en-US" dirty="0"/>
              <a:t>. </a:t>
            </a:r>
            <a:r>
              <a:rPr lang="en-US" sz="1800" dirty="0"/>
              <a:t>Are there any patters?</a:t>
            </a:r>
          </a:p>
          <a:p>
            <a:endParaRPr lang="en-US" sz="1800" dirty="0"/>
          </a:p>
          <a:p>
            <a:r>
              <a:rPr lang="en-US" sz="1800" dirty="0"/>
              <a:t>- Does weather affect my activity levels? How about my work schedule?</a:t>
            </a:r>
          </a:p>
          <a:p>
            <a:endParaRPr lang="en-US" dirty="0"/>
          </a:p>
          <a:p>
            <a:r>
              <a:rPr lang="en-US" sz="1800" dirty="0"/>
              <a:t>- </a:t>
            </a:r>
            <a:r>
              <a:rPr lang="en-US" dirty="0"/>
              <a:t>Which days I have highest and which days lowest number of steps?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49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D37A2-A0A1-7B1A-E0B1-05504147A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5474257" cy="1235225"/>
          </a:xfrm>
        </p:spPr>
        <p:txBody>
          <a:bodyPr anchor="ctr">
            <a:normAutofit/>
          </a:bodyPr>
          <a:lstStyle/>
          <a:p>
            <a:r>
              <a:rPr lang="en-US" sz="3600" dirty="0">
                <a:cs typeface="Al Bayan Plain" pitchFamily="2" charset="-78"/>
              </a:rPr>
              <a:t>Analyse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0D063-271C-D820-1E06-B94A407ED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293427"/>
            <a:ext cx="4568128" cy="1235226"/>
          </a:xfrm>
        </p:spPr>
        <p:txBody>
          <a:bodyPr anchor="ctr">
            <a:normAutofit/>
          </a:bodyPr>
          <a:lstStyle/>
          <a:p>
            <a:r>
              <a:rPr lang="en-US" dirty="0"/>
              <a:t>Looking for patterns – top entries with highest step count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4ABFC5-F71E-E3A4-FBB4-3D96E54AC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06289"/>
              </p:ext>
            </p:extLst>
          </p:nvPr>
        </p:nvGraphicFramePr>
        <p:xfrm>
          <a:off x="0" y="1874235"/>
          <a:ext cx="12192000" cy="4983768"/>
        </p:xfrm>
        <a:graphic>
          <a:graphicData uri="http://schemas.openxmlformats.org/drawingml/2006/table">
            <a:tbl>
              <a:tblPr/>
              <a:tblGrid>
                <a:gridCol w="1577232">
                  <a:extLst>
                    <a:ext uri="{9D8B030D-6E8A-4147-A177-3AD203B41FA5}">
                      <a16:colId xmlns:a16="http://schemas.microsoft.com/office/drawing/2014/main" val="1755081843"/>
                    </a:ext>
                  </a:extLst>
                </a:gridCol>
                <a:gridCol w="1577232">
                  <a:extLst>
                    <a:ext uri="{9D8B030D-6E8A-4147-A177-3AD203B41FA5}">
                      <a16:colId xmlns:a16="http://schemas.microsoft.com/office/drawing/2014/main" val="604173546"/>
                    </a:ext>
                  </a:extLst>
                </a:gridCol>
                <a:gridCol w="2066171">
                  <a:extLst>
                    <a:ext uri="{9D8B030D-6E8A-4147-A177-3AD203B41FA5}">
                      <a16:colId xmlns:a16="http://schemas.microsoft.com/office/drawing/2014/main" val="1754700947"/>
                    </a:ext>
                  </a:extLst>
                </a:gridCol>
                <a:gridCol w="2239669">
                  <a:extLst>
                    <a:ext uri="{9D8B030D-6E8A-4147-A177-3AD203B41FA5}">
                      <a16:colId xmlns:a16="http://schemas.microsoft.com/office/drawing/2014/main" val="3622185458"/>
                    </a:ext>
                  </a:extLst>
                </a:gridCol>
                <a:gridCol w="1577232">
                  <a:extLst>
                    <a:ext uri="{9D8B030D-6E8A-4147-A177-3AD203B41FA5}">
                      <a16:colId xmlns:a16="http://schemas.microsoft.com/office/drawing/2014/main" val="2240532762"/>
                    </a:ext>
                  </a:extLst>
                </a:gridCol>
                <a:gridCol w="1577232">
                  <a:extLst>
                    <a:ext uri="{9D8B030D-6E8A-4147-A177-3AD203B41FA5}">
                      <a16:colId xmlns:a16="http://schemas.microsoft.com/office/drawing/2014/main" val="3873990320"/>
                    </a:ext>
                  </a:extLst>
                </a:gridCol>
                <a:gridCol w="1577232">
                  <a:extLst>
                    <a:ext uri="{9D8B030D-6E8A-4147-A177-3AD203B41FA5}">
                      <a16:colId xmlns:a16="http://schemas.microsoft.com/office/drawing/2014/main" val="795452065"/>
                    </a:ext>
                  </a:extLst>
                </a:gridCol>
              </a:tblGrid>
              <a:tr h="73616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>
                          <a:effectLst/>
                        </a:rPr>
                        <a:t>Date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>
                          <a:effectLst/>
                        </a:rPr>
                        <a:t>Step count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>
                          <a:effectLst/>
                        </a:rPr>
                        <a:t>Weather temp (°C)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>
                          <a:effectLst/>
                        </a:rPr>
                        <a:t>Weather conditions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>
                          <a:effectLst/>
                        </a:rPr>
                        <a:t>Work shift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>
                          <a:effectLst/>
                        </a:rPr>
                        <a:t>Sleep time (hr)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>
                          <a:effectLst/>
                        </a:rPr>
                        <a:t>Location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920423"/>
                  </a:ext>
                </a:extLst>
              </a:tr>
              <a:tr h="5016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Fri 1st Sept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11,531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18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Drizzle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8:30-12:30pm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5.25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London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959484"/>
                  </a:ext>
                </a:extLst>
              </a:tr>
              <a:tr h="5016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Thu 28th Sept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10,789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23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Sunny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HOL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7.5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Vilnius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039811"/>
                  </a:ext>
                </a:extLst>
              </a:tr>
              <a:tr h="5016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Thu 14th Sept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10,311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24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Sunny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10-7pm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7.5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London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726288"/>
                  </a:ext>
                </a:extLst>
              </a:tr>
              <a:tr h="5016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Fri 8th Sept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effectLst/>
                        </a:rPr>
                        <a:t>10,115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30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Sunny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8:30-5:30pm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8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London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38834"/>
                  </a:ext>
                </a:extLst>
              </a:tr>
              <a:tr h="5016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Fri 22nd Sept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8916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19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Sunny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8:30-5:30pm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6.25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London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88306"/>
                  </a:ext>
                </a:extLst>
              </a:tr>
              <a:tr h="5016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Fri 15th Sept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8650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26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Sunny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8:30-5:30pm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7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London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159906"/>
                  </a:ext>
                </a:extLst>
              </a:tr>
              <a:tr h="73616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Mon 25th Sept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7591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18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Sunny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HOL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7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Kaunas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871336"/>
                  </a:ext>
                </a:extLst>
              </a:tr>
              <a:tr h="5016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Wed 6th Sept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7563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31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Sunny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9-6pm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>
                          <a:effectLst/>
                        </a:rPr>
                        <a:t>9.25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dirty="0">
                          <a:effectLst/>
                        </a:rPr>
                        <a:t>London</a:t>
                      </a:r>
                    </a:p>
                  </a:txBody>
                  <a:tcPr marL="15992" marR="15992" marT="10661" marB="1066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3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801974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1310</Words>
  <Application>Microsoft Macintosh PowerPoint</Application>
  <PresentationFormat>Widescreen</PresentationFormat>
  <Paragraphs>670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Bierstadt</vt:lpstr>
      <vt:lpstr>Calibri</vt:lpstr>
      <vt:lpstr>BevelVTI</vt:lpstr>
      <vt:lpstr>Project 1</vt:lpstr>
      <vt:lpstr>PowerPoint Presentation</vt:lpstr>
      <vt:lpstr>PowerPoint Presentation</vt:lpstr>
      <vt:lpstr>PowerPoint Presentation</vt:lpstr>
      <vt:lpstr>Prepare</vt:lpstr>
      <vt:lpstr>PowerPoint Presentation</vt:lpstr>
      <vt:lpstr>Process</vt:lpstr>
      <vt:lpstr>PowerPoint Presentation</vt:lpstr>
      <vt:lpstr>Analyse</vt:lpstr>
      <vt:lpstr>Analyse</vt:lpstr>
      <vt:lpstr>Analyse</vt:lpstr>
      <vt:lpstr>Project goal was to: </vt:lpstr>
      <vt:lpstr>Data showed a lot of inconsistency in my walking patterns</vt:lpstr>
      <vt:lpstr>I tried to look for correlation between weather &amp; work shift patterns, however, there did not seem to be much connection…</vt:lpstr>
      <vt:lpstr>But one indicator, which seemed to have almost direct relationship, was my sleep &amp; step count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Goda Norkute</dc:creator>
  <cp:lastModifiedBy>Goda Norkute</cp:lastModifiedBy>
  <cp:revision>1</cp:revision>
  <dcterms:created xsi:type="dcterms:W3CDTF">2023-10-03T11:38:39Z</dcterms:created>
  <dcterms:modified xsi:type="dcterms:W3CDTF">2023-10-03T14:00:45Z</dcterms:modified>
</cp:coreProperties>
</file>