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8" r:id="rId5"/>
    <p:sldId id="266" r:id="rId6"/>
    <p:sldId id="269" r:id="rId7"/>
    <p:sldId id="267" r:id="rId8"/>
    <p:sldId id="270" r:id="rId9"/>
    <p:sldId id="260" r:id="rId10"/>
    <p:sldId id="274" r:id="rId11"/>
    <p:sldId id="261" r:id="rId12"/>
    <p:sldId id="271" r:id="rId13"/>
    <p:sldId id="262" r:id="rId14"/>
    <p:sldId id="273" r:id="rId15"/>
    <p:sldId id="275" r:id="rId16"/>
    <p:sldId id="263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ppier LIU" initials="HL" lastIdx="6" clrIdx="0">
    <p:extLst>
      <p:ext uri="{19B8F6BF-5375-455C-9EA6-DF929625EA0E}">
        <p15:presenceInfo xmlns:p15="http://schemas.microsoft.com/office/powerpoint/2012/main" userId="dfbd9b513a1915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76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30T22:16:27.327" idx="1">
    <p:pos x="10" y="10"/>
    <p:text>I don't feel this slide is right, but not sure how to modify it. What does it mean by "scheduling reads‘? I think it's quite confusing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30T22:19:39.686" idx="2">
    <p:pos x="10" y="10"/>
    <p:text>reference here ?</p:text>
    <p:extLst>
      <p:ext uri="{C676402C-5697-4E1C-873F-D02D1690AC5C}">
        <p15:threadingInfo xmlns:p15="http://schemas.microsoft.com/office/powerpoint/2012/main" timeZoneBias="300"/>
      </p:ext>
    </p:extLst>
  </p:cm>
  <p:cm authorId="1" dt="2012-11-30T22:20:23.419" idx="3">
    <p:pos x="10" y="146"/>
    <p:text>and i think this slide is confusing too. maybe because i don't have tht related work background</p:text>
    <p:extLst>
      <p:ext uri="{C676402C-5697-4E1C-873F-D02D1690AC5C}">
        <p15:threadingInfo xmlns:p15="http://schemas.microsoft.com/office/powerpoint/2012/main" timeZoneBias="300">
          <p15:parentCm authorId="1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30T22:24:05.408" idx="4">
    <p:pos x="10" y="10"/>
    <p:text>Does this kind of leave the impression on people that after the master gets a query, it asks for the resource usage information ?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11-30T22:28:25.160" idx="6">
    <p:pos x="10" y="10"/>
    <p:text>what is the purpose of this slide compared to slide 6 ?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8EFD-E150-CA4D-905C-A94D1A78A82A}" type="datetime1">
              <a:rPr lang="en-CA" smtClean="0"/>
              <a:t>2012-11-30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ADF8-3441-5F45-A19B-D033F59CF17D}" type="datetime1">
              <a:rPr lang="en-CA" smtClean="0"/>
              <a:t>2012-11-30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46-46F0-524C-B118-2413C4B118F2}" type="datetime1">
              <a:rPr lang="en-CA" smtClean="0"/>
              <a:t>2012-11-30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A75D-0121-8445-A2D5-37B4791018BB}" type="datetime1">
              <a:rPr lang="en-CA" smtClean="0"/>
              <a:t>2012-11-30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7EAB1-141B-FB47-8AAB-E68313ADDAE7}" type="datetime1">
              <a:rPr lang="en-CA" smtClean="0"/>
              <a:t>2012-11-30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838B-1487-4842-81F1-BDF2A6D1F1B3}" type="datetime1">
              <a:rPr lang="en-CA" smtClean="0"/>
              <a:t>2012-11-30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D41A-A37E-B94A-ABBE-66D061CC16A8}" type="datetime1">
              <a:rPr lang="en-CA" smtClean="0"/>
              <a:t>2012-11-30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2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2AFF-A87A-3449-BF73-2E332730FBBD}" type="datetime1">
              <a:rPr lang="en-CA" smtClean="0"/>
              <a:t>2012-11-30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DCD8-522C-0E46-A196-33CF3C2A12C1}" type="datetime1">
              <a:rPr lang="en-CA" smtClean="0"/>
              <a:t>2012-11-30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6C25-90F2-064D-BF7A-B83AB86F67C5}" type="datetime1">
              <a:rPr lang="en-CA" smtClean="0"/>
              <a:t>2012-11-30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68E7-021F-D94A-BB37-798C61C4259E}" type="datetime1">
              <a:rPr lang="en-CA" smtClean="0"/>
              <a:t>2012-11-30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C5816-A486-5D43-AC42-C657B961AA99}" type="datetime1">
              <a:rPr lang="en-CA" smtClean="0"/>
              <a:t>2012-11-30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Horoscope: Resource Based Scheduling of Queries in Distributed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David Dietrich</a:t>
            </a:r>
          </a:p>
          <a:p>
            <a:r>
              <a:rPr lang="en-US" altLang="zh-TW" dirty="0"/>
              <a:t>Tzu-Yang (Ben) </a:t>
            </a:r>
            <a:r>
              <a:rPr lang="en-US" altLang="zh-TW" dirty="0" smtClean="0"/>
              <a:t>Yu</a:t>
            </a:r>
            <a:endParaRPr lang="en-US" dirty="0" smtClean="0"/>
          </a:p>
          <a:p>
            <a:r>
              <a:rPr lang="en-US" dirty="0" err="1" smtClean="0"/>
              <a:t>Yiyao</a:t>
            </a:r>
            <a:r>
              <a:rPr lang="en-US" dirty="0" smtClean="0"/>
              <a:t>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cluster (configuration)</a:t>
            </a:r>
          </a:p>
          <a:p>
            <a:r>
              <a:rPr lang="en-US" dirty="0"/>
              <a:t>150 GB read heavy query.</a:t>
            </a:r>
          </a:p>
          <a:p>
            <a:r>
              <a:rPr lang="en-US" dirty="0"/>
              <a:t>Data is hash partitioned</a:t>
            </a:r>
          </a:p>
          <a:p>
            <a:r>
              <a:rPr lang="en-US" dirty="0"/>
              <a:t>Read Consistency = ONE</a:t>
            </a:r>
          </a:p>
          <a:p>
            <a:r>
              <a:rPr lang="en-US" dirty="0"/>
              <a:t>Implemented the scheduler in </a:t>
            </a:r>
            <a:r>
              <a:rPr lang="en-US" dirty="0" err="1"/>
              <a:t>cassandra</a:t>
            </a:r>
            <a:endParaRPr lang="en-US" dirty="0"/>
          </a:p>
          <a:p>
            <a:pPr lvl="1"/>
            <a:r>
              <a:rPr lang="en-US" dirty="0"/>
              <a:t>About 25 lines of </a:t>
            </a:r>
            <a:r>
              <a:rPr lang="en-US" dirty="0" smtClean="0"/>
              <a:t>code </a:t>
            </a:r>
            <a:r>
              <a:rPr lang="en-US" dirty="0" smtClean="0">
                <a:solidFill>
                  <a:srgbClr val="FF0000"/>
                </a:solidFill>
              </a:rPr>
              <a:t>(why put this here?)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1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 descr="SchedVsNoSched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3" y="385567"/>
            <a:ext cx="7487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the server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experiment on Saturday night to see if it is worthwhile to explore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Our scheduling algorithm provides a small improvement  to the default scheduler</a:t>
            </a:r>
          </a:p>
          <a:p>
            <a:pPr lvl="1"/>
            <a:r>
              <a:rPr lang="en-US" altLang="zh-TW" dirty="0" smtClean="0"/>
              <a:t>[average difference]</a:t>
            </a:r>
          </a:p>
          <a:p>
            <a:r>
              <a:rPr lang="en-US" altLang="zh-TW" dirty="0" smtClean="0"/>
              <a:t>The operations/second difference is not as drastic as we had hoped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how the CPU and memory usage affect the time to process one query </a:t>
            </a:r>
          </a:p>
          <a:p>
            <a:pPr lvl="1"/>
            <a:r>
              <a:rPr lang="en-US" dirty="0" smtClean="0"/>
              <a:t>How representative is the score? </a:t>
            </a:r>
          </a:p>
          <a:p>
            <a:r>
              <a:rPr lang="en-US" dirty="0" smtClean="0"/>
              <a:t>Collected </a:t>
            </a:r>
          </a:p>
          <a:p>
            <a:pPr lvl="1"/>
            <a:r>
              <a:rPr lang="en-US" dirty="0" smtClean="0"/>
              <a:t>Time to execute a query</a:t>
            </a:r>
          </a:p>
          <a:p>
            <a:pPr lvl="1"/>
            <a:r>
              <a:rPr lang="en-US" dirty="0" smtClean="0"/>
              <a:t>CPU usage</a:t>
            </a:r>
          </a:p>
          <a:p>
            <a:pPr lvl="1"/>
            <a:r>
              <a:rPr lang="en-US" dirty="0" smtClean="0"/>
              <a:t>Memory usage</a:t>
            </a:r>
          </a:p>
          <a:p>
            <a:pPr lvl="1"/>
            <a:r>
              <a:rPr lang="en-US" dirty="0" smtClean="0"/>
              <a:t>Process list size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usage experimental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goes here :D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2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Limitations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few servers in our cluster</a:t>
            </a:r>
          </a:p>
          <a:p>
            <a:r>
              <a:rPr lang="en-US" altLang="zh-TW" dirty="0" smtClean="0"/>
              <a:t>Do not have complex workload</a:t>
            </a:r>
          </a:p>
          <a:p>
            <a:pPr lvl="1"/>
            <a:r>
              <a:rPr lang="en-US" altLang="zh-TW" dirty="0"/>
              <a:t>Queries </a:t>
            </a:r>
            <a:r>
              <a:rPr lang="en-US" altLang="zh-TW" dirty="0" smtClean="0"/>
              <a:t>are still </a:t>
            </a:r>
            <a:r>
              <a:rPr lang="en-US" altLang="zh-TW" dirty="0"/>
              <a:t>small, so CPU &amp; Memory usage has little </a:t>
            </a:r>
            <a:r>
              <a:rPr lang="en-US" altLang="zh-TW" dirty="0" smtClean="0"/>
              <a:t>effect</a:t>
            </a:r>
          </a:p>
          <a:p>
            <a:r>
              <a:rPr lang="en-US" altLang="zh-TW" dirty="0" smtClean="0"/>
              <a:t>Unable to congest the network manfully</a:t>
            </a:r>
          </a:p>
          <a:p>
            <a:pPr lvl="1"/>
            <a:r>
              <a:rPr lang="en-US" altLang="zh-TW" dirty="0"/>
              <a:t>Clusters are in local plus workload is light, so network never </a:t>
            </a:r>
            <a:r>
              <a:rPr lang="en-US" altLang="zh-TW" dirty="0" smtClean="0"/>
              <a:t>congested</a:t>
            </a:r>
          </a:p>
          <a:p>
            <a:r>
              <a:rPr lang="en-US" altLang="zh-TW" dirty="0" smtClean="0"/>
              <a:t>No disk time information</a:t>
            </a:r>
          </a:p>
          <a:p>
            <a:pPr lvl="1"/>
            <a:r>
              <a:rPr lang="en-US" altLang="zh-TW" dirty="0"/>
              <a:t>We do not take disk time into consider &amp; hard to manually make disk time </a:t>
            </a:r>
            <a:r>
              <a:rPr lang="en-US" altLang="zh-TW" dirty="0" smtClean="0"/>
              <a:t>busy</a:t>
            </a:r>
          </a:p>
          <a:p>
            <a:r>
              <a:rPr lang="en-US" altLang="zh-TW" dirty="0" smtClean="0"/>
              <a:t>Do not have access to the real datacenter</a:t>
            </a:r>
          </a:p>
          <a:p>
            <a:pPr lvl="1"/>
            <a:r>
              <a:rPr lang="en-US" altLang="zh-TW" dirty="0" smtClean="0"/>
              <a:t>Cannot have large test environment and complex workload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Horoscope has </a:t>
            </a:r>
            <a:r>
              <a:rPr lang="en-US" altLang="zh-TW" dirty="0" smtClean="0"/>
              <a:t>little better performance than the ordinary scheduling algorithm .</a:t>
            </a:r>
          </a:p>
          <a:p>
            <a:r>
              <a:rPr lang="en-US" altLang="zh-TW" dirty="0" smtClean="0"/>
              <a:t>Scheduling queries only base on memory &amp; CPU usage is insufficient.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factors: </a:t>
            </a:r>
            <a:r>
              <a:rPr lang="en-US" altLang="zh-TW" dirty="0"/>
              <a:t>bandwidth usage </a:t>
            </a:r>
            <a:r>
              <a:rPr lang="en-US" altLang="zh-TW" dirty="0" smtClean="0"/>
              <a:t>and disk time</a:t>
            </a:r>
          </a:p>
          <a:p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Test with more complex real quires</a:t>
            </a:r>
          </a:p>
          <a:p>
            <a:r>
              <a:rPr lang="en-US" altLang="zh-TW" dirty="0" smtClean="0"/>
              <a:t>Test with multiple databases</a:t>
            </a:r>
          </a:p>
          <a:p>
            <a:r>
              <a:rPr lang="en-US" altLang="zh-TW" dirty="0" smtClean="0"/>
              <a:t>Test on the real datacenter</a:t>
            </a:r>
          </a:p>
          <a:p>
            <a:r>
              <a:rPr lang="en-US" altLang="zh-TW" dirty="0" smtClean="0"/>
              <a:t>Consider a query distributed across multiple nodes in cluster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Monitoring a server’s resources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Scheduling Reads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7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 distributed database, the computing capacity of servers may vary</a:t>
            </a:r>
          </a:p>
          <a:p>
            <a:pPr lvl="1"/>
            <a:r>
              <a:rPr lang="en-US" altLang="zh-TW" dirty="0" smtClean="0"/>
              <a:t>Different hardware </a:t>
            </a:r>
          </a:p>
          <a:p>
            <a:pPr lvl="1"/>
            <a:r>
              <a:rPr lang="en-US" altLang="zh-TW" dirty="0" smtClean="0"/>
              <a:t>Different</a:t>
            </a:r>
            <a:r>
              <a:rPr lang="en-US" altLang="zh-TW" dirty="0" smtClean="0"/>
              <a:t> workload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artial </a:t>
            </a:r>
            <a:r>
              <a:rPr lang="en-US" altLang="zh-TW" dirty="0"/>
              <a:t>hardware </a:t>
            </a:r>
            <a:r>
              <a:rPr lang="en-US" altLang="zh-TW" dirty="0" smtClean="0"/>
              <a:t>failure</a:t>
            </a:r>
          </a:p>
          <a:p>
            <a:pPr lvl="1"/>
            <a:r>
              <a:rPr lang="en-US" dirty="0" smtClean="0"/>
              <a:t>Network congestion</a:t>
            </a:r>
          </a:p>
          <a:p>
            <a:r>
              <a:rPr lang="en-US" dirty="0" smtClean="0"/>
              <a:t>Typically, </a:t>
            </a:r>
            <a:r>
              <a:rPr lang="en-US" dirty="0" smtClean="0"/>
              <a:t>query is </a:t>
            </a:r>
            <a:r>
              <a:rPr lang="en-US" dirty="0" smtClean="0"/>
              <a:t>only </a:t>
            </a:r>
            <a:r>
              <a:rPr lang="en-US" dirty="0" smtClean="0"/>
              <a:t>schedule </a:t>
            </a:r>
            <a:r>
              <a:rPr lang="en-US" dirty="0" smtClean="0"/>
              <a:t>based </a:t>
            </a:r>
            <a:r>
              <a:rPr lang="en-US" dirty="0"/>
              <a:t>upon replica </a:t>
            </a:r>
            <a:r>
              <a:rPr lang="en-US" dirty="0" smtClean="0"/>
              <a:t>location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</a:p>
          <a:p>
            <a:pPr lvl="1"/>
            <a:r>
              <a:rPr lang="en-US" dirty="0" smtClean="0"/>
              <a:t>Offline load balancing, where a representative workload is used to allocate data across the cluster</a:t>
            </a:r>
          </a:p>
          <a:p>
            <a:pPr lvl="1"/>
            <a:r>
              <a:rPr lang="en-US" dirty="0" smtClean="0"/>
              <a:t>Migrating a job to another server after it has already been assigned</a:t>
            </a:r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Single processor scheduling</a:t>
            </a:r>
          </a:p>
          <a:p>
            <a:pPr lvl="1"/>
            <a:r>
              <a:rPr lang="en-US" dirty="0" smtClean="0"/>
              <a:t>Distributed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explore </a:t>
            </a:r>
            <a:r>
              <a:rPr lang="en-US" altLang="zh-TW" dirty="0" smtClean="0"/>
              <a:t>an efficient </a:t>
            </a:r>
            <a:r>
              <a:rPr lang="en-US" altLang="zh-TW" dirty="0"/>
              <a:t>way to schedule </a:t>
            </a:r>
            <a:r>
              <a:rPr lang="en-US" altLang="zh-TW" dirty="0" smtClean="0"/>
              <a:t>queries on </a:t>
            </a:r>
            <a:r>
              <a:rPr lang="en-US" altLang="zh-TW" dirty="0"/>
              <a:t>multiple nodes in a </a:t>
            </a:r>
            <a:r>
              <a:rPr lang="en-US" altLang="zh-TW" dirty="0" smtClean="0"/>
              <a:t>distributed </a:t>
            </a:r>
            <a:r>
              <a:rPr lang="en-US" altLang="zh-TW" dirty="0"/>
              <a:t>system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Allocate work based on node status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Better </a:t>
            </a:r>
            <a:r>
              <a:rPr lang="en-US" altLang="zh-TW" dirty="0" smtClean="0"/>
              <a:t>performance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Feasible for any </a:t>
            </a:r>
            <a:r>
              <a:rPr lang="en-US" altLang="zh-TW" dirty="0" smtClean="0">
                <a:solidFill>
                  <a:srgbClr val="FF0000"/>
                </a:solidFill>
              </a:rPr>
              <a:t>database (kind of uncertain about this)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Mitigate hotspots</a:t>
            </a:r>
          </a:p>
          <a:p>
            <a:r>
              <a:rPr lang="en-US" altLang="zh-TW" dirty="0" smtClean="0"/>
              <a:t>Consider heterogeneous hardware when </a:t>
            </a:r>
            <a:r>
              <a:rPr lang="en-US" altLang="zh-TW" dirty="0" smtClean="0"/>
              <a:t>scheduling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this might not be true, we’ll see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05261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19106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23514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73469" y="356942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  <a:endParaRPr lang="en-US" dirty="0"/>
          </a:p>
        </p:txBody>
      </p:sp>
      <p:sp>
        <p:nvSpPr>
          <p:cNvPr id="10" name="Donut 9"/>
          <p:cNvSpPr/>
          <p:nvPr/>
        </p:nvSpPr>
        <p:spPr>
          <a:xfrm>
            <a:off x="435158" y="150827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68818" y="1292815"/>
            <a:ext cx="793774" cy="7597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1961" y="92029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Client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2225499" y="2686969"/>
            <a:ext cx="1698015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575544" y="2925807"/>
            <a:ext cx="0" cy="64362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5227573" y="2686969"/>
            <a:ext cx="1643563" cy="8824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53348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Client sends query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collects resource information from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sends query based upon resource usage</a:t>
            </a:r>
          </a:p>
          <a:p>
            <a:pPr marL="342900" indent="-342900">
              <a:buAutoNum type="arabicPeriod"/>
            </a:pPr>
            <a:r>
              <a:rPr lang="en-US" dirty="0" smtClean="0"/>
              <a:t>Master returns query result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227574" y="283936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887384" y="129281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2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altLang="zh-TW" dirty="0"/>
              <a:t>Resource </a:t>
            </a:r>
            <a:r>
              <a:rPr lang="en-US" altLang="zh-TW" dirty="0"/>
              <a:t>Monitor  [cite gray and black box paper</a:t>
            </a:r>
            <a:r>
              <a:rPr lang="en-US" altLang="zh-TW" dirty="0" smtClean="0"/>
              <a:t>]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smtClean="0"/>
              <a:t>On each node server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smtClean="0"/>
              <a:t>Measures </a:t>
            </a:r>
            <a:r>
              <a:rPr lang="en-US" altLang="zh-TW" dirty="0"/>
              <a:t>the load </a:t>
            </a:r>
            <a:endParaRPr lang="en-US" altLang="zh-TW" dirty="0"/>
          </a:p>
          <a:p>
            <a:pPr lvl="2"/>
            <a:r>
              <a:rPr lang="en-US" altLang="zh-TW" dirty="0" smtClean="0"/>
              <a:t>CPU </a:t>
            </a:r>
            <a:r>
              <a:rPr lang="en-US" altLang="zh-TW" dirty="0" smtClean="0"/>
              <a:t>Usage</a:t>
            </a:r>
          </a:p>
          <a:p>
            <a:pPr lvl="2"/>
            <a:r>
              <a:rPr lang="en-US" altLang="zh-TW" dirty="0" smtClean="0"/>
              <a:t>Memory</a:t>
            </a:r>
          </a:p>
          <a:p>
            <a:pPr lvl="2"/>
            <a:r>
              <a:rPr lang="en-US" altLang="zh-TW" dirty="0" smtClean="0"/>
              <a:t>Process list </a:t>
            </a:r>
            <a:endParaRPr lang="en-US" altLang="zh-TW" dirty="0" smtClean="0"/>
          </a:p>
          <a:p>
            <a:r>
              <a:rPr lang="en-US" altLang="zh-TW" dirty="0" smtClean="0"/>
              <a:t>Central </a:t>
            </a:r>
            <a:r>
              <a:rPr lang="en-US" altLang="zh-TW" dirty="0"/>
              <a:t>job director (CJD</a:t>
            </a:r>
            <a:r>
              <a:rPr lang="en-US" altLang="zh-TW" dirty="0" smtClean="0"/>
              <a:t>):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On </a:t>
            </a:r>
            <a:r>
              <a:rPr lang="en-US" altLang="zh-TW" dirty="0"/>
              <a:t>c</a:t>
            </a:r>
            <a:r>
              <a:rPr lang="en-US" altLang="zh-TW" dirty="0" smtClean="0"/>
              <a:t>entral </a:t>
            </a:r>
            <a:r>
              <a:rPr lang="en-US" altLang="zh-TW" dirty="0"/>
              <a:t>master server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Collect resource usage information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Schedule </a:t>
            </a:r>
            <a:r>
              <a:rPr lang="en-US" altLang="zh-TW" dirty="0" smtClean="0"/>
              <a:t>and assign </a:t>
            </a:r>
            <a:r>
              <a:rPr lang="en-US" altLang="zh-TW" dirty="0" smtClean="0"/>
              <a:t>jobs to nodes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Implementation (placeholder)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23514" y="2302090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r>
              <a:rPr lang="en-US" dirty="0" smtClean="0"/>
              <a:t>- CJD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19106" y="381890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ResMon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23514" y="381890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K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ResMon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573469" y="3818908"/>
            <a:ext cx="1304059" cy="8731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A</a:t>
            </a:r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ResMon</a:t>
            </a:r>
            <a:endParaRPr lang="en-US" dirty="0"/>
          </a:p>
        </p:txBody>
      </p:sp>
      <p:sp>
        <p:nvSpPr>
          <p:cNvPr id="9" name="Donut 8"/>
          <p:cNvSpPr/>
          <p:nvPr/>
        </p:nvSpPr>
        <p:spPr>
          <a:xfrm>
            <a:off x="435158" y="1757759"/>
            <a:ext cx="8251642" cy="3704976"/>
          </a:xfrm>
          <a:prstGeom prst="donut">
            <a:avLst>
              <a:gd name="adj" fmla="val 1187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68818" y="1542295"/>
            <a:ext cx="793774" cy="7597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 flipH="1">
            <a:off x="2225499" y="2936449"/>
            <a:ext cx="1698015" cy="882459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575544" y="3175287"/>
            <a:ext cx="0" cy="643621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0"/>
          </p:cNvCxnSpPr>
          <p:nvPr/>
        </p:nvCxnSpPr>
        <p:spPr>
          <a:xfrm>
            <a:off x="5227573" y="2936449"/>
            <a:ext cx="1643563" cy="882459"/>
          </a:xfrm>
          <a:prstGeom prst="straightConnector1">
            <a:avLst/>
          </a:prstGeom>
          <a:ln w="38100">
            <a:solidFill>
              <a:srgbClr val="00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27574" y="3088849"/>
            <a:ext cx="1325626" cy="73005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87384" y="1542295"/>
            <a:ext cx="737076" cy="7597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1961" y="1169770"/>
            <a:ext cx="72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Client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4815" y="2936449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14.7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02482" y="3385844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89.5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22146" y="2904183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.3</a:t>
            </a:r>
            <a:endParaRPr lang="en-US" dirty="0"/>
          </a:p>
        </p:txBody>
      </p:sp>
      <p:pic>
        <p:nvPicPr>
          <p:cNvPr id="28" name="Picture 27" descr="CodeCogsEqn(2)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89" y="5667642"/>
            <a:ext cx="6805909" cy="79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5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26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Apache </a:t>
            </a:r>
            <a:r>
              <a:rPr lang="en-US" altLang="zh-TW" dirty="0" smtClean="0"/>
              <a:t>Cassandra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Distributed key-value database </a:t>
            </a:r>
          </a:p>
          <a:p>
            <a:pPr lvl="1"/>
            <a:r>
              <a:rPr lang="en-US" altLang="zh-TW" dirty="0" smtClean="0"/>
              <a:t>Compare its performance with </a:t>
            </a:r>
            <a:r>
              <a:rPr lang="en-US" altLang="zh-TW" dirty="0"/>
              <a:t>and without our scheduler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Yahoo</a:t>
            </a:r>
            <a:r>
              <a:rPr lang="en-US" altLang="zh-TW" dirty="0"/>
              <a:t>! Cloud Service Benchmark (YCSB</a:t>
            </a:r>
            <a:r>
              <a:rPr lang="en-US" altLang="zh-TW" dirty="0" smtClean="0"/>
              <a:t>) </a:t>
            </a:r>
            <a:endParaRPr lang="en-US" altLang="zh-TW" dirty="0"/>
          </a:p>
          <a:p>
            <a:pPr lvl="1"/>
            <a:r>
              <a:rPr lang="en-US" altLang="zh-TW" dirty="0" smtClean="0"/>
              <a:t>G</a:t>
            </a:r>
            <a:r>
              <a:rPr lang="en-US" altLang="zh-TW" dirty="0" smtClean="0"/>
              <a:t>enerate </a:t>
            </a:r>
            <a:r>
              <a:rPr lang="en-US" altLang="zh-TW" dirty="0" smtClean="0"/>
              <a:t>queries for benchmarking</a:t>
            </a:r>
          </a:p>
          <a:p>
            <a:pPr lvl="1"/>
            <a:r>
              <a:rPr lang="en-US" altLang="zh-TW" dirty="0" smtClean="0"/>
              <a:t>T</a:t>
            </a:r>
            <a:r>
              <a:rPr lang="en-US" altLang="zh-TW" dirty="0" smtClean="0"/>
              <a:t>est </a:t>
            </a:r>
            <a:r>
              <a:rPr lang="en-US" altLang="zh-TW" dirty="0" smtClean="0"/>
              <a:t>the performance of </a:t>
            </a:r>
            <a:r>
              <a:rPr lang="en-US" altLang="zh-TW" dirty="0" smtClean="0"/>
              <a:t>Cassandra</a:t>
            </a:r>
            <a:endParaRPr lang="en-US" altLang="zh-TW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821</TotalTime>
  <Words>566</Words>
  <Application>Microsoft Office PowerPoint</Application>
  <PresentationFormat>On-screen Show (4:3)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新細明體</vt:lpstr>
      <vt:lpstr>Arial</vt:lpstr>
      <vt:lpstr>Calibri</vt:lpstr>
      <vt:lpstr>Default Theme</vt:lpstr>
      <vt:lpstr>Horoscope: Resource Based Scheduling of Queries in Distributed Databases</vt:lpstr>
      <vt:lpstr>Contents</vt:lpstr>
      <vt:lpstr>Motivation</vt:lpstr>
      <vt:lpstr>Related Work</vt:lpstr>
      <vt:lpstr>Goal</vt:lpstr>
      <vt:lpstr>Design</vt:lpstr>
      <vt:lpstr>Implementation</vt:lpstr>
      <vt:lpstr>Concrete Implementation (placeholder)</vt:lpstr>
      <vt:lpstr>Experimental Methodology</vt:lpstr>
      <vt:lpstr>Experimental setup </vt:lpstr>
      <vt:lpstr>Experimental Results</vt:lpstr>
      <vt:lpstr>Scaling the server down</vt:lpstr>
      <vt:lpstr>Experimental Results</vt:lpstr>
      <vt:lpstr>Resource Usage</vt:lpstr>
      <vt:lpstr>Resource usage experimental result</vt:lpstr>
      <vt:lpstr>Limitations</vt:lpstr>
      <vt:lpstr>Conclusion</vt:lpstr>
      <vt:lpstr>Future Work</vt:lpstr>
    </vt:vector>
  </TitlesOfParts>
  <Company>University Of Waterloo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Dietrich</dc:creator>
  <cp:lastModifiedBy>Happier LIU</cp:lastModifiedBy>
  <cp:revision>216</cp:revision>
  <dcterms:created xsi:type="dcterms:W3CDTF">2012-11-19T23:03:38Z</dcterms:created>
  <dcterms:modified xsi:type="dcterms:W3CDTF">2012-12-01T05:14:32Z</dcterms:modified>
</cp:coreProperties>
</file>