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68" r:id="rId5"/>
    <p:sldId id="266" r:id="rId6"/>
    <p:sldId id="269" r:id="rId7"/>
    <p:sldId id="267" r:id="rId8"/>
    <p:sldId id="270" r:id="rId9"/>
    <p:sldId id="260" r:id="rId10"/>
    <p:sldId id="274" r:id="rId11"/>
    <p:sldId id="261" r:id="rId12"/>
    <p:sldId id="271" r:id="rId13"/>
    <p:sldId id="262" r:id="rId14"/>
    <p:sldId id="273" r:id="rId15"/>
    <p:sldId id="275" r:id="rId16"/>
    <p:sldId id="263" r:id="rId17"/>
    <p:sldId id="264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ppier LIU" initials="HL" lastIdx="6" clrIdx="0">
    <p:extLst>
      <p:ext uri="{19B8F6BF-5375-455C-9EA6-DF929625EA0E}">
        <p15:presenceInfo xmlns="" xmlns:p15="http://schemas.microsoft.com/office/powerpoint/2012/main" userId="dfbd9b513a1915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11-30T22:16:27.327" idx="1">
    <p:pos x="10" y="10"/>
    <p:text>I don't feel this slide is right, but not sure how to modify it. What does it mean by "scheduling reads‘? I think it's quite confusing</p:text>
    <p:extLst>
      <p:ext uri="{C676402C-5697-4E1C-873F-D02D1690AC5C}">
        <p15:threadingInfo xmlns=""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11-30T22:19:39.686" idx="2">
    <p:pos x="10" y="10"/>
    <p:text>reference here ?</p:text>
    <p:extLst>
      <p:ext uri="{C676402C-5697-4E1C-873F-D02D1690AC5C}">
        <p15:threadingInfo xmlns="" xmlns:p15="http://schemas.microsoft.com/office/powerpoint/2012/main" timeZoneBias="300"/>
      </p:ext>
    </p:extLst>
  </p:cm>
  <p:cm authorId="1" dt="2012-11-30T22:20:23.419" idx="3">
    <p:pos x="10" y="146"/>
    <p:text>and i think this slide is confusing too. maybe because i don't have tht related work background</p:text>
    <p:extLst>
      <p:ext uri="{C676402C-5697-4E1C-873F-D02D1690AC5C}">
        <p15:threadingInfo xmlns="" xmlns:p15="http://schemas.microsoft.com/office/powerpoint/2012/main" timeZoneBias="300">
          <p15:parentCm authorId="1" idx="2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11-30T22:24:05.408" idx="4">
    <p:pos x="10" y="10"/>
    <p:text>Does this kind of leave the impression on people that after the master gets a query, it asks for the resource usage information ?</p:text>
    <p:extLst>
      <p:ext uri="{C676402C-5697-4E1C-873F-D02D1690AC5C}">
        <p15:threadingInfo xmlns=""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11-30T22:28:25.160" idx="6">
    <p:pos x="10" y="10"/>
    <p:text>what is the purpose of this slide compared to slide 6 ?</p:text>
    <p:extLst>
      <p:ext uri="{C676402C-5697-4E1C-873F-D02D1690AC5C}">
        <p15:threadingInfo xmlns=""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8EFD-E150-CA4D-905C-A94D1A78A82A}" type="datetime1">
              <a:rPr lang="en-CA" smtClean="0"/>
              <a:t>12-12-01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ADF8-3441-5F45-A19B-D033F59CF17D}" type="datetime1">
              <a:rPr lang="en-CA" smtClean="0"/>
              <a:t>12-12-01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5A46-46F0-524C-B118-2413C4B118F2}" type="datetime1">
              <a:rPr lang="en-CA" smtClean="0"/>
              <a:t>12-12-01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8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A75D-0121-8445-A2D5-37B4791018BB}" type="datetime1">
              <a:rPr lang="en-CA" smtClean="0"/>
              <a:t>12-12-01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6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EAB1-141B-FB47-8AAB-E68313ADDAE7}" type="datetime1">
              <a:rPr lang="en-CA" smtClean="0"/>
              <a:t>12-12-01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8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838B-1487-4842-81F1-BDF2A6D1F1B3}" type="datetime1">
              <a:rPr lang="en-CA" smtClean="0"/>
              <a:t>12-12-01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9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D41A-A37E-B94A-ABBE-66D061CC16A8}" type="datetime1">
              <a:rPr lang="en-CA" smtClean="0"/>
              <a:t>12-12-01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2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2AFF-A87A-3449-BF73-2E332730FBBD}" type="datetime1">
              <a:rPr lang="en-CA" smtClean="0"/>
              <a:t>12-12-01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2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DCD8-522C-0E46-A196-33CF3C2A12C1}" type="datetime1">
              <a:rPr lang="en-CA" smtClean="0"/>
              <a:t>12-12-01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3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6C25-90F2-064D-BF7A-B83AB86F67C5}" type="datetime1">
              <a:rPr lang="en-CA" smtClean="0"/>
              <a:t>12-12-01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68E7-021F-D94A-BB37-798C61C4259E}" type="datetime1">
              <a:rPr lang="en-CA" smtClean="0"/>
              <a:t>12-12-01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1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C5816-A486-5D43-AC42-C657B961AA99}" type="datetime1">
              <a:rPr lang="en-CA" smtClean="0"/>
              <a:t>12-12-01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7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comments" Target="../comments/commen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Horoscope: Resource Based Scheduling of Queries in Distributed Databases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David Dietrich</a:t>
            </a:r>
          </a:p>
          <a:p>
            <a:r>
              <a:rPr lang="en-US" altLang="zh-TW" dirty="0"/>
              <a:t>Tzu-Yang (Ben) </a:t>
            </a:r>
            <a:r>
              <a:rPr lang="en-US" altLang="zh-TW" dirty="0" smtClean="0"/>
              <a:t>Yu</a:t>
            </a:r>
            <a:endParaRPr lang="en-US" dirty="0" smtClean="0"/>
          </a:p>
          <a:p>
            <a:r>
              <a:rPr lang="en-US" dirty="0" err="1" smtClean="0"/>
              <a:t>Yiyao</a:t>
            </a:r>
            <a:r>
              <a:rPr lang="en-US" dirty="0" smtClean="0"/>
              <a:t> Liu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45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 on 10 machine cluster</a:t>
            </a:r>
            <a:endParaRPr lang="en-US" dirty="0"/>
          </a:p>
          <a:p>
            <a:r>
              <a:rPr lang="en-US" dirty="0" smtClean="0"/>
              <a:t>150GB of generated of data</a:t>
            </a:r>
            <a:endParaRPr lang="en-US" dirty="0"/>
          </a:p>
          <a:p>
            <a:pPr lvl="1"/>
            <a:r>
              <a:rPr lang="en-US" dirty="0" smtClean="0"/>
              <a:t>Hash partitioned</a:t>
            </a:r>
          </a:p>
          <a:p>
            <a:r>
              <a:rPr lang="en-US" dirty="0" smtClean="0"/>
              <a:t>Read </a:t>
            </a:r>
            <a:r>
              <a:rPr lang="en-US" dirty="0"/>
              <a:t>Consistency = </a:t>
            </a:r>
            <a:r>
              <a:rPr lang="en-US" dirty="0" smtClean="0"/>
              <a:t>ONE</a:t>
            </a:r>
          </a:p>
          <a:p>
            <a:r>
              <a:rPr lang="en-US" dirty="0" smtClean="0"/>
              <a:t>Results averaged over 5 executions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19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Results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SchedVsNoSch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06360" y="277668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17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the server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experiment on Saturday night to see if it is worthwhile to explore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3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Results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Our scheduling algorithm provides a small improvement  to the default scheduler</a:t>
            </a:r>
          </a:p>
          <a:p>
            <a:pPr lvl="1"/>
            <a:r>
              <a:rPr lang="en-US" altLang="zh-TW" dirty="0" smtClean="0"/>
              <a:t>Average improvement = 151 operations/second</a:t>
            </a:r>
          </a:p>
          <a:p>
            <a:r>
              <a:rPr lang="en-US" altLang="zh-TW" dirty="0" smtClean="0"/>
              <a:t>The operations/second difference is not as drastic as we had hoped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06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Examining how the CPU and memory usage affect the time to process one query </a:t>
            </a:r>
          </a:p>
          <a:p>
            <a:pPr lvl="1"/>
            <a:r>
              <a:rPr lang="en-US" dirty="0" smtClean="0"/>
              <a:t>How representative is the score? </a:t>
            </a:r>
          </a:p>
          <a:p>
            <a:r>
              <a:rPr lang="en-US" dirty="0" smtClean="0"/>
              <a:t>Collected </a:t>
            </a:r>
          </a:p>
          <a:p>
            <a:pPr lvl="1"/>
            <a:r>
              <a:rPr lang="en-US" dirty="0" smtClean="0"/>
              <a:t>Time to execute a query</a:t>
            </a:r>
          </a:p>
          <a:p>
            <a:pPr lvl="1"/>
            <a:r>
              <a:rPr lang="en-US" dirty="0" smtClean="0"/>
              <a:t>CPU usage</a:t>
            </a:r>
          </a:p>
          <a:p>
            <a:pPr lvl="1"/>
            <a:r>
              <a:rPr lang="en-US" dirty="0" smtClean="0"/>
              <a:t>Memory usage</a:t>
            </a:r>
          </a:p>
          <a:p>
            <a:pPr lvl="1"/>
            <a:r>
              <a:rPr lang="en-US" dirty="0" smtClean="0"/>
              <a:t>Process list size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32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usage experimental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 descr="plot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17700" y="396908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28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Limitations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There are few servers in our cluster</a:t>
            </a:r>
          </a:p>
          <a:p>
            <a:r>
              <a:rPr lang="en-US" altLang="zh-TW" dirty="0" smtClean="0"/>
              <a:t>Simplistic workload</a:t>
            </a:r>
          </a:p>
          <a:p>
            <a:pPr lvl="1"/>
            <a:r>
              <a:rPr lang="en-US" altLang="zh-TW" dirty="0"/>
              <a:t>Queries </a:t>
            </a:r>
            <a:r>
              <a:rPr lang="en-US" altLang="zh-TW" dirty="0" smtClean="0"/>
              <a:t>are small</a:t>
            </a:r>
            <a:r>
              <a:rPr lang="en-US" altLang="zh-TW" dirty="0"/>
              <a:t>, so CPU &amp; Memory usage has little </a:t>
            </a:r>
            <a:r>
              <a:rPr lang="en-US" altLang="zh-TW" dirty="0" smtClean="0"/>
              <a:t>effect</a:t>
            </a:r>
          </a:p>
          <a:p>
            <a:r>
              <a:rPr lang="en-US" altLang="zh-TW" dirty="0" smtClean="0"/>
              <a:t>Unable to congest the network meaningfully</a:t>
            </a:r>
          </a:p>
          <a:p>
            <a:pPr lvl="1"/>
            <a:r>
              <a:rPr lang="en-US" altLang="zh-TW" dirty="0" smtClean="0"/>
              <a:t>All servers are collocated on the same rack, </a:t>
            </a:r>
            <a:r>
              <a:rPr lang="en-US" altLang="zh-TW" dirty="0"/>
              <a:t>so network </a:t>
            </a:r>
            <a:r>
              <a:rPr lang="en-US" altLang="zh-TW" dirty="0" smtClean="0"/>
              <a:t>is never congested</a:t>
            </a:r>
          </a:p>
          <a:p>
            <a:r>
              <a:rPr lang="en-US" altLang="zh-TW" dirty="0" smtClean="0"/>
              <a:t>No disk information</a:t>
            </a:r>
          </a:p>
          <a:p>
            <a:pPr lvl="1"/>
            <a:r>
              <a:rPr lang="en-US" altLang="zh-TW" dirty="0" smtClean="0"/>
              <a:t>We do not take hard disk accesses into account</a:t>
            </a:r>
          </a:p>
          <a:p>
            <a:r>
              <a:rPr lang="en-US" altLang="zh-TW" dirty="0" smtClean="0"/>
              <a:t>Do not have access to a real datacenter (I don’t think we need this)</a:t>
            </a:r>
          </a:p>
          <a:p>
            <a:pPr lvl="1"/>
            <a:r>
              <a:rPr lang="en-US" altLang="zh-TW" dirty="0" smtClean="0"/>
              <a:t>Limited test environment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14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Horoscope has </a:t>
            </a:r>
            <a:r>
              <a:rPr lang="en-US" altLang="zh-TW" dirty="0" smtClean="0"/>
              <a:t>slightly better performance than the ordinary scheduling algorithm</a:t>
            </a:r>
          </a:p>
          <a:p>
            <a:r>
              <a:rPr lang="en-US" altLang="zh-TW" dirty="0" smtClean="0"/>
              <a:t>Scheduling queries based upon only CPU Usage and Memory seems to be insufficient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factors: </a:t>
            </a:r>
            <a:r>
              <a:rPr lang="en-US" altLang="zh-TW" dirty="0"/>
              <a:t>bandwidth usage </a:t>
            </a:r>
            <a:r>
              <a:rPr lang="en-US" altLang="zh-TW" dirty="0" smtClean="0"/>
              <a:t>and disk time</a:t>
            </a:r>
          </a:p>
          <a:p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23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Work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Test with more complex real queries</a:t>
            </a:r>
          </a:p>
          <a:p>
            <a:r>
              <a:rPr lang="en-US" altLang="zh-TW" dirty="0" smtClean="0"/>
              <a:t>Test with multiple databases on the cluster</a:t>
            </a:r>
          </a:p>
          <a:p>
            <a:r>
              <a:rPr lang="en-US" altLang="zh-TW" dirty="0" smtClean="0"/>
              <a:t>Test on the real datacenter</a:t>
            </a:r>
          </a:p>
          <a:p>
            <a:r>
              <a:rPr lang="en-US" altLang="zh-TW" dirty="0" smtClean="0"/>
              <a:t>Consider a query distributed across multiple nodes in cluster (not needed)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26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and Motivation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Monitoring a server’s resources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Scheduling Reads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72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a distributed database, the computing capacity of servers may vary</a:t>
            </a:r>
          </a:p>
          <a:p>
            <a:pPr lvl="1"/>
            <a:r>
              <a:rPr lang="en-US" altLang="zh-TW" dirty="0" smtClean="0"/>
              <a:t>Different hardware </a:t>
            </a:r>
          </a:p>
          <a:p>
            <a:pPr lvl="1"/>
            <a:r>
              <a:rPr lang="en-US" altLang="zh-TW" dirty="0" smtClean="0"/>
              <a:t>Different workload</a:t>
            </a:r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artial </a:t>
            </a:r>
            <a:r>
              <a:rPr lang="en-US" altLang="zh-TW" dirty="0"/>
              <a:t>hardware </a:t>
            </a:r>
            <a:r>
              <a:rPr lang="en-US" altLang="zh-TW" dirty="0" smtClean="0"/>
              <a:t>failure</a:t>
            </a:r>
          </a:p>
          <a:p>
            <a:pPr lvl="1"/>
            <a:r>
              <a:rPr lang="en-US" dirty="0" smtClean="0"/>
              <a:t>Network congestion</a:t>
            </a:r>
          </a:p>
          <a:p>
            <a:r>
              <a:rPr lang="en-US" dirty="0" smtClean="0"/>
              <a:t>Typically, a query is only assigned based </a:t>
            </a:r>
            <a:r>
              <a:rPr lang="en-US" dirty="0"/>
              <a:t>upon replica </a:t>
            </a:r>
            <a:r>
              <a:rPr lang="en-US" dirty="0" smtClean="0"/>
              <a:t>location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24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Balancing</a:t>
            </a:r>
          </a:p>
          <a:p>
            <a:pPr lvl="1"/>
            <a:r>
              <a:rPr lang="en-US" dirty="0" smtClean="0"/>
              <a:t>Offline load balancing, where a representative workload is used to allocate data across the cluster</a:t>
            </a:r>
          </a:p>
          <a:p>
            <a:pPr lvl="1"/>
            <a:r>
              <a:rPr lang="en-US" dirty="0" smtClean="0"/>
              <a:t>Migrating a job to another server after it has already been assigned</a:t>
            </a:r>
          </a:p>
          <a:p>
            <a:r>
              <a:rPr lang="en-US" dirty="0" smtClean="0"/>
              <a:t>Scheduling</a:t>
            </a:r>
          </a:p>
          <a:p>
            <a:pPr lvl="1"/>
            <a:r>
              <a:rPr lang="en-US" dirty="0" smtClean="0"/>
              <a:t>Single processor scheduling</a:t>
            </a:r>
          </a:p>
          <a:p>
            <a:pPr lvl="1"/>
            <a:r>
              <a:rPr lang="en-US" dirty="0" smtClean="0"/>
              <a:t>Distributed 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67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explore an efficient </a:t>
            </a:r>
            <a:r>
              <a:rPr lang="en-US" altLang="zh-TW" dirty="0"/>
              <a:t>way to schedule </a:t>
            </a:r>
            <a:r>
              <a:rPr lang="en-US" altLang="zh-TW" dirty="0" smtClean="0"/>
              <a:t>queries on </a:t>
            </a:r>
            <a:r>
              <a:rPr lang="en-US" altLang="zh-TW" dirty="0"/>
              <a:t>multiple nodes in a </a:t>
            </a:r>
            <a:r>
              <a:rPr lang="en-US" altLang="zh-TW" dirty="0" smtClean="0"/>
              <a:t>distributed </a:t>
            </a:r>
            <a:r>
              <a:rPr lang="en-US" altLang="zh-TW" dirty="0"/>
              <a:t>system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Allocate work based on node status</a:t>
            </a:r>
          </a:p>
          <a:p>
            <a:pPr lvl="1"/>
            <a:r>
              <a:rPr lang="en-US" altLang="zh-TW" dirty="0" smtClean="0"/>
              <a:t>Better performance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Feasible for any database (kind of uncertain about this) </a:t>
            </a:r>
          </a:p>
          <a:p>
            <a:pPr lvl="1"/>
            <a:r>
              <a:rPr lang="en-US" altLang="zh-TW" dirty="0" smtClean="0"/>
              <a:t>Mitigate hotspots</a:t>
            </a:r>
          </a:p>
          <a:p>
            <a:r>
              <a:rPr lang="en-US" altLang="zh-TW" dirty="0" smtClean="0"/>
              <a:t>Consider heterogeneous hardware when scheduling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this might not be true, we’ll see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923514" y="2052610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219106" y="356942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923514" y="356942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573469" y="356942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A</a:t>
            </a:r>
            <a:endParaRPr lang="en-US" dirty="0"/>
          </a:p>
        </p:txBody>
      </p:sp>
      <p:sp>
        <p:nvSpPr>
          <p:cNvPr id="10" name="Donut 9"/>
          <p:cNvSpPr/>
          <p:nvPr/>
        </p:nvSpPr>
        <p:spPr>
          <a:xfrm>
            <a:off x="435158" y="1508279"/>
            <a:ext cx="8251642" cy="3704976"/>
          </a:xfrm>
          <a:prstGeom prst="donut">
            <a:avLst>
              <a:gd name="adj" fmla="val 1187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068818" y="1292815"/>
            <a:ext cx="793774" cy="759795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91961" y="920290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Client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4" name="Straight Arrow Connector 13"/>
          <p:cNvCxnSpPr>
            <a:endCxn id="9" idx="0"/>
          </p:cNvCxnSpPr>
          <p:nvPr/>
        </p:nvCxnSpPr>
        <p:spPr>
          <a:xfrm flipH="1">
            <a:off x="2225499" y="2686969"/>
            <a:ext cx="1698015" cy="882459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>
            <a:off x="4575544" y="2925807"/>
            <a:ext cx="0" cy="643621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>
            <a:off x="5227573" y="2686969"/>
            <a:ext cx="1643563" cy="882459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" y="5334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Client sends query</a:t>
            </a:r>
          </a:p>
          <a:p>
            <a:pPr marL="342900" indent="-342900">
              <a:buAutoNum type="arabicPeriod"/>
            </a:pPr>
            <a:r>
              <a:rPr lang="en-US" dirty="0" smtClean="0"/>
              <a:t>Master collects resource information from nodes</a:t>
            </a:r>
          </a:p>
          <a:p>
            <a:pPr marL="342900" indent="-342900">
              <a:buAutoNum type="arabicPeriod"/>
            </a:pPr>
            <a:r>
              <a:rPr lang="en-US" dirty="0" smtClean="0"/>
              <a:t>Master sends query based upon resource usage</a:t>
            </a:r>
          </a:p>
          <a:p>
            <a:pPr marL="342900" indent="-342900">
              <a:buAutoNum type="arabicPeriod"/>
            </a:pPr>
            <a:r>
              <a:rPr lang="en-US" dirty="0" smtClean="0"/>
              <a:t>Master returns query result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227574" y="2839369"/>
            <a:ext cx="1325626" cy="730059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887384" y="1292815"/>
            <a:ext cx="737076" cy="75979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429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altLang="zh-TW" dirty="0"/>
              <a:t>Resource Monitor  [cite gray and black box paper</a:t>
            </a:r>
            <a:r>
              <a:rPr lang="en-US" altLang="zh-TW" dirty="0" smtClean="0"/>
              <a:t>]: </a:t>
            </a:r>
          </a:p>
          <a:p>
            <a:pPr lvl="1"/>
            <a:r>
              <a:rPr lang="en-US" altLang="zh-TW" dirty="0" smtClean="0"/>
              <a:t>On each node server</a:t>
            </a:r>
          </a:p>
          <a:p>
            <a:pPr lvl="1"/>
            <a:r>
              <a:rPr lang="en-US" altLang="zh-TW" dirty="0" smtClean="0"/>
              <a:t> Measures </a:t>
            </a:r>
            <a:r>
              <a:rPr lang="en-US" altLang="zh-TW" dirty="0"/>
              <a:t>the load </a:t>
            </a:r>
          </a:p>
          <a:p>
            <a:pPr lvl="2"/>
            <a:r>
              <a:rPr lang="en-US" altLang="zh-TW" dirty="0" smtClean="0"/>
              <a:t>CPU Usage</a:t>
            </a:r>
          </a:p>
          <a:p>
            <a:pPr lvl="2"/>
            <a:r>
              <a:rPr lang="en-US" altLang="zh-TW" dirty="0" smtClean="0"/>
              <a:t>Memory</a:t>
            </a:r>
          </a:p>
          <a:p>
            <a:pPr lvl="2"/>
            <a:r>
              <a:rPr lang="en-US" altLang="zh-TW" dirty="0" smtClean="0"/>
              <a:t>Process list </a:t>
            </a:r>
          </a:p>
          <a:p>
            <a:r>
              <a:rPr lang="en-US" altLang="zh-TW" dirty="0" smtClean="0"/>
              <a:t>Central </a:t>
            </a:r>
            <a:r>
              <a:rPr lang="en-US" altLang="zh-TW" dirty="0"/>
              <a:t>job director (CJD</a:t>
            </a:r>
            <a:r>
              <a:rPr lang="en-US" altLang="zh-TW" dirty="0" smtClean="0"/>
              <a:t>): </a:t>
            </a:r>
          </a:p>
          <a:p>
            <a:pPr lvl="1"/>
            <a:r>
              <a:rPr lang="en-US" altLang="zh-TW" dirty="0" smtClean="0"/>
              <a:t>On </a:t>
            </a:r>
            <a:r>
              <a:rPr lang="en-US" altLang="zh-TW" dirty="0"/>
              <a:t>c</a:t>
            </a:r>
            <a:r>
              <a:rPr lang="en-US" altLang="zh-TW" dirty="0" smtClean="0"/>
              <a:t>entral </a:t>
            </a:r>
            <a:r>
              <a:rPr lang="en-US" altLang="zh-TW" dirty="0"/>
              <a:t>master server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Collect resource usage information </a:t>
            </a:r>
          </a:p>
          <a:p>
            <a:pPr lvl="1"/>
            <a:r>
              <a:rPr lang="en-US" altLang="zh-TW" dirty="0" smtClean="0"/>
              <a:t>Schedule and assign jobs to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28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Implementation (placeholder)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923514" y="2302090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</a:p>
          <a:p>
            <a:pPr algn="ctr"/>
            <a:r>
              <a:rPr lang="en-US" dirty="0" smtClean="0"/>
              <a:t>- CJD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219106" y="381890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N</a:t>
            </a:r>
          </a:p>
          <a:p>
            <a:pPr algn="ctr"/>
            <a:r>
              <a:rPr lang="en-US" dirty="0" smtClean="0"/>
              <a:t>- </a:t>
            </a:r>
            <a:r>
              <a:rPr lang="en-US" dirty="0" err="1" smtClean="0"/>
              <a:t>ResMon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923514" y="381890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K</a:t>
            </a:r>
          </a:p>
          <a:p>
            <a:pPr algn="ctr"/>
            <a:r>
              <a:rPr lang="en-US" dirty="0" smtClean="0"/>
              <a:t>- </a:t>
            </a:r>
            <a:r>
              <a:rPr lang="en-US" dirty="0" err="1" smtClean="0"/>
              <a:t>ResMon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573469" y="381890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A</a:t>
            </a:r>
          </a:p>
          <a:p>
            <a:pPr algn="ctr"/>
            <a:r>
              <a:rPr lang="en-US" dirty="0" smtClean="0"/>
              <a:t>- </a:t>
            </a:r>
            <a:r>
              <a:rPr lang="en-US" dirty="0" err="1" smtClean="0"/>
              <a:t>ResMon</a:t>
            </a:r>
            <a:endParaRPr lang="en-US" dirty="0"/>
          </a:p>
        </p:txBody>
      </p:sp>
      <p:sp>
        <p:nvSpPr>
          <p:cNvPr id="9" name="Donut 8"/>
          <p:cNvSpPr/>
          <p:nvPr/>
        </p:nvSpPr>
        <p:spPr>
          <a:xfrm>
            <a:off x="435158" y="1757759"/>
            <a:ext cx="8251642" cy="3704976"/>
          </a:xfrm>
          <a:prstGeom prst="donut">
            <a:avLst>
              <a:gd name="adj" fmla="val 1187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068818" y="1542295"/>
            <a:ext cx="793774" cy="759795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8" idx="0"/>
          </p:cNvCxnSpPr>
          <p:nvPr/>
        </p:nvCxnSpPr>
        <p:spPr>
          <a:xfrm flipH="1">
            <a:off x="2225499" y="2936449"/>
            <a:ext cx="1698015" cy="882459"/>
          </a:xfrm>
          <a:prstGeom prst="straightConnector1">
            <a:avLst/>
          </a:prstGeom>
          <a:ln w="38100">
            <a:solidFill>
              <a:srgbClr val="008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4575544" y="3175287"/>
            <a:ext cx="0" cy="643621"/>
          </a:xfrm>
          <a:prstGeom prst="straightConnector1">
            <a:avLst/>
          </a:prstGeom>
          <a:ln w="38100">
            <a:solidFill>
              <a:srgbClr val="008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0"/>
          </p:cNvCxnSpPr>
          <p:nvPr/>
        </p:nvCxnSpPr>
        <p:spPr>
          <a:xfrm>
            <a:off x="5227573" y="2936449"/>
            <a:ext cx="1643563" cy="882459"/>
          </a:xfrm>
          <a:prstGeom prst="straightConnector1">
            <a:avLst/>
          </a:prstGeom>
          <a:ln w="38100">
            <a:solidFill>
              <a:srgbClr val="008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27574" y="3088849"/>
            <a:ext cx="1325626" cy="730059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87384" y="1542295"/>
            <a:ext cx="737076" cy="75979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1961" y="1169770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Client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64815" y="2936449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14.7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02482" y="3385844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89.5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22146" y="2904183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.3</a:t>
            </a:r>
            <a:endParaRPr lang="en-US" dirty="0"/>
          </a:p>
        </p:txBody>
      </p:sp>
      <p:pic>
        <p:nvPicPr>
          <p:cNvPr id="3" name="Picture 2" descr="CodeCogsEq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951" y="5765266"/>
            <a:ext cx="6479185" cy="7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51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26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Apache Cassandra </a:t>
            </a:r>
          </a:p>
          <a:p>
            <a:pPr lvl="1"/>
            <a:r>
              <a:rPr lang="en-US" altLang="zh-TW" dirty="0" smtClean="0"/>
              <a:t>Distributed key-value database </a:t>
            </a:r>
          </a:p>
          <a:p>
            <a:pPr lvl="1"/>
            <a:r>
              <a:rPr lang="en-US" altLang="zh-TW" dirty="0" smtClean="0"/>
              <a:t>Compare its performance with </a:t>
            </a:r>
            <a:r>
              <a:rPr lang="en-US" altLang="zh-TW" dirty="0"/>
              <a:t>and without our </a:t>
            </a:r>
            <a:r>
              <a:rPr lang="en-US" altLang="zh-TW" dirty="0" smtClean="0"/>
              <a:t>scheduler</a:t>
            </a:r>
          </a:p>
          <a:p>
            <a:pPr lvl="2"/>
            <a:r>
              <a:rPr lang="en-US" dirty="0"/>
              <a:t>Implemented the scheduler in C</a:t>
            </a:r>
            <a:r>
              <a:rPr lang="en-US" dirty="0" smtClean="0"/>
              <a:t>assandra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Yahoo</a:t>
            </a:r>
            <a:r>
              <a:rPr lang="en-US" altLang="zh-TW" dirty="0"/>
              <a:t>! Cloud Service Benchmark (YCSB</a:t>
            </a:r>
            <a:r>
              <a:rPr lang="en-US" altLang="zh-TW" dirty="0" smtClean="0"/>
              <a:t>) </a:t>
            </a:r>
            <a:endParaRPr lang="en-US" altLang="zh-TW" dirty="0"/>
          </a:p>
          <a:p>
            <a:pPr lvl="1"/>
            <a:r>
              <a:rPr lang="en-US" altLang="zh-TW" dirty="0" smtClean="0"/>
              <a:t>Generate queries for benchmarking</a:t>
            </a:r>
          </a:p>
          <a:p>
            <a:pPr lvl="1"/>
            <a:r>
              <a:rPr lang="en-US" altLang="zh-TW" dirty="0" smtClean="0"/>
              <a:t>Test the performance of Cassandra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9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895</TotalTime>
  <Words>563</Words>
  <Application>Microsoft Macintosh PowerPoint</Application>
  <PresentationFormat>On-screen Show (4:3)</PresentationFormat>
  <Paragraphs>135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 Theme</vt:lpstr>
      <vt:lpstr>Horoscope: Resource Based Scheduling of Queries in Distributed Databases</vt:lpstr>
      <vt:lpstr>Contents</vt:lpstr>
      <vt:lpstr>Motivation</vt:lpstr>
      <vt:lpstr>Related Work</vt:lpstr>
      <vt:lpstr>Goal</vt:lpstr>
      <vt:lpstr>Design</vt:lpstr>
      <vt:lpstr>Implementation</vt:lpstr>
      <vt:lpstr>Concrete Implementation (placeholder)</vt:lpstr>
      <vt:lpstr>Experimental Methodology</vt:lpstr>
      <vt:lpstr>Experimental setup </vt:lpstr>
      <vt:lpstr>Experimental Results</vt:lpstr>
      <vt:lpstr>Scaling the server down</vt:lpstr>
      <vt:lpstr>Experimental Results</vt:lpstr>
      <vt:lpstr>Resource Usage</vt:lpstr>
      <vt:lpstr>Resource usage experimental result</vt:lpstr>
      <vt:lpstr>Limitations</vt:lpstr>
      <vt:lpstr>Conclusion</vt:lpstr>
      <vt:lpstr>Future Work</vt:lpstr>
    </vt:vector>
  </TitlesOfParts>
  <Company>University Of Waterloo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Dietrich</dc:creator>
  <cp:lastModifiedBy>David Dietrich</cp:lastModifiedBy>
  <cp:revision>256</cp:revision>
  <dcterms:created xsi:type="dcterms:W3CDTF">2012-11-19T23:03:38Z</dcterms:created>
  <dcterms:modified xsi:type="dcterms:W3CDTF">2012-12-01T19:52:25Z</dcterms:modified>
</cp:coreProperties>
</file>