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69" r:id="rId6"/>
    <p:sldId id="267" r:id="rId7"/>
    <p:sldId id="270" r:id="rId8"/>
    <p:sldId id="260" r:id="rId9"/>
    <p:sldId id="274" r:id="rId10"/>
    <p:sldId id="261" r:id="rId11"/>
    <p:sldId id="262" r:id="rId12"/>
    <p:sldId id="273" r:id="rId13"/>
    <p:sldId id="275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ppier LIU" initials="HL" lastIdx="6" clrIdx="0">
    <p:extLst>
      <p:ext uri="{19B8F6BF-5375-455C-9EA6-DF929625EA0E}">
        <p15:presenceInfo xmlns:p15="http://schemas.microsoft.com/office/powerpoint/2012/main" userId="dfbd9b513a1915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9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31AE2-B6D5-4905-8CC5-C746D3DE137B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C9B18-E850-4312-A5F8-A0C407AF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9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C9B18-E850-4312-A5F8-A0C407AF97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5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8EFD-E150-CA4D-905C-A94D1A78A82A}" type="datetime1">
              <a:rPr lang="en-CA" smtClean="0"/>
              <a:t>2012-12-01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DF8-3441-5F45-A19B-D033F59CF17D}" type="datetime1">
              <a:rPr lang="en-CA" smtClean="0"/>
              <a:t>2012-12-01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46-46F0-524C-B118-2413C4B118F2}" type="datetime1">
              <a:rPr lang="en-CA" smtClean="0"/>
              <a:t>2012-12-01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8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75D-0121-8445-A2D5-37B4791018BB}" type="datetime1">
              <a:rPr lang="en-CA" smtClean="0"/>
              <a:t>2012-12-01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6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EAB1-141B-FB47-8AAB-E68313ADDAE7}" type="datetime1">
              <a:rPr lang="en-CA" smtClean="0"/>
              <a:t>2012-12-01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8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838B-1487-4842-81F1-BDF2A6D1F1B3}" type="datetime1">
              <a:rPr lang="en-CA" smtClean="0"/>
              <a:t>2012-12-01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9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D41A-A37E-B94A-ABBE-66D061CC16A8}" type="datetime1">
              <a:rPr lang="en-CA" smtClean="0"/>
              <a:t>2012-12-01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2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2AFF-A87A-3449-BF73-2E332730FBBD}" type="datetime1">
              <a:rPr lang="en-CA" smtClean="0"/>
              <a:t>2012-12-01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2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DCD8-522C-0E46-A196-33CF3C2A12C1}" type="datetime1">
              <a:rPr lang="en-CA" smtClean="0"/>
              <a:t>2012-12-01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6C25-90F2-064D-BF7A-B83AB86F67C5}" type="datetime1">
              <a:rPr lang="en-CA" smtClean="0"/>
              <a:t>2012-12-01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68E7-021F-D94A-BB37-798C61C4259E}" type="datetime1">
              <a:rPr lang="en-CA" smtClean="0"/>
              <a:t>2012-12-01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1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C5816-A486-5D43-AC42-C657B961AA99}" type="datetime1">
              <a:rPr lang="en-CA" smtClean="0"/>
              <a:t>2012-12-01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Horoscope: Resource Based Scheduling of Queries in Distributed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David Dietrich</a:t>
            </a:r>
          </a:p>
          <a:p>
            <a:r>
              <a:rPr lang="en-US" altLang="zh-TW" dirty="0"/>
              <a:t>Tzu-Yang (Ben) </a:t>
            </a:r>
            <a:r>
              <a:rPr lang="en-US" altLang="zh-TW" dirty="0" smtClean="0"/>
              <a:t>Yu</a:t>
            </a:r>
            <a:endParaRPr lang="en-US" dirty="0" smtClean="0"/>
          </a:p>
          <a:p>
            <a:r>
              <a:rPr lang="en-US" dirty="0" err="1" smtClean="0"/>
              <a:t>Yiyao</a:t>
            </a:r>
            <a:r>
              <a:rPr lang="en-US" dirty="0" smtClean="0"/>
              <a:t>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9" b="9970"/>
          <a:stretch/>
        </p:blipFill>
        <p:spPr>
          <a:xfrm>
            <a:off x="662548" y="1257300"/>
            <a:ext cx="7818904" cy="498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Our scheduling algorithm provides a small improvement  to the default scheduler</a:t>
            </a:r>
          </a:p>
          <a:p>
            <a:pPr lvl="1"/>
            <a:r>
              <a:rPr lang="en-US" altLang="zh-TW" dirty="0" smtClean="0"/>
              <a:t>Average improvement = 151 operations/second</a:t>
            </a:r>
          </a:p>
          <a:p>
            <a:r>
              <a:rPr lang="en-US" altLang="zh-TW" dirty="0" smtClean="0"/>
              <a:t>The operations/second difference is not as drastic as we had hoped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the resource usage actually correspond the time to execute a query?</a:t>
            </a:r>
            <a:endParaRPr lang="en-US" dirty="0" smtClean="0"/>
          </a:p>
          <a:p>
            <a:r>
              <a:rPr lang="en-US" dirty="0" smtClean="0"/>
              <a:t>Collected: </a:t>
            </a:r>
            <a:endParaRPr lang="en-US" dirty="0" smtClean="0"/>
          </a:p>
          <a:p>
            <a:pPr lvl="1"/>
            <a:r>
              <a:rPr lang="en-US" dirty="0" smtClean="0"/>
              <a:t>Time to execute a query</a:t>
            </a:r>
          </a:p>
          <a:p>
            <a:pPr lvl="1"/>
            <a:r>
              <a:rPr lang="en-US" dirty="0" smtClean="0"/>
              <a:t>CPU usage</a:t>
            </a:r>
          </a:p>
          <a:p>
            <a:pPr lvl="1"/>
            <a:r>
              <a:rPr lang="en-US" dirty="0" smtClean="0"/>
              <a:t>Memory </a:t>
            </a:r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3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usage experimental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" t="9305" r="2241" b="9445"/>
          <a:stretch/>
        </p:blipFill>
        <p:spPr>
          <a:xfrm>
            <a:off x="1355211" y="1417638"/>
            <a:ext cx="6433577" cy="4397607"/>
          </a:xfrm>
          <a:prstGeom prst="rect">
            <a:avLst/>
          </a:prstGeom>
        </p:spPr>
      </p:pic>
      <p:pic>
        <p:nvPicPr>
          <p:cNvPr id="6" name="Picture 5" descr="CodeCogsEqn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06" y="5893528"/>
            <a:ext cx="5535185" cy="64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2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Limitations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altLang="zh-TW" sz="2400" dirty="0"/>
              <a:t>Limited test </a:t>
            </a:r>
            <a:r>
              <a:rPr lang="en-US" altLang="zh-TW" sz="2400" dirty="0"/>
              <a:t>environment</a:t>
            </a:r>
          </a:p>
          <a:p>
            <a:pPr lvl="1"/>
            <a:r>
              <a:rPr lang="en-US" altLang="zh-TW" dirty="0" smtClean="0"/>
              <a:t>Only 10 servers </a:t>
            </a:r>
            <a:r>
              <a:rPr lang="en-US" altLang="zh-TW" dirty="0" smtClean="0"/>
              <a:t>in our cluster</a:t>
            </a:r>
          </a:p>
          <a:p>
            <a:r>
              <a:rPr lang="en-US" altLang="zh-TW" dirty="0" smtClean="0"/>
              <a:t>Simplistic workload</a:t>
            </a:r>
          </a:p>
          <a:p>
            <a:pPr lvl="1"/>
            <a:r>
              <a:rPr lang="en-US" altLang="zh-TW" dirty="0"/>
              <a:t>Queries </a:t>
            </a:r>
            <a:r>
              <a:rPr lang="en-US" altLang="zh-TW" dirty="0" smtClean="0"/>
              <a:t>are small</a:t>
            </a:r>
            <a:r>
              <a:rPr lang="en-US" altLang="zh-TW" dirty="0"/>
              <a:t>, so CPU &amp; Memory usage has little </a:t>
            </a:r>
            <a:r>
              <a:rPr lang="en-US" altLang="zh-TW" dirty="0" smtClean="0"/>
              <a:t>effect</a:t>
            </a:r>
          </a:p>
          <a:p>
            <a:r>
              <a:rPr lang="en-US" altLang="zh-TW" dirty="0" smtClean="0"/>
              <a:t>Unable to congest the network </a:t>
            </a:r>
            <a:r>
              <a:rPr lang="en-US" altLang="zh-TW" dirty="0" smtClean="0"/>
              <a:t>manually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All servers are collocated on the same rack, </a:t>
            </a:r>
            <a:r>
              <a:rPr lang="en-US" altLang="zh-TW" dirty="0"/>
              <a:t>so network </a:t>
            </a:r>
            <a:r>
              <a:rPr lang="en-US" altLang="zh-TW" dirty="0" smtClean="0"/>
              <a:t>is never congested</a:t>
            </a:r>
          </a:p>
          <a:p>
            <a:r>
              <a:rPr lang="en-US" altLang="zh-TW" dirty="0"/>
              <a:t>D</a:t>
            </a:r>
            <a:r>
              <a:rPr lang="en-US" altLang="zh-TW" dirty="0" smtClean="0"/>
              <a:t>isk information wasn’t considered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We </a:t>
            </a:r>
            <a:r>
              <a:rPr lang="en-US" altLang="zh-TW" dirty="0" smtClean="0"/>
              <a:t>did </a:t>
            </a:r>
            <a:r>
              <a:rPr lang="en-US" altLang="zh-TW" dirty="0" smtClean="0"/>
              <a:t>not take </a:t>
            </a:r>
            <a:r>
              <a:rPr lang="en-US" altLang="zh-TW" dirty="0" smtClean="0"/>
              <a:t>hard disk </a:t>
            </a:r>
            <a:r>
              <a:rPr lang="en-US" altLang="zh-TW" dirty="0" smtClean="0"/>
              <a:t>accesses into </a:t>
            </a:r>
            <a:r>
              <a:rPr lang="en-US" altLang="zh-TW" dirty="0" smtClean="0"/>
              <a:t>account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Horoscope has </a:t>
            </a:r>
            <a:r>
              <a:rPr lang="en-US" altLang="zh-TW" dirty="0" smtClean="0"/>
              <a:t>slightly better performance than the ordinary scheduling algorithm</a:t>
            </a:r>
          </a:p>
          <a:p>
            <a:r>
              <a:rPr lang="en-US" altLang="zh-TW" dirty="0" smtClean="0"/>
              <a:t>Scheduling queries based upon only CPU </a:t>
            </a:r>
            <a:r>
              <a:rPr lang="en-US" altLang="zh-TW" dirty="0" smtClean="0"/>
              <a:t>and </a:t>
            </a:r>
            <a:r>
              <a:rPr lang="en-US" altLang="zh-TW" dirty="0"/>
              <a:t>m</a:t>
            </a:r>
            <a:r>
              <a:rPr lang="en-US" altLang="zh-TW" dirty="0" smtClean="0"/>
              <a:t>emory u</a:t>
            </a:r>
            <a:r>
              <a:rPr lang="en-US" altLang="zh-TW" dirty="0" smtClean="0"/>
              <a:t>sage </a:t>
            </a:r>
            <a:r>
              <a:rPr lang="en-US" altLang="zh-TW" dirty="0"/>
              <a:t>seems </a:t>
            </a:r>
            <a:r>
              <a:rPr lang="en-US" altLang="zh-TW" dirty="0" smtClean="0"/>
              <a:t>to be insufficient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factors: </a:t>
            </a:r>
            <a:r>
              <a:rPr lang="en-US" altLang="zh-TW" dirty="0"/>
              <a:t>bandwidth usage </a:t>
            </a:r>
            <a:r>
              <a:rPr lang="en-US" altLang="zh-TW" dirty="0" smtClean="0"/>
              <a:t>and disk time</a:t>
            </a:r>
          </a:p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Consider disk usage &amp; network condition</a:t>
            </a:r>
          </a:p>
          <a:p>
            <a:pPr lvl="1"/>
            <a:r>
              <a:rPr lang="en-US" altLang="zh-TW" dirty="0" smtClean="0"/>
              <a:t>Find a more accurate formula for calculating resource usage score</a:t>
            </a:r>
            <a:endParaRPr lang="en-US" altLang="zh-TW" dirty="0" smtClean="0"/>
          </a:p>
          <a:p>
            <a:r>
              <a:rPr lang="en-US" altLang="zh-TW" dirty="0" smtClean="0"/>
              <a:t>Test </a:t>
            </a:r>
            <a:r>
              <a:rPr lang="en-US" altLang="zh-TW" dirty="0" smtClean="0"/>
              <a:t>with more complex </a:t>
            </a:r>
            <a:r>
              <a:rPr lang="en-US" altLang="zh-TW" dirty="0" smtClean="0"/>
              <a:t>queries</a:t>
            </a:r>
            <a:endParaRPr lang="en-US" altLang="zh-TW" dirty="0" smtClean="0"/>
          </a:p>
          <a:p>
            <a:r>
              <a:rPr lang="en-US" altLang="zh-TW" dirty="0" smtClean="0"/>
              <a:t>Test with different kinds of databases</a:t>
            </a:r>
          </a:p>
          <a:p>
            <a:pPr lvl="1"/>
            <a:r>
              <a:rPr lang="en-US" altLang="zh-TW" dirty="0" smtClean="0"/>
              <a:t>Other key-value databases</a:t>
            </a:r>
          </a:p>
          <a:p>
            <a:pPr lvl="1"/>
            <a:r>
              <a:rPr lang="en-US" altLang="zh-TW" dirty="0" smtClean="0"/>
              <a:t>Distributed relational databases</a:t>
            </a:r>
          </a:p>
          <a:p>
            <a:pPr lvl="1"/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and Motivation</a:t>
            </a:r>
          </a:p>
          <a:p>
            <a:r>
              <a:rPr lang="en-US" dirty="0" smtClean="0"/>
              <a:t>Design</a:t>
            </a:r>
            <a:endParaRPr lang="en-US" dirty="0" smtClean="0"/>
          </a:p>
          <a:p>
            <a:r>
              <a:rPr lang="en-US" dirty="0" smtClean="0"/>
              <a:t>Implementation </a:t>
            </a:r>
          </a:p>
          <a:p>
            <a:r>
              <a:rPr lang="en-US" dirty="0" smtClean="0"/>
              <a:t>Experiment </a:t>
            </a:r>
          </a:p>
          <a:p>
            <a:r>
              <a:rPr lang="en-US" dirty="0" smtClean="0"/>
              <a:t>Conclusion </a:t>
            </a:r>
            <a:r>
              <a:rPr lang="en-US" dirty="0"/>
              <a:t>&amp; Future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7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a distributed database, the computing capacity of servers may vary</a:t>
            </a:r>
          </a:p>
          <a:p>
            <a:pPr lvl="1"/>
            <a:r>
              <a:rPr lang="en-US" altLang="zh-TW" dirty="0" smtClean="0"/>
              <a:t>Different hardware </a:t>
            </a:r>
          </a:p>
          <a:p>
            <a:pPr lvl="1"/>
            <a:r>
              <a:rPr lang="en-US" altLang="zh-TW" dirty="0" smtClean="0"/>
              <a:t>Different workload</a:t>
            </a:r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artial </a:t>
            </a:r>
            <a:r>
              <a:rPr lang="en-US" altLang="zh-TW" dirty="0"/>
              <a:t>hardware </a:t>
            </a:r>
            <a:r>
              <a:rPr lang="en-US" altLang="zh-TW" dirty="0" smtClean="0"/>
              <a:t>failure</a:t>
            </a:r>
          </a:p>
          <a:p>
            <a:pPr lvl="1"/>
            <a:r>
              <a:rPr lang="en-US" dirty="0" smtClean="0"/>
              <a:t>Network </a:t>
            </a:r>
            <a:r>
              <a:rPr lang="en-US" dirty="0" smtClean="0"/>
              <a:t>congestion</a:t>
            </a:r>
          </a:p>
          <a:p>
            <a:r>
              <a:rPr lang="en-US" dirty="0" smtClean="0"/>
              <a:t>	Typically, a query is assigned to the closest replica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Examine how different server conditions affect query performance </a:t>
            </a:r>
          </a:p>
          <a:p>
            <a:pPr lvl="1"/>
            <a:r>
              <a:rPr lang="en-US" altLang="zh-TW" dirty="0" smtClean="0"/>
              <a:t>Heterogeneous hardware</a:t>
            </a:r>
          </a:p>
          <a:p>
            <a:pPr lvl="1"/>
            <a:r>
              <a:rPr lang="en-US" altLang="zh-TW" dirty="0" smtClean="0"/>
              <a:t>Workload</a:t>
            </a:r>
          </a:p>
          <a:p>
            <a:pPr lvl="1"/>
            <a:r>
              <a:rPr lang="en-US" altLang="zh-TW" dirty="0" smtClean="0"/>
              <a:t>Network condition </a:t>
            </a:r>
            <a:endParaRPr lang="en-US" altLang="zh-TW" dirty="0" smtClean="0"/>
          </a:p>
          <a:p>
            <a:r>
              <a:rPr lang="en-US" altLang="zh-TW" dirty="0"/>
              <a:t>E</a:t>
            </a:r>
            <a:r>
              <a:rPr lang="en-US" altLang="zh-TW" dirty="0" smtClean="0"/>
              <a:t>xplore </a:t>
            </a:r>
            <a:r>
              <a:rPr lang="en-US" altLang="zh-TW" dirty="0" smtClean="0"/>
              <a:t>an efficient </a:t>
            </a:r>
            <a:r>
              <a:rPr lang="en-US" altLang="zh-TW" dirty="0"/>
              <a:t>way to schedule </a:t>
            </a:r>
            <a:r>
              <a:rPr lang="en-US" altLang="zh-TW" dirty="0" smtClean="0"/>
              <a:t>queries </a:t>
            </a:r>
            <a:r>
              <a:rPr lang="en-US" altLang="zh-TW" dirty="0" smtClean="0"/>
              <a:t>based on server conditions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Allocate work based on node </a:t>
            </a:r>
            <a:r>
              <a:rPr lang="en-US" altLang="zh-TW" dirty="0" smtClean="0"/>
              <a:t>conditions</a:t>
            </a:r>
          </a:p>
          <a:p>
            <a:pPr lvl="1"/>
            <a:r>
              <a:rPr lang="en-US" altLang="zh-TW" dirty="0"/>
              <a:t>Mitigate </a:t>
            </a:r>
            <a:r>
              <a:rPr lang="en-US" altLang="zh-TW" dirty="0" smtClean="0"/>
              <a:t>hotspots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Better performance</a:t>
            </a:r>
          </a:p>
          <a:p>
            <a:pPr lvl="1"/>
            <a:r>
              <a:rPr lang="en-US" altLang="zh-TW" dirty="0" smtClean="0"/>
              <a:t>Feasible for any database </a:t>
            </a: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23514" y="2052610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19106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23514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73469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  <a:endParaRPr lang="en-US" dirty="0"/>
          </a:p>
        </p:txBody>
      </p:sp>
      <p:sp>
        <p:nvSpPr>
          <p:cNvPr id="10" name="Donut 9"/>
          <p:cNvSpPr/>
          <p:nvPr/>
        </p:nvSpPr>
        <p:spPr>
          <a:xfrm>
            <a:off x="435158" y="1508279"/>
            <a:ext cx="8251642" cy="3704976"/>
          </a:xfrm>
          <a:prstGeom prst="donut">
            <a:avLst>
              <a:gd name="adj" fmla="val 1187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68818" y="1292815"/>
            <a:ext cx="793774" cy="75979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91961" y="92029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Client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4" name="Straight Arrow Connector 13"/>
          <p:cNvCxnSpPr>
            <a:endCxn id="9" idx="0"/>
          </p:cNvCxnSpPr>
          <p:nvPr/>
        </p:nvCxnSpPr>
        <p:spPr>
          <a:xfrm flipH="1">
            <a:off x="2225499" y="2686969"/>
            <a:ext cx="1698015" cy="88245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575544" y="2925807"/>
            <a:ext cx="0" cy="643621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5227573" y="2686969"/>
            <a:ext cx="1643563" cy="88245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5334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Client sends query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collects resource information from nodes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sends query based upon resource usage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returns query result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227574" y="2839369"/>
            <a:ext cx="1325626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887384" y="1292815"/>
            <a:ext cx="737076" cy="7597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2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altLang="zh-TW" dirty="0"/>
              <a:t>Resource </a:t>
            </a:r>
            <a:r>
              <a:rPr lang="en-US" altLang="zh-TW" dirty="0" smtClean="0"/>
              <a:t>Monitor*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On each node server</a:t>
            </a:r>
          </a:p>
          <a:p>
            <a:pPr lvl="1"/>
            <a:r>
              <a:rPr lang="en-US" altLang="zh-TW" dirty="0" smtClean="0"/>
              <a:t> Measures </a:t>
            </a:r>
            <a:r>
              <a:rPr lang="en-US" altLang="zh-TW" dirty="0"/>
              <a:t>the </a:t>
            </a:r>
            <a:r>
              <a:rPr lang="en-US" altLang="zh-TW" dirty="0" smtClean="0"/>
              <a:t>resource usage </a:t>
            </a:r>
            <a:endParaRPr lang="en-US" altLang="zh-TW" dirty="0"/>
          </a:p>
          <a:p>
            <a:pPr lvl="2"/>
            <a:r>
              <a:rPr lang="en-US" altLang="zh-TW" dirty="0" smtClean="0"/>
              <a:t>CPU Usage</a:t>
            </a:r>
          </a:p>
          <a:p>
            <a:pPr lvl="2"/>
            <a:r>
              <a:rPr lang="en-US" altLang="zh-TW" dirty="0" smtClean="0"/>
              <a:t>Memory</a:t>
            </a:r>
          </a:p>
          <a:p>
            <a:pPr lvl="2"/>
            <a:r>
              <a:rPr lang="en-US" altLang="zh-TW" dirty="0" smtClean="0"/>
              <a:t>Process list </a:t>
            </a:r>
          </a:p>
          <a:p>
            <a:r>
              <a:rPr lang="en-US" altLang="zh-TW" dirty="0" smtClean="0"/>
              <a:t>Central </a:t>
            </a:r>
            <a:r>
              <a:rPr lang="en-US" altLang="zh-TW" dirty="0"/>
              <a:t>job director (CJD</a:t>
            </a:r>
            <a:r>
              <a:rPr lang="en-US" altLang="zh-TW" dirty="0" smtClean="0"/>
              <a:t>): </a:t>
            </a:r>
          </a:p>
          <a:p>
            <a:pPr lvl="1"/>
            <a:r>
              <a:rPr lang="en-US" altLang="zh-TW" dirty="0" smtClean="0"/>
              <a:t>On </a:t>
            </a:r>
            <a:r>
              <a:rPr lang="en-US" altLang="zh-TW" dirty="0"/>
              <a:t>c</a:t>
            </a:r>
            <a:r>
              <a:rPr lang="en-US" altLang="zh-TW" dirty="0" smtClean="0"/>
              <a:t>entral </a:t>
            </a:r>
            <a:r>
              <a:rPr lang="en-US" altLang="zh-TW" dirty="0"/>
              <a:t>master server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Collect resource usage information </a:t>
            </a:r>
          </a:p>
          <a:p>
            <a:pPr lvl="1"/>
            <a:r>
              <a:rPr lang="en-US" altLang="zh-TW" dirty="0" smtClean="0"/>
              <a:t>Schedule and assign jobs to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7543800" cy="365125"/>
          </a:xfrm>
        </p:spPr>
        <p:txBody>
          <a:bodyPr/>
          <a:lstStyle/>
          <a:p>
            <a:r>
              <a:rPr lang="en-US" dirty="0"/>
              <a:t>*</a:t>
            </a:r>
            <a:r>
              <a:rPr lang="en-US" dirty="0" smtClean="0"/>
              <a:t> </a:t>
            </a:r>
            <a:r>
              <a:rPr lang="en-US" dirty="0" smtClean="0"/>
              <a:t>T. Wood et. al. Black-box and Gray-box Strategies for Virtual Machine 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2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23514" y="2302090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6219106" y="3818908"/>
            <a:ext cx="1304059" cy="10470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</a:t>
            </a:r>
            <a:r>
              <a:rPr lang="en-US" dirty="0" smtClean="0"/>
              <a:t>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923514" y="3818908"/>
            <a:ext cx="1304059" cy="10470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</a:t>
            </a:r>
            <a:r>
              <a:rPr lang="en-US" dirty="0" smtClean="0"/>
              <a:t>K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1573469" y="3818908"/>
            <a:ext cx="1358512" cy="10470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</a:t>
            </a:r>
            <a:r>
              <a:rPr lang="en-US" dirty="0" smtClean="0"/>
              <a:t>A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9" name="Donut 8"/>
          <p:cNvSpPr/>
          <p:nvPr/>
        </p:nvSpPr>
        <p:spPr>
          <a:xfrm>
            <a:off x="435158" y="1757759"/>
            <a:ext cx="8251642" cy="3704976"/>
          </a:xfrm>
          <a:prstGeom prst="donut">
            <a:avLst>
              <a:gd name="adj" fmla="val 1187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068818" y="1542295"/>
            <a:ext cx="793774" cy="7597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0"/>
          </p:cNvCxnSpPr>
          <p:nvPr/>
        </p:nvCxnSpPr>
        <p:spPr>
          <a:xfrm flipH="1">
            <a:off x="2252725" y="2936449"/>
            <a:ext cx="1670790" cy="882459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4575544" y="3175287"/>
            <a:ext cx="0" cy="643621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>
            <a:off x="5227573" y="2936449"/>
            <a:ext cx="1643563" cy="882459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27574" y="3088849"/>
            <a:ext cx="1325626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87384" y="1542295"/>
            <a:ext cx="737076" cy="7597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1961" y="116977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Client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4815" y="293644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4.7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02482" y="3385844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89.5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22146" y="2904183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.3</a:t>
            </a:r>
            <a:endParaRPr lang="en-US" dirty="0"/>
          </a:p>
        </p:txBody>
      </p:sp>
      <p:pic>
        <p:nvPicPr>
          <p:cNvPr id="3" name="Picture 2" descr="CodeCogsEqn.g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507" y="5639264"/>
            <a:ext cx="5535185" cy="645384"/>
          </a:xfrm>
          <a:prstGeom prst="rect">
            <a:avLst/>
          </a:prstGeom>
        </p:spPr>
      </p:pic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7543800" cy="365125"/>
          </a:xfrm>
        </p:spPr>
        <p:txBody>
          <a:bodyPr/>
          <a:lstStyle/>
          <a:p>
            <a:r>
              <a:rPr lang="en-US" dirty="0"/>
              <a:t>*</a:t>
            </a:r>
            <a:r>
              <a:rPr lang="en-US" dirty="0" smtClean="0"/>
              <a:t> </a:t>
            </a:r>
            <a:r>
              <a:rPr lang="en-US" dirty="0" smtClean="0"/>
              <a:t>T. Wood et. al. Black-box and Gray-box Strategies for Virtual Machine Migration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96692" y="55973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90503" y="2754371"/>
            <a:ext cx="570081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CJD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17946" y="4188240"/>
            <a:ext cx="1069558" cy="6463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Resource Monitor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26200" y="4188240"/>
            <a:ext cx="1069558" cy="6463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Resource Monitor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36356" y="4194828"/>
            <a:ext cx="1069558" cy="6463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Resource Monitor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5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26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Apache Cassandra </a:t>
            </a:r>
          </a:p>
          <a:p>
            <a:pPr lvl="1"/>
            <a:r>
              <a:rPr lang="en-US" altLang="zh-TW" dirty="0" smtClean="0"/>
              <a:t>Distributed key-value database </a:t>
            </a:r>
          </a:p>
          <a:p>
            <a:pPr lvl="1"/>
            <a:r>
              <a:rPr lang="en-US" altLang="zh-TW" dirty="0" smtClean="0"/>
              <a:t>Compare its performance with </a:t>
            </a:r>
            <a:r>
              <a:rPr lang="en-US" altLang="zh-TW" dirty="0"/>
              <a:t>and without our </a:t>
            </a:r>
            <a:r>
              <a:rPr lang="en-US" altLang="zh-TW" dirty="0" smtClean="0"/>
              <a:t>scheduler</a:t>
            </a:r>
          </a:p>
          <a:p>
            <a:pPr lvl="2"/>
            <a:r>
              <a:rPr lang="en-US" dirty="0"/>
              <a:t>Implemented the scheduler in </a:t>
            </a:r>
            <a:r>
              <a:rPr lang="en-US" dirty="0" smtClean="0"/>
              <a:t>Cassandra</a:t>
            </a:r>
            <a:endParaRPr lang="en-US" altLang="zh-TW" dirty="0" smtClean="0"/>
          </a:p>
          <a:p>
            <a:r>
              <a:rPr lang="en-US" altLang="zh-TW" dirty="0" smtClean="0"/>
              <a:t>Yahoo</a:t>
            </a:r>
            <a:r>
              <a:rPr lang="en-US" altLang="zh-TW" dirty="0"/>
              <a:t>! Cloud Service Benchmark (YCSB</a:t>
            </a:r>
            <a:r>
              <a:rPr lang="en-US" altLang="zh-TW" dirty="0" smtClean="0"/>
              <a:t>) </a:t>
            </a:r>
            <a:endParaRPr lang="en-US" altLang="zh-TW" dirty="0"/>
          </a:p>
          <a:p>
            <a:pPr lvl="1"/>
            <a:r>
              <a:rPr lang="en-US" altLang="zh-TW" dirty="0" smtClean="0"/>
              <a:t>Generates data and queries </a:t>
            </a:r>
            <a:r>
              <a:rPr lang="en-US" altLang="zh-TW" dirty="0" smtClean="0"/>
              <a:t>for </a:t>
            </a:r>
            <a:r>
              <a:rPr lang="en-US" altLang="zh-TW" dirty="0" smtClean="0"/>
              <a:t>benchmarking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 on 10 machine cluster</a:t>
            </a:r>
            <a:endParaRPr lang="en-US" dirty="0"/>
          </a:p>
          <a:p>
            <a:r>
              <a:rPr lang="en-US" dirty="0" smtClean="0"/>
              <a:t>150GB of generated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 smtClean="0"/>
              <a:t>Hash </a:t>
            </a:r>
            <a:r>
              <a:rPr lang="en-US" dirty="0" smtClean="0"/>
              <a:t>partitioned</a:t>
            </a:r>
          </a:p>
          <a:p>
            <a:pPr lvl="1"/>
            <a:r>
              <a:rPr lang="en-US" dirty="0" smtClean="0"/>
              <a:t>Replication factor = 3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/>
              <a:t>Consistency =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Results averaged over 5 executions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1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1032</TotalTime>
  <Words>473</Words>
  <Application>Microsoft Office PowerPoint</Application>
  <PresentationFormat>On-screen Show (4:3)</PresentationFormat>
  <Paragraphs>127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新細明體</vt:lpstr>
      <vt:lpstr>Arial</vt:lpstr>
      <vt:lpstr>Calibri</vt:lpstr>
      <vt:lpstr>Default Theme</vt:lpstr>
      <vt:lpstr>Horoscope: Resource Based Scheduling of Queries in Distributed Databases</vt:lpstr>
      <vt:lpstr>Roadmap</vt:lpstr>
      <vt:lpstr>Motivation</vt:lpstr>
      <vt:lpstr>Goal</vt:lpstr>
      <vt:lpstr>Design</vt:lpstr>
      <vt:lpstr>Implementation</vt:lpstr>
      <vt:lpstr>Implementation</vt:lpstr>
      <vt:lpstr>Experimental Methodology</vt:lpstr>
      <vt:lpstr>Experimental setup </vt:lpstr>
      <vt:lpstr>Experimental Results</vt:lpstr>
      <vt:lpstr>Experimental Results</vt:lpstr>
      <vt:lpstr>Resource Usage</vt:lpstr>
      <vt:lpstr>Resource usage experimental result</vt:lpstr>
      <vt:lpstr>Limitations</vt:lpstr>
      <vt:lpstr>Conclusion</vt:lpstr>
      <vt:lpstr>Future Work</vt:lpstr>
    </vt:vector>
  </TitlesOfParts>
  <Company>University Of Waterloo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Dietrich</dc:creator>
  <cp:lastModifiedBy>Happier LIU</cp:lastModifiedBy>
  <cp:revision>337</cp:revision>
  <dcterms:created xsi:type="dcterms:W3CDTF">2012-11-19T23:03:38Z</dcterms:created>
  <dcterms:modified xsi:type="dcterms:W3CDTF">2012-12-01T22:24:19Z</dcterms:modified>
</cp:coreProperties>
</file>