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68" r:id="rId5"/>
    <p:sldId id="266" r:id="rId6"/>
    <p:sldId id="269" r:id="rId7"/>
    <p:sldId id="267" r:id="rId8"/>
    <p:sldId id="270" r:id="rId9"/>
    <p:sldId id="260" r:id="rId10"/>
    <p:sldId id="261" r:id="rId11"/>
    <p:sldId id="271" r:id="rId12"/>
    <p:sldId id="262" r:id="rId13"/>
    <p:sldId id="273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8EFD-E150-CA4D-905C-A94D1A78A82A}" type="datetime1">
              <a:rPr lang="en-CA" smtClean="0"/>
              <a:t>12-11-30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DF8-3441-5F45-A19B-D033F59CF17D}" type="datetime1">
              <a:rPr lang="en-CA" smtClean="0"/>
              <a:t>12-11-30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5A46-46F0-524C-B118-2413C4B118F2}" type="datetime1">
              <a:rPr lang="en-CA" smtClean="0"/>
              <a:t>12-11-30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8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A75D-0121-8445-A2D5-37B4791018BB}" type="datetime1">
              <a:rPr lang="en-CA" smtClean="0"/>
              <a:t>12-11-30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6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EAB1-141B-FB47-8AAB-E68313ADDAE7}" type="datetime1">
              <a:rPr lang="en-CA" smtClean="0"/>
              <a:t>12-11-30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8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838B-1487-4842-81F1-BDF2A6D1F1B3}" type="datetime1">
              <a:rPr lang="en-CA" smtClean="0"/>
              <a:t>12-11-30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9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D41A-A37E-B94A-ABBE-66D061CC16A8}" type="datetime1">
              <a:rPr lang="en-CA" smtClean="0"/>
              <a:t>12-11-30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2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2AFF-A87A-3449-BF73-2E332730FBBD}" type="datetime1">
              <a:rPr lang="en-CA" smtClean="0"/>
              <a:t>12-11-30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2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DCD8-522C-0E46-A196-33CF3C2A12C1}" type="datetime1">
              <a:rPr lang="en-CA" smtClean="0"/>
              <a:t>12-11-30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3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6C25-90F2-064D-BF7A-B83AB86F67C5}" type="datetime1">
              <a:rPr lang="en-CA" smtClean="0"/>
              <a:t>12-11-30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68E7-021F-D94A-BB37-798C61C4259E}" type="datetime1">
              <a:rPr lang="en-CA" smtClean="0"/>
              <a:t>12-11-30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1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C5816-A486-5D43-AC42-C657B961AA99}" type="datetime1">
              <a:rPr lang="en-CA" smtClean="0"/>
              <a:t>12-11-30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7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Horoscope: Resource Based Scheduling of Queries in Distributed 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David Dietrich</a:t>
            </a:r>
          </a:p>
          <a:p>
            <a:r>
              <a:rPr lang="en-US" altLang="zh-TW" dirty="0"/>
              <a:t>Tzu-Yang (Ben) </a:t>
            </a:r>
            <a:r>
              <a:rPr lang="en-US" altLang="zh-TW" dirty="0" smtClean="0"/>
              <a:t>Yu</a:t>
            </a:r>
            <a:endParaRPr lang="en-US" dirty="0" smtClean="0"/>
          </a:p>
          <a:p>
            <a:r>
              <a:rPr lang="en-US" dirty="0" err="1" smtClean="0"/>
              <a:t>Yiyao</a:t>
            </a:r>
            <a:r>
              <a:rPr lang="en-US" dirty="0" smtClean="0"/>
              <a:t> Liu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45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 Graph 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17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the server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3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Our scheduling algorithm provides a small improvement  to the default scheduler</a:t>
            </a:r>
          </a:p>
          <a:p>
            <a:pPr lvl="1"/>
            <a:r>
              <a:rPr lang="en-US" altLang="zh-TW" dirty="0" smtClean="0"/>
              <a:t>[average difference]</a:t>
            </a:r>
          </a:p>
          <a:p>
            <a:r>
              <a:rPr lang="en-US" altLang="zh-TW" dirty="0" smtClean="0"/>
              <a:t>The operations/second difference is not as drastic as we had hoped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06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Usage and What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32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Limitations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Clusters are few</a:t>
            </a:r>
          </a:p>
          <a:p>
            <a:r>
              <a:rPr lang="en-US" altLang="zh-TW" dirty="0" smtClean="0"/>
              <a:t>Do not have complex workload.</a:t>
            </a:r>
          </a:p>
          <a:p>
            <a:r>
              <a:rPr lang="en-US" altLang="zh-TW" dirty="0" smtClean="0"/>
              <a:t>Unable to congest the network manfully.</a:t>
            </a:r>
          </a:p>
          <a:p>
            <a:r>
              <a:rPr lang="en-US" altLang="zh-TW" dirty="0" smtClean="0"/>
              <a:t>Do not have access to the real datacenter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14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Our scheduler has little better performance than the ordinary scheduling algorithm .</a:t>
            </a:r>
          </a:p>
          <a:p>
            <a:r>
              <a:rPr lang="en-US" altLang="zh-TW" dirty="0" smtClean="0"/>
              <a:t>If we can get the bandwidth usage of the server, we believe that our algorithms can outperform the old one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23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Test with more complex real quires</a:t>
            </a:r>
          </a:p>
          <a:p>
            <a:r>
              <a:rPr lang="en-US" altLang="zh-TW" dirty="0" smtClean="0"/>
              <a:t>Test with multiple databases</a:t>
            </a:r>
          </a:p>
          <a:p>
            <a:r>
              <a:rPr lang="en-US" altLang="zh-TW" dirty="0" smtClean="0"/>
              <a:t>Test on the real datacenter</a:t>
            </a:r>
          </a:p>
          <a:p>
            <a:r>
              <a:rPr lang="en-US" altLang="zh-TW" dirty="0" smtClean="0"/>
              <a:t>Consider a query distributed across multiple nodes in cluster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2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and Motivation</a:t>
            </a:r>
          </a:p>
          <a:p>
            <a:r>
              <a:rPr lang="en-US" dirty="0" smtClean="0"/>
              <a:t>Monitoring a server’s resources</a:t>
            </a:r>
          </a:p>
          <a:p>
            <a:r>
              <a:rPr lang="en-US" dirty="0" smtClean="0"/>
              <a:t>Scheduling Reads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72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a distributed database, the computing capacity of servers may vary</a:t>
            </a:r>
          </a:p>
          <a:p>
            <a:pPr lvl="1"/>
            <a:r>
              <a:rPr lang="en-US" altLang="zh-TW" dirty="0"/>
              <a:t>E</a:t>
            </a:r>
            <a:r>
              <a:rPr lang="en-US" altLang="zh-TW" dirty="0" smtClean="0"/>
              <a:t>xtremely </a:t>
            </a:r>
            <a:r>
              <a:rPr lang="en-US" altLang="zh-TW" dirty="0"/>
              <a:t>heavy </a:t>
            </a:r>
            <a:r>
              <a:rPr lang="en-US" altLang="zh-TW" dirty="0" smtClean="0"/>
              <a:t>workload</a:t>
            </a:r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artial </a:t>
            </a:r>
            <a:r>
              <a:rPr lang="en-US" altLang="zh-TW" dirty="0"/>
              <a:t>hardware </a:t>
            </a:r>
            <a:r>
              <a:rPr lang="en-US" altLang="zh-TW" dirty="0" smtClean="0"/>
              <a:t>failure</a:t>
            </a:r>
          </a:p>
          <a:p>
            <a:pPr lvl="1"/>
            <a:r>
              <a:rPr lang="en-US" dirty="0" smtClean="0"/>
              <a:t>Network congestion</a:t>
            </a:r>
          </a:p>
          <a:p>
            <a:r>
              <a:rPr lang="en-US" dirty="0" smtClean="0"/>
              <a:t>Typically, distributed databases only schedule queries based upon location to the replica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2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Balancing</a:t>
            </a:r>
          </a:p>
          <a:p>
            <a:pPr lvl="1"/>
            <a:r>
              <a:rPr lang="en-US" dirty="0" smtClean="0"/>
              <a:t>Offline load balancing, where a representative workload is used to allocate data across the cluster</a:t>
            </a:r>
          </a:p>
          <a:p>
            <a:pPr lvl="1"/>
            <a:r>
              <a:rPr lang="en-US" dirty="0" smtClean="0"/>
              <a:t>Migrating a job to another server after it has already been assigned</a:t>
            </a:r>
          </a:p>
          <a:p>
            <a:r>
              <a:rPr lang="en-US" dirty="0" smtClean="0"/>
              <a:t>Scheduling</a:t>
            </a:r>
          </a:p>
          <a:p>
            <a:pPr lvl="1"/>
            <a:r>
              <a:rPr lang="en-US" dirty="0" smtClean="0"/>
              <a:t>Single processor scheduling</a:t>
            </a:r>
          </a:p>
          <a:p>
            <a:pPr lvl="1"/>
            <a:r>
              <a:rPr lang="en-US" dirty="0" smtClean="0"/>
              <a:t>Distributed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6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explore </a:t>
            </a:r>
            <a:r>
              <a:rPr lang="en-US" altLang="zh-TW" dirty="0"/>
              <a:t>a more efficient way to schedule </a:t>
            </a:r>
            <a:r>
              <a:rPr lang="en-US" altLang="zh-TW" dirty="0" smtClean="0"/>
              <a:t>queries on </a:t>
            </a:r>
            <a:r>
              <a:rPr lang="en-US" altLang="zh-TW" dirty="0"/>
              <a:t>multiple nodes in a </a:t>
            </a:r>
            <a:r>
              <a:rPr lang="en-US" altLang="zh-TW" dirty="0" smtClean="0"/>
              <a:t>distributed </a:t>
            </a:r>
            <a:r>
              <a:rPr lang="en-US" altLang="zh-TW" dirty="0"/>
              <a:t>system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Better performance</a:t>
            </a:r>
          </a:p>
          <a:p>
            <a:pPr lvl="1"/>
            <a:r>
              <a:rPr lang="en-US" altLang="zh-TW" dirty="0" smtClean="0"/>
              <a:t>Feasible for any </a:t>
            </a:r>
            <a:r>
              <a:rPr lang="en-US" altLang="zh-TW" dirty="0" smtClean="0"/>
              <a:t>database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Mitigate hotspots</a:t>
            </a:r>
          </a:p>
          <a:p>
            <a:r>
              <a:rPr lang="en-US" altLang="zh-TW" dirty="0" smtClean="0"/>
              <a:t>Consider heterogeneous hardware when scheduling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23514" y="2052610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219106" y="356942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923514" y="356942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573469" y="356942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A</a:t>
            </a:r>
            <a:endParaRPr lang="en-US" dirty="0"/>
          </a:p>
        </p:txBody>
      </p:sp>
      <p:sp>
        <p:nvSpPr>
          <p:cNvPr id="10" name="Donut 9"/>
          <p:cNvSpPr/>
          <p:nvPr/>
        </p:nvSpPr>
        <p:spPr>
          <a:xfrm>
            <a:off x="435158" y="1508279"/>
            <a:ext cx="8251642" cy="3704976"/>
          </a:xfrm>
          <a:prstGeom prst="donut">
            <a:avLst>
              <a:gd name="adj" fmla="val 1187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068818" y="1292815"/>
            <a:ext cx="793774" cy="759795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91961" y="920290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Client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4" name="Straight Arrow Connector 13"/>
          <p:cNvCxnSpPr>
            <a:endCxn id="9" idx="0"/>
          </p:cNvCxnSpPr>
          <p:nvPr/>
        </p:nvCxnSpPr>
        <p:spPr>
          <a:xfrm flipH="1">
            <a:off x="2225499" y="2686969"/>
            <a:ext cx="1698015" cy="882459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4575544" y="2925807"/>
            <a:ext cx="0" cy="643621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5227573" y="2686969"/>
            <a:ext cx="1643563" cy="882459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5334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Client sends query</a:t>
            </a:r>
          </a:p>
          <a:p>
            <a:pPr marL="342900" indent="-342900">
              <a:buAutoNum type="arabicPeriod"/>
            </a:pPr>
            <a:r>
              <a:rPr lang="en-US" dirty="0" smtClean="0"/>
              <a:t>Master collects resource information from nodes</a:t>
            </a:r>
          </a:p>
          <a:p>
            <a:pPr marL="342900" indent="-342900">
              <a:buAutoNum type="arabicPeriod"/>
            </a:pPr>
            <a:r>
              <a:rPr lang="en-US" dirty="0" smtClean="0"/>
              <a:t>Master sends query based upon resource usage</a:t>
            </a:r>
          </a:p>
          <a:p>
            <a:pPr marL="342900" indent="-342900">
              <a:buAutoNum type="arabicPeriod"/>
            </a:pPr>
            <a:r>
              <a:rPr lang="en-US" dirty="0" smtClean="0"/>
              <a:t>Master returns query result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664815" y="2839369"/>
            <a:ext cx="1258699" cy="730059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399779" y="2925807"/>
            <a:ext cx="1" cy="643621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227574" y="2839369"/>
            <a:ext cx="1325626" cy="730059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887384" y="1292815"/>
            <a:ext cx="737076" cy="75979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429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Resource Monitor: </a:t>
            </a:r>
            <a:r>
              <a:rPr lang="en-US" altLang="zh-TW" dirty="0" smtClean="0"/>
              <a:t>Measures </a:t>
            </a:r>
            <a:r>
              <a:rPr lang="en-US" altLang="zh-TW" dirty="0"/>
              <a:t>the load information of a node in the </a:t>
            </a:r>
            <a:r>
              <a:rPr lang="en-US" altLang="zh-TW" dirty="0" smtClean="0"/>
              <a:t>cluster [cite gray and black box paper]</a:t>
            </a:r>
          </a:p>
          <a:p>
            <a:pPr lvl="1"/>
            <a:r>
              <a:rPr lang="en-US" altLang="zh-TW" dirty="0" smtClean="0"/>
              <a:t>CPU Usage</a:t>
            </a:r>
          </a:p>
          <a:p>
            <a:pPr lvl="1"/>
            <a:r>
              <a:rPr lang="en-US" altLang="zh-TW" dirty="0" smtClean="0"/>
              <a:t>Memory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[have little picture from design slide]</a:t>
            </a:r>
          </a:p>
          <a:p>
            <a:r>
              <a:rPr lang="en-US" altLang="zh-TW" dirty="0" smtClean="0"/>
              <a:t>Central </a:t>
            </a:r>
            <a:r>
              <a:rPr lang="en-US" altLang="zh-TW" dirty="0"/>
              <a:t>job director (CJD</a:t>
            </a:r>
            <a:r>
              <a:rPr lang="en-US" altLang="zh-TW" dirty="0" smtClean="0"/>
              <a:t>): Central </a:t>
            </a:r>
            <a:r>
              <a:rPr lang="en-US" altLang="zh-TW" dirty="0"/>
              <a:t>master server </a:t>
            </a:r>
            <a:r>
              <a:rPr lang="en-US" altLang="zh-TW" dirty="0" smtClean="0"/>
              <a:t>responsible </a:t>
            </a:r>
            <a:r>
              <a:rPr lang="en-US" altLang="zh-TW" dirty="0"/>
              <a:t>for scheduling jobs on </a:t>
            </a:r>
            <a:r>
              <a:rPr lang="en-US" altLang="zh-TW" dirty="0" smtClean="0"/>
              <a:t>nodes </a:t>
            </a:r>
          </a:p>
          <a:p>
            <a:pPr lvl="1"/>
            <a:r>
              <a:rPr lang="en-US" altLang="zh-TW" dirty="0" smtClean="0"/>
              <a:t>Based on resource usage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[have little picture from design slide]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28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Implementation (placeholder)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the animation from slide 6, but with concrete numbers</a:t>
            </a:r>
          </a:p>
          <a:p>
            <a:r>
              <a:rPr lang="en-US" dirty="0" smtClean="0"/>
              <a:t>Implemented the scheduler in </a:t>
            </a:r>
            <a:r>
              <a:rPr lang="en-US" dirty="0" err="1" smtClean="0"/>
              <a:t>cassandra</a:t>
            </a:r>
            <a:endParaRPr lang="en-US" dirty="0" smtClean="0"/>
          </a:p>
          <a:p>
            <a:r>
              <a:rPr lang="en-US" dirty="0" smtClean="0"/>
              <a:t>About 25 lines of code</a:t>
            </a:r>
          </a:p>
          <a:p>
            <a:r>
              <a:rPr lang="en-US" dirty="0" smtClean="0"/>
              <a:t>Calculation for resource monitor [cite the paper]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51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26" y="1600200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Compared Apache Cassandra with and without our scheduler</a:t>
            </a:r>
          </a:p>
          <a:p>
            <a:r>
              <a:rPr lang="en-US" altLang="zh-TW" dirty="0" smtClean="0"/>
              <a:t>Used Yahoo</a:t>
            </a:r>
            <a:r>
              <a:rPr lang="en-US" altLang="zh-TW" dirty="0"/>
              <a:t>! Cloud Service Benchmark (YCSB</a:t>
            </a:r>
            <a:r>
              <a:rPr lang="en-US" altLang="zh-TW" dirty="0" smtClean="0"/>
              <a:t>) to generate queries for benchmarking</a:t>
            </a:r>
          </a:p>
          <a:p>
            <a:pPr lvl="1"/>
            <a:r>
              <a:rPr lang="en-US" altLang="zh-TW" dirty="0" smtClean="0"/>
              <a:t>Generates data and queries for testing the performance of a distributed database</a:t>
            </a:r>
          </a:p>
          <a:p>
            <a:endParaRPr lang="en-US" dirty="0"/>
          </a:p>
          <a:p>
            <a:r>
              <a:rPr lang="en-US" dirty="0" smtClean="0"/>
              <a:t>10 cluster (configuration)</a:t>
            </a:r>
            <a:endParaRPr lang="en-US" dirty="0"/>
          </a:p>
          <a:p>
            <a:r>
              <a:rPr lang="en-US" dirty="0" smtClean="0"/>
              <a:t>150 GB read heavy query.</a:t>
            </a:r>
          </a:p>
          <a:p>
            <a:r>
              <a:rPr lang="en-US" dirty="0" smtClean="0"/>
              <a:t>Data is hash partitioned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9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576</TotalTime>
  <Words>456</Words>
  <Application>Microsoft Macintosh PowerPoint</Application>
  <PresentationFormat>On-screen Show (4:3)</PresentationFormat>
  <Paragraphs>97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Theme</vt:lpstr>
      <vt:lpstr>Horoscope: Resource Based Scheduling of Queries in Distributed Databases</vt:lpstr>
      <vt:lpstr>Contents</vt:lpstr>
      <vt:lpstr>Motivation</vt:lpstr>
      <vt:lpstr>Related Work</vt:lpstr>
      <vt:lpstr>Goal</vt:lpstr>
      <vt:lpstr>Design</vt:lpstr>
      <vt:lpstr>Implementation</vt:lpstr>
      <vt:lpstr>Concrete Implementation (placeholder)</vt:lpstr>
      <vt:lpstr>Experimental Methodology</vt:lpstr>
      <vt:lpstr>Experimental Results</vt:lpstr>
      <vt:lpstr>Scaling the server down</vt:lpstr>
      <vt:lpstr>Experimental Results</vt:lpstr>
      <vt:lpstr>Resource Usage and What not</vt:lpstr>
      <vt:lpstr>Limitations</vt:lpstr>
      <vt:lpstr>Conclusion</vt:lpstr>
      <vt:lpstr>Future Work</vt:lpstr>
    </vt:vector>
  </TitlesOfParts>
  <Company>University Of Waterloo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Dietrich</dc:creator>
  <cp:lastModifiedBy>David Dietrich</cp:lastModifiedBy>
  <cp:revision>144</cp:revision>
  <dcterms:created xsi:type="dcterms:W3CDTF">2012-11-19T23:03:38Z</dcterms:created>
  <dcterms:modified xsi:type="dcterms:W3CDTF">2012-11-30T06:32:57Z</dcterms:modified>
</cp:coreProperties>
</file>