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62" r:id="rId4"/>
    <p:sldId id="259" r:id="rId5"/>
    <p:sldId id="263" r:id="rId6"/>
    <p:sldId id="264" r:id="rId7"/>
    <p:sldId id="266"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63927473-F16F-44F3-A646-5D3422CE086D}" type="slidenum">
              <a:rPr lang="es-PE" smtClean="0"/>
              <a:t>‹Nº›</a:t>
            </a:fld>
            <a:endParaRPr lang="es-PE"/>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34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8B521BE-1A62-454D-8F0A-37A2C1F0E4E6}" type="datetimeFigureOut">
              <a:rPr lang="es-PE" smtClean="0"/>
              <a:t>26/09/2018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3618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22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184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138760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136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55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388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20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370048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8B521BE-1A62-454D-8F0A-37A2C1F0E4E6}" type="datetimeFigureOut">
              <a:rPr lang="es-PE" smtClean="0"/>
              <a:t>26/09/2018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3927473-F16F-44F3-A646-5D3422CE086D}" type="slidenum">
              <a:rPr lang="es-PE" smtClean="0"/>
              <a:t>‹Nº›</a:t>
            </a:fld>
            <a:endParaRPr lang="es-PE"/>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64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B521BE-1A62-454D-8F0A-37A2C1F0E4E6}" type="datetimeFigureOut">
              <a:rPr lang="es-PE" smtClean="0"/>
              <a:t>26/09/2018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261745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B521BE-1A62-454D-8F0A-37A2C1F0E4E6}" type="datetimeFigureOut">
              <a:rPr lang="es-PE" smtClean="0"/>
              <a:t>26/09/2018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3927473-F16F-44F3-A646-5D3422CE086D}" type="slidenum">
              <a:rPr lang="es-PE" smtClean="0"/>
              <a:t>‹Nº›</a:t>
            </a:fld>
            <a:endParaRPr lang="es-PE"/>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37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521BE-1A62-454D-8F0A-37A2C1F0E4E6}" type="datetimeFigureOut">
              <a:rPr lang="es-PE" smtClean="0"/>
              <a:t>26/09/2018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3927473-F16F-44F3-A646-5D3422CE086D}" type="slidenum">
              <a:rPr lang="es-PE" smtClean="0"/>
              <a:t>‹Nº›</a:t>
            </a:fld>
            <a:endParaRPr lang="es-PE"/>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70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521BE-1A62-454D-8F0A-37A2C1F0E4E6}" type="datetimeFigureOut">
              <a:rPr lang="es-PE" smtClean="0"/>
              <a:t>26/09/2018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271307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8B521BE-1A62-454D-8F0A-37A2C1F0E4E6}" type="datetimeFigureOut">
              <a:rPr lang="es-PE" smtClean="0"/>
              <a:t>26/09/2018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3927473-F16F-44F3-A646-5D3422CE086D}" type="slidenum">
              <a:rPr lang="es-PE" smtClean="0"/>
              <a:t>‹Nº›</a:t>
            </a:fld>
            <a:endParaRPr lang="es-PE"/>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18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8B521BE-1A62-454D-8F0A-37A2C1F0E4E6}" type="datetimeFigureOut">
              <a:rPr lang="es-PE" smtClean="0"/>
              <a:t>26/09/2018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3927473-F16F-44F3-A646-5D3422CE086D}" type="slidenum">
              <a:rPr lang="es-PE" smtClean="0"/>
              <a:t>‹Nº›</a:t>
            </a:fld>
            <a:endParaRPr lang="es-PE"/>
          </a:p>
        </p:txBody>
      </p:sp>
    </p:spTree>
    <p:extLst>
      <p:ext uri="{BB962C8B-B14F-4D97-AF65-F5344CB8AC3E}">
        <p14:creationId xmlns:p14="http://schemas.microsoft.com/office/powerpoint/2010/main" val="421263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B521BE-1A62-454D-8F0A-37A2C1F0E4E6}" type="datetimeFigureOut">
              <a:rPr lang="es-PE" smtClean="0"/>
              <a:t>26/09/2018</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927473-F16F-44F3-A646-5D3422CE086D}" type="slidenum">
              <a:rPr lang="es-PE" smtClean="0"/>
              <a:t>‹Nº›</a:t>
            </a:fld>
            <a:endParaRPr lang="es-PE"/>
          </a:p>
        </p:txBody>
      </p:sp>
    </p:spTree>
    <p:extLst>
      <p:ext uri="{BB962C8B-B14F-4D97-AF65-F5344CB8AC3E}">
        <p14:creationId xmlns:p14="http://schemas.microsoft.com/office/powerpoint/2010/main" val="339031847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g.com.mx/content/view/219" TargetMode="External"/><Relationship Id="rId2" Type="http://schemas.openxmlformats.org/officeDocument/2006/relationships/hyperlink" Target="https://www.unirioja.es/cu/arjaime/Temas/09.Distribuida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2D5E9-C7E7-4124-8775-BA60CC75CFCA}"/>
              </a:ext>
            </a:extLst>
          </p:cNvPr>
          <p:cNvSpPr>
            <a:spLocks noGrp="1"/>
          </p:cNvSpPr>
          <p:nvPr>
            <p:ph type="ctrTitle"/>
          </p:nvPr>
        </p:nvSpPr>
        <p:spPr/>
        <p:txBody>
          <a:bodyPr/>
          <a:lstStyle/>
          <a:p>
            <a:r>
              <a:rPr lang="es-PE" dirty="0"/>
              <a:t>Técnicas de Diseño</a:t>
            </a:r>
          </a:p>
        </p:txBody>
      </p:sp>
      <p:sp>
        <p:nvSpPr>
          <p:cNvPr id="3" name="Subtítulo 2">
            <a:extLst>
              <a:ext uri="{FF2B5EF4-FFF2-40B4-BE49-F238E27FC236}">
                <a16:creationId xmlns:a16="http://schemas.microsoft.com/office/drawing/2014/main" id="{0BDF3096-4B1D-4ED4-B146-58102244B261}"/>
              </a:ext>
            </a:extLst>
          </p:cNvPr>
          <p:cNvSpPr>
            <a:spLocks noGrp="1"/>
          </p:cNvSpPr>
          <p:nvPr>
            <p:ph type="subTitle" idx="1"/>
          </p:nvPr>
        </p:nvSpPr>
        <p:spPr/>
        <p:txBody>
          <a:bodyPr/>
          <a:lstStyle/>
          <a:p>
            <a:r>
              <a:rPr lang="es-PE" dirty="0"/>
              <a:t>BASE DE DATOS II</a:t>
            </a:r>
          </a:p>
        </p:txBody>
      </p:sp>
      <p:sp>
        <p:nvSpPr>
          <p:cNvPr id="4" name="CuadroTexto 3">
            <a:extLst>
              <a:ext uri="{FF2B5EF4-FFF2-40B4-BE49-F238E27FC236}">
                <a16:creationId xmlns:a16="http://schemas.microsoft.com/office/drawing/2014/main" id="{F6AFE9E8-62E5-430A-8350-7E2CE085A723}"/>
              </a:ext>
            </a:extLst>
          </p:cNvPr>
          <p:cNvSpPr txBox="1"/>
          <p:nvPr/>
        </p:nvSpPr>
        <p:spPr>
          <a:xfrm>
            <a:off x="2692398" y="4955140"/>
            <a:ext cx="5916058" cy="369332"/>
          </a:xfrm>
          <a:prstGeom prst="rect">
            <a:avLst/>
          </a:prstGeom>
          <a:noFill/>
        </p:spPr>
        <p:txBody>
          <a:bodyPr wrap="square" rtlCol="0">
            <a:spAutoFit/>
          </a:bodyPr>
          <a:lstStyle/>
          <a:p>
            <a:r>
              <a:rPr lang="es-PE" dirty="0"/>
              <a:t>Alumno: </a:t>
            </a:r>
            <a:r>
              <a:rPr lang="es-PE" dirty="0" err="1"/>
              <a:t>Jhordy</a:t>
            </a:r>
            <a:r>
              <a:rPr lang="es-PE" dirty="0"/>
              <a:t> Vizcarra Llanque</a:t>
            </a:r>
          </a:p>
        </p:txBody>
      </p:sp>
    </p:spTree>
    <p:extLst>
      <p:ext uri="{BB962C8B-B14F-4D97-AF65-F5344CB8AC3E}">
        <p14:creationId xmlns:p14="http://schemas.microsoft.com/office/powerpoint/2010/main" val="145460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EA97C-C295-4BF2-9B94-8D5D62035AF1}"/>
              </a:ext>
            </a:extLst>
          </p:cNvPr>
          <p:cNvSpPr>
            <a:spLocks noGrp="1"/>
          </p:cNvSpPr>
          <p:nvPr>
            <p:ph type="title"/>
          </p:nvPr>
        </p:nvSpPr>
        <p:spPr/>
        <p:txBody>
          <a:bodyPr/>
          <a:lstStyle/>
          <a:p>
            <a:pPr algn="l"/>
            <a:r>
              <a:rPr lang="es-PE" dirty="0"/>
              <a:t>MDD </a:t>
            </a:r>
          </a:p>
        </p:txBody>
      </p:sp>
      <p:sp>
        <p:nvSpPr>
          <p:cNvPr id="3" name="CuadroTexto 2">
            <a:extLst>
              <a:ext uri="{FF2B5EF4-FFF2-40B4-BE49-F238E27FC236}">
                <a16:creationId xmlns:a16="http://schemas.microsoft.com/office/drawing/2014/main" id="{908AF912-5335-4D93-B449-968052E6D78E}"/>
              </a:ext>
            </a:extLst>
          </p:cNvPr>
          <p:cNvSpPr txBox="1"/>
          <p:nvPr/>
        </p:nvSpPr>
        <p:spPr>
          <a:xfrm>
            <a:off x="1421177" y="1963623"/>
            <a:ext cx="6191479" cy="369332"/>
          </a:xfrm>
          <a:prstGeom prst="rect">
            <a:avLst/>
          </a:prstGeom>
          <a:noFill/>
        </p:spPr>
        <p:txBody>
          <a:bodyPr wrap="square" rtlCol="0">
            <a:spAutoFit/>
          </a:bodyPr>
          <a:lstStyle/>
          <a:p>
            <a:r>
              <a:rPr lang="es-PE" dirty="0"/>
              <a:t>Desarrollo Dirigido por Modelos</a:t>
            </a:r>
          </a:p>
        </p:txBody>
      </p:sp>
      <p:sp>
        <p:nvSpPr>
          <p:cNvPr id="4" name="CuadroTexto 3">
            <a:extLst>
              <a:ext uri="{FF2B5EF4-FFF2-40B4-BE49-F238E27FC236}">
                <a16:creationId xmlns:a16="http://schemas.microsoft.com/office/drawing/2014/main" id="{00B4DC43-0A8C-467A-A53C-81BE4B5E39B4}"/>
              </a:ext>
            </a:extLst>
          </p:cNvPr>
          <p:cNvSpPr txBox="1"/>
          <p:nvPr/>
        </p:nvSpPr>
        <p:spPr>
          <a:xfrm>
            <a:off x="1421177" y="2690336"/>
            <a:ext cx="9298704" cy="923330"/>
          </a:xfrm>
          <a:prstGeom prst="rect">
            <a:avLst/>
          </a:prstGeom>
          <a:noFill/>
        </p:spPr>
        <p:txBody>
          <a:bodyPr wrap="square" rtlCol="0">
            <a:spAutoFit/>
          </a:bodyPr>
          <a:lstStyle/>
          <a:p>
            <a:r>
              <a:rPr lang="es-PE" dirty="0"/>
              <a:t>El desarrollo dirigido por modelos o una mejora importante en las prácticas de desarrollo. Con MDD, se puede mejorar la consistencia y la calidad de las soluciones para eliminar trabajo repetitivo y de bajo nivel en el desarrollo</a:t>
            </a:r>
          </a:p>
        </p:txBody>
      </p:sp>
      <p:sp>
        <p:nvSpPr>
          <p:cNvPr id="5" name="CuadroTexto 4">
            <a:extLst>
              <a:ext uri="{FF2B5EF4-FFF2-40B4-BE49-F238E27FC236}">
                <a16:creationId xmlns:a16="http://schemas.microsoft.com/office/drawing/2014/main" id="{9AA7E4AC-D0BA-4420-BE23-4CF2E783ADE5}"/>
              </a:ext>
            </a:extLst>
          </p:cNvPr>
          <p:cNvSpPr txBox="1"/>
          <p:nvPr/>
        </p:nvSpPr>
        <p:spPr>
          <a:xfrm>
            <a:off x="1295402" y="4398540"/>
            <a:ext cx="9298704" cy="1477328"/>
          </a:xfrm>
          <a:prstGeom prst="rect">
            <a:avLst/>
          </a:prstGeom>
          <a:noFill/>
        </p:spPr>
        <p:txBody>
          <a:bodyPr wrap="square" rtlCol="0">
            <a:spAutoFit/>
          </a:bodyPr>
          <a:lstStyle/>
          <a:p>
            <a:r>
              <a:rPr lang="es-PE" dirty="0"/>
              <a:t>Características:</a:t>
            </a:r>
          </a:p>
          <a:p>
            <a:pPr marL="285750" indent="-285750">
              <a:buFontTx/>
              <a:buChar char="-"/>
            </a:pPr>
            <a:r>
              <a:rPr lang="es-PE" dirty="0"/>
              <a:t>Mejora la productividad</a:t>
            </a:r>
          </a:p>
          <a:p>
            <a:pPr marL="285750" indent="-285750">
              <a:buFontTx/>
              <a:buChar char="-"/>
            </a:pPr>
            <a:r>
              <a:rPr lang="es-PE" dirty="0"/>
              <a:t>Aumenta la calidad</a:t>
            </a:r>
          </a:p>
          <a:p>
            <a:pPr marL="285750" indent="-285750">
              <a:buFontTx/>
              <a:buChar char="-"/>
            </a:pPr>
            <a:r>
              <a:rPr lang="es-PE" dirty="0"/>
              <a:t>Mejor comprensión del sistema a desarrollar</a:t>
            </a:r>
          </a:p>
          <a:p>
            <a:pPr marL="285750" indent="-285750">
              <a:buFontTx/>
              <a:buChar char="-"/>
            </a:pPr>
            <a:r>
              <a:rPr lang="es-PE" dirty="0"/>
              <a:t>Facilita evolución y el mantenimiento</a:t>
            </a:r>
          </a:p>
        </p:txBody>
      </p:sp>
    </p:spTree>
    <p:extLst>
      <p:ext uri="{BB962C8B-B14F-4D97-AF65-F5344CB8AC3E}">
        <p14:creationId xmlns:p14="http://schemas.microsoft.com/office/powerpoint/2010/main" val="56843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g.com.mx/images/stories/200702/estrategias_figura1.gif">
            <a:extLst>
              <a:ext uri="{FF2B5EF4-FFF2-40B4-BE49-F238E27FC236}">
                <a16:creationId xmlns:a16="http://schemas.microsoft.com/office/drawing/2014/main" id="{1CF7C69E-9FB4-4DBC-95C4-65F51E9D1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915" y="847685"/>
            <a:ext cx="6035911" cy="516263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755FAF1-26AB-4A0D-AD53-1BF95EBBF863}"/>
              </a:ext>
            </a:extLst>
          </p:cNvPr>
          <p:cNvSpPr txBox="1"/>
          <p:nvPr/>
        </p:nvSpPr>
        <p:spPr>
          <a:xfrm>
            <a:off x="914400" y="1031132"/>
            <a:ext cx="4435813" cy="2308324"/>
          </a:xfrm>
          <a:prstGeom prst="rect">
            <a:avLst/>
          </a:prstGeom>
          <a:noFill/>
        </p:spPr>
        <p:txBody>
          <a:bodyPr wrap="square" rtlCol="0">
            <a:spAutoFit/>
          </a:bodyPr>
          <a:lstStyle/>
          <a:p>
            <a:r>
              <a:rPr lang="es-PE" dirty="0"/>
              <a:t>El diagrama mostrado en la figura muestra el flujo de tareas que se realiza en un proyecto MDD. Las tareas sombreadas son realizadas en un proyecto tradicional. Las tareas en blanco son las adicionales que construyen las herramientas MDD para un proyecto específico.</a:t>
            </a:r>
          </a:p>
          <a:p>
            <a:endParaRPr lang="es-PE" dirty="0"/>
          </a:p>
        </p:txBody>
      </p:sp>
    </p:spTree>
    <p:extLst>
      <p:ext uri="{BB962C8B-B14F-4D97-AF65-F5344CB8AC3E}">
        <p14:creationId xmlns:p14="http://schemas.microsoft.com/office/powerpoint/2010/main" val="279456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EA97C-C295-4BF2-9B94-8D5D62035AF1}"/>
              </a:ext>
            </a:extLst>
          </p:cNvPr>
          <p:cNvSpPr>
            <a:spLocks noGrp="1"/>
          </p:cNvSpPr>
          <p:nvPr>
            <p:ph type="title"/>
          </p:nvPr>
        </p:nvSpPr>
        <p:spPr/>
        <p:txBody>
          <a:bodyPr/>
          <a:lstStyle/>
          <a:p>
            <a:pPr algn="l"/>
            <a:r>
              <a:rPr lang="es-PE" dirty="0"/>
              <a:t>BDD</a:t>
            </a:r>
          </a:p>
        </p:txBody>
      </p:sp>
      <p:sp>
        <p:nvSpPr>
          <p:cNvPr id="3" name="CuadroTexto 2">
            <a:extLst>
              <a:ext uri="{FF2B5EF4-FFF2-40B4-BE49-F238E27FC236}">
                <a16:creationId xmlns:a16="http://schemas.microsoft.com/office/drawing/2014/main" id="{7EE42BA3-26A9-4BA1-AEDE-1F93C95FF508}"/>
              </a:ext>
            </a:extLst>
          </p:cNvPr>
          <p:cNvSpPr txBox="1"/>
          <p:nvPr/>
        </p:nvSpPr>
        <p:spPr>
          <a:xfrm>
            <a:off x="1421177" y="1963623"/>
            <a:ext cx="6191479" cy="369332"/>
          </a:xfrm>
          <a:prstGeom prst="rect">
            <a:avLst/>
          </a:prstGeom>
          <a:noFill/>
        </p:spPr>
        <p:txBody>
          <a:bodyPr wrap="square" rtlCol="0">
            <a:spAutoFit/>
          </a:bodyPr>
          <a:lstStyle/>
          <a:p>
            <a:r>
              <a:rPr lang="es-PE" dirty="0"/>
              <a:t>Base de datos distribuidas</a:t>
            </a:r>
          </a:p>
        </p:txBody>
      </p:sp>
      <p:sp>
        <p:nvSpPr>
          <p:cNvPr id="4" name="CuadroTexto 3">
            <a:extLst>
              <a:ext uri="{FF2B5EF4-FFF2-40B4-BE49-F238E27FC236}">
                <a16:creationId xmlns:a16="http://schemas.microsoft.com/office/drawing/2014/main" id="{837F8F9F-1BA2-493D-A35B-CB1CAF66F3AD}"/>
              </a:ext>
            </a:extLst>
          </p:cNvPr>
          <p:cNvSpPr txBox="1"/>
          <p:nvPr/>
        </p:nvSpPr>
        <p:spPr>
          <a:xfrm>
            <a:off x="1421177" y="2690336"/>
            <a:ext cx="9298704" cy="923330"/>
          </a:xfrm>
          <a:prstGeom prst="rect">
            <a:avLst/>
          </a:prstGeom>
          <a:noFill/>
        </p:spPr>
        <p:txBody>
          <a:bodyPr wrap="square" rtlCol="0">
            <a:spAutoFit/>
          </a:bodyPr>
          <a:lstStyle/>
          <a:p>
            <a:r>
              <a:rPr lang="es-PE" dirty="0"/>
              <a:t>Es un conjunto de múltiples bases de datos relacionadas las cuales se encuentran distribuidas entre diferentes sitios interconectados por una red de comunicación.</a:t>
            </a:r>
          </a:p>
          <a:p>
            <a:endParaRPr lang="es-PE" dirty="0"/>
          </a:p>
        </p:txBody>
      </p:sp>
      <p:sp>
        <p:nvSpPr>
          <p:cNvPr id="6" name="CuadroTexto 5">
            <a:extLst>
              <a:ext uri="{FF2B5EF4-FFF2-40B4-BE49-F238E27FC236}">
                <a16:creationId xmlns:a16="http://schemas.microsoft.com/office/drawing/2014/main" id="{480F7172-4E81-485B-AEBB-2D5C5CD66901}"/>
              </a:ext>
            </a:extLst>
          </p:cNvPr>
          <p:cNvSpPr txBox="1"/>
          <p:nvPr/>
        </p:nvSpPr>
        <p:spPr>
          <a:xfrm>
            <a:off x="1472119" y="3833338"/>
            <a:ext cx="9298704" cy="2862322"/>
          </a:xfrm>
          <a:prstGeom prst="rect">
            <a:avLst/>
          </a:prstGeom>
          <a:noFill/>
        </p:spPr>
        <p:txBody>
          <a:bodyPr wrap="square" rtlCol="0">
            <a:spAutoFit/>
          </a:bodyPr>
          <a:lstStyle/>
          <a:p>
            <a:r>
              <a:rPr lang="es-PE" dirty="0"/>
              <a:t>Características:</a:t>
            </a:r>
          </a:p>
          <a:p>
            <a:pPr marL="285750" indent="-285750">
              <a:buFontTx/>
              <a:buChar char="-"/>
            </a:pPr>
            <a:r>
              <a:rPr lang="es-PE" dirty="0"/>
              <a:t>Localización transparente de los datos</a:t>
            </a:r>
          </a:p>
          <a:p>
            <a:pPr marL="285750" indent="-285750">
              <a:buFontTx/>
              <a:buChar char="-"/>
            </a:pPr>
            <a:r>
              <a:rPr lang="es-PE" dirty="0"/>
              <a:t>Transparencia en los nombres de objetos</a:t>
            </a:r>
          </a:p>
          <a:p>
            <a:pPr marL="285750" indent="-285750">
              <a:buFontTx/>
              <a:buChar char="-"/>
            </a:pPr>
            <a:r>
              <a:rPr lang="es-PE" dirty="0"/>
              <a:t>Fiabilidad y disponibilidad</a:t>
            </a:r>
          </a:p>
          <a:p>
            <a:pPr marL="285750" indent="-285750">
              <a:buFontTx/>
              <a:buChar char="-"/>
            </a:pPr>
            <a:r>
              <a:rPr lang="es-PE" dirty="0"/>
              <a:t>Expansión mas sencilla</a:t>
            </a:r>
          </a:p>
          <a:p>
            <a:pPr marL="285750" indent="-285750">
              <a:buFontTx/>
              <a:buChar char="-"/>
            </a:pPr>
            <a:r>
              <a:rPr lang="es-PE" dirty="0"/>
              <a:t>Mejora de Rendimiento</a:t>
            </a:r>
          </a:p>
          <a:p>
            <a:pPr marL="285750" indent="-285750">
              <a:buFontTx/>
              <a:buChar char="-"/>
            </a:pPr>
            <a:endParaRPr lang="es-PE" dirty="0"/>
          </a:p>
          <a:p>
            <a:pPr marL="285750" indent="-285750">
              <a:buFontTx/>
              <a:buChar char="-"/>
            </a:pPr>
            <a:endParaRPr lang="es-PE" dirty="0"/>
          </a:p>
          <a:p>
            <a:pPr marL="285750" indent="-285750">
              <a:buFontTx/>
              <a:buChar char="-"/>
            </a:pPr>
            <a:endParaRPr lang="es-PE" dirty="0"/>
          </a:p>
          <a:p>
            <a:pPr marL="285750" indent="-285750">
              <a:buFontTx/>
              <a:buChar char="-"/>
            </a:pPr>
            <a:endParaRPr lang="es-PE" dirty="0"/>
          </a:p>
        </p:txBody>
      </p:sp>
    </p:spTree>
    <p:extLst>
      <p:ext uri="{BB962C8B-B14F-4D97-AF65-F5344CB8AC3E}">
        <p14:creationId xmlns:p14="http://schemas.microsoft.com/office/powerpoint/2010/main" val="156816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CC585D8-530A-4740-B167-BD743BBF6F52}"/>
              </a:ext>
            </a:extLst>
          </p:cNvPr>
          <p:cNvPicPr>
            <a:picLocks noChangeAspect="1"/>
          </p:cNvPicPr>
          <p:nvPr/>
        </p:nvPicPr>
        <p:blipFill>
          <a:blip r:embed="rId2"/>
          <a:stretch>
            <a:fillRect/>
          </a:stretch>
        </p:blipFill>
        <p:spPr>
          <a:xfrm>
            <a:off x="1857375" y="1366837"/>
            <a:ext cx="8477250" cy="4124325"/>
          </a:xfrm>
          <a:prstGeom prst="rect">
            <a:avLst/>
          </a:prstGeom>
        </p:spPr>
      </p:pic>
      <p:sp>
        <p:nvSpPr>
          <p:cNvPr id="3" name="Rectángulo 2">
            <a:extLst>
              <a:ext uri="{FF2B5EF4-FFF2-40B4-BE49-F238E27FC236}">
                <a16:creationId xmlns:a16="http://schemas.microsoft.com/office/drawing/2014/main" id="{E587B5ED-1D28-4CF9-BF7B-EA1D9D096D1B}"/>
              </a:ext>
            </a:extLst>
          </p:cNvPr>
          <p:cNvSpPr/>
          <p:nvPr/>
        </p:nvSpPr>
        <p:spPr>
          <a:xfrm>
            <a:off x="3884177" y="1734205"/>
            <a:ext cx="1263475" cy="215975"/>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8602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EA97C-C295-4BF2-9B94-8D5D62035AF1}"/>
              </a:ext>
            </a:extLst>
          </p:cNvPr>
          <p:cNvSpPr>
            <a:spLocks noGrp="1"/>
          </p:cNvSpPr>
          <p:nvPr>
            <p:ph type="title"/>
          </p:nvPr>
        </p:nvSpPr>
        <p:spPr/>
        <p:txBody>
          <a:bodyPr/>
          <a:lstStyle/>
          <a:p>
            <a:pPr algn="l"/>
            <a:r>
              <a:rPr lang="es-PE" dirty="0"/>
              <a:t>DDD</a:t>
            </a:r>
          </a:p>
        </p:txBody>
      </p:sp>
      <p:sp>
        <p:nvSpPr>
          <p:cNvPr id="3" name="CuadroTexto 2">
            <a:extLst>
              <a:ext uri="{FF2B5EF4-FFF2-40B4-BE49-F238E27FC236}">
                <a16:creationId xmlns:a16="http://schemas.microsoft.com/office/drawing/2014/main" id="{7EE42BA3-26A9-4BA1-AEDE-1F93C95FF508}"/>
              </a:ext>
            </a:extLst>
          </p:cNvPr>
          <p:cNvSpPr txBox="1"/>
          <p:nvPr/>
        </p:nvSpPr>
        <p:spPr>
          <a:xfrm>
            <a:off x="1421177" y="1963623"/>
            <a:ext cx="6191479" cy="369332"/>
          </a:xfrm>
          <a:prstGeom prst="rect">
            <a:avLst/>
          </a:prstGeom>
          <a:noFill/>
        </p:spPr>
        <p:txBody>
          <a:bodyPr wrap="square" rtlCol="0">
            <a:spAutoFit/>
          </a:bodyPr>
          <a:lstStyle/>
          <a:p>
            <a:r>
              <a:rPr lang="es-PE" dirty="0"/>
              <a:t>Diseño guiado por el dominio</a:t>
            </a:r>
          </a:p>
        </p:txBody>
      </p:sp>
      <p:sp>
        <p:nvSpPr>
          <p:cNvPr id="4" name="CuadroTexto 3">
            <a:extLst>
              <a:ext uri="{FF2B5EF4-FFF2-40B4-BE49-F238E27FC236}">
                <a16:creationId xmlns:a16="http://schemas.microsoft.com/office/drawing/2014/main" id="{837F8F9F-1BA2-493D-A35B-CB1CAF66F3AD}"/>
              </a:ext>
            </a:extLst>
          </p:cNvPr>
          <p:cNvSpPr txBox="1"/>
          <p:nvPr/>
        </p:nvSpPr>
        <p:spPr>
          <a:xfrm>
            <a:off x="1421177" y="3168801"/>
            <a:ext cx="9298704" cy="923330"/>
          </a:xfrm>
          <a:prstGeom prst="rect">
            <a:avLst/>
          </a:prstGeom>
          <a:noFill/>
        </p:spPr>
        <p:txBody>
          <a:bodyPr wrap="square" rtlCol="0">
            <a:spAutoFit/>
          </a:bodyPr>
          <a:lstStyle/>
          <a:p>
            <a:r>
              <a:rPr lang="es-PE" dirty="0"/>
              <a:t>Trata de un conjunto de </a:t>
            </a:r>
            <a:r>
              <a:rPr lang="es-PE" b="1" dirty="0"/>
              <a:t>prácticas, técnicas, herramientas y enfoques para dar respuesta a las necesidades complejas</a:t>
            </a:r>
            <a:r>
              <a:rPr lang="es-PE" dirty="0"/>
              <a:t> en el desarrollo de software, orientadas al negocio, su evolución y sus objetivos.</a:t>
            </a:r>
          </a:p>
        </p:txBody>
      </p:sp>
    </p:spTree>
    <p:extLst>
      <p:ext uri="{BB962C8B-B14F-4D97-AF65-F5344CB8AC3E}">
        <p14:creationId xmlns:p14="http://schemas.microsoft.com/office/powerpoint/2010/main" val="107710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tecnicas de diseÃ±o Ddd">
            <a:extLst>
              <a:ext uri="{FF2B5EF4-FFF2-40B4-BE49-F238E27FC236}">
                <a16:creationId xmlns:a16="http://schemas.microsoft.com/office/drawing/2014/main" id="{1E053060-B240-4C23-9EB7-743C257F4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13" y="1223963"/>
            <a:ext cx="41433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1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29282-6787-4219-86A8-47AE59016DAF}"/>
              </a:ext>
            </a:extLst>
          </p:cNvPr>
          <p:cNvSpPr>
            <a:spLocks noGrp="1"/>
          </p:cNvSpPr>
          <p:nvPr>
            <p:ph type="title"/>
          </p:nvPr>
        </p:nvSpPr>
        <p:spPr/>
        <p:txBody>
          <a:bodyPr/>
          <a:lstStyle/>
          <a:p>
            <a:r>
              <a:rPr lang="es-PE" dirty="0"/>
              <a:t>BIBLIOGRAFIA</a:t>
            </a:r>
            <a:endParaRPr lang="es-ES" dirty="0"/>
          </a:p>
        </p:txBody>
      </p:sp>
      <p:sp>
        <p:nvSpPr>
          <p:cNvPr id="4" name="CuadroTexto 3">
            <a:extLst>
              <a:ext uri="{FF2B5EF4-FFF2-40B4-BE49-F238E27FC236}">
                <a16:creationId xmlns:a16="http://schemas.microsoft.com/office/drawing/2014/main" id="{46A92BCC-1DB8-4260-B0B3-D1F3F4B60EAC}"/>
              </a:ext>
            </a:extLst>
          </p:cNvPr>
          <p:cNvSpPr txBox="1"/>
          <p:nvPr/>
        </p:nvSpPr>
        <p:spPr>
          <a:xfrm>
            <a:off x="1540042" y="2971800"/>
            <a:ext cx="9685421" cy="923330"/>
          </a:xfrm>
          <a:prstGeom prst="rect">
            <a:avLst/>
          </a:prstGeom>
          <a:noFill/>
        </p:spPr>
        <p:txBody>
          <a:bodyPr wrap="square" rtlCol="0">
            <a:spAutoFit/>
          </a:bodyPr>
          <a:lstStyle/>
          <a:p>
            <a:r>
              <a:rPr lang="es-ES" dirty="0">
                <a:hlinkClick r:id="rId2"/>
              </a:rPr>
              <a:t>http://siul02.si.ehu.es/~arantza/asignaturas/DBD/BDDyAlmacenesDatos1718.pdf</a:t>
            </a:r>
          </a:p>
          <a:p>
            <a:r>
              <a:rPr lang="es-ES" dirty="0">
                <a:hlinkClick r:id="rId2"/>
              </a:rPr>
              <a:t>https://www.unirioja.es/cu/arjaime/Temas/09.Distribuidas.pdf</a:t>
            </a:r>
            <a:r>
              <a:rPr lang="es-ES" dirty="0"/>
              <a:t> </a:t>
            </a:r>
          </a:p>
          <a:p>
            <a:r>
              <a:rPr lang="es-PE" dirty="0">
                <a:hlinkClick r:id="rId3"/>
              </a:rPr>
              <a:t>https://sg.com.mx/content/view/219</a:t>
            </a:r>
            <a:r>
              <a:rPr lang="es-PE" dirty="0"/>
              <a:t> </a:t>
            </a:r>
          </a:p>
        </p:txBody>
      </p:sp>
    </p:spTree>
    <p:extLst>
      <p:ext uri="{BB962C8B-B14F-4D97-AF65-F5344CB8AC3E}">
        <p14:creationId xmlns:p14="http://schemas.microsoft.com/office/powerpoint/2010/main" val="13239123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377</TotalTime>
  <Words>236</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Garamond</vt:lpstr>
      <vt:lpstr>Orgánico</vt:lpstr>
      <vt:lpstr>Técnicas de Diseño</vt:lpstr>
      <vt:lpstr>MDD </vt:lpstr>
      <vt:lpstr>Presentación de PowerPoint</vt:lpstr>
      <vt:lpstr>BDD</vt:lpstr>
      <vt:lpstr>Presentación de PowerPoint</vt:lpstr>
      <vt:lpstr>DDD</vt:lpstr>
      <vt:lpstr>Presentación de PowerPoint</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Diseño</dc:title>
  <dc:creator>CINEMA3D1</dc:creator>
  <cp:lastModifiedBy>DEPIS01</cp:lastModifiedBy>
  <cp:revision>10</cp:revision>
  <dcterms:created xsi:type="dcterms:W3CDTF">2018-09-26T12:59:14Z</dcterms:created>
  <dcterms:modified xsi:type="dcterms:W3CDTF">2018-09-27T01:07:22Z</dcterms:modified>
</cp:coreProperties>
</file>