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59"/>
    <a:srgbClr val="417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37" autoAdjust="0"/>
  </p:normalViewPr>
  <p:slideViewPr>
    <p:cSldViewPr snapToGrid="0">
      <p:cViewPr varScale="1">
        <p:scale>
          <a:sx n="82" d="100"/>
          <a:sy n="82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4114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55240-91AF-4248-BB6C-64FDE017B1F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76C85-58D2-4542-8F2A-226C15F1FA28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7C5BA-E483-4C4B-A432-EFB80B1098F9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3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/>
          </a:p>
        </p:txBody>
      </p:sp>
      <p:sp>
        <p:nvSpPr>
          <p:cNvPr id="3" name="Notes Placeholder 4"/>
          <p:cNvSpPr>
            <a:spLocks noGrp="1" noEditPoints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6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0638A9F3-CB8E-440E-9770-F21E83101E1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5CF5595-712E-4CAD-AE93-D5F357EE9DB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E5A7F9A-ED3F-4ADB-B26B-2ED3F2865AE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9588D5F-2465-4D64-AD4A-AFB73CF9FEE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'image de la diapositive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Espace réservé au texte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Espace réservé au numéro de diapositive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304E92C-55EB-4B70-9F60-1688A06FA90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2583" y="0"/>
            <a:ext cx="12194583" cy="6861500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914399" y="3916680"/>
            <a:ext cx="10363200" cy="70612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885440" y="3578860"/>
            <a:ext cx="9144000" cy="64262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ED7C5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fr-FR" altLang="en-US"/>
              <a:t>Cliquez pour modifier le style du sous-titre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863238" y="1476233"/>
            <a:ext cx="2628900" cy="462178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752749" y="1476233"/>
            <a:ext cx="7734300" cy="4621787"/>
          </a:xfrm>
        </p:spPr>
        <p:txBody>
          <a:bodyPr vert="eaVert"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rub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1" y="1736728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2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199" y="2965337"/>
            <a:ext cx="5181600" cy="2318498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019800" y="2965338"/>
            <a:ext cx="5181600" cy="2304415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1096169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925513" y="193119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927101" y="2755108"/>
            <a:ext cx="5157787" cy="3851433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0613" y="193119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1" y="2755108"/>
            <a:ext cx="5183188" cy="3851433"/>
          </a:xfrm>
        </p:spPr>
        <p:txBody>
          <a:bodyPr/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95986" y="1320482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212080" y="1320483"/>
            <a:ext cx="6172200" cy="46624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902971" y="3168333"/>
            <a:ext cx="3932237" cy="28146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6612" y="671209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altLang="en-US"/>
              <a:t>Cliquer sur l'icône pour ajouter une photo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496766"/>
            <a:ext cx="3932237" cy="33722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en-US"/>
              <a:t>Cliquez pour modifier les styles du texte principal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363DCB64-5090-461D-9AD2-20C99028C471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fr-FR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DCCDA325-AD56-4C01-B14F-EAD30531C0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1818" y="0"/>
            <a:ext cx="1218836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199" y="1460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en-US"/>
              <a:t>Cliquez pour modifier le style du titre principal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199" y="2915387"/>
            <a:ext cx="10515600" cy="351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altLang="en-US"/>
              <a:t>Cliquez pour modifier les styles du texte principal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417A9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david128/Test_Website_medtink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393799" y="1843730"/>
            <a:ext cx="7772400" cy="2093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FRAMEWORK DE </a:t>
            </a:r>
            <a:b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TESTAREA AUTOMATA</a:t>
            </a:r>
            <a:b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32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32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web ‘https://medtinker.ro/’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3826707" y="5095631"/>
            <a:ext cx="6958523" cy="149812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Gorodetchi David</a:t>
            </a:r>
          </a:p>
          <a:p>
            <a:pPr algn="r"/>
            <a:endParaRPr lang="en-US" sz="2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 algn="r"/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27.05.2023</a:t>
            </a:r>
          </a:p>
          <a:p>
            <a:pPr algn="r"/>
            <a:endParaRPr lang="en-US" sz="2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8840" y="5394505"/>
            <a:ext cx="6245868" cy="41011"/>
          </a:xfrm>
          <a:prstGeom prst="rect">
            <a:avLst/>
          </a:prstGeom>
          <a:solidFill>
            <a:srgbClr val="ED7C59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FC6132-6609-434F-911C-9FB3224E5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053" y="1473547"/>
            <a:ext cx="3284621" cy="48628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– 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inregistram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conditiile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inregistrare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afisat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– 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inregistram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un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existent.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gasim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precum ca: ‘username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‘un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email-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existent,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incercati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alt email’.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7CF5413-DA02-4274-324D-46C55F106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79" y="1451125"/>
            <a:ext cx="6733735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test_6_creare_cont_fara_acceptare_conditii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LocatorsCreareCont.SIGNUP_PAGE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).until(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EC.visibility_of_element_located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(LocatorsCreareCont.MESAJ_ERROR_INREGISTRARE_3))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(*LocatorsCreareCont.MESAJ_ERROR_INREGISTRARE_3).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'Please accept the Terms and Conditions to proceed.'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test_7_creare_cont_valid_deja_existent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LocatorsCreareCont.SIGNUP_PAGE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LocatorsCreareCont.BIFARE_TERMENI_CONDITII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(*LocatorsCreareCont.MESAJ_ERROR_INREGISTRARE_4).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'This username is already registered. Please choose another one.'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(*LocatorsCreareCont.MESAJ_ERROR_INREGISTRARE_5).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'An account is already registered with your email address. Please choose another one.'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3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45FA8C-9694-4E06-697B-5F5A116F5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054" y="1521728"/>
            <a:ext cx="3031958" cy="47948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‘LOGIN’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email invalid.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Asteptam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intampinam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–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reusim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F06103-C1E1-3016-08D8-6DE57A77EC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40215" y="1628507"/>
            <a:ext cx="6693878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LocatorsLogin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LoginPage(HomeMedtinkerChrome):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test1 - intram pe site, indetificam elementele de tip email si parola si inseram valori incorecte. Apoi dam click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# pe butonul 'autentificare' si verificam ca: se returneaza eroarea corecta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test_8_logare_cu_valori_incorecte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.driver.find_element(*LocatorsLogin.LOGIN_PAGE).click()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.driver.find_element(*LocatorsLogin.EMAIL).send_keys(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'invalid_email@gmail.com'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.driver.find_element(*LocatorsLogin.PASSWORD).send_keys(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.driver.find_element(*LocatorsLogin.SUBMIT).click()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.driver.find_element(*LocatorsLogin.MESAJ_ERROR_LOGIN).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'ERROR: The username or password you entered is incorrect. Lost your password?'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test_9_logare_cu_valori_corecte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.driver.find_element(*LocatorsLogin.LOGIN_PAGE).click()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.driver.find_element(*LocatorsLogin.EMAIL).send_keys(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.driver.find_element(*LocatorsLogin.PASSWORD).send_keys(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.driver.find_element(*LocatorsLogin.SUBMIT).click()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'https://medtinker.ro/hub/'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400DCC-C60E-247A-DE95-51761B3AF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938" y="1484923"/>
            <a:ext cx="3270740" cy="4498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‘SEARCH”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–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site,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bara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inexistenta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pe submit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ca: 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returneaza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 –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existent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urmarim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E4C46F3-7B6D-B8AC-F2E5-B491D34EC1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80" y="1684933"/>
            <a:ext cx="6745458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test_10_search_omida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LocatorsSearch.BUTTON_SEARCH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omida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).submit()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LocatorsSearch.MESSAGE_ERROR_FIND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Îmi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, nu am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găsit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rezultate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test_11_search_analize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LocatorsSearch.BUTTON_SEARCH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analize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LocatorsSearch.SEARCH_BARRE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).submit()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lista_produse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LocatorsSearch.TITLUL_PRODUSE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range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lista_produse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assert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lista_produse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&gt;=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'Error'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8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6E46B9-1A74-A29B-D42B-D804D083B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2677" y="1446239"/>
            <a:ext cx="3364523" cy="38308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1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SUITELE DE TESTE</a:t>
            </a:r>
          </a:p>
          <a:p>
            <a:pPr>
              <a:lnSpc>
                <a:spcPct val="150000"/>
              </a:lnSpc>
            </a:pP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html-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testRunner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’.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Adaugam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clasele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 create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teste.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raportul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Rulam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teste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138C7A-2697-847F-FC4E-36725189A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1938" y="1491431"/>
            <a:ext cx="6705600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HtmlTestRunner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proiect_unittest.contact_page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proiect_unittest.inregistrare_page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proiect_unittest.login_page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proiect_unittest.search_page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MedtinkerTestSuite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test_suite_medtinker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unittest.TestSuite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smoke_test_med.addTests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InregistrarePage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LoginPage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unittest.defaultTestLoader.loadTestsFromTestCase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SearchPage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])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runner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HtmlTestRunner.HTMLTestRunner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report_title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'report1'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report_name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'Smoke Test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combine_reports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runner.run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smoke_test_med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4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Espace réservé du contenu 47">
            <a:extLst>
              <a:ext uri="{FF2B5EF4-FFF2-40B4-BE49-F238E27FC236}">
                <a16:creationId xmlns:a16="http://schemas.microsoft.com/office/drawing/2014/main" id="{88D9DD8D-F97E-0EF3-5BE3-386E0B06F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9174"/>
              </p:ext>
            </p:extLst>
          </p:nvPr>
        </p:nvGraphicFramePr>
        <p:xfrm>
          <a:off x="361707" y="3535315"/>
          <a:ext cx="5557124" cy="1481664"/>
        </p:xfrm>
        <a:graphic>
          <a:graphicData uri="http://schemas.openxmlformats.org/drawingml/2006/table">
            <a:tbl>
              <a:tblPr/>
              <a:tblGrid>
                <a:gridCol w="4370300">
                  <a:extLst>
                    <a:ext uri="{9D8B030D-6E8A-4147-A177-3AD203B41FA5}">
                      <a16:colId xmlns:a16="http://schemas.microsoft.com/office/drawing/2014/main" val="96740359"/>
                    </a:ext>
                  </a:extLst>
                </a:gridCol>
                <a:gridCol w="1009024">
                  <a:extLst>
                    <a:ext uri="{9D8B030D-6E8A-4147-A177-3AD203B41FA5}">
                      <a16:colId xmlns:a16="http://schemas.microsoft.com/office/drawing/2014/main" val="1231603309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786537656"/>
                    </a:ext>
                  </a:extLst>
                </a:gridCol>
              </a:tblGrid>
              <a:tr h="370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proiect_unittest.ce_merita_page.CeMeritaPage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95735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test_1_abonare_la_ce_merita_cu_invalid_email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28474"/>
                  </a:ext>
                </a:extLst>
              </a:tr>
              <a:tr h="37041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test_2_abonare_la_ce_merita_cu_valid_email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560501"/>
                  </a:ext>
                </a:extLst>
              </a:tr>
              <a:tr h="370416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62.68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72423"/>
                  </a:ext>
                </a:extLst>
              </a:tr>
            </a:tbl>
          </a:graphicData>
        </a:graphic>
      </p:graphicFrame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F2A1CD41-3410-0DE0-29FA-1482552F1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52897"/>
              </p:ext>
            </p:extLst>
          </p:nvPr>
        </p:nvGraphicFramePr>
        <p:xfrm>
          <a:off x="361707" y="5195533"/>
          <a:ext cx="5553075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44236">
                  <a:extLst>
                    <a:ext uri="{9D8B030D-6E8A-4147-A177-3AD203B41FA5}">
                      <a16:colId xmlns:a16="http://schemas.microsoft.com/office/drawing/2014/main" val="1412556411"/>
                    </a:ext>
                  </a:extLst>
                </a:gridCol>
                <a:gridCol w="831039">
                  <a:extLst>
                    <a:ext uri="{9D8B030D-6E8A-4147-A177-3AD203B41FA5}">
                      <a16:colId xmlns:a16="http://schemas.microsoft.com/office/drawing/2014/main" val="352149378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73947197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proiect_unittest.contact_page.ContactPage</a:t>
                      </a:r>
                      <a:endParaRPr lang="fr-FR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982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test_3_trimite_mesaj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46906"/>
                  </a:ext>
                </a:extLst>
              </a:tr>
              <a:tr h="487680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1, Pass: 1 -- Duration: 24.50 s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25210"/>
                  </a:ext>
                </a:extLst>
              </a:tr>
            </a:tbl>
          </a:graphicData>
        </a:graphic>
      </p:graphicFrame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B88F0310-6E08-E857-EF44-1FCDB41CE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74921"/>
              </p:ext>
            </p:extLst>
          </p:nvPr>
        </p:nvGraphicFramePr>
        <p:xfrm>
          <a:off x="6367462" y="1258798"/>
          <a:ext cx="5553075" cy="2170202"/>
        </p:xfrm>
        <a:graphic>
          <a:graphicData uri="http://schemas.openxmlformats.org/drawingml/2006/table">
            <a:tbl>
              <a:tblPr/>
              <a:tblGrid>
                <a:gridCol w="4549007">
                  <a:extLst>
                    <a:ext uri="{9D8B030D-6E8A-4147-A177-3AD203B41FA5}">
                      <a16:colId xmlns:a16="http://schemas.microsoft.com/office/drawing/2014/main" val="2059728184"/>
                    </a:ext>
                  </a:extLst>
                </a:gridCol>
                <a:gridCol w="689376">
                  <a:extLst>
                    <a:ext uri="{9D8B030D-6E8A-4147-A177-3AD203B41FA5}">
                      <a16:colId xmlns:a16="http://schemas.microsoft.com/office/drawing/2014/main" val="3292199398"/>
                    </a:ext>
                  </a:extLst>
                </a:gridCol>
                <a:gridCol w="314692">
                  <a:extLst>
                    <a:ext uri="{9D8B030D-6E8A-4147-A177-3AD203B41FA5}">
                      <a16:colId xmlns:a16="http://schemas.microsoft.com/office/drawing/2014/main" val="1649225733"/>
                    </a:ext>
                  </a:extLst>
                </a:gridCol>
              </a:tblGrid>
              <a:tr h="421942">
                <a:tc>
                  <a:txBody>
                    <a:bodyPr/>
                    <a:lstStyle/>
                    <a:p>
                      <a:pPr algn="l" fontAlgn="b"/>
                      <a:r>
                        <a:rPr lang="it-IT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proiect_unittest.inregistrare_page.InregistrarePage</a:t>
                      </a: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41751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test_4_creare_cont_cu_email_fara_aron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91837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test_5_creare_cont_fara_parola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29843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test_6_creare_cont_fara_acceptare_conditii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930133"/>
                  </a:ext>
                </a:extLst>
              </a:tr>
              <a:tr h="30459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test_7_creare_cont_valid_deja_existent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8204"/>
                  </a:ext>
                </a:extLst>
              </a:tr>
              <a:tr h="304593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4, Pass: 4 -- Duration: 103.60 s</a:t>
                      </a:r>
                    </a:p>
                  </a:txBody>
                  <a:tcPr marL="68146" marR="68146" marT="68146" marB="6814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07132"/>
                  </a:ext>
                </a:extLst>
              </a:tr>
            </a:tbl>
          </a:graphicData>
        </a:graphic>
      </p:graphicFrame>
      <p:graphicFrame>
        <p:nvGraphicFramePr>
          <p:cNvPr id="55" name="Tableau 54">
            <a:extLst>
              <a:ext uri="{FF2B5EF4-FFF2-40B4-BE49-F238E27FC236}">
                <a16:creationId xmlns:a16="http://schemas.microsoft.com/office/drawing/2014/main" id="{C4B935CF-011D-5B84-F164-541D37E9A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37168"/>
              </p:ext>
            </p:extLst>
          </p:nvPr>
        </p:nvGraphicFramePr>
        <p:xfrm>
          <a:off x="6361894" y="3553939"/>
          <a:ext cx="5558643" cy="1463040"/>
        </p:xfrm>
        <a:graphic>
          <a:graphicData uri="http://schemas.openxmlformats.org/drawingml/2006/table">
            <a:tbl>
              <a:tblPr/>
              <a:tblGrid>
                <a:gridCol w="4542297">
                  <a:extLst>
                    <a:ext uri="{9D8B030D-6E8A-4147-A177-3AD203B41FA5}">
                      <a16:colId xmlns:a16="http://schemas.microsoft.com/office/drawing/2014/main" val="1589579449"/>
                    </a:ext>
                  </a:extLst>
                </a:gridCol>
                <a:gridCol w="838546">
                  <a:extLst>
                    <a:ext uri="{9D8B030D-6E8A-4147-A177-3AD203B41FA5}">
                      <a16:colId xmlns:a16="http://schemas.microsoft.com/office/drawing/2014/main" val="218334909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943990028"/>
                    </a:ext>
                  </a:extLst>
                </a:gridCol>
              </a:tblGrid>
              <a:tr h="284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proiect_unittest.login_page.LoginPage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338847"/>
                  </a:ext>
                </a:extLst>
              </a:tr>
              <a:tr h="28404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test_8_logare_cu_valori_incorecte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21823"/>
                  </a:ext>
                </a:extLst>
              </a:tr>
              <a:tr h="28404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test_9_logare_cu_valori_corecte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04645"/>
                  </a:ext>
                </a:extLst>
              </a:tr>
              <a:tr h="245151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36.77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16110"/>
                  </a:ext>
                </a:extLst>
              </a:tr>
            </a:tbl>
          </a:graphicData>
        </a:graphic>
      </p:graphicFrame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61EEA3FB-9993-C04C-BF1E-65DD3583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13376"/>
              </p:ext>
            </p:extLst>
          </p:nvPr>
        </p:nvGraphicFramePr>
        <p:xfrm>
          <a:off x="6361894" y="5195533"/>
          <a:ext cx="5558644" cy="1463040"/>
        </p:xfrm>
        <a:graphic>
          <a:graphicData uri="http://schemas.openxmlformats.org/drawingml/2006/table">
            <a:tbl>
              <a:tblPr/>
              <a:tblGrid>
                <a:gridCol w="3914777">
                  <a:extLst>
                    <a:ext uri="{9D8B030D-6E8A-4147-A177-3AD203B41FA5}">
                      <a16:colId xmlns:a16="http://schemas.microsoft.com/office/drawing/2014/main" val="3196413352"/>
                    </a:ext>
                  </a:extLst>
                </a:gridCol>
                <a:gridCol w="1393786">
                  <a:extLst>
                    <a:ext uri="{9D8B030D-6E8A-4147-A177-3AD203B41FA5}">
                      <a16:colId xmlns:a16="http://schemas.microsoft.com/office/drawing/2014/main" val="24041749"/>
                    </a:ext>
                  </a:extLst>
                </a:gridCol>
                <a:gridCol w="250081">
                  <a:extLst>
                    <a:ext uri="{9D8B030D-6E8A-4147-A177-3AD203B41FA5}">
                      <a16:colId xmlns:a16="http://schemas.microsoft.com/office/drawing/2014/main" val="3753778901"/>
                    </a:ext>
                  </a:extLst>
                </a:gridCol>
              </a:tblGrid>
              <a:tr h="263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proiect_unittest.search_page.SearchPage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512978"/>
                  </a:ext>
                </a:extLst>
              </a:tr>
              <a:tr h="26373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test_10_search_omida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41804"/>
                  </a:ext>
                </a:extLst>
              </a:tr>
              <a:tr h="263736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test_11_search_analize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39632"/>
                  </a:ext>
                </a:extLst>
              </a:tr>
              <a:tr h="263736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Total: 2, Pass: 2 -- Duration: 39.26 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739558"/>
                  </a:ext>
                </a:extLst>
              </a:tr>
            </a:tbl>
          </a:graphicData>
        </a:graphic>
      </p:graphicFrame>
      <p:sp>
        <p:nvSpPr>
          <p:cNvPr id="58" name="Rectangle 7">
            <a:extLst>
              <a:ext uri="{FF2B5EF4-FFF2-40B4-BE49-F238E27FC236}">
                <a16:creationId xmlns:a16="http://schemas.microsoft.com/office/drawing/2014/main" id="{5EE69CB2-1627-15F0-525C-F847636D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07" y="1370719"/>
            <a:ext cx="5581893" cy="18079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Time: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2023-05-07 08:06:43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266.82 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Summary: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Total: 11, Pass: 11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8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Merci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timpul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acordat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Adresa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proiectului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/>
                <a:ea typeface="Times New Roman"/>
                <a:cs typeface="Times New Roman"/>
                <a:hlinkClick r:id="rId3"/>
              </a:rPr>
              <a:t>https://github.com/godavid128/Test_Website_medtinker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538045" y="145914"/>
            <a:ext cx="10515600" cy="985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Explicatii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teoretice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bazele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testarii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 rot="21600000">
            <a:off x="956399" y="1268344"/>
            <a:ext cx="10515600" cy="5050394"/>
          </a:xfrm>
        </p:spPr>
        <p:txBody>
          <a:bodyPr>
            <a:no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- sunt o zona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memorie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calculator care tine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valori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schimba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valoare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pe tot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parcursul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executiei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programului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Constantele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variabilele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e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locatie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memorie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unde sunt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stocate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date,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care nu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schimba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niciodata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valorile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Tipurile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de date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sunt: string = 'apus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soare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'; integer = 10; float/double = 10,5;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boolean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= False/True; char = 1/'A' in Java;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Conditionalul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if/else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alternativa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sau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instructiuni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functie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rezultatul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evaluarii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unei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din ‘if’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adevarata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atunci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setul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cod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afla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interiorul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blocului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‘if’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executat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falsa,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atunci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executa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blocul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cod din ‘else’. La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aceste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doua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adauga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instructiunea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numita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elif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’.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Elif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folosita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verifica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conditii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multiple. Pot fi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sectiuni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elif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sau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nici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iar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sectiunea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else se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pune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sfarsit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Structurile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de date 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sunt: list –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reprezinta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colectii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ordonate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avand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dimensiunea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dinamica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 pot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avea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duplicate, ex:[1, 2, 3, 2]; set –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reprezita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coloectie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unice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neordonate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neschimbabila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neindexata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ex: {1, 2, 3};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dictionar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pastreaza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date de tip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cheie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valoare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colectie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date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neordonata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indexata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modificabila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dimensiune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dinamica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iar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cheile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unice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ex: {'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anul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': 2023}; tuple - au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dimensiune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fixa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ordonate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nemodificabile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ex:(1, 2, 3, 3)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Functia</a:t>
            </a: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o zona de cod cu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proprie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apelata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'n'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Astfel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ne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eliminam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cod in plus: copy-paste. </a:t>
            </a: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Parametrul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-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date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intrare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(input)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-o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optionali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Practic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variabile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declarate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vor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initializate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apelarea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functiei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Ex: def functie1(parametru1, parametru2).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>
                <a:latin typeface="Times New Roman"/>
                <a:ea typeface="Times New Roman"/>
                <a:cs typeface="Times New Roman"/>
              </a:rPr>
              <a:t>Class -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reteta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crearea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obiectelor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defineste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comportamentul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starea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obiectelor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contine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: fields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).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Dupa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definirea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clasei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aceasta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utilizata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crea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obiecte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tipul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respectiv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. 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-o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clasa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functia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 ‘__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init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__()’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cunoscuta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initializator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echivalentul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constructor, 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apelata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data cand un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nou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obiect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apelat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din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clasa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Obiectele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construite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o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clasa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poarta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numele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instanta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100" dirty="0" err="1">
                <a:latin typeface="Times New Roman"/>
                <a:ea typeface="Times New Roman"/>
                <a:cs typeface="Times New Roman"/>
              </a:rPr>
              <a:t>clasei</a:t>
            </a:r>
            <a:r>
              <a:rPr lang="en-US" sz="11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apelam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codul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scris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in class. ex: class Animals: =&gt; animal1 = Animals()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 err="1">
                <a:latin typeface="Times New Roman"/>
                <a:ea typeface="Times New Roman"/>
                <a:cs typeface="Times New Roman"/>
              </a:rPr>
              <a:t>Selectorii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- ne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gasim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/ selecta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elemente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din HTML pe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baza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numelui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elementului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100" b="0" dirty="0" err="1">
                <a:latin typeface="Times New Roman"/>
                <a:ea typeface="Times New Roman"/>
                <a:cs typeface="Times New Roman"/>
              </a:rPr>
              <a:t>avem</a:t>
            </a:r>
            <a:r>
              <a:rPr lang="en-US" sz="1100" b="0" dirty="0">
                <a:latin typeface="Times New Roman"/>
                <a:ea typeface="Times New Roman"/>
                <a:cs typeface="Times New Roman"/>
              </a:rPr>
              <a:t>: ID, LINK_TEXT, PARTIAL_LINK_TEXT, NAME, TAG_NAME, CLASS_NAME, CSS_SELECTOR, XPATH.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200" y="393070"/>
            <a:ext cx="10415954" cy="6182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testare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200" y="1234102"/>
            <a:ext cx="10515600" cy="5623898"/>
          </a:xfr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TDD (Test Driven Development)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metodologie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plaseaza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importanta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majora pe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Se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cativa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teste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pica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implementam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executam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trec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=&gt;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refactorizam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gandi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prisma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cerintelor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dupa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cod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curat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functioneaza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Unit Test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celei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mici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parti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program.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Scopul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acestuia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valida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unitate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software-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functioneaza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cum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fost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proiectat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Ex: def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test_add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():.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unitara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contribuit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cresterea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vitezei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micsorarea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numarului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bug-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BDD (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Dezvoltare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condusa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comportament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)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metodologie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derivata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TDD.  In BDD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plain English,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ajutorul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sintaxei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gherkin. Este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practica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aduci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aproape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partea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non-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tehnica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tehnicaAvantajul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persoanele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inplicate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intelege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usor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rapoartele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generate.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Creste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calitatea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produsului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Sintaxa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Gherkin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scrie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'test cases' in plan English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pasii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Feature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Scenario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5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cuvinte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Given, When, Then, And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But,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descriem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comportamentul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utilizator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testata.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Astfel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Scenario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ajung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fie teste,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chiar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automate,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respecta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'gherkin'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Interfata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). 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serveste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interfata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diferite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trasmiterea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datelor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-un mod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formalizat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URL-urile au la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baza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Api-uri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permite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vizualizazi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publici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postari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aplicatii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Api-ul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comenzi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bine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documentate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programatorul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comunice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logica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din spate.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Avantajul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un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singur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poate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fi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folosit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orice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tip de client: iOS, Android, web, etc.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Schimbul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de date se face sub forma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unui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JSON.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Acesta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are o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structura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tip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dict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cheie-valoare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. Cele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folosite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metode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sunt: GET, POST, PATCH, PUT, DELETE.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Cele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folosite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Metodele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HTTP (</a:t>
            </a:r>
            <a:r>
              <a:rPr lang="en-US" sz="1400" b="1" dirty="0" err="1">
                <a:latin typeface="Times New Roman"/>
                <a:ea typeface="Times New Roman"/>
                <a:cs typeface="Times New Roman"/>
              </a:rPr>
              <a:t>Hipertext</a:t>
            </a:r>
            <a:r>
              <a:rPr lang="en-US" sz="1400" b="1" dirty="0">
                <a:latin typeface="Times New Roman"/>
                <a:ea typeface="Times New Roman"/>
                <a:cs typeface="Times New Roman"/>
              </a:rPr>
              <a:t> Transfer Protocol): 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GET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Cerem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de la server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200); POST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Trimitem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la server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201); PATCH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anumitor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atribute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ale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ex.doar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numele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200/ 201); PUT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Updatam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prin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suprascrierea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intregului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obiect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200/201); DELETE -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Stergem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date (de </a:t>
            </a:r>
            <a:r>
              <a:rPr lang="en-US" sz="1400" b="0" dirty="0" err="1">
                <a:latin typeface="Times New Roman"/>
                <a:ea typeface="Times New Roman"/>
                <a:cs typeface="Times New Roman"/>
              </a:rPr>
              <a:t>regula</a:t>
            </a:r>
            <a:r>
              <a:rPr lang="en-US" sz="1400" b="0" dirty="0">
                <a:latin typeface="Times New Roman"/>
                <a:ea typeface="Times New Roman"/>
                <a:cs typeface="Times New Roman"/>
              </a:rPr>
              <a:t> 204). </a:t>
            </a:r>
            <a:endParaRPr lang="en-US" sz="14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EditPoints="1"/>
          </p:cNvSpPr>
          <p:nvPr>
            <p:ph type="title"/>
          </p:nvPr>
        </p:nvSpPr>
        <p:spPr>
          <a:xfrm>
            <a:off x="838199" y="152400"/>
            <a:ext cx="10287001" cy="116344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II.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website-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ului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‘https://medtinker.ro/’</a:t>
            </a:r>
            <a:endParaRPr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au contenu 2"/>
          <p:cNvSpPr>
            <a:spLocks noGrp="1" noEditPoints="1"/>
          </p:cNvSpPr>
          <p:nvPr>
            <p:ph idx="1"/>
          </p:nvPr>
        </p:nvSpPr>
        <p:spPr>
          <a:xfrm>
            <a:off x="838199" y="1315845"/>
            <a:ext cx="10515600" cy="49823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</a:rPr>
              <a:t>Nota </a:t>
            </a:r>
            <a:r>
              <a:rPr lang="en-US" sz="1200" b="1" dirty="0" err="1">
                <a:latin typeface="Times New Roman"/>
                <a:ea typeface="Times New Roman"/>
                <a:cs typeface="Times New Roman"/>
              </a:rPr>
              <a:t>introductiva</a:t>
            </a:r>
            <a:endParaRPr lang="en-US" sz="1200" b="1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cautarea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unei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web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am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convenit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‘https://medtinker.ro/’.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niste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teste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aparent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simple,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dar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care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scot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evidenta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atat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rezultate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asteptate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cat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bug-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apeland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rularea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‘selenium’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propriu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zise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In final se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face o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suita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teste, unde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vom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toate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unitar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vom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genera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raportul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‘html’.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Obiectivele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acestui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proiect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merita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’, ‘contact’,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inregistrare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’, ‘login’, ‘search’.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scrise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Python, cu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ajutorul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aplicatiei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In terminal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; Selenium – ‘pip install selenium’; pip install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webdriver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-manager;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–  ‘pip install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’;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HtmlTestRunner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–  ‘pip install html-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testRunner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’. Daca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esueaza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incercam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Python Packages le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cautam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acolo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Daca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nici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nu merge, direct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lucru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scriem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exemplu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: ‘from selenium’,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apoi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click pe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bec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rosu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dam install.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Uneori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nevoie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restartare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‘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’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pentru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accesa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librariile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instalate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/>
                <a:ea typeface="Times New Roman"/>
                <a:cs typeface="Times New Roman"/>
              </a:rPr>
              <a:t>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am ales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cu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libraria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unittest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? Este o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vizibila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ma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ajuta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, la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inceput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drum,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vizualizez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pas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Fiecare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test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deschide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pagina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web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imi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raspunde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cu test passed/ failed.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fascinat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vad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rularea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live.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Scopul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producerii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testelor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automate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este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rapiditatea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posibilitatea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a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testa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mai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multe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cazuri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acelasi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timp.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Avantajele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automatizarii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sunt: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testele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sunt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cuprinzatoare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si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pot fi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reutilizate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de cate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ori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</a:rPr>
              <a:t>dorim</a:t>
            </a:r>
            <a:r>
              <a:rPr lang="en-US" sz="1200" dirty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4F79E-EC00-3E14-5F5D-7A8DB909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16A5BF-DBF6-82EB-7B26-4B21E79F3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4658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E53D8C4-E113-70FE-97D6-33488918F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109" y="1320482"/>
            <a:ext cx="3329354" cy="5324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SELECTORII</a:t>
            </a:r>
            <a:endParaRPr kumimoji="0" lang="en-US" altLang="en-US" sz="1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inceput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selenium. In Terminal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pip install selenium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pip install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-manager.</a:t>
            </a:r>
            <a:b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instalat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purcedem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cautarea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selectorilor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pe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care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entru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indentifica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facem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dreapta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kumimoji="0" lang="en-US" altLang="en-US" sz="14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 pe inspect =&gt; ne duce direct la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html, de unde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extragem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E1BE9E-E9F5-F7FE-ED36-9BAE5A40E2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3834" y="1454755"/>
            <a:ext cx="7056740" cy="48628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selenium.webdriver.common.by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LocatorsHomeMedTinker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ACCEPT_COOKIES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'//*[@id="BorlabsCookieBox"]/div/div/div/div[1]/div/div/div/p[2]/a'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RUBRICA_SOCIAL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'//*[@id="menu-item-23292"]/a/span'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NEWSLETTER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'//*[@id="menu-item-23299"]/a/span'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CE_MERITA_PAGE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'//*[@id="menu-item-23300"]/a/span'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CUM_TE_CHEAMA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'//*[@id="form-field-nume"]'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ADRESA_EMAIL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'//*[@id="form-field-email"]'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BIFARE_TERM_COND_CE_MERITA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'//*[@id="form-field-field_431ec8f"]'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BIFARE_ACORD_NEWSLETTER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'//*[@id="form-field-field_b42d63b"]'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CLICK_VREAU_SA_AFLU_CE_MERITA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'//*[@id="ce-merita"]/div/form/div[1]/div[6]/button/span/span[2]'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MESAJ_DE_SUCCESS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'//span[normalize-space()="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Primul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e-mail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deja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pe drum."]'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'//*[@id="menu-item-23287"]/a/span'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CONTACT_PRENUME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'//*[@id="form-field-email"]'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'//*[@id="form-field-nume"]'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CONTACT_EMAIL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'//*[@id="form-field-field_1e18343"]'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CONTACT_MESAJ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'//*[@id="form-field-field_6ba0b23"]'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CONTACT_BIFARE_TERM_COND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'//*[@id="form-field-field_4a9f4e2"]'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CONTACT_BIFARE_ACORD_PRIMIRE_EMAIL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'//input[@id="form-field-field_c3b66b8"]'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TRIMITE_MESAJ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By.CLASS_NAME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elementor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-button-text'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MESAJ_TRIMIS_CU_SUCCCES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'//*[@id="post-2750"]/div/div/section/div/div/div/div[3]/div/form/div[2]'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SIGNUP_PAGE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'//a[contains(text(),"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Creează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")]'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PRENUME =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By.XPATH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'//input[@placeholder="Care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este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prenumele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tău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?"]'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9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219398-06FC-D8D8-327C-CD9D6CF41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271587"/>
            <a:ext cx="3368842" cy="518937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‘CE MERITA’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functioneaza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optiunea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serviciile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website.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–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email invalid.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bug: nu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email invalid,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totusi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loc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intampinam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–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email valid.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desi nu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email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duce la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comunicarea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B8A3BF-D2B9-F857-E2CC-DC2E3B068B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5415" y="1503154"/>
            <a:ext cx="6904893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selenium.webdriver.support.wait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expected_conditions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CeMeritaPage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test_1_abonare_la_ce_merita_cu_invalid_email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ce-merita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/'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LocatorsCeMerita.CUM_TE_CHEAMA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LocatorsCeMerita.ADRESA_EMAIL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'invalid_email@gmail.com'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LocatorsCeMerita.BIFARE_TERM_COND_CE_MERITA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LocatorsCeMerita.BIFARE_ACORD_NEWSLETTER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LocatorsCeMerita.CLICK_VREAU_SA_AFLU_CE_MERITA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LocatorsCeMerita.MESAJ_DE_SUCCESS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Primul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e-mail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deja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pe drum.'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).until(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EC.presence_of_element_located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LocatorsCeMerita.MESAJ_DE_SUCCESS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test_2_abonare_la_ce_merita_cu_valid_email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LocatorsCeMerita.CE_MERITA_PAGE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.driver.current_url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'https://medtinker.ro/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ce-merita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/'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LocatorsCeMerita.CUM_TE_CHEAMA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LocatorsCeMerita.ADRESA_EMAIL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LocatorsCeMerita.BIFARE_TERM_COND_CE_MERITA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LocatorsCeMerita.BIFARE_ACORD_NEWSLETTER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LocatorsCeMerita.CLICK_VREAU_SA_AFLU_CE_MERITA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LocatorsCeMerita.MESAJ_DE_SUCCESS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Primul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e-mail 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deja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pe drum.'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A2CB11-4FEE-8D92-350B-ED738A648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342" y="1521728"/>
            <a:ext cx="3397238" cy="3476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‘CONTACT’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–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incercam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contact sunt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accesibile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trimite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F1CDAB8-AB68-C7CB-6131-9281056027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4709" y="1551136"/>
            <a:ext cx="6811106" cy="34470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ContactPage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test_3_trimite_mesaj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popescu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'Am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reusit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LocatorsContact.CONTACT_BIFARE_TERM_COND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LocatorsContact.CONTACT_BIFARE_ACORD_PRIMIRE_EMAIL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LocatorsContact.TRIMITE_MESAJ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LocatorsContact.MESAJ_TRIMIS_CU_SUCCCES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Gata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treaba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!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Totul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pare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în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regulă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5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184367-9FF4-8B19-3F56-D45EAC64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275" y="1204912"/>
            <a:ext cx="3318209" cy="54784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PAGINA: ‘CREARE CONT’</a:t>
            </a:r>
          </a:p>
          <a:p>
            <a:pPr>
              <a:lnSpc>
                <a:spcPct val="150000"/>
              </a:lnSpc>
            </a:pP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site,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click pe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indetificam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tip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username,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termeni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–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casuta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email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arond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dam click pe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inregistrare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ca: 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returneaza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corecta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–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Testele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PASS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4757182-BC2F-3A8F-6476-F51E14D4A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00247" y="1402624"/>
            <a:ext cx="7049232" cy="51706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selenium.webdriver.support.wait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WebDriverWait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selenium.webdriver.support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expected_conditions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EC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proiect_unittest.home_page_medtinker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proiect_unittest.locators_medtinker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CreareContPage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HomeMedtinkerChrome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test_4_creare_cont_cu_email_fara_arond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LocatorsCreareCont.SIGNUP_PAGE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.driver.implicitly_wait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'godavid128gmail.com'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LocatorsCreareCont.PWD_CREARE_CONT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'david12345'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LocatorsCreareCont.BIFARE_TERMENI_CONDITII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(*LocatorsCreareCont.MESAJ_ERROR_INREGISTRARE_1).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'Enter valid Email!'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test_5_creare_cont_fara_parola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LocatorsCreareCont.SIGNUP_PAGE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LocatorsCreareCont.PRENUME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'ion'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LocatorsCreareCont.NUME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popescu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LocatorsCreareCont.USERNAME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pescuitorul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LocatorsCreareCont.EMAIL_CREARE_CONT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send_keys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'pescuitorul@gmail.com'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LocatorsCreareCont.BIFARE_TERMENI_CONDITII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LocatorsCreareCont.INREGISTRARE_CONT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).click()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.assertEqual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.driver.find_element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(*LocatorsCreareCont.MESAJ_ERROR_INREGISTRARE_2).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         text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'This Field is required!'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96063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Presentation">
  <a:themeElements>
    <a:clrScheme name="ProjectPresentation">
      <a:dk1>
        <a:sysClr val="windowText" lastClr="000000"/>
      </a:dk1>
      <a:lt1>
        <a:sysClr val="window" lastClr="FFFFFF"/>
      </a:lt1>
      <a:dk2>
        <a:srgbClr val="417A9B"/>
      </a:dk2>
      <a:lt2>
        <a:srgbClr val="F4EBE3"/>
      </a:lt2>
      <a:accent1>
        <a:srgbClr val="ED7C59"/>
      </a:accent1>
      <a:accent2>
        <a:srgbClr val="00C4B9"/>
      </a:accent2>
      <a:accent3>
        <a:srgbClr val="F5AE00"/>
      </a:accent3>
      <a:accent4>
        <a:srgbClr val="74B287"/>
      </a:accent4>
      <a:accent5>
        <a:srgbClr val="EF5361"/>
      </a:accent5>
      <a:accent6>
        <a:srgbClr val="88C9CC"/>
      </a:accent6>
      <a:hlink>
        <a:srgbClr val="0563C1"/>
      </a:hlink>
      <a:folHlink>
        <a:srgbClr val="954F72"/>
      </a:folHlink>
    </a:clrScheme>
    <a:fontScheme name="Gill Sans MT - 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5330</Words>
  <Application>Microsoft Office PowerPoint</Application>
  <PresentationFormat>Grand écran</PresentationFormat>
  <Paragraphs>119</Paragraphs>
  <Slides>15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Arial Unicode MS</vt:lpstr>
      <vt:lpstr>Calibri</vt:lpstr>
      <vt:lpstr>Gill Sans MT</vt:lpstr>
      <vt:lpstr>Times New Roman</vt:lpstr>
      <vt:lpstr>Wingdings</vt:lpstr>
      <vt:lpstr>ProjectPresentation</vt:lpstr>
      <vt:lpstr>FRAMEWORK DE  TESTAREA AUTOMATA Testarea paginii web ‘https://medtinker.ro/’</vt:lpstr>
      <vt:lpstr>I. Explicatii teoretice - bazele testarii</vt:lpstr>
      <vt:lpstr>Metode de testare</vt:lpstr>
      <vt:lpstr>II. Testarea website-ului ‘https://medtinker.ro/’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pentru timpul acordat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 Казаковаsdfsdfsdf</dc:creator>
  <cp:lastModifiedBy>david gorodetchi</cp:lastModifiedBy>
  <cp:revision>16</cp:revision>
  <dcterms:created xsi:type="dcterms:W3CDTF">2020-03-05T14:05:40Z</dcterms:created>
  <dcterms:modified xsi:type="dcterms:W3CDTF">2023-05-18T14:02:44Z</dcterms:modified>
</cp:coreProperties>
</file>