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37" autoAdjust="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CF5595-712E-4CAD-AE93-D5F357EE9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A7F9A-ED3F-4ADB-B26B-2ED3F2865A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588D5F-2465-4D64-AD4A-AFB73CF9FEE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04E92C-55EB-4B70-9F60-1688A06FA9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tinker.ro/%E2%80%99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393799" y="3200400"/>
            <a:ext cx="7772400" cy="7369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web ‘https://medtinker.ro/’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826707" y="5095631"/>
            <a:ext cx="6958523" cy="14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Gorodetchi David</a:t>
            </a:r>
          </a:p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27.05.2023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8698522" y="5435516"/>
            <a:ext cx="1986185" cy="45719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C6132-6609-434F-911C-9FB3224E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284" y="1395722"/>
            <a:ext cx="3532039" cy="3785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intalnim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39C29E-39D2-0E36-BB79-8CF8938EF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7847" y="1395722"/>
            <a:ext cx="723313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test_5_creare_cont_fara_parola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pescuitorul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LocatorsCreareCont.BIFARE_TERM_COND_CREARE_CONT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LocatorsCreareCont.BIFARE_ACCORD_CREARE_CONT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(*LocatorsCreareCont.MESAJ_ERROR_INREGISTRARE_1).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Trebuie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completezi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test_7_creare_cont_valid_deja_existent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LocatorsCreareCont.BIFARE_TERM_COND_CREARE_CONT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LocatorsCreareCont.BIFARE_ACCORD_CREARE_CONT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(*LocatorsCreareCont.MESAJ_ERROR_INREGISTRARE_2).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email is already registered.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5FA8C-9694-4E06-697B-5F5A116F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4" y="1399131"/>
            <a:ext cx="3461700" cy="317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‘LOGIN’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–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4EDD87-4382-F79D-BA06-2C569017B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2677" y="1399131"/>
            <a:ext cx="716280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test_8_logare_cu_valori_incorecte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LocatorsLogin.MESAJ_ERROR_LOGIN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'ERROR: The username or password you entered is incorrect. Lost your password?'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test_9_logare_cu_valori_corecte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'https://medtinker.ro/hub/'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400DCC-C60E-247A-DE95-51761B3A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37" y="1441278"/>
            <a:ext cx="3727939" cy="30162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‘SEARCH”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inexistenta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submit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urmarim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FD06AA-D40B-CD02-C009-F7DF8B79C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5078" y="1441277"/>
            <a:ext cx="7069014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test_10_search_omida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LocatorsSearch.MESSAGE_ERROR_FIND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nu 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găsit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test_11_search_analize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assert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&gt;=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46B9-1A74-A29B-D42B-D804D083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463" y="1391924"/>
            <a:ext cx="4994030" cy="51964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SUITELE DE TESTE</a:t>
            </a:r>
          </a:p>
          <a:p>
            <a:pPr>
              <a:lnSpc>
                <a:spcPct val="150000"/>
              </a:lnSpc>
            </a:pP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html-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testRunner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’.</a:t>
            </a:r>
            <a:b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 create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teste.</a:t>
            </a:r>
            <a:b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  <a:b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website-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https://medtinker.ro/’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S-a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urmatoarele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newsletter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contact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contului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logare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vedem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functionalitatile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la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asteptarii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11 teste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care,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 sunt Pass. La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anume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ca, se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newsletter cu email invalid.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 ca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astepte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zadar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raspunsul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8C7A-2697-847F-FC4E-36725189A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8492" y="1391924"/>
            <a:ext cx="672904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proiect_unittest.inregistrare_page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proiect_unittest.search_page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MedtinkerTestSuite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test_suite_medtinker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smoke_test_med.addTests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runner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HtmlTestRunner.HTMLTestRunner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'report1'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'Smoke Test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combine_reports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runner.run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88D9DD8D-F97E-0EF3-5BE3-386E0B06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930585"/>
              </p:ext>
            </p:extLst>
          </p:nvPr>
        </p:nvGraphicFramePr>
        <p:xfrm>
          <a:off x="361707" y="3535315"/>
          <a:ext cx="5557124" cy="1481664"/>
        </p:xfrm>
        <a:graphic>
          <a:graphicData uri="http://schemas.openxmlformats.org/drawingml/2006/table">
            <a:tbl>
              <a:tblPr/>
              <a:tblGrid>
                <a:gridCol w="4370300">
                  <a:extLst>
                    <a:ext uri="{9D8B030D-6E8A-4147-A177-3AD203B41FA5}">
                      <a16:colId xmlns:a16="http://schemas.microsoft.com/office/drawing/2014/main" val="96740359"/>
                    </a:ext>
                  </a:extLst>
                </a:gridCol>
                <a:gridCol w="1009024">
                  <a:extLst>
                    <a:ext uri="{9D8B030D-6E8A-4147-A177-3AD203B41FA5}">
                      <a16:colId xmlns:a16="http://schemas.microsoft.com/office/drawing/2014/main" val="12316033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78653765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proiect_unittest.ce_merita_page.CeMeritaPage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573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test_1_abonare_la_ce_merita_cu_invalid_email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2847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test_2_abonare_la_ce_merita_cu_valid_email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60501"/>
                  </a:ext>
                </a:extLst>
              </a:tr>
              <a:tr h="37041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62.68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2423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2A1CD41-3410-0DE0-29FA-1482552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2897"/>
              </p:ext>
            </p:extLst>
          </p:nvPr>
        </p:nvGraphicFramePr>
        <p:xfrm>
          <a:off x="361707" y="5195533"/>
          <a:ext cx="5553075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4236">
                  <a:extLst>
                    <a:ext uri="{9D8B030D-6E8A-4147-A177-3AD203B41FA5}">
                      <a16:colId xmlns:a16="http://schemas.microsoft.com/office/drawing/2014/main" val="1412556411"/>
                    </a:ext>
                  </a:extLst>
                </a:gridCol>
                <a:gridCol w="831039">
                  <a:extLst>
                    <a:ext uri="{9D8B030D-6E8A-4147-A177-3AD203B41FA5}">
                      <a16:colId xmlns:a16="http://schemas.microsoft.com/office/drawing/2014/main" val="352149378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7394719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proiect_unittest.contact_page.ContactPage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98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test_3_trimite_mesaj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46906"/>
                  </a:ext>
                </a:extLst>
              </a:tr>
              <a:tr h="48768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1, Pass: 1 -- Duration: 24.50 s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5210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B88F0310-6E08-E857-EF44-1FCDB41C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31257"/>
              </p:ext>
            </p:extLst>
          </p:nvPr>
        </p:nvGraphicFramePr>
        <p:xfrm>
          <a:off x="6367462" y="1258798"/>
          <a:ext cx="5553075" cy="2170202"/>
        </p:xfrm>
        <a:graphic>
          <a:graphicData uri="http://schemas.openxmlformats.org/drawingml/2006/table">
            <a:tbl>
              <a:tblPr/>
              <a:tblGrid>
                <a:gridCol w="4549007">
                  <a:extLst>
                    <a:ext uri="{9D8B030D-6E8A-4147-A177-3AD203B41FA5}">
                      <a16:colId xmlns:a16="http://schemas.microsoft.com/office/drawing/2014/main" val="2059728184"/>
                    </a:ext>
                  </a:extLst>
                </a:gridCol>
                <a:gridCol w="689376">
                  <a:extLst>
                    <a:ext uri="{9D8B030D-6E8A-4147-A177-3AD203B41FA5}">
                      <a16:colId xmlns:a16="http://schemas.microsoft.com/office/drawing/2014/main" val="3292199398"/>
                    </a:ext>
                  </a:extLst>
                </a:gridCol>
                <a:gridCol w="314692">
                  <a:extLst>
                    <a:ext uri="{9D8B030D-6E8A-4147-A177-3AD203B41FA5}">
                      <a16:colId xmlns:a16="http://schemas.microsoft.com/office/drawing/2014/main" val="1649225733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proiect_unittest.inregistrare_page.InregistrarePage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41751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test_4_creare_cont_fara_acceptare_conditii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1837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test_5_creare_cont_fara_acceptare_acord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2984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test_6_creare_cont_fara_parola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013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test_7_creare_cont_valid_deja_existent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204"/>
                  </a:ext>
                </a:extLst>
              </a:tr>
              <a:tr h="304593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4, Pass: 4 -- Duration: 103.60 s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07132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C4B935CF-011D-5B84-F164-541D37E9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7168"/>
              </p:ext>
            </p:extLst>
          </p:nvPr>
        </p:nvGraphicFramePr>
        <p:xfrm>
          <a:off x="6361894" y="3553939"/>
          <a:ext cx="5558643" cy="1463040"/>
        </p:xfrm>
        <a:graphic>
          <a:graphicData uri="http://schemas.openxmlformats.org/drawingml/2006/table">
            <a:tbl>
              <a:tblPr/>
              <a:tblGrid>
                <a:gridCol w="4542297">
                  <a:extLst>
                    <a:ext uri="{9D8B030D-6E8A-4147-A177-3AD203B41FA5}">
                      <a16:colId xmlns:a16="http://schemas.microsoft.com/office/drawing/2014/main" val="1589579449"/>
                    </a:ext>
                  </a:extLst>
                </a:gridCol>
                <a:gridCol w="838546">
                  <a:extLst>
                    <a:ext uri="{9D8B030D-6E8A-4147-A177-3AD203B41FA5}">
                      <a16:colId xmlns:a16="http://schemas.microsoft.com/office/drawing/2014/main" val="218334909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943990028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proiect_unittest.login_page.LoginPage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8847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test_8_logare_cu_valori_incorecte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21823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test_9_logare_cu_valori_corecte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4645"/>
                  </a:ext>
                </a:extLst>
              </a:tr>
              <a:tr h="245151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36.77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6110"/>
                  </a:ext>
                </a:extLst>
              </a:tr>
            </a:tbl>
          </a:graphicData>
        </a:graphic>
      </p:graphicFrame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61EEA3FB-9993-C04C-BF1E-65DD3583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3376"/>
              </p:ext>
            </p:extLst>
          </p:nvPr>
        </p:nvGraphicFramePr>
        <p:xfrm>
          <a:off x="6361894" y="5195533"/>
          <a:ext cx="5558644" cy="1463040"/>
        </p:xfrm>
        <a:graphic>
          <a:graphicData uri="http://schemas.openxmlformats.org/drawingml/2006/table">
            <a:tbl>
              <a:tblPr/>
              <a:tblGrid>
                <a:gridCol w="3914777">
                  <a:extLst>
                    <a:ext uri="{9D8B030D-6E8A-4147-A177-3AD203B41FA5}">
                      <a16:colId xmlns:a16="http://schemas.microsoft.com/office/drawing/2014/main" val="3196413352"/>
                    </a:ext>
                  </a:extLst>
                </a:gridCol>
                <a:gridCol w="1393786">
                  <a:extLst>
                    <a:ext uri="{9D8B030D-6E8A-4147-A177-3AD203B41FA5}">
                      <a16:colId xmlns:a16="http://schemas.microsoft.com/office/drawing/2014/main" val="24041749"/>
                    </a:ext>
                  </a:extLst>
                </a:gridCol>
                <a:gridCol w="250081">
                  <a:extLst>
                    <a:ext uri="{9D8B030D-6E8A-4147-A177-3AD203B41FA5}">
                      <a16:colId xmlns:a16="http://schemas.microsoft.com/office/drawing/2014/main" val="3753778901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proiect_unittest.search_page.SearchPage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12978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test_10_search_omida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1804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test_11_search_analize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632"/>
                  </a:ext>
                </a:extLst>
              </a:tr>
              <a:tr h="26373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39.26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39558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5EE69CB2-1627-15F0-525C-F847636D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7" y="1370719"/>
            <a:ext cx="5581893" cy="1807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Time: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2023-05-07 08:06:43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266.82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Total: 11, Pass: 11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Merci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timpul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acordat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Adresa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proiectului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https://github.com/godavid128/Test_Website_medtinker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38045" y="145914"/>
            <a:ext cx="10515600" cy="985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Explicatii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teoretice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bazele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testarii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rot="21600000">
            <a:off x="956399" y="1268344"/>
            <a:ext cx="10515600" cy="5281312"/>
          </a:xfrm>
        </p:spPr>
        <p:txBody>
          <a:bodyPr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- sunt o zona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calculator care tine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valoarea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pe tot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parcursul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executiei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programului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Constantele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sunt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locatie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unde sunt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stocate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date,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care nu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niciodata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Tipurile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sunt: string = 'apus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soare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'; integer = 10; float/double = 10,5;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boolean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= False/True; char = 1/'A' in Java;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Conditionalul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if/else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alternativa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rezultatul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evaluarii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adevarata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afla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interiorul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falsa,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din ‘else’.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doua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adauga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’.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folosita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verifica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multiple. Pot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else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pune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sfarsit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Structurile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sunt: list –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avand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pot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duplicate, ex:[1, 2, 3, 2]; set –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neschimbabila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{1, 2, 3};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dictionar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pastreaza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tip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modificabila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{'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anul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': 2023}; tuple - au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fixa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nemodificabile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ex:(1, 2, 3, 3).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zona de cod cu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proprie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'n'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eliminam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cod in plus: copy-paste.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Parametrul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(input)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optionali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Practic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variabile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declarate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initializate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Ex: def functie1(parametru1, parametru2).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Class -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reteta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contine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fields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).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definirea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utilizata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tipul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respectiv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‘__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__()’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cunoscuta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initializator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echivalentul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constructor, 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data cand un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nou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construite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poarta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instanta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scris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in class. ex: class Animals: =&gt; animal1 = Animals()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Selectorii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gasim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/ selecta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din HTML pe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numelui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elementului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ID, LINK_TEXT, PARTIAL_LINK_TEXT, NAME, TAG_NAME, CLASS_NAME, CSS_SELECTOR, XPATH.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393070"/>
            <a:ext cx="10415954" cy="6182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234102"/>
            <a:ext cx="10515600" cy="5623898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TDD (Test Driven Development)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importanta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majora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Se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cativa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teste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pica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implementam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executam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trec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refactorizam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gandi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prisma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cerintelor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curat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Unit Test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celei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parti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program.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acestuia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valida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software-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cum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fost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test_add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():.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contribuit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vitezei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micsorarea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numarului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bug-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BDD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Dezvoltare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condusa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comportament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derivata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TDD.  In BDD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plain English,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sintaxei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gherkin.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aduci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aproape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partea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non-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persoanele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inplicate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intelege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usor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rapoartele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generate.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calitatea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produsului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Sintaxa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Gherkin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'test cases' in plan English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Feature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5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cuvinte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Given, When, Then, And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But,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testata.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ajung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fie teste,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automate,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'gherkin'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serveste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diferite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trasmiterea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-un mod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formalizat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URL-urile au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vizualizazi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publici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postari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comenzi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bine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documentate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spate.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ca, un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singur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de client: iOS, Android, web, etc.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Schimbul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date se face sub forma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JSON.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cheie-valoare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Cele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sunt: GET, POST, PATCH, PUT, DELETE.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Cele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Metodele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HTTP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Hipertext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Transfer Protocol):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GET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200); POST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Trimitem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201); PATCH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anumitor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atribute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ex.doar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 201); PUT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suprascrierea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intregului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200/201); DELETE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Stergem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204). 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52400"/>
            <a:ext cx="10287001" cy="1163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website-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‘https://medtinker.ro/’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1315845"/>
            <a:ext cx="10515600" cy="4982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</a:rPr>
              <a:t>Nota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</a:rPr>
              <a:t>introductiva</a:t>
            </a:r>
            <a:endParaRPr lang="en-US" sz="12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convenit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‘https://medtinker.ro/’.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aparent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simple,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evidenta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rezultate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asteptate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bug-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apeland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‘selenium’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propriu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zise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teste, unde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‘html’.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Obiectivele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acestui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merita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‘contact’,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inregistrare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‘login’, ‘search’.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Python,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aplicatiei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terminal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; Selenium – ‘pip install selenium’; 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webdriver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-manager;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HtmlTestRunner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html-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esueaza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incercam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 Packages le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acolo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nu merge, direct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lucru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exemplu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‘from selenium’,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click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bec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rosu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dam install.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restartare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am ales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? Este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vizibila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ma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la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inceput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drum,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vizualizez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pas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imi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raspunde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test passed/ failed.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fascinat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live.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producerii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automate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rapiditatea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posibilitatea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cazuri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acelasi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timp.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Avantajele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automatizarii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sunt: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cuprinzatoare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pot fi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reutilizate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cate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dorim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F79E-EC00-3E14-5F5D-7A8DB90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6A5BF-DBF6-82EB-7B26-4B21E79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65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3D8C4-E113-70FE-97D6-33488918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109" y="1528109"/>
            <a:ext cx="3669322" cy="50167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SELECTORII</a:t>
            </a:r>
            <a:endParaRPr kumimoji="0" lang="en-US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inceput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 In Terminal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pip install selenium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-manager.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purcedem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selectorilor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indentifica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pe inspect =&gt; ne duce direct la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de unde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extragem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2D4A20-DF9A-BA3E-A986-286835EB1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2677" y="1528108"/>
            <a:ext cx="7197969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selenium.webdriver.common.by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LocatorsHomeMedTinker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ACCEPT_COOKIES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'//*[@id="BorlabsCookieBox"]/div/div/div/div[1]/div/div/div/p[2]/a'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RUBRICA_SOCIAL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'//*[@id="menu-item-23292"]/a/span'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'//*[@id="menu-item-23299"]/a/span'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CE_MERITA_PAGE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'//*[@id="menu-item-23300"]/a/span'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CUM_TE_CHEAMA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ADRESA_EMAIL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BIFARE_TERM_COND_CE_MERITA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'//*[@id="form-field-field_431ec8f"]'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BIFARE_ACORD_NEWSLETTER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'//*[@id="form-field-field_b42d63b"]'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CLICK_VREAU_SA_AFLU_CE_MERITA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'//*[@id="ce-merita"]/div/form/div[1]/div[6]/button/span/span[2]'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MESAJ_DE_SUCCESS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'//span[normalize-space()="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'//*[@id="menu-item-23287"]/a/span'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'//*[@id="ff_1_names_first_name_"]'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ALEGE_SUBIECT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'//*[@id="ff_1_subject"]'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SUBIECT_ALES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'//*[@id="ff_1_subject"]/option[3]'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'//*[@id="ff_1_message"]'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CONTACT_BIFARE_TERM_COND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'//*[@id="terms-n-condition_4029fa0c236f5a979f073a0f46083f50"]'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CONTACT_BIFARE_ACORD_PRIMIRE_EMAIL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'//*[@id="gdpr-agreement_5025509a8316f47defcc616e613f3929"]'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TRIMITE_MESAJ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'//*[@id="fluentform_1"]/fieldset/div[7]/button'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MESAJ_TRIMIS_CU_SUCCCES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'//*[@id="fluentform_1_success"]/p'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SIGNUP_PAGE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'//a[contains(text(),"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Creează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'//*[@id="ff_4_names_first_name_"]'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19398-06FC-D8D8-327C-CD9D6CF4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454830"/>
            <a:ext cx="3921368" cy="51398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‘CE MERITA’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optiunea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website.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–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email invalid.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bug: nu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abonarea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totusi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loc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blocked din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cauza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email valid.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Abonarea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primirea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mesajului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success.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1 = Failed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2 = Pass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80AC40-5B0E-84CD-3E69-EC6B731FC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1292" y="1454830"/>
            <a:ext cx="7221416" cy="51398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test_1_abonare_la_ce_merita_cu_invalid_email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LocatorsCeMerita.RUBRICA_SOCIAL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'Emil'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Testul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1 nu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poate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fi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finalizat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pana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capat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ca  nu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afiseaza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mesajul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eroare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test_2_abonare_la_ce_merita_cu_valid_email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LocatorsCeMerita.RUBRICA_SOCIAL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mesaj_de_succes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).text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mesaj_de_succes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2CB11-4FEE-8D92-350B-ED738A6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1" y="1615508"/>
            <a:ext cx="3751089" cy="30162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‘CONTACT’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contact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F878E1-A276-2FBF-53FC-03F16FD06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0954" y="1615508"/>
            <a:ext cx="7151077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test_3_trimite_mesaj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LocatorsContact.ALEGE_SUBIECT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LocatorsContact.SUBIECT_ALES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un bug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LocatorsContact.CONTACT_BIFARE_TERM_COND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LocatorsContact.CONTACT_BIFARE_ACORD_PRIMIRE_EMAIL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LocatorsContact.MESAJ_TRIMIS_CU_SUCCCES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Mulțumim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vom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contacta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cât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curând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posibil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61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84367-9FF4-8B19-3F56-D45EAC64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75" y="1359459"/>
            <a:ext cx="3684710" cy="4862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‘CREARE CONT’</a:t>
            </a:r>
          </a:p>
          <a:p>
            <a:pPr>
              <a:lnSpc>
                <a:spcPct val="150000"/>
              </a:lnSpc>
            </a:pP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username,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conditiile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acordul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folosirii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4B732E-794C-C735-5C91-82B2F68E0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8892" y="1359458"/>
            <a:ext cx="7336880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CreareContPage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test_6_creare_cont_fara_acceptare_conditii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LocatorsCreareCont.BIFARE_ACCORD_CREARE_CONT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mesaj_error_acord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(*LocatorsCreareCont.MESAJ_ERROR_INREGISTRARE_1).text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mesaj_error_acord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Trebuie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îți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exprimi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acordul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proceda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test_4_creare_cont_fara_acceptare_acord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LocatorsCreareCont.BIFARE_TERM_COND_CREARE_CONT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(*LocatorsCreareCont.MESAJ_ERROR_INREGISTRARE_1).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is_displayed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60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5326</Words>
  <Application>Microsoft Office PowerPoint</Application>
  <PresentationFormat>Grand écran</PresentationFormat>
  <Paragraphs>128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Gill Sans MT</vt:lpstr>
      <vt:lpstr>Times New Roman</vt:lpstr>
      <vt:lpstr>Wingdings</vt:lpstr>
      <vt:lpstr>ProjectPresentation</vt:lpstr>
      <vt:lpstr>Testarea paginii web ‘https://medtinker.ro/’</vt:lpstr>
      <vt:lpstr>I. Explicatii teoretice - bazele testarii</vt:lpstr>
      <vt:lpstr>Metode de testare</vt:lpstr>
      <vt:lpstr>II. Testarea website-ului ‘https://medtinker.ro/’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pentru timpul acordat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 Казаковаsdfsdfsdf</dc:creator>
  <cp:lastModifiedBy>david gorodetchi</cp:lastModifiedBy>
  <cp:revision>22</cp:revision>
  <dcterms:created xsi:type="dcterms:W3CDTF">2020-03-05T14:05:40Z</dcterms:created>
  <dcterms:modified xsi:type="dcterms:W3CDTF">2023-05-23T20:15:21Z</dcterms:modified>
</cp:coreProperties>
</file>