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37" autoAdjust="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CF5595-712E-4CAD-AE93-D5F357EE9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A7F9A-ED3F-4ADB-B26B-2ED3F2865A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588D5F-2465-4D64-AD4A-AFB73CF9FEE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04E92C-55EB-4B70-9F60-1688A06FA9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393799" y="1843730"/>
            <a:ext cx="7772400" cy="20936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FRAMEWORK DE </a:t>
            </a:r>
            <a:br>
              <a:rPr lang="en-US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 AUTOMATA</a:t>
            </a:r>
            <a:br>
              <a:rPr lang="en-US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web ‘https://medtinker.ro/’</a:t>
            </a:r>
            <a:endParaRPr lang="en-US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826707" y="5025293"/>
            <a:ext cx="6858000" cy="14981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Gorodetchi David</a:t>
            </a:r>
          </a:p>
          <a:p>
            <a:pPr algn="r"/>
            <a:endParaRPr lang="en-US" sz="32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r"/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27.05.2023</a:t>
            </a:r>
          </a:p>
          <a:p>
            <a:pPr algn="r"/>
            <a:endParaRPr lang="en-US" sz="32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8840" y="5394505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2FC19-529D-7421-74AB-5C009804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58" y="1473547"/>
            <a:ext cx="3856597" cy="455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Continuare</a:t>
            </a:r>
            <a:r>
              <a:rPr lang="en-US" dirty="0"/>
              <a:t>…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C6132-6609-434F-911C-9FB3224E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740" y="1928822"/>
            <a:ext cx="3563521" cy="440759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–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–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6D5353-FA19-3E4E-97C8-A8E3C7F74C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9078" y="1473547"/>
            <a:ext cx="6869846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test_6_creare_cont_fara_acceptare_conditii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EC.visibility_of_element_located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(LocatorsInregistrare.MESAJ_ERROR_INREGISTRARE_3))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(*LocatorsInregistrare.MESAJ_ERROR_INREGISTRARE_3).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'Please accept the Terms and Conditions to proceed.'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test_7_creare_cont_valid_deja_existent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(*LocatorsInregistrare.MESAJ_ERROR_INREGISTRARE_4).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username is already registered.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(*LocatorsInregistrare.MESAJ_ERROR_INREGISTRARE_5).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 account is already registered with your email address.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E0962-0CB4-AE2B-60FF-D74AD47D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15" y="1521728"/>
            <a:ext cx="3441849" cy="529174"/>
          </a:xfrm>
        </p:spPr>
        <p:txBody>
          <a:bodyPr>
            <a:normAutofit fontScale="90000"/>
          </a:bodyPr>
          <a:lstStyle/>
          <a:p>
            <a:r>
              <a:rPr lang="en-US" dirty="0"/>
              <a:t>Test ‘login page’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5FA8C-9694-4E06-697B-5F5A116F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215" y="2050902"/>
            <a:ext cx="3809999" cy="3932071"/>
          </a:xfrm>
        </p:spPr>
        <p:txBody>
          <a:bodyPr/>
          <a:lstStyle/>
          <a:p>
            <a:r>
              <a:rPr lang="en-US" dirty="0" err="1"/>
              <a:t>Testul</a:t>
            </a:r>
            <a:r>
              <a:rPr lang="en-US" dirty="0"/>
              <a:t> 8 – </a:t>
            </a:r>
          </a:p>
          <a:p>
            <a:r>
              <a:rPr lang="en-US" dirty="0" err="1"/>
              <a:t>Testul</a:t>
            </a:r>
            <a:r>
              <a:rPr lang="en-US" dirty="0"/>
              <a:t> 9 – 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F3052A-A79E-0050-1C45-11B247FE4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9999" y="1521728"/>
            <a:ext cx="6635139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test1 -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intram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pe site,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indetificam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elementele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de tip email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inseram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valori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Apoi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dam click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# pe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butonul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'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verificam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ca: 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returneaza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eroarea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corecta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test_8_logare_cu_valori_incorecte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LocatorsLoginPage.MESAJ_ERROR_LOGIN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'Nu ai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introdus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corectă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test_9_logare_cu_valori_corecte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LocatorsLoginPage.MESAJ_BUN_VENIT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is_displayed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95199-735F-24D3-0B45-D8EA8E5B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38" y="1484923"/>
            <a:ext cx="3369263" cy="529174"/>
          </a:xfrm>
        </p:spPr>
        <p:txBody>
          <a:bodyPr>
            <a:normAutofit fontScale="90000"/>
          </a:bodyPr>
          <a:lstStyle/>
          <a:p>
            <a:r>
              <a:rPr lang="en-US" dirty="0"/>
              <a:t>Test ‘search page’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400DCC-C60E-247A-DE95-51761B3A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38" y="2014097"/>
            <a:ext cx="3270740" cy="3968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inexistenta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submit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urmarim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2D2D7C-833D-EDCF-46D8-D86146861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8652" y="1707897"/>
            <a:ext cx="5371983" cy="4216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test_10_search_omida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LocatorsSearch.CLICK_BARRE_SEARCH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LocatorsSearch.MESSAGE_ERROR_FIND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nu 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găsit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test_11_search_analize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LocatorsSearch.CLICK_BARRE_SEARCH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assert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&gt;=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LocatorsSearch.RESULTS_NUMBER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'4 results'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pass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f'error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sunt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multe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B7E35-FD51-21A6-D528-70057EF0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2" y="1446238"/>
            <a:ext cx="3470033" cy="611236"/>
          </a:xfrm>
        </p:spPr>
        <p:txBody>
          <a:bodyPr/>
          <a:lstStyle/>
          <a:p>
            <a:r>
              <a:rPr lang="en-US" dirty="0"/>
              <a:t>Suite de tests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46B9-1A74-A29B-D42B-D804D083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1663" y="2057474"/>
            <a:ext cx="4548552" cy="3925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html-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’</a:t>
            </a:r>
            <a:b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Adaugam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 create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</a:t>
            </a:r>
            <a:b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b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Rulam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8C7A-2697-847F-FC4E-36725189A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1446238"/>
            <a:ext cx="5826368" cy="4216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proiect_unittest.inregistrare_page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proiect_unittest.search_page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MedtinkerTestSuite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test_suite_medtinker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smoke_test_med.addTests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runner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HtmlTestRunner.HTMLTestRunner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'report1'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'Smoke Test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combine_reports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runner.run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88D9DD8D-F97E-0EF3-5BE3-386E0B06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45808"/>
              </p:ext>
            </p:extLst>
          </p:nvPr>
        </p:nvGraphicFramePr>
        <p:xfrm>
          <a:off x="361707" y="3535315"/>
          <a:ext cx="5557124" cy="1481664"/>
        </p:xfrm>
        <a:graphic>
          <a:graphicData uri="http://schemas.openxmlformats.org/drawingml/2006/table">
            <a:tbl>
              <a:tblPr/>
              <a:tblGrid>
                <a:gridCol w="4370300">
                  <a:extLst>
                    <a:ext uri="{9D8B030D-6E8A-4147-A177-3AD203B41FA5}">
                      <a16:colId xmlns:a16="http://schemas.microsoft.com/office/drawing/2014/main" val="96740359"/>
                    </a:ext>
                  </a:extLst>
                </a:gridCol>
                <a:gridCol w="1009024">
                  <a:extLst>
                    <a:ext uri="{9D8B030D-6E8A-4147-A177-3AD203B41FA5}">
                      <a16:colId xmlns:a16="http://schemas.microsoft.com/office/drawing/2014/main" val="12316033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78653765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effectLst/>
                        </a:rPr>
                        <a:t>proiect_unittest.ce_merita_page.CeMeritaPage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573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test_1_abonare_la_ce_merita_cu_invalid_email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2847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test_2_abonare_la_ce_merita_cu_valid_email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60501"/>
                  </a:ext>
                </a:extLst>
              </a:tr>
              <a:tr h="37041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Total: 2, Pass: 2 -- Duration: 62.68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2423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2A1CD41-3410-0DE0-29FA-1482552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17404"/>
              </p:ext>
            </p:extLst>
          </p:nvPr>
        </p:nvGraphicFramePr>
        <p:xfrm>
          <a:off x="361707" y="5195533"/>
          <a:ext cx="5553075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4236">
                  <a:extLst>
                    <a:ext uri="{9D8B030D-6E8A-4147-A177-3AD203B41FA5}">
                      <a16:colId xmlns:a16="http://schemas.microsoft.com/office/drawing/2014/main" val="1412556411"/>
                    </a:ext>
                  </a:extLst>
                </a:gridCol>
                <a:gridCol w="831039">
                  <a:extLst>
                    <a:ext uri="{9D8B030D-6E8A-4147-A177-3AD203B41FA5}">
                      <a16:colId xmlns:a16="http://schemas.microsoft.com/office/drawing/2014/main" val="352149378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7394719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dirty="0" err="1">
                          <a:effectLst/>
                        </a:rPr>
                        <a:t>proiect_unittest.contact_page.ContactPage</a:t>
                      </a:r>
                      <a:endParaRPr lang="fr-FR" sz="1400" dirty="0">
                        <a:effectLst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Status</a:t>
                      </a: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effectLst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98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test_3_trimite_mesaj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46906"/>
                  </a:ext>
                </a:extLst>
              </a:tr>
              <a:tr h="48768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Total: 1, Pass: 1 -- Duration: 24.50 s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5210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B88F0310-6E08-E857-EF44-1FCDB41C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27085"/>
              </p:ext>
            </p:extLst>
          </p:nvPr>
        </p:nvGraphicFramePr>
        <p:xfrm>
          <a:off x="6367462" y="1258798"/>
          <a:ext cx="5553075" cy="2170202"/>
        </p:xfrm>
        <a:graphic>
          <a:graphicData uri="http://schemas.openxmlformats.org/drawingml/2006/table">
            <a:tbl>
              <a:tblPr/>
              <a:tblGrid>
                <a:gridCol w="4549007">
                  <a:extLst>
                    <a:ext uri="{9D8B030D-6E8A-4147-A177-3AD203B41FA5}">
                      <a16:colId xmlns:a16="http://schemas.microsoft.com/office/drawing/2014/main" val="2059728184"/>
                    </a:ext>
                  </a:extLst>
                </a:gridCol>
                <a:gridCol w="689376">
                  <a:extLst>
                    <a:ext uri="{9D8B030D-6E8A-4147-A177-3AD203B41FA5}">
                      <a16:colId xmlns:a16="http://schemas.microsoft.com/office/drawing/2014/main" val="3292199398"/>
                    </a:ext>
                  </a:extLst>
                </a:gridCol>
                <a:gridCol w="314692">
                  <a:extLst>
                    <a:ext uri="{9D8B030D-6E8A-4147-A177-3AD203B41FA5}">
                      <a16:colId xmlns:a16="http://schemas.microsoft.com/office/drawing/2014/main" val="1649225733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dirty="0">
                          <a:effectLst/>
                        </a:rPr>
                        <a:t>proiect_unittest.inregistrare_page.InregistrarePage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Status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effectLst/>
                      </a:endParaRP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41751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test_4_creare_cont_cu_email_fara_aron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1837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test_5_creare_cont_fara_parola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2984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test_6_creare_cont_fara_acceptare_conditii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013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test_7_creare_cont_valid_deja_existent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204"/>
                  </a:ext>
                </a:extLst>
              </a:tr>
              <a:tr h="304593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Total: 4, Pass: 4 -- Duration: 103.60 s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07132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C4B935CF-011D-5B84-F164-541D37E9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9949"/>
              </p:ext>
            </p:extLst>
          </p:nvPr>
        </p:nvGraphicFramePr>
        <p:xfrm>
          <a:off x="6361894" y="3553939"/>
          <a:ext cx="5558643" cy="1463040"/>
        </p:xfrm>
        <a:graphic>
          <a:graphicData uri="http://schemas.openxmlformats.org/drawingml/2006/table">
            <a:tbl>
              <a:tblPr/>
              <a:tblGrid>
                <a:gridCol w="4542297">
                  <a:extLst>
                    <a:ext uri="{9D8B030D-6E8A-4147-A177-3AD203B41FA5}">
                      <a16:colId xmlns:a16="http://schemas.microsoft.com/office/drawing/2014/main" val="1589579449"/>
                    </a:ext>
                  </a:extLst>
                </a:gridCol>
                <a:gridCol w="838546">
                  <a:extLst>
                    <a:ext uri="{9D8B030D-6E8A-4147-A177-3AD203B41FA5}">
                      <a16:colId xmlns:a16="http://schemas.microsoft.com/office/drawing/2014/main" val="218334909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943990028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effectLst/>
                        </a:rPr>
                        <a:t>proiect_unittest.login_page.LoginPage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8847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test_8_logare_cu_valori_incorecte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21823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test_9_logare_cu_valori_corecte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4645"/>
                  </a:ext>
                </a:extLst>
              </a:tr>
              <a:tr h="245151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Total: 2, Pass: 2 -- Duration: 36.77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6110"/>
                  </a:ext>
                </a:extLst>
              </a:tr>
            </a:tbl>
          </a:graphicData>
        </a:graphic>
      </p:graphicFrame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61EEA3FB-9993-C04C-BF1E-65DD3583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5716"/>
              </p:ext>
            </p:extLst>
          </p:nvPr>
        </p:nvGraphicFramePr>
        <p:xfrm>
          <a:off x="6361894" y="5195533"/>
          <a:ext cx="5558644" cy="1463040"/>
        </p:xfrm>
        <a:graphic>
          <a:graphicData uri="http://schemas.openxmlformats.org/drawingml/2006/table">
            <a:tbl>
              <a:tblPr/>
              <a:tblGrid>
                <a:gridCol w="3914777">
                  <a:extLst>
                    <a:ext uri="{9D8B030D-6E8A-4147-A177-3AD203B41FA5}">
                      <a16:colId xmlns:a16="http://schemas.microsoft.com/office/drawing/2014/main" val="3196413352"/>
                    </a:ext>
                  </a:extLst>
                </a:gridCol>
                <a:gridCol w="1393786">
                  <a:extLst>
                    <a:ext uri="{9D8B030D-6E8A-4147-A177-3AD203B41FA5}">
                      <a16:colId xmlns:a16="http://schemas.microsoft.com/office/drawing/2014/main" val="24041749"/>
                    </a:ext>
                  </a:extLst>
                </a:gridCol>
                <a:gridCol w="250081">
                  <a:extLst>
                    <a:ext uri="{9D8B030D-6E8A-4147-A177-3AD203B41FA5}">
                      <a16:colId xmlns:a16="http://schemas.microsoft.com/office/drawing/2014/main" val="3753778901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effectLst/>
                        </a:rPr>
                        <a:t>proiect_unittest.search_page.SearchPage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12978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test_10_search_omida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1804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test_11_search_analize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632"/>
                  </a:ext>
                </a:extLst>
              </a:tr>
              <a:tr h="26373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Total: 2, Pass: 2 -- Duration: 39.26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39558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5EE69CB2-1627-15F0-525C-F847636D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7" y="1258798"/>
            <a:ext cx="5581893" cy="2031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Report1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Start Time: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2023-05-07 08:06:43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Duration: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266.82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Summary: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Total: 11, Pass: 11</a:t>
            </a:r>
            <a:endParaRPr lang="en-US" altLang="en-US" sz="1600" dirty="0"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4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Merci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timpul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acordat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8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</a:rPr>
              <a:t>Adresa</a:t>
            </a:r>
            <a:r>
              <a:rPr lang="en-US" sz="28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</a:rPr>
              <a:t>proiectului</a:t>
            </a:r>
            <a:endParaRPr lang="en-US" sz="28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https://github.com/godavid128/Test_Website_medtinker</a:t>
            </a:r>
            <a:endParaRPr lang="en-US" sz="16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38045" y="145914"/>
            <a:ext cx="10515600" cy="985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Explicatii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teoretice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bazele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testarii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rot="21600000">
            <a:off x="956399" y="1268344"/>
            <a:ext cx="10515600" cy="5050394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o zona de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calculator care tine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valori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Constantele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e o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locatie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unde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stocate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date,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care nu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niciodata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valorile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Tipurile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date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sunt: string = 'apus de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soare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'; integer = 10; float/double = 10,5;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boolean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= False/True; char = 1/'A' in Java;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Conditionalul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if/else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bifurcheaza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: if -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indeplinita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scrisa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in if,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ruleaza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aici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;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nu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ruleaza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else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Structurile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sunt: list - au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dimensiunea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dublicate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ex:[1, 2, 3, 2]; set -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 {1, 2, 3};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dictionar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pastreaza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 {'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': 2023}; tuple - au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fixa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ex:(1, 2, 3, 3)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zona de cod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proprie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'n'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eliminam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in plus: copy-paste.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Parametrul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(input)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optionali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variabile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declarate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initializate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apelarea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functie1(parametru1, parametru2).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Class -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reteta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defineste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contine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fields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definirea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tipul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respectiv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Obiectul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instanta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apelam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scris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class. ex: class Animals: =&gt; animal1 = Animals()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Selectorii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gasim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/ selecta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HTML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ID, LINK_TEXT, PARTIAL_LINK_TEXT, NAME, TAG_NAME, CLASS_NAME, CSS_SELECTOR, XPATH.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393070"/>
            <a:ext cx="10415954" cy="6182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234102"/>
            <a:ext cx="10515600" cy="5623898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TDD (Test Driven Development)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importanta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majora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Se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cativa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teste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pica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implementam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executam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trec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refactorizam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gandi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prisma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cerintelor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curat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Unit Test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celei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parti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program.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acestuia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valida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software-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cum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fost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test_add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():.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contribuit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vitezei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micsorarea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numarului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bug-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BDD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Dezvoltare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condusa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comportament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derivata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TDD.  In BDD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plain English,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sintaxei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gherkin.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aduci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aproape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partea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non-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persoanele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inplicate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intelege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usor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rapoartele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generate.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calitatea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produsului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Sintaxa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Gherkin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'test cases' in plan English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Feature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5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cuvinte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Given, When, Then, And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But,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testata.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ajung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fie teste,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automate,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'gherkin'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serveste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diferite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trasmiterea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-un mod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formalizat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URL-urile au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vizualizazi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publici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postari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comenzi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bine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documentate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spate.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singur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de client: iOS, Android, web, etc.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Schimbul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date se face sub forma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JSON.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cheie-valoare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Cele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sunt: GET, POST, PATCH, PUT, DELETE.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Cele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Metodele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HTTP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Hipertext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Transfer Protocol):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GET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200); POST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Trimitem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201); PATCH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anumitor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atribute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ex.doar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 201); PUT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suprascrierea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intregului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200/201); DELETE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Stergem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204). 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52400"/>
            <a:ext cx="10287001" cy="1163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website-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‘https://medtinker.ro/’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1230923"/>
            <a:ext cx="10515600" cy="54746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</a:rPr>
              <a:t>Nota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</a:rPr>
              <a:t>introductiva</a:t>
            </a:r>
            <a:endParaRPr lang="en-US" sz="12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convenit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‘https://medtinker.ro/’.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aparent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simple,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evidenta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rezultate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asteptate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bug-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uri</a:t>
            </a:r>
            <a:endParaRPr lang="en-US" sz="1200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apeland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‘selenium’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propriu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zise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teste,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‘html’.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Obiectivele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acestui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merita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‘contact’,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inregistrare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‘login’, ‘search’.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Python,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aplicatiei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terminal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esueaza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incercam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 Packages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acolo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nu merge, direct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lucru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exemplu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‘from selenium’,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click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bec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rosu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dam install.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restartare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Selenium – ‘pip install selenium’;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HtmlTestRunner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html-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am ales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? Este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vizibila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ma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la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inceput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drum,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vizualizez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pas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imi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raspunde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test passed/ failed.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fascinat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live.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producerii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automate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rapiditatea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posibilitatea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cazuri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acelasi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timp.</a:t>
            </a:r>
            <a:endParaRPr lang="en-US" sz="1200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folosi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copiem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repositorul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localul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nostru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folderul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nostru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Git Bash Here,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‘git clone </a:t>
            </a:r>
            <a:r>
              <a:rPr lang="en-US" sz="1200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hlinkClick r:id="rId3"/>
              </a:rPr>
              <a:t>Test_Website_medtinker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clonat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putem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suite_de_teste_medtinker_ro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un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html,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F79E-EC00-3E14-5F5D-7A8DB90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6A5BF-DBF6-82EB-7B26-4B21E79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65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1240370-A282-4B76-7EDC-66498607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1320482"/>
            <a:ext cx="3322371" cy="5083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Selectorii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3D8C4-E113-70FE-97D6-33488918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109" y="1992923"/>
            <a:ext cx="3329354" cy="3990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inceput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 In Terminal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pip install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-manager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selenium</a:t>
            </a:r>
            <a:b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Daca nu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reusim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intram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Python Packages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bara de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webdriver-menager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2CC8D0-7F89-2F06-5362-B4D33B77E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3493" y="1320482"/>
            <a:ext cx="7702060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selenium.webdriver.common.by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LocatorsHomeMedTinker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ACCEPT_COOKIES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'//*[@id="BorlabsCookieBox"]/div/div/div/div[1]/div/div/div/p[2]/a'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locators login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EMAIL = (By.ID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-user-login'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PASSWORD = (By.ID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-user-password'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AUTENTIFICARE = (By.ID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-login-submit'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MESAJ_ERROR_LOGIN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By.CLASS_NAME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-form-validation-container'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MESAJ_BUN_VENIT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'//*[@id="gamipress-rank-2376"]/div[2]/div/p[1]'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INREGISTRARE_PAGINA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'//*[@id="menu-item-18379"]/a/span'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prenumele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?"]'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numele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?"]'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USERNAME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'//input[@placeholder="Alege username-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dorit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..."]'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EMAIL_CREARE_CONT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'//input[@placeholder="Scrie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adresa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ta de email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principală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..."]'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PWD_CREARE_CONT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'//input[@placeholder="Alege 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sigură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..."]'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BIFARE_TERMENI_CONDITII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'//span[@class="checkbox-label"]'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INREGISTRARE_CONT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'//span[@class="elementor-button-text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uael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-registration-submit"]'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MESAJ_ERROR_INREGISTRARE_1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'//span[contains(text(),"Enter valid Email!")]'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MESAJ_ERROR_INREGISTRARE_2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'//span[contains(text(),"This Field is required!")]'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MESAJ_ERROR_INREGISTRARE_3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'//span[@class="uael-register-error"]'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MESAJ_ERROR_INREGISTRARE_4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'//span[@class="uael-register-error"][normalize-space()="This username is 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                                    'already registered. Please choose another one."]'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MESAJ_ERROR_INREGISTRARE_5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'//span[@class="uael-register-error"][normalize-space()="An account is 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                                    'already registered with your email address. Please choose another one."]'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CE_MERITA_PAGE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'//*[@id="menu-item-18453"]/a/i'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CUM_TE_CHEAMA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BE3FD-96E6-8166-D599-1DFB0B15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195753"/>
            <a:ext cx="4126523" cy="587789"/>
          </a:xfrm>
        </p:spPr>
        <p:txBody>
          <a:bodyPr/>
          <a:lstStyle/>
          <a:p>
            <a:pPr algn="ctr"/>
            <a:r>
              <a:rPr lang="en-US" dirty="0"/>
              <a:t>Test  ‘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merita</a:t>
            </a:r>
            <a:r>
              <a:rPr lang="en-US" dirty="0"/>
              <a:t>’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19398-06FC-D8D8-327C-CD9D6CF4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646" y="1783542"/>
            <a:ext cx="4290646" cy="4199431"/>
          </a:xfrm>
        </p:spPr>
        <p:txBody>
          <a:bodyPr/>
          <a:lstStyle/>
          <a:p>
            <a:r>
              <a:rPr lang="en-US" dirty="0" err="1"/>
              <a:t>Testul</a:t>
            </a:r>
            <a:r>
              <a:rPr lang="en-US" dirty="0"/>
              <a:t> 1 –  </a:t>
            </a:r>
          </a:p>
          <a:p>
            <a:r>
              <a:rPr lang="en-US" dirty="0" err="1"/>
              <a:t>Testul</a:t>
            </a:r>
            <a:r>
              <a:rPr lang="en-US" dirty="0"/>
              <a:t> 2 –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399D77-CEE4-BBF8-D117-55610F3CB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3162" y="1071801"/>
            <a:ext cx="7228838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test_1_abonare_la_ce_merita_cu_invalid_email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EC.presence_of_element_located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test_2_abonare_la_ce_merita_cu_valid_email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A499C-1E34-1D85-BBED-3579B59B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41" y="1521728"/>
            <a:ext cx="3493182" cy="505729"/>
          </a:xfrm>
        </p:spPr>
        <p:txBody>
          <a:bodyPr>
            <a:normAutofit fontScale="90000"/>
          </a:bodyPr>
          <a:lstStyle/>
          <a:p>
            <a:r>
              <a:rPr lang="en-US" dirty="0"/>
              <a:t>Test ‘contact page’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2CB11-4FEE-8D92-350B-ED738A6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1" y="2121878"/>
            <a:ext cx="3762811" cy="2876356"/>
          </a:xfrm>
        </p:spPr>
        <p:txBody>
          <a:bodyPr/>
          <a:lstStyle/>
          <a:p>
            <a:r>
              <a:rPr lang="en-US" dirty="0" err="1"/>
              <a:t>Testul</a:t>
            </a:r>
            <a:r>
              <a:rPr lang="en-US" dirty="0"/>
              <a:t> 3 –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FA6BA8-6310-F1C6-68A1-EE9D3D91F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7508" y="1521728"/>
            <a:ext cx="7069018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test_3_trimite_mesaj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reusit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LocatorsContact.CONTACT_BIFARE_TERM_COND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LocatorsContact.CONTACT_BIFARE_ACORD_PRIMIRE_EMAIL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LocatorsContact.MESAJ_TRIMIS_CU_SUCCCES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treaba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Totul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regulă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64C19-9410-5ED9-2525-58E125F7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77" y="1207477"/>
            <a:ext cx="4185138" cy="552619"/>
          </a:xfrm>
        </p:spPr>
        <p:txBody>
          <a:bodyPr/>
          <a:lstStyle/>
          <a:p>
            <a:pPr algn="ctr"/>
            <a:r>
              <a:rPr lang="en-US" dirty="0"/>
              <a:t>Test ‘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inregistrare</a:t>
            </a:r>
            <a:r>
              <a:rPr lang="en-US" dirty="0"/>
              <a:t>’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84367-9FF4-8B19-3F56-D45EAC64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092" y="1899138"/>
            <a:ext cx="4039723" cy="310935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username,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email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dam click pe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D4691F-14D5-C5B7-B4B9-A0456E6E7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4369" y="1071801"/>
            <a:ext cx="7127631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test_4_creare_cont_cu_email_fara_aron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(*LocatorsInregistrare.MESAJ_ERROR_INREGISTRARE_1).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'Enter valid Email!'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test_5_creare_cont_fara_parola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pescuitorul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(*LocatorsInregistrare.MESAJ_ERROR_INREGISTRARE_2).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Field is required!'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60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4970</Words>
  <Application>Microsoft Office PowerPoint</Application>
  <PresentationFormat>Grand écran</PresentationFormat>
  <Paragraphs>110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Calibri</vt:lpstr>
      <vt:lpstr>Gill Sans MT</vt:lpstr>
      <vt:lpstr>Helvetica Neue</vt:lpstr>
      <vt:lpstr>inherit</vt:lpstr>
      <vt:lpstr>Times New Roman</vt:lpstr>
      <vt:lpstr>Wingdings</vt:lpstr>
      <vt:lpstr>ProjectPresentation</vt:lpstr>
      <vt:lpstr>FRAMEWORK DE  TESTAREA AUTOMATA Testarea paginii web ‘https://medtinker.ro/’</vt:lpstr>
      <vt:lpstr>I. Explicatii teoretice - bazele testarii</vt:lpstr>
      <vt:lpstr>Metode de testare</vt:lpstr>
      <vt:lpstr>II. Testarea website-ului ‘https://medtinker.ro/’</vt:lpstr>
      <vt:lpstr>Présentation PowerPoint</vt:lpstr>
      <vt:lpstr>Selectorii</vt:lpstr>
      <vt:lpstr>Test  ‘pagina ce merita’</vt:lpstr>
      <vt:lpstr>Test ‘contact page’</vt:lpstr>
      <vt:lpstr>Test ‘pagina inregistrare’</vt:lpstr>
      <vt:lpstr>Continuare…</vt:lpstr>
      <vt:lpstr>Test ‘login page’</vt:lpstr>
      <vt:lpstr>Test ‘search page’</vt:lpstr>
      <vt:lpstr>Suite de tests</vt:lpstr>
      <vt:lpstr>Présentation PowerPoint</vt:lpstr>
      <vt:lpstr>Merci pentru timpul acordat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 Казаковаsdfsdfsdf</dc:creator>
  <cp:lastModifiedBy>david gorodetchi</cp:lastModifiedBy>
  <cp:revision>5</cp:revision>
  <dcterms:created xsi:type="dcterms:W3CDTF">2020-03-05T14:05:40Z</dcterms:created>
  <dcterms:modified xsi:type="dcterms:W3CDTF">2023-05-07T18:08:46Z</dcterms:modified>
</cp:coreProperties>
</file>