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3" r:id="rId1"/>
  </p:sldMasterIdLst>
  <p:sldIdLst>
    <p:sldId id="260" r:id="rId2"/>
    <p:sldId id="261" r:id="rId3"/>
    <p:sldId id="271" r:id="rId4"/>
    <p:sldId id="262" r:id="rId5"/>
    <p:sldId id="274" r:id="rId6"/>
    <p:sldId id="275" r:id="rId7"/>
    <p:sldId id="276" r:id="rId8"/>
    <p:sldId id="277" r:id="rId9"/>
    <p:sldId id="278" r:id="rId10"/>
    <p:sldId id="280" r:id="rId11"/>
    <p:sldId id="281" r:id="rId12"/>
    <p:sldId id="267" r:id="rId13"/>
    <p:sldId id="273" r:id="rId14"/>
    <p:sldId id="272" r:id="rId15"/>
    <p:sldId id="27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CAF7"/>
    <a:srgbClr val="A5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1"/>
    <p:restoredTop sz="95853"/>
  </p:normalViewPr>
  <p:slideViewPr>
    <p:cSldViewPr snapToGrid="0" snapToObjects="1">
      <p:cViewPr varScale="1">
        <p:scale>
          <a:sx n="90" d="100"/>
          <a:sy n="90" d="100"/>
        </p:scale>
        <p:origin x="24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896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648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588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5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923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2/10/23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132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2/10/23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0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140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545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6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19B6-4254-EE49-931C-52289679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667" y="1580444"/>
            <a:ext cx="8466665" cy="3465689"/>
          </a:xfrm>
        </p:spPr>
        <p:txBody>
          <a:bodyPr>
            <a:noAutofit/>
          </a:bodyPr>
          <a:lstStyle/>
          <a:p>
            <a:r>
              <a:rPr lang="en-US" sz="2000" dirty="0"/>
              <a:t>Turing College</a:t>
            </a:r>
            <a:br>
              <a:rPr lang="en-US" sz="2000" dirty="0"/>
            </a:br>
            <a:r>
              <a:rPr lang="en-US" sz="2000" dirty="0"/>
              <a:t>Data Analytics course</a:t>
            </a:r>
            <a:br>
              <a:rPr lang="en-US" sz="2400" dirty="0"/>
            </a:br>
            <a:br>
              <a:rPr lang="en-US" sz="2400" dirty="0"/>
            </a:br>
            <a:r>
              <a:rPr lang="en-US" sz="2800" dirty="0"/>
              <a:t>Capstone Project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3600" b="1" dirty="0"/>
              <a:t>Analysis of Superstore shop’s profits based on sales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163C3-5CD3-0E40-BE35-6776BA7B2BF8}"/>
              </a:ext>
            </a:extLst>
          </p:cNvPr>
          <p:cNvSpPr txBox="1"/>
          <p:nvPr/>
        </p:nvSpPr>
        <p:spPr>
          <a:xfrm>
            <a:off x="9263062" y="5305876"/>
            <a:ext cx="292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Goda</a:t>
            </a:r>
            <a:r>
              <a:rPr lang="en-US" i="1" dirty="0"/>
              <a:t> </a:t>
            </a:r>
            <a:r>
              <a:rPr lang="en-US" i="1" dirty="0" err="1"/>
              <a:t>Beinortaite</a:t>
            </a:r>
            <a:endParaRPr lang="en-US" dirty="0"/>
          </a:p>
          <a:p>
            <a:r>
              <a:rPr lang="en-US" i="1" dirty="0"/>
              <a:t>2023-02-08</a:t>
            </a:r>
            <a:r>
              <a:rPr lang="en-US" dirty="0"/>
              <a:t> </a:t>
            </a:r>
            <a:endParaRPr lang="en-US" dirty="0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72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3C30-B604-FF45-BC7E-42940506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profit sub-categories in non-profitable states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1ED159-AB89-4642-8BBA-B97016A0F6FD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86077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EAAB57-5F2D-DA40-8707-27C727C87A01}"/>
              </a:ext>
            </a:extLst>
          </p:cNvPr>
          <p:cNvSpPr txBox="1">
            <a:spLocks/>
          </p:cNvSpPr>
          <p:nvPr/>
        </p:nvSpPr>
        <p:spPr>
          <a:xfrm>
            <a:off x="4097583" y="4389786"/>
            <a:ext cx="5886854" cy="1064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79575-9D26-FB42-90AA-7BF019FA6561}"/>
              </a:ext>
            </a:extLst>
          </p:cNvPr>
          <p:cNvSpPr txBox="1"/>
          <p:nvPr/>
        </p:nvSpPr>
        <p:spPr>
          <a:xfrm>
            <a:off x="3513088" y="2291645"/>
            <a:ext cx="2786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sub-categories have negative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Texas the top non-profitable sub-category is </a:t>
            </a:r>
            <a:r>
              <a:rPr lang="en-US" b="1" dirty="0"/>
              <a:t>Binders</a:t>
            </a:r>
            <a:r>
              <a:rPr lang="en-US" dirty="0"/>
              <a:t> and in Ohio it is </a:t>
            </a:r>
            <a:r>
              <a:rPr lang="en-US" b="1" dirty="0"/>
              <a:t>Machines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C495C9-BFA3-064E-A979-D2C7DA7917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83638" y="745067"/>
            <a:ext cx="5116540" cy="535872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F9415B-161D-D04A-AE08-C5C41E086C66}"/>
              </a:ext>
            </a:extLst>
          </p:cNvPr>
          <p:cNvSpPr/>
          <p:nvPr/>
        </p:nvSpPr>
        <p:spPr>
          <a:xfrm>
            <a:off x="6632519" y="3318933"/>
            <a:ext cx="2793703" cy="2109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D07507-F54C-1943-8674-53278119B8E4}"/>
              </a:ext>
            </a:extLst>
          </p:cNvPr>
          <p:cNvSpPr/>
          <p:nvPr/>
        </p:nvSpPr>
        <p:spPr>
          <a:xfrm>
            <a:off x="7041011" y="4389787"/>
            <a:ext cx="2385212" cy="2047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3C30-B604-FF45-BC7E-42940506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Discounts contribute to decreasing profit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1ED159-AB89-4642-8BBA-B97016A0F6FD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86077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EAAB57-5F2D-DA40-8707-27C727C87A01}"/>
              </a:ext>
            </a:extLst>
          </p:cNvPr>
          <p:cNvSpPr txBox="1">
            <a:spLocks/>
          </p:cNvSpPr>
          <p:nvPr/>
        </p:nvSpPr>
        <p:spPr>
          <a:xfrm>
            <a:off x="4097583" y="4389786"/>
            <a:ext cx="5886854" cy="1064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D6A914-C78A-B846-9813-FC44D3D6D6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99935" y="793111"/>
            <a:ext cx="6115169" cy="30451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8D88A1-04D5-4240-899D-61296255209A}"/>
              </a:ext>
            </a:extLst>
          </p:cNvPr>
          <p:cNvSpPr txBox="1"/>
          <p:nvPr/>
        </p:nvSpPr>
        <p:spPr>
          <a:xfrm>
            <a:off x="3598334" y="4524691"/>
            <a:ext cx="7724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some sub-categories with high number of orders with discount (for example binders, phones, chairs).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some states like Texas or Ohio </a:t>
            </a:r>
            <a:r>
              <a:rPr lang="en-US" b="1" dirty="0"/>
              <a:t>all orders are only with discounts</a:t>
            </a:r>
            <a:r>
              <a:rPr lang="en-US" dirty="0"/>
              <a:t> which highly contributes to negative profit margin. Here minimum discount given is 20%.</a:t>
            </a:r>
          </a:p>
        </p:txBody>
      </p:sp>
    </p:spTree>
    <p:extLst>
      <p:ext uri="{BB962C8B-B14F-4D97-AF65-F5344CB8AC3E}">
        <p14:creationId xmlns:p14="http://schemas.microsoft.com/office/powerpoint/2010/main" val="147918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2A1F-9625-3741-9B14-F4565057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Findings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9590-9710-D847-8FA9-8D66D205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74700"/>
            <a:ext cx="73152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b="1" dirty="0"/>
              <a:t>Technology</a:t>
            </a:r>
            <a:r>
              <a:rPr lang="en-US" dirty="0"/>
              <a:t> and </a:t>
            </a:r>
            <a:r>
              <a:rPr lang="en-US" b="1" dirty="0"/>
              <a:t>Home Office</a:t>
            </a:r>
            <a:r>
              <a:rPr lang="en-US" dirty="0"/>
              <a:t> have on average high profit margin, while </a:t>
            </a:r>
            <a:r>
              <a:rPr lang="en-US" b="1" dirty="0"/>
              <a:t>Furniture</a:t>
            </a:r>
            <a:r>
              <a:rPr lang="en-US" dirty="0"/>
              <a:t> are being sold at low margin or even at a loss for some its sub-categories.</a:t>
            </a:r>
          </a:p>
          <a:p>
            <a:pPr lvl="0"/>
            <a:r>
              <a:rPr lang="en-US" dirty="0"/>
              <a:t>The </a:t>
            </a:r>
            <a:r>
              <a:rPr lang="en-US" b="1" dirty="0"/>
              <a:t>Consumer</a:t>
            </a:r>
            <a:r>
              <a:rPr lang="en-US" dirty="0"/>
              <a:t> segment is driving most of the Superstore's sales and across all segments </a:t>
            </a:r>
            <a:r>
              <a:rPr lang="en-US" b="1" dirty="0"/>
              <a:t>Technology</a:t>
            </a:r>
            <a:r>
              <a:rPr lang="en-US" dirty="0"/>
              <a:t> is contributing the most to revenue.	</a:t>
            </a:r>
          </a:p>
          <a:p>
            <a:r>
              <a:rPr lang="en-US" b="1" dirty="0"/>
              <a:t>Tables, Appliances and Binders</a:t>
            </a:r>
            <a:r>
              <a:rPr lang="en-US" dirty="0"/>
              <a:t> are product categories being sold at a loss with lowest profit margin values.</a:t>
            </a:r>
          </a:p>
        </p:txBody>
      </p:sp>
    </p:spTree>
    <p:extLst>
      <p:ext uri="{BB962C8B-B14F-4D97-AF65-F5344CB8AC3E}">
        <p14:creationId xmlns:p14="http://schemas.microsoft.com/office/powerpoint/2010/main" val="32382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2A1F-9625-3741-9B14-F4565057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Findings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9590-9710-D847-8FA9-8D66D205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74700"/>
            <a:ext cx="7315200" cy="5334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Over 50% of profit is made in </a:t>
            </a:r>
            <a:r>
              <a:rPr lang="en-US" b="1" dirty="0"/>
              <a:t>California and New York</a:t>
            </a:r>
            <a:r>
              <a:rPr lang="en-US" dirty="0"/>
              <a:t>. Store is quite geographically dependent on keeping up their sales here. </a:t>
            </a:r>
          </a:p>
          <a:p>
            <a:pPr lvl="0"/>
            <a:r>
              <a:rPr lang="en-US" dirty="0"/>
              <a:t>Their sales in </a:t>
            </a:r>
            <a:r>
              <a:rPr lang="en-US" b="1" dirty="0"/>
              <a:t>Texas</a:t>
            </a:r>
            <a:r>
              <a:rPr lang="en-US" dirty="0"/>
              <a:t> (which is their 3rd highest state in sales) is on aggregate making a loss.</a:t>
            </a:r>
          </a:p>
          <a:p>
            <a:pPr lvl="0"/>
            <a:r>
              <a:rPr lang="en-US" dirty="0"/>
              <a:t>Some sub-categories, </a:t>
            </a:r>
            <a:r>
              <a:rPr lang="en-US" b="1" dirty="0"/>
              <a:t>machines and tables</a:t>
            </a:r>
            <a:r>
              <a:rPr lang="en-US" dirty="0"/>
              <a:t>, were the main drivers of loss in profits in states like </a:t>
            </a:r>
            <a:r>
              <a:rPr lang="en-US" b="1" dirty="0"/>
              <a:t>Texas and Ohio. </a:t>
            </a:r>
            <a:r>
              <a:rPr lang="en-US" dirty="0"/>
              <a:t>Almost all records of these products here netted negative profits.</a:t>
            </a:r>
          </a:p>
          <a:p>
            <a:pPr lvl="0"/>
            <a:r>
              <a:rPr lang="en-US" dirty="0"/>
              <a:t>Too many </a:t>
            </a:r>
            <a:r>
              <a:rPr lang="en-US" b="1" dirty="0"/>
              <a:t>discounts</a:t>
            </a:r>
            <a:r>
              <a:rPr lang="en-US" dirty="0"/>
              <a:t> are offered for some specific categories. In Texas and Ohio all products are sold with discount.</a:t>
            </a:r>
          </a:p>
        </p:txBody>
      </p:sp>
    </p:spTree>
    <p:extLst>
      <p:ext uri="{BB962C8B-B14F-4D97-AF65-F5344CB8AC3E}">
        <p14:creationId xmlns:p14="http://schemas.microsoft.com/office/powerpoint/2010/main" val="116447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2A1F-9625-3741-9B14-F4565057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91792" cy="4601183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Recommendations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9590-9710-D847-8FA9-8D66D205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74700"/>
            <a:ext cx="7315200" cy="5334000"/>
          </a:xfrm>
        </p:spPr>
        <p:txBody>
          <a:bodyPr/>
          <a:lstStyle/>
          <a:p>
            <a:r>
              <a:rPr lang="en-US" dirty="0"/>
              <a:t>Target Consumer segment's customers when setting sales and marketing strategy.</a:t>
            </a:r>
          </a:p>
          <a:p>
            <a:pPr lvl="0"/>
            <a:r>
              <a:rPr lang="en-US" dirty="0"/>
              <a:t>Stop selling to states where most products on aggregate are making big loss (e.g. Texas, Ohio).	</a:t>
            </a:r>
          </a:p>
          <a:p>
            <a:pPr lvl="0"/>
            <a:r>
              <a:rPr lang="en-US" dirty="0"/>
              <a:t>Stop selling non-profitable products or stop selling them only in the worst profit states (e.g. Eureka disposable bags).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8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2A1F-9625-3741-9B14-F4565057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Further analysis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9590-9710-D847-8FA9-8D66D205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74700"/>
            <a:ext cx="7315200" cy="5334000"/>
          </a:xfrm>
        </p:spPr>
        <p:txBody>
          <a:bodyPr/>
          <a:lstStyle/>
          <a:p>
            <a:pPr lvl="0"/>
            <a:r>
              <a:rPr lang="en-US" dirty="0"/>
              <a:t>Customer basket analysis</a:t>
            </a:r>
          </a:p>
          <a:p>
            <a:pPr lvl="0"/>
            <a:r>
              <a:rPr lang="en-US" dirty="0"/>
              <a:t>Identify items contributing to sales of other more profitable items.</a:t>
            </a:r>
          </a:p>
          <a:p>
            <a:pPr lvl="0"/>
            <a:r>
              <a:rPr lang="en-US" dirty="0"/>
              <a:t>Define and explore regular/non-regular customers.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6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C452-50D3-1F47-8497-51B1D06A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Time for questions!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BBB2B-0653-3241-9866-1914B168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2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EF9D-E915-9D47-913C-8435CA1A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4606-4A1F-104B-8181-64D0D7D0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860770" cy="5120640"/>
          </a:xfrm>
        </p:spPr>
        <p:txBody>
          <a:bodyPr>
            <a:normAutofit/>
          </a:bodyPr>
          <a:lstStyle/>
          <a:p>
            <a:r>
              <a:rPr lang="en-US" dirty="0" err="1"/>
              <a:t>Analyse</a:t>
            </a:r>
            <a:r>
              <a:rPr lang="en-US" dirty="0"/>
              <a:t> historical sales and profit data from 2014 to 2018.</a:t>
            </a:r>
          </a:p>
          <a:p>
            <a:r>
              <a:rPr lang="en-US" dirty="0"/>
              <a:t>Identify what works best/worst in terms of sales and making profit.</a:t>
            </a:r>
          </a:p>
        </p:txBody>
      </p:sp>
    </p:spTree>
    <p:extLst>
      <p:ext uri="{BB962C8B-B14F-4D97-AF65-F5344CB8AC3E}">
        <p14:creationId xmlns:p14="http://schemas.microsoft.com/office/powerpoint/2010/main" val="391148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EF9D-E915-9D47-913C-8435CA1A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4606-4A1F-104B-8181-64D0D7D0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860770" cy="5120640"/>
          </a:xfrm>
        </p:spPr>
        <p:txBody>
          <a:bodyPr>
            <a:normAutofit/>
          </a:bodyPr>
          <a:lstStyle/>
          <a:p>
            <a:r>
              <a:rPr lang="en-US" dirty="0"/>
              <a:t>What is correlation between sales and profit?</a:t>
            </a:r>
          </a:p>
          <a:p>
            <a:r>
              <a:rPr lang="en-US" dirty="0"/>
              <a:t>What are the most and least profitable product categories?</a:t>
            </a:r>
          </a:p>
          <a:p>
            <a:r>
              <a:rPr lang="en-US" dirty="0"/>
              <a:t>What are the most and least profitable states?</a:t>
            </a:r>
          </a:p>
          <a:p>
            <a:r>
              <a:rPr lang="en-US" dirty="0"/>
              <a:t>How do the discounts contribute to the profit?</a:t>
            </a:r>
          </a:p>
        </p:txBody>
      </p:sp>
    </p:spTree>
    <p:extLst>
      <p:ext uri="{BB962C8B-B14F-4D97-AF65-F5344CB8AC3E}">
        <p14:creationId xmlns:p14="http://schemas.microsoft.com/office/powerpoint/2010/main" val="107472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3C30-B604-FF45-BC7E-42940506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Profit and sales positive correlation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1ED159-AB89-4642-8BBA-B97016A0F6FD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86077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EAAB57-5F2D-DA40-8707-27C727C87A01}"/>
              </a:ext>
            </a:extLst>
          </p:cNvPr>
          <p:cNvSpPr txBox="1">
            <a:spLocks/>
          </p:cNvSpPr>
          <p:nvPr/>
        </p:nvSpPr>
        <p:spPr>
          <a:xfrm>
            <a:off x="4097583" y="4389786"/>
            <a:ext cx="5886854" cy="1064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309AC1-BD24-D94F-B589-591725117A7F}"/>
              </a:ext>
            </a:extLst>
          </p:cNvPr>
          <p:cNvPicPr/>
          <p:nvPr/>
        </p:nvPicPr>
        <p:blipFill rotWithShape="1">
          <a:blip r:embed="rId2"/>
          <a:srcRect b="2974"/>
          <a:stretch/>
        </p:blipFill>
        <p:spPr bwMode="auto">
          <a:xfrm>
            <a:off x="3672696" y="567368"/>
            <a:ext cx="6416314" cy="39400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D805885-8FC3-D34E-862C-86EE445123C7}"/>
              </a:ext>
            </a:extLst>
          </p:cNvPr>
          <p:cNvSpPr/>
          <p:nvPr/>
        </p:nvSpPr>
        <p:spPr>
          <a:xfrm>
            <a:off x="3993010" y="461535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Plotted sales and profit in a scatter plot shows notable upward tendency.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However, TOP1 customer (Sean Miller) by most sales revenue is in negative profit.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FBCCB7-20A7-414E-BA73-2A2B72DA49C7}"/>
              </a:ext>
            </a:extLst>
          </p:cNvPr>
          <p:cNvSpPr/>
          <p:nvPr/>
        </p:nvSpPr>
        <p:spPr>
          <a:xfrm>
            <a:off x="9205277" y="2912458"/>
            <a:ext cx="283845" cy="259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3C30-B604-FF45-BC7E-42940506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and sub-categories by profit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1ED159-AB89-4642-8BBA-B97016A0F6FD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86077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EAAB57-5F2D-DA40-8707-27C727C87A01}"/>
              </a:ext>
            </a:extLst>
          </p:cNvPr>
          <p:cNvSpPr txBox="1">
            <a:spLocks/>
          </p:cNvSpPr>
          <p:nvPr/>
        </p:nvSpPr>
        <p:spPr>
          <a:xfrm>
            <a:off x="4097583" y="4389786"/>
            <a:ext cx="5886854" cy="1064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A4792C-F163-BD46-9C8F-643EAE51358B}"/>
              </a:ext>
            </a:extLst>
          </p:cNvPr>
          <p:cNvPicPr/>
          <p:nvPr/>
        </p:nvPicPr>
        <p:blipFill rotWithShape="1">
          <a:blip r:embed="rId2"/>
          <a:srcRect t="5886"/>
          <a:stretch/>
        </p:blipFill>
        <p:spPr>
          <a:xfrm>
            <a:off x="3530062" y="690655"/>
            <a:ext cx="5997760" cy="39942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293347-F28B-AF47-A8F3-7DB0CDB4B696}"/>
              </a:ext>
            </a:extLst>
          </p:cNvPr>
          <p:cNvSpPr txBox="1"/>
          <p:nvPr/>
        </p:nvSpPr>
        <p:spPr>
          <a:xfrm>
            <a:off x="3539607" y="4805271"/>
            <a:ext cx="8372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chart confirms that the profit on the sub-categories within </a:t>
            </a:r>
            <a:r>
              <a:rPr lang="en-US" b="1" dirty="0"/>
              <a:t>Furniture</a:t>
            </a:r>
            <a:r>
              <a:rPr lang="en-US" dirty="0"/>
              <a:t> are low. All of the sub-categories from Furniture are sold at a 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seems </a:t>
            </a:r>
            <a:r>
              <a:rPr lang="en-US" b="1" dirty="0"/>
              <a:t>Technology</a:t>
            </a:r>
            <a:r>
              <a:rPr lang="en-US" dirty="0"/>
              <a:t> has a better track record of being profitable vs. the other categories.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8CF55D-3BF0-3643-9DF9-4B0EC477BF52}"/>
              </a:ext>
            </a:extLst>
          </p:cNvPr>
          <p:cNvSpPr/>
          <p:nvPr/>
        </p:nvSpPr>
        <p:spPr>
          <a:xfrm>
            <a:off x="4222044" y="3894667"/>
            <a:ext cx="1377245" cy="2822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440B8C-994F-C94A-8194-DB7B146D2249}"/>
              </a:ext>
            </a:extLst>
          </p:cNvPr>
          <p:cNvSpPr/>
          <p:nvPr/>
        </p:nvSpPr>
        <p:spPr>
          <a:xfrm>
            <a:off x="5379155" y="1500752"/>
            <a:ext cx="3730978" cy="3280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9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3C30-B604-FF45-BC7E-42940506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and sub-categories by profit margin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1ED159-AB89-4642-8BBA-B97016A0F6FD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86077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EAAB57-5F2D-DA40-8707-27C727C87A01}"/>
              </a:ext>
            </a:extLst>
          </p:cNvPr>
          <p:cNvSpPr txBox="1">
            <a:spLocks/>
          </p:cNvSpPr>
          <p:nvPr/>
        </p:nvSpPr>
        <p:spPr>
          <a:xfrm>
            <a:off x="4097583" y="4389786"/>
            <a:ext cx="5886854" cy="1064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5E5635-6266-2C4D-BEF5-48C1B66C7668}"/>
              </a:ext>
            </a:extLst>
          </p:cNvPr>
          <p:cNvPicPr/>
          <p:nvPr/>
        </p:nvPicPr>
        <p:blipFill rotWithShape="1">
          <a:blip r:embed="rId2"/>
          <a:srcRect t="3527"/>
          <a:stretch/>
        </p:blipFill>
        <p:spPr>
          <a:xfrm>
            <a:off x="3507963" y="732402"/>
            <a:ext cx="5918259" cy="41331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BB777E-DE00-C445-903C-80D5544861DC}"/>
              </a:ext>
            </a:extLst>
          </p:cNvPr>
          <p:cNvSpPr txBox="1"/>
          <p:nvPr/>
        </p:nvSpPr>
        <p:spPr>
          <a:xfrm>
            <a:off x="3561705" y="5061418"/>
            <a:ext cx="8097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despite </a:t>
            </a:r>
            <a:r>
              <a:rPr lang="en-US" b="1" dirty="0"/>
              <a:t>Office supplies</a:t>
            </a:r>
            <a:r>
              <a:rPr lang="en-US" dirty="0"/>
              <a:t> being the most popular category by sales quantity, it demonstrates negative average profit margin for some sub-categories like Appliances and Binders.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D2B625-27AA-604F-83E2-51AD25EFCCCD}"/>
              </a:ext>
            </a:extLst>
          </p:cNvPr>
          <p:cNvSpPr/>
          <p:nvPr/>
        </p:nvSpPr>
        <p:spPr>
          <a:xfrm>
            <a:off x="4108863" y="3096382"/>
            <a:ext cx="1659759" cy="2902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6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3C30-B604-FF45-BC7E-42940506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and median profit margin in sub-categories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1ED159-AB89-4642-8BBA-B97016A0F6FD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86077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EAAB57-5F2D-DA40-8707-27C727C87A01}"/>
              </a:ext>
            </a:extLst>
          </p:cNvPr>
          <p:cNvSpPr txBox="1">
            <a:spLocks/>
          </p:cNvSpPr>
          <p:nvPr/>
        </p:nvSpPr>
        <p:spPr>
          <a:xfrm>
            <a:off x="4097583" y="4389786"/>
            <a:ext cx="5886854" cy="1064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7473D0-5D21-E44C-8E3D-4E753B68E4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15003" y="466571"/>
            <a:ext cx="4216400" cy="314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0E2B81-2251-D24C-BA86-CE31E475D1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21431" y="1682982"/>
            <a:ext cx="4152900" cy="3060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3A40A4-AA0D-2B4D-8BBE-29719FA72CF4}"/>
              </a:ext>
            </a:extLst>
          </p:cNvPr>
          <p:cNvSpPr txBox="1"/>
          <p:nvPr/>
        </p:nvSpPr>
        <p:spPr>
          <a:xfrm>
            <a:off x="3579945" y="4854322"/>
            <a:ext cx="7994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company's average total profit margin (12.72%) as a benchmark I compare these non-profitable sub-categories. From the 3 sub-categories that this Superstore is selling at a loss, </a:t>
            </a:r>
            <a:r>
              <a:rPr lang="en-US" b="1" dirty="0"/>
              <a:t>Tables, Appliances and Binders</a:t>
            </a:r>
            <a:r>
              <a:rPr lang="en-US" dirty="0"/>
              <a:t> are clearly categories where this store is struggling.</a:t>
            </a:r>
          </a:p>
        </p:txBody>
      </p:sp>
    </p:spTree>
    <p:extLst>
      <p:ext uri="{BB962C8B-B14F-4D97-AF65-F5344CB8AC3E}">
        <p14:creationId xmlns:p14="http://schemas.microsoft.com/office/powerpoint/2010/main" val="405625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3C30-B604-FF45-BC7E-42940506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TOP10 worst items with lowest margins within each sub-category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1ED159-AB89-4642-8BBA-B97016A0F6FD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86077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EAAB57-5F2D-DA40-8707-27C727C87A01}"/>
              </a:ext>
            </a:extLst>
          </p:cNvPr>
          <p:cNvSpPr txBox="1">
            <a:spLocks/>
          </p:cNvSpPr>
          <p:nvPr/>
        </p:nvSpPr>
        <p:spPr>
          <a:xfrm>
            <a:off x="4097583" y="4389786"/>
            <a:ext cx="5886854" cy="1064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3A40A4-AA0D-2B4D-8BBE-29719FA72CF4}"/>
              </a:ext>
            </a:extLst>
          </p:cNvPr>
          <p:cNvSpPr txBox="1"/>
          <p:nvPr/>
        </p:nvSpPr>
        <p:spPr>
          <a:xfrm>
            <a:off x="3644343" y="5567166"/>
            <a:ext cx="65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Looks like the biggest negative margins are in Appliances section, with </a:t>
            </a:r>
            <a:r>
              <a:rPr lang="en-US" b="1" dirty="0"/>
              <a:t>Eureka disposable bags</a:t>
            </a:r>
            <a:r>
              <a:rPr lang="en-US" dirty="0"/>
              <a:t> being the worst.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410376-F9E0-D440-994F-8286DE9470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4343" y="748038"/>
            <a:ext cx="7746999" cy="47030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8BBECB-009E-6E41-A61D-081FD682B07E}"/>
              </a:ext>
            </a:extLst>
          </p:cNvPr>
          <p:cNvSpPr/>
          <p:nvPr/>
        </p:nvSpPr>
        <p:spPr>
          <a:xfrm>
            <a:off x="6253459" y="1545908"/>
            <a:ext cx="2653474" cy="4296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3C30-B604-FF45-BC7E-42940506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Texas demonstrates the lowest profit margins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1ED159-AB89-4642-8BBA-B97016A0F6FD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86077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EAAB57-5F2D-DA40-8707-27C727C87A01}"/>
              </a:ext>
            </a:extLst>
          </p:cNvPr>
          <p:cNvSpPr txBox="1">
            <a:spLocks/>
          </p:cNvSpPr>
          <p:nvPr/>
        </p:nvSpPr>
        <p:spPr>
          <a:xfrm>
            <a:off x="4097583" y="4389786"/>
            <a:ext cx="5886854" cy="1064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79575-9D26-FB42-90AA-7BF019FA6561}"/>
              </a:ext>
            </a:extLst>
          </p:cNvPr>
          <p:cNvSpPr txBox="1"/>
          <p:nvPr/>
        </p:nvSpPr>
        <p:spPr>
          <a:xfrm>
            <a:off x="3493913" y="4615355"/>
            <a:ext cx="6677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California and New York </a:t>
            </a:r>
            <a:r>
              <a:rPr lang="en-US" dirty="0"/>
              <a:t>states lead by sales and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some of the states where this company is making most of their sales is actually bringing down the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Texas</a:t>
            </a:r>
            <a:r>
              <a:rPr lang="en-US" dirty="0"/>
              <a:t>, which is their 3rd highest segment of sales, contributes to more than 1/4 of the loss that the company is making on its sales.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F29947-AABF-6348-A077-FE8A7152E7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75756" y="756173"/>
            <a:ext cx="8154282" cy="35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2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{E38179ED-C999-F64C-9E46-A69FE639AA74}tf10001124</Template>
  <TotalTime>3741</TotalTime>
  <Words>704</Words>
  <Application>Microsoft Macintosh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Wingdings 2</vt:lpstr>
      <vt:lpstr>Frame</vt:lpstr>
      <vt:lpstr>Turing College Data Analytics course  Capstone Project   Analysis of Superstore shop’s profits based on sales </vt:lpstr>
      <vt:lpstr>Objectives</vt:lpstr>
      <vt:lpstr>Business questions</vt:lpstr>
      <vt:lpstr>Profit and sales positive correlation</vt:lpstr>
      <vt:lpstr>Categories and sub-categories by profit</vt:lpstr>
      <vt:lpstr>Categories and sub-categories by profit margin</vt:lpstr>
      <vt:lpstr>Average and median profit margin in sub-categories</vt:lpstr>
      <vt:lpstr>TOP10 worst items with lowest margins within each sub-category </vt:lpstr>
      <vt:lpstr>Texas demonstrates the lowest profit margins</vt:lpstr>
      <vt:lpstr>Negative profit sub-categories in non-profitable states</vt:lpstr>
      <vt:lpstr>Discounts contribute to decreasing profit</vt:lpstr>
      <vt:lpstr>Findings  </vt:lpstr>
      <vt:lpstr>Findings  </vt:lpstr>
      <vt:lpstr>Recommendations  </vt:lpstr>
      <vt:lpstr>Further analysis  </vt:lpstr>
      <vt:lpstr>Time for questions!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Works HR Employee Analysis </dc:title>
  <dc:creator>Microsoft Office User</dc:creator>
  <cp:lastModifiedBy>Microsoft Office User</cp:lastModifiedBy>
  <cp:revision>67</cp:revision>
  <dcterms:created xsi:type="dcterms:W3CDTF">2022-11-13T22:45:13Z</dcterms:created>
  <dcterms:modified xsi:type="dcterms:W3CDTF">2023-02-10T18:51:30Z</dcterms:modified>
</cp:coreProperties>
</file>