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
      <p:font typeface="Old Standard TT"/>
      <p:regular r:id="rId20"/>
      <p:bold r:id="rId21"/>
      <p: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087E8E7-6DB5-487D-BB88-91BD98D2EF54}">
  <a:tblStyle styleId="{C087E8E7-6DB5-487D-BB88-91BD98D2EF54}" styleName="Table_0">
    <a:wholeTbl>
      <a:tcTxStyle>
        <a:font>
          <a:latin typeface="Arial"/>
          <a:ea typeface="Arial"/>
          <a:cs typeface="Arial"/>
        </a:font>
        <a:srgbClr val="000000"/>
      </a:tcTxStyle>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OldStandardTT-regular.fntdata"/><Relationship Id="rId11" Type="http://schemas.openxmlformats.org/officeDocument/2006/relationships/slide" Target="slides/slide6.xml"/><Relationship Id="rId22" Type="http://schemas.openxmlformats.org/officeDocument/2006/relationships/font" Target="fonts/OldStandardTT-italic.fntdata"/><Relationship Id="rId10" Type="http://schemas.openxmlformats.org/officeDocument/2006/relationships/slide" Target="slides/slide5.xml"/><Relationship Id="rId21" Type="http://schemas.openxmlformats.org/officeDocument/2006/relationships/font" Target="fonts/OldStandardTT-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dk1"/>
        </a:solidFill>
      </p:bgPr>
    </p:bg>
    <p:spTree>
      <p:nvGrpSpPr>
        <p:cNvPr id="9" name="Shape 9"/>
        <p:cNvGrpSpPr/>
        <p:nvPr/>
      </p:nvGrpSpPr>
      <p:grpSpPr>
        <a:xfrm>
          <a:off x="0" y="0"/>
          <a:ext cx="0" cy="0"/>
          <a:chOff x="0" y="0"/>
          <a:chExt cx="0" cy="0"/>
        </a:xfrm>
      </p:grpSpPr>
      <p:sp>
        <p:nvSpPr>
          <p:cNvPr id="10" name="Shape 10"/>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1" name="Shape 11"/>
          <p:cNvCxnSpPr/>
          <p:nvPr/>
        </p:nvCxnSpPr>
        <p:spPr>
          <a:xfrm>
            <a:off x="641934" y="3597500"/>
            <a:ext cx="390300" cy="0"/>
          </a:xfrm>
          <a:prstGeom prst="straightConnector1">
            <a:avLst/>
          </a:prstGeom>
          <a:noFill/>
          <a:ln cap="flat" cmpd="sng" w="28575">
            <a:solidFill>
              <a:schemeClr val="accent1"/>
            </a:solidFill>
            <a:prstDash val="solid"/>
            <a:round/>
            <a:headEnd len="med" w="med" type="none"/>
            <a:tailEnd len="med" w="med" type="none"/>
          </a:ln>
        </p:spPr>
      </p:cxnSp>
      <p:sp>
        <p:nvSpPr>
          <p:cNvPr id="12" name="Shape 12"/>
          <p:cNvSpPr txBox="1"/>
          <p:nvPr>
            <p:ph type="ctrTitle"/>
          </p:nvPr>
        </p:nvSpPr>
        <p:spPr>
          <a:xfrm>
            <a:off x="512700" y="1893300"/>
            <a:ext cx="8118600" cy="1522800"/>
          </a:xfrm>
          <a:prstGeom prst="rect">
            <a:avLst/>
          </a:prstGeom>
        </p:spPr>
        <p:txBody>
          <a:bodyPr anchorCtr="0" anchor="b" bIns="91425" lIns="91425" spcFirstLastPara="1" rIns="91425" wrap="square" tIns="91425"/>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Shape 13"/>
          <p:cNvSpPr txBox="1"/>
          <p:nvPr>
            <p:ph idx="1" type="subTitle"/>
          </p:nvPr>
        </p:nvSpPr>
        <p:spPr>
          <a:xfrm>
            <a:off x="512700" y="3840639"/>
            <a:ext cx="8118600" cy="7875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Shape 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s">
                <a:solidFill>
                  <a:schemeClr val="accent1"/>
                </a:solidFill>
              </a:rPr>
              <a:t>‹#›</a:t>
            </a:fld>
            <a:endParaRPr>
              <a:solidFill>
                <a:schemeClr val="accent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9" name="Shape 49"/>
        <p:cNvGrpSpPr/>
        <p:nvPr/>
      </p:nvGrpSpPr>
      <p:grpSpPr>
        <a:xfrm>
          <a:off x="0" y="0"/>
          <a:ext cx="0" cy="0"/>
          <a:chOff x="0" y="0"/>
          <a:chExt cx="0" cy="0"/>
        </a:xfrm>
      </p:grpSpPr>
      <p:sp>
        <p:nvSpPr>
          <p:cNvPr id="50" name="Shape 50"/>
          <p:cNvSpPr txBox="1"/>
          <p:nvPr>
            <p:ph type="title"/>
          </p:nvPr>
        </p:nvSpPr>
        <p:spPr>
          <a:xfrm>
            <a:off x="311700" y="1039650"/>
            <a:ext cx="8520600" cy="2106300"/>
          </a:xfrm>
          <a:prstGeom prst="rect">
            <a:avLst/>
          </a:prstGeom>
        </p:spPr>
        <p:txBody>
          <a:bodyPr anchorCtr="0" anchor="b" bIns="91425" lIns="91425" spcFirstLastPara="1" rIns="91425" wrap="square" tIns="91425"/>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p:txBody>
      </p:sp>
      <p:sp>
        <p:nvSpPr>
          <p:cNvPr id="51" name="Shape 5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Shape 5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5" name="Shape 15"/>
        <p:cNvGrpSpPr/>
        <p:nvPr/>
      </p:nvGrpSpPr>
      <p:grpSpPr>
        <a:xfrm>
          <a:off x="0" y="0"/>
          <a:ext cx="0" cy="0"/>
          <a:chOff x="0" y="0"/>
          <a:chExt cx="0" cy="0"/>
        </a:xfrm>
      </p:grpSpPr>
      <p:cxnSp>
        <p:nvCxnSpPr>
          <p:cNvPr id="16" name="Shape 16"/>
          <p:cNvCxnSpPr/>
          <p:nvPr/>
        </p:nvCxnSpPr>
        <p:spPr>
          <a:xfrm>
            <a:off x="641934" y="3597500"/>
            <a:ext cx="390300" cy="0"/>
          </a:xfrm>
          <a:prstGeom prst="straightConnector1">
            <a:avLst/>
          </a:prstGeom>
          <a:noFill/>
          <a:ln cap="flat" cmpd="sng" w="28575">
            <a:solidFill>
              <a:schemeClr val="lt2"/>
            </a:solidFill>
            <a:prstDash val="solid"/>
            <a:round/>
            <a:headEnd len="med" w="med" type="none"/>
            <a:tailEnd len="med" w="med" type="none"/>
          </a:ln>
        </p:spPr>
      </p:cxnSp>
      <p:sp>
        <p:nvSpPr>
          <p:cNvPr id="17" name="Shape 17"/>
          <p:cNvSpPr txBox="1"/>
          <p:nvPr>
            <p:ph type="title"/>
          </p:nvPr>
        </p:nvSpPr>
        <p:spPr>
          <a:xfrm>
            <a:off x="512700" y="1893300"/>
            <a:ext cx="8118600" cy="1522800"/>
          </a:xfrm>
          <a:prstGeom prst="rect">
            <a:avLst/>
          </a:prstGeom>
        </p:spPr>
        <p:txBody>
          <a:bodyPr anchorCtr="0" anchor="b" bIns="91425" lIns="91425" spcFirstLastPara="1" rIns="91425" wrap="square" tIns="91425"/>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s">
                <a:solidFill>
                  <a:schemeClr val="accent1"/>
                </a:solidFill>
              </a:rPr>
              <a:t>‹#›</a:t>
            </a:fld>
            <a:endParaRPr>
              <a:solidFill>
                <a:schemeClr val="accen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9" name="Shape 19"/>
        <p:cNvGrpSpPr/>
        <p:nvPr/>
      </p:nvGrpSpPr>
      <p:grpSpPr>
        <a:xfrm>
          <a:off x="0" y="0"/>
          <a:ext cx="0" cy="0"/>
          <a:chOff x="0" y="0"/>
          <a:chExt cx="0" cy="0"/>
        </a:xfrm>
      </p:grpSpPr>
      <p:sp>
        <p:nvSpPr>
          <p:cNvPr id="20" name="Shape 20"/>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txBox="1"/>
          <p:nvPr>
            <p:ph type="title"/>
          </p:nvPr>
        </p:nvSpPr>
        <p:spPr>
          <a:xfrm>
            <a:off x="311700" y="445025"/>
            <a:ext cx="8520600" cy="6132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Shape 22"/>
          <p:cNvSpPr txBox="1"/>
          <p:nvPr>
            <p:ph idx="1" type="body"/>
          </p:nvPr>
        </p:nvSpPr>
        <p:spPr>
          <a:xfrm>
            <a:off x="311700" y="1171600"/>
            <a:ext cx="8520600" cy="3397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Shape 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6132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Shape 26"/>
          <p:cNvSpPr txBox="1"/>
          <p:nvPr>
            <p:ph idx="1" type="body"/>
          </p:nvPr>
        </p:nvSpPr>
        <p:spPr>
          <a:xfrm>
            <a:off x="311700" y="1171675"/>
            <a:ext cx="3999900" cy="3397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Shape 27"/>
          <p:cNvSpPr txBox="1"/>
          <p:nvPr>
            <p:ph idx="2" type="body"/>
          </p:nvPr>
        </p:nvSpPr>
        <p:spPr>
          <a:xfrm>
            <a:off x="4832400" y="1171675"/>
            <a:ext cx="3999900" cy="3397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Shape 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6132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Shape 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5604000" cy="4090800"/>
          </a:xfrm>
          <a:prstGeom prst="rect">
            <a:avLst/>
          </a:prstGeom>
        </p:spPr>
        <p:txBody>
          <a:bodyPr anchorCtr="0" anchor="ctr" bIns="91425" lIns="91425" spcFirstLastPara="1" rIns="91425" wrap="square" tIns="91425"/>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Shape 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s">
                <a:solidFill>
                  <a:schemeClr val="accent1"/>
                </a:solidFill>
              </a:rPr>
              <a:t>‹#›</a:t>
            </a:fld>
            <a:endParaRPr>
              <a:solidFill>
                <a:schemeClr val="accen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9" name="Shape 39"/>
        <p:cNvGrpSpPr/>
        <p:nvPr/>
      </p:nvGrpSpPr>
      <p:grpSpPr>
        <a:xfrm>
          <a:off x="0" y="0"/>
          <a:ext cx="0" cy="0"/>
          <a:chOff x="0" y="0"/>
          <a:chExt cx="0" cy="0"/>
        </a:xfrm>
      </p:grpSpPr>
      <p:sp>
        <p:nvSpPr>
          <p:cNvPr id="40" name="Shape 40"/>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1" name="Shape 41"/>
          <p:cNvCxnSpPr/>
          <p:nvPr/>
        </p:nvCxnSpPr>
        <p:spPr>
          <a:xfrm>
            <a:off x="5029675" y="4495500"/>
            <a:ext cx="686400" cy="0"/>
          </a:xfrm>
          <a:prstGeom prst="straightConnector1">
            <a:avLst/>
          </a:prstGeom>
          <a:noFill/>
          <a:ln cap="flat" cmpd="sng" w="19050">
            <a:solidFill>
              <a:schemeClr val="lt2"/>
            </a:solidFill>
            <a:prstDash val="solid"/>
            <a:round/>
            <a:headEnd len="med" w="med" type="none"/>
            <a:tailEnd len="med" w="med" type="none"/>
          </a:ln>
        </p:spPr>
      </p:cxnSp>
      <p:sp>
        <p:nvSpPr>
          <p:cNvPr id="42" name="Shape 42"/>
          <p:cNvSpPr txBox="1"/>
          <p:nvPr>
            <p:ph type="title"/>
          </p:nvPr>
        </p:nvSpPr>
        <p:spPr>
          <a:xfrm>
            <a:off x="265500" y="1382350"/>
            <a:ext cx="4045200" cy="1333200"/>
          </a:xfrm>
          <a:prstGeom prst="rect">
            <a:avLst/>
          </a:prstGeom>
        </p:spPr>
        <p:txBody>
          <a:bodyPr anchorCtr="0" anchor="b" bIns="91425" lIns="91425" spcFirstLastPara="1" rIns="91425" wrap="square" tIns="91425"/>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Shape 43"/>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Shape 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s">
                <a:solidFill>
                  <a:schemeClr val="accent1"/>
                </a:solidFill>
              </a:rPr>
              <a:t>‹#›</a:t>
            </a:fld>
            <a:endParaRPr>
              <a:solidFill>
                <a:schemeClr val="accen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8" name="Shape 4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perback">
    <p:bg>
      <p:bgPr>
        <a:solidFill>
          <a:schemeClr val="accen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Shape 7"/>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algn="r">
              <a:spcBef>
                <a:spcPts val="0"/>
              </a:spcBef>
              <a:spcAft>
                <a:spcPts val="0"/>
              </a:spcAft>
              <a:buNone/>
            </a:pPr>
            <a:fld id="{00000000-1234-1234-1234-123412341234}" type="slidenum">
              <a:rPr lang="es" sz="1000">
                <a:solidFill>
                  <a:schemeClr val="dk1"/>
                </a:solidFill>
                <a:latin typeface="Old Standard TT"/>
                <a:ea typeface="Old Standard TT"/>
                <a:cs typeface="Old Standard TT"/>
                <a:sym typeface="Old Standard TT"/>
              </a:rPr>
              <a:t>‹#›</a:t>
            </a:fld>
            <a:endParaRPr sz="1000">
              <a:solidFill>
                <a:schemeClr val="dk1"/>
              </a:solidFill>
              <a:latin typeface="Old Standard TT"/>
              <a:ea typeface="Old Standard TT"/>
              <a:cs typeface="Old Standard TT"/>
              <a:sym typeface="Old Standard TT"/>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jp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Shape 59"/>
          <p:cNvSpPr txBox="1"/>
          <p:nvPr>
            <p:ph type="ctrTitle"/>
          </p:nvPr>
        </p:nvSpPr>
        <p:spPr>
          <a:xfrm>
            <a:off x="1613650" y="1091850"/>
            <a:ext cx="7383300" cy="13584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s"/>
              <a:t>MCV-M3: Image Classification (week 4)</a:t>
            </a:r>
            <a:endParaRPr/>
          </a:p>
        </p:txBody>
      </p:sp>
      <p:sp>
        <p:nvSpPr>
          <p:cNvPr id="60" name="Shape 60"/>
          <p:cNvSpPr txBox="1"/>
          <p:nvPr>
            <p:ph idx="1" type="subTitle"/>
          </p:nvPr>
        </p:nvSpPr>
        <p:spPr>
          <a:xfrm>
            <a:off x="5169875" y="3509900"/>
            <a:ext cx="3488700" cy="1062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sz="1800"/>
              <a:t>Jonatan Poveda, Martí Cobos</a:t>
            </a:r>
            <a:endParaRPr sz="1800"/>
          </a:p>
        </p:txBody>
      </p:sp>
      <p:sp>
        <p:nvSpPr>
          <p:cNvPr id="61" name="Shape 6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s">
                <a:solidFill>
                  <a:schemeClr val="accent1"/>
                </a:solidFill>
                <a:latin typeface="Old Standard TT"/>
                <a:ea typeface="Old Standard TT"/>
                <a:cs typeface="Old Standard TT"/>
                <a:sym typeface="Old Standard TT"/>
              </a:rPr>
              <a:t>‹#›</a:t>
            </a:fld>
            <a:endParaRPr>
              <a:solidFill>
                <a:schemeClr val="accent1"/>
              </a:solidFill>
              <a:latin typeface="Old Standard TT"/>
              <a:ea typeface="Old Standard TT"/>
              <a:cs typeface="Old Standard TT"/>
              <a:sym typeface="Old Standard T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type="title"/>
          </p:nvPr>
        </p:nvSpPr>
        <p:spPr>
          <a:xfrm>
            <a:off x="311700" y="64025"/>
            <a:ext cx="8520600" cy="613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sz="2200"/>
              <a:t>Conclusions</a:t>
            </a:r>
            <a:endParaRPr sz="2200"/>
          </a:p>
        </p:txBody>
      </p:sp>
      <p:sp>
        <p:nvSpPr>
          <p:cNvPr id="166" name="Shape 16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s"/>
              <a:t>‹#›</a:t>
            </a:fld>
            <a:endParaRPr/>
          </a:p>
        </p:txBody>
      </p:sp>
      <p:sp>
        <p:nvSpPr>
          <p:cNvPr id="167" name="Shape 167"/>
          <p:cNvSpPr txBox="1"/>
          <p:nvPr>
            <p:ph idx="1" type="body"/>
          </p:nvPr>
        </p:nvSpPr>
        <p:spPr>
          <a:xfrm>
            <a:off x="78750" y="572275"/>
            <a:ext cx="8188200" cy="37920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s"/>
              <a:t>Best method Confusion Matrix plot </a:t>
            </a:r>
            <a:endParaRPr b="1"/>
          </a:p>
          <a:p>
            <a:pPr indent="-342900" lvl="0" marL="457200" rtl="0">
              <a:spcBef>
                <a:spcPts val="1600"/>
              </a:spcBef>
              <a:spcAft>
                <a:spcPts val="0"/>
              </a:spcAft>
              <a:buSzPts val="1800"/>
              <a:buChar char="●"/>
            </a:pPr>
            <a:r>
              <a:rPr lang="es"/>
              <a:t>Method 2</a:t>
            </a:r>
            <a:endParaRPr/>
          </a:p>
          <a:p>
            <a:pPr indent="0" lvl="0" marL="0" rtl="0">
              <a:spcBef>
                <a:spcPts val="1600"/>
              </a:spcBef>
              <a:spcAft>
                <a:spcPts val="0"/>
              </a:spcAft>
              <a:buNone/>
            </a:pPr>
            <a:r>
              <a:t/>
            </a:r>
            <a:endParaRPr/>
          </a:p>
          <a:p>
            <a:pPr indent="0" lvl="0" marL="0" rtl="0">
              <a:spcBef>
                <a:spcPts val="1600"/>
              </a:spcBef>
              <a:spcAft>
                <a:spcPts val="0"/>
              </a:spcAft>
              <a:buNone/>
            </a:pPr>
            <a:r>
              <a:rPr lang="es"/>
              <a:t>Future work</a:t>
            </a:r>
            <a:endParaRPr/>
          </a:p>
          <a:p>
            <a:pPr indent="-342900" lvl="0" marL="457200" rtl="0">
              <a:spcBef>
                <a:spcPts val="1600"/>
              </a:spcBef>
              <a:spcAft>
                <a:spcPts val="0"/>
              </a:spcAft>
              <a:buSzPts val="1800"/>
              <a:buChar char="●"/>
            </a:pPr>
            <a:r>
              <a:rPr lang="es"/>
              <a:t>Extend the number of epochs when using dropout so each node sees the same number of images than when no dropout is done.</a:t>
            </a:r>
            <a:endParaRPr/>
          </a:p>
          <a:p>
            <a:pPr indent="-342900" lvl="0" marL="457200" rtl="0">
              <a:spcBef>
                <a:spcPts val="0"/>
              </a:spcBef>
              <a:spcAft>
                <a:spcPts val="0"/>
              </a:spcAft>
              <a:buSzPts val="1800"/>
              <a:buChar char="●"/>
            </a:pPr>
            <a:r>
              <a:rPr lang="es"/>
              <a:t>Implement visualization to get insights to know what is happening when applying dropout to the FC layers. It should improve test score due to its generalizing effect. </a:t>
            </a:r>
            <a:endParaRPr/>
          </a:p>
        </p:txBody>
      </p:sp>
      <p:pic>
        <p:nvPicPr>
          <p:cNvPr id="168" name="Shape 168"/>
          <p:cNvPicPr preferRelativeResize="0"/>
          <p:nvPr/>
        </p:nvPicPr>
        <p:blipFill>
          <a:blip r:embed="rId3">
            <a:alphaModFix/>
          </a:blip>
          <a:stretch>
            <a:fillRect/>
          </a:stretch>
        </p:blipFill>
        <p:spPr>
          <a:xfrm>
            <a:off x="4635325" y="64025"/>
            <a:ext cx="2837142" cy="2674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title"/>
          </p:nvPr>
        </p:nvSpPr>
        <p:spPr>
          <a:xfrm>
            <a:off x="311700" y="64025"/>
            <a:ext cx="8520600" cy="613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sz="2200"/>
              <a:t>Image Classification Pipeline</a:t>
            </a:r>
            <a:endParaRPr sz="2200"/>
          </a:p>
        </p:txBody>
      </p:sp>
      <p:sp>
        <p:nvSpPr>
          <p:cNvPr id="67" name="Shape 6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s"/>
              <a:t>‹#›</a:t>
            </a:fld>
            <a:endParaRPr/>
          </a:p>
        </p:txBody>
      </p:sp>
      <p:sp>
        <p:nvSpPr>
          <p:cNvPr id="68" name="Shape 68"/>
          <p:cNvSpPr/>
          <p:nvPr/>
        </p:nvSpPr>
        <p:spPr>
          <a:xfrm>
            <a:off x="67525" y="1234900"/>
            <a:ext cx="9026400" cy="2526600"/>
          </a:xfrm>
          <a:prstGeom prst="roundRect">
            <a:avLst>
              <a:gd fmla="val 16667" name="adj"/>
            </a:avLst>
          </a:prstGeom>
          <a:solidFill>
            <a:schemeClr val="accen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 name="Shape 69"/>
          <p:cNvSpPr txBox="1"/>
          <p:nvPr/>
        </p:nvSpPr>
        <p:spPr>
          <a:xfrm>
            <a:off x="6028850" y="2156350"/>
            <a:ext cx="1364400" cy="670800"/>
          </a:xfrm>
          <a:prstGeom prst="rect">
            <a:avLst/>
          </a:prstGeom>
          <a:solidFill>
            <a:srgbClr val="80CBC4"/>
          </a:solidFill>
          <a:ln cap="flat" cmpd="sng" w="9525">
            <a:solidFill>
              <a:srgbClr val="26A69A"/>
            </a:solidFill>
            <a:prstDash val="solid"/>
            <a:round/>
            <a:headEnd len="med" w="med" type="none"/>
            <a:tailEnd len="med" w="med" type="none"/>
          </a:ln>
        </p:spPr>
        <p:txBody>
          <a:bodyPr anchorCtr="0" anchor="t" bIns="91425" lIns="91425" spcFirstLastPara="1" rIns="91425" wrap="square" tIns="91425">
            <a:noAutofit/>
          </a:bodyPr>
          <a:lstStyle/>
          <a:p>
            <a:pPr indent="0" lvl="0" marL="0" rtl="0" algn="ctr">
              <a:spcBef>
                <a:spcPts val="0"/>
              </a:spcBef>
              <a:spcAft>
                <a:spcPts val="0"/>
              </a:spcAft>
              <a:buNone/>
            </a:pPr>
            <a:r>
              <a:rPr lang="es">
                <a:latin typeface="Old Standard TT"/>
                <a:ea typeface="Old Standard TT"/>
                <a:cs typeface="Old Standard TT"/>
                <a:sym typeface="Old Standard TT"/>
              </a:rPr>
              <a:t>Evaluate Code Performance</a:t>
            </a:r>
            <a:endParaRPr/>
          </a:p>
        </p:txBody>
      </p:sp>
      <p:sp>
        <p:nvSpPr>
          <p:cNvPr id="70" name="Shape 70"/>
          <p:cNvSpPr txBox="1"/>
          <p:nvPr/>
        </p:nvSpPr>
        <p:spPr>
          <a:xfrm>
            <a:off x="1736900" y="1286675"/>
            <a:ext cx="5412600" cy="33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1800"/>
              <a:t>Implement a CNN based on a pretrained model</a:t>
            </a:r>
            <a:endParaRPr b="1" sz="1800"/>
          </a:p>
        </p:txBody>
      </p:sp>
      <p:sp>
        <p:nvSpPr>
          <p:cNvPr id="71" name="Shape 71"/>
          <p:cNvSpPr/>
          <p:nvPr/>
        </p:nvSpPr>
        <p:spPr>
          <a:xfrm>
            <a:off x="7463925" y="2165025"/>
            <a:ext cx="298800" cy="613200"/>
          </a:xfrm>
          <a:prstGeom prst="rightArrow">
            <a:avLst>
              <a:gd fmla="val 50000" name="adj1"/>
              <a:gd fmla="val 50000" name="adj2"/>
            </a:avLst>
          </a:prstGeom>
          <a:solidFill>
            <a:srgbClr val="26A69A"/>
          </a:solidFill>
          <a:ln cap="flat" cmpd="sng" w="9525">
            <a:solidFill>
              <a:srgbClr val="00695C"/>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a:off x="1460918" y="2165025"/>
            <a:ext cx="1611000" cy="613200"/>
          </a:xfrm>
          <a:prstGeom prst="rightArrow">
            <a:avLst>
              <a:gd fmla="val 50000" name="adj1"/>
              <a:gd fmla="val 50000" name="adj2"/>
            </a:avLst>
          </a:prstGeom>
          <a:solidFill>
            <a:srgbClr val="26A69A"/>
          </a:solidFill>
          <a:ln cap="flat" cmpd="sng" w="9525">
            <a:solidFill>
              <a:srgbClr val="00695C"/>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a:off x="4569902" y="2193825"/>
            <a:ext cx="1448400" cy="613200"/>
          </a:xfrm>
          <a:prstGeom prst="rightArrow">
            <a:avLst>
              <a:gd fmla="val 50000" name="adj1"/>
              <a:gd fmla="val 50000" name="adj2"/>
            </a:avLst>
          </a:prstGeom>
          <a:solidFill>
            <a:srgbClr val="26A69A"/>
          </a:solidFill>
          <a:ln cap="flat" cmpd="sng" w="9525">
            <a:solidFill>
              <a:srgbClr val="00695C"/>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txBox="1"/>
          <p:nvPr/>
        </p:nvSpPr>
        <p:spPr>
          <a:xfrm>
            <a:off x="67525" y="3148225"/>
            <a:ext cx="1611000" cy="61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t>Input Images and Labels</a:t>
            </a:r>
            <a:endParaRPr/>
          </a:p>
        </p:txBody>
      </p:sp>
      <p:sp>
        <p:nvSpPr>
          <p:cNvPr id="75" name="Shape 75"/>
          <p:cNvSpPr txBox="1"/>
          <p:nvPr/>
        </p:nvSpPr>
        <p:spPr>
          <a:xfrm>
            <a:off x="2125700" y="2911850"/>
            <a:ext cx="1135500" cy="61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76" name="Shape 76"/>
          <p:cNvSpPr txBox="1"/>
          <p:nvPr/>
        </p:nvSpPr>
        <p:spPr>
          <a:xfrm>
            <a:off x="5828375" y="2827150"/>
            <a:ext cx="1772400" cy="75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t>Compute metrics using ground truth information</a:t>
            </a:r>
            <a:endParaRPr/>
          </a:p>
        </p:txBody>
      </p:sp>
      <p:pic>
        <p:nvPicPr>
          <p:cNvPr id="77" name="Shape 77"/>
          <p:cNvPicPr preferRelativeResize="0"/>
          <p:nvPr/>
        </p:nvPicPr>
        <p:blipFill>
          <a:blip r:embed="rId3">
            <a:alphaModFix/>
          </a:blip>
          <a:stretch>
            <a:fillRect/>
          </a:stretch>
        </p:blipFill>
        <p:spPr>
          <a:xfrm>
            <a:off x="205150" y="1906525"/>
            <a:ext cx="1241700" cy="1241700"/>
          </a:xfrm>
          <a:prstGeom prst="rect">
            <a:avLst/>
          </a:prstGeom>
          <a:noFill/>
          <a:ln>
            <a:noFill/>
          </a:ln>
        </p:spPr>
      </p:pic>
      <p:sp>
        <p:nvSpPr>
          <p:cNvPr id="78" name="Shape 78"/>
          <p:cNvSpPr txBox="1"/>
          <p:nvPr/>
        </p:nvSpPr>
        <p:spPr>
          <a:xfrm>
            <a:off x="3134650" y="2132250"/>
            <a:ext cx="1308600" cy="670800"/>
          </a:xfrm>
          <a:prstGeom prst="rect">
            <a:avLst/>
          </a:prstGeom>
          <a:solidFill>
            <a:srgbClr val="80CBC4"/>
          </a:solidFill>
          <a:ln cap="flat" cmpd="sng" w="9525">
            <a:solidFill>
              <a:srgbClr val="26A69A"/>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Old Standard TT"/>
                <a:ea typeface="Old Standard TT"/>
                <a:cs typeface="Old Standard TT"/>
                <a:sym typeface="Old Standard TT"/>
              </a:rPr>
              <a:t>CNN</a:t>
            </a:r>
            <a:endParaRPr/>
          </a:p>
        </p:txBody>
      </p:sp>
      <p:sp>
        <p:nvSpPr>
          <p:cNvPr id="79" name="Shape 79"/>
          <p:cNvSpPr txBox="1"/>
          <p:nvPr/>
        </p:nvSpPr>
        <p:spPr>
          <a:xfrm>
            <a:off x="3049175" y="2807025"/>
            <a:ext cx="1520700" cy="75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t>CNN based on pretrained VGG16</a:t>
            </a:r>
            <a:endParaRPr/>
          </a:p>
        </p:txBody>
      </p:sp>
      <p:pic>
        <p:nvPicPr>
          <p:cNvPr id="80" name="Shape 80"/>
          <p:cNvPicPr preferRelativeResize="0"/>
          <p:nvPr/>
        </p:nvPicPr>
        <p:blipFill>
          <a:blip r:embed="rId4">
            <a:alphaModFix/>
          </a:blip>
          <a:stretch>
            <a:fillRect/>
          </a:stretch>
        </p:blipFill>
        <p:spPr>
          <a:xfrm>
            <a:off x="7833400" y="1973050"/>
            <a:ext cx="1135500" cy="107050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pic>
        <p:nvPicPr>
          <p:cNvPr id="85" name="Shape 85"/>
          <p:cNvPicPr preferRelativeResize="0"/>
          <p:nvPr/>
        </p:nvPicPr>
        <p:blipFill rotWithShape="1">
          <a:blip r:embed="rId3">
            <a:alphaModFix/>
          </a:blip>
          <a:srcRect b="0" l="0" r="0" t="69107"/>
          <a:stretch/>
        </p:blipFill>
        <p:spPr>
          <a:xfrm>
            <a:off x="5978325" y="797525"/>
            <a:ext cx="3156593" cy="4003498"/>
          </a:xfrm>
          <a:prstGeom prst="rect">
            <a:avLst/>
          </a:prstGeom>
          <a:noFill/>
          <a:ln>
            <a:noFill/>
          </a:ln>
        </p:spPr>
      </p:pic>
      <p:sp>
        <p:nvSpPr>
          <p:cNvPr id="86" name="Shape 86"/>
          <p:cNvSpPr txBox="1"/>
          <p:nvPr>
            <p:ph type="title"/>
          </p:nvPr>
        </p:nvSpPr>
        <p:spPr>
          <a:xfrm>
            <a:off x="311700" y="64025"/>
            <a:ext cx="8520600" cy="613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sz="2200"/>
              <a:t>Task 1: Set a new model from a layer below block4 including at least a fully connected layer + a prediction layer</a:t>
            </a:r>
            <a:endParaRPr sz="2200"/>
          </a:p>
        </p:txBody>
      </p:sp>
      <p:sp>
        <p:nvSpPr>
          <p:cNvPr id="87" name="Shape 8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s"/>
              <a:t>‹#›</a:t>
            </a:fld>
            <a:endParaRPr/>
          </a:p>
        </p:txBody>
      </p:sp>
      <p:sp>
        <p:nvSpPr>
          <p:cNvPr id="88" name="Shape 88"/>
          <p:cNvSpPr txBox="1"/>
          <p:nvPr>
            <p:ph idx="1" type="body"/>
          </p:nvPr>
        </p:nvSpPr>
        <p:spPr>
          <a:xfrm>
            <a:off x="-80500" y="1053450"/>
            <a:ext cx="5156700" cy="4003500"/>
          </a:xfrm>
          <a:prstGeom prst="rect">
            <a:avLst/>
          </a:prstGeom>
        </p:spPr>
        <p:txBody>
          <a:bodyPr anchorCtr="0" anchor="t" bIns="91425" lIns="91425" spcFirstLastPara="1" rIns="91425" wrap="square" tIns="91425">
            <a:noAutofit/>
          </a:bodyPr>
          <a:lstStyle/>
          <a:p>
            <a:pPr indent="-342900" lvl="0" marL="457200" marR="0" rtl="0">
              <a:lnSpc>
                <a:spcPct val="115000"/>
              </a:lnSpc>
              <a:spcBef>
                <a:spcPts val="0"/>
              </a:spcBef>
              <a:spcAft>
                <a:spcPts val="0"/>
              </a:spcAft>
              <a:buSzPts val="1800"/>
              <a:buChar char="●"/>
            </a:pPr>
            <a:r>
              <a:rPr lang="es"/>
              <a:t>The last convolutional blocks of VGG 16 is eliminated. A pooling layer to reduce the number of outputs from the convolutional blocks, two fully connected layers and a softmax layer are added at the end of the third block as shown on right image.</a:t>
            </a:r>
            <a:endParaRPr/>
          </a:p>
          <a:p>
            <a:pPr indent="-342900" lvl="0" marL="457200" marR="0" rtl="0">
              <a:lnSpc>
                <a:spcPct val="115000"/>
              </a:lnSpc>
              <a:spcBef>
                <a:spcPts val="0"/>
              </a:spcBef>
              <a:spcAft>
                <a:spcPts val="0"/>
              </a:spcAft>
              <a:buSzPts val="1800"/>
              <a:buChar char="●"/>
            </a:pPr>
            <a:r>
              <a:rPr lang="es"/>
              <a:t>The neural network is trained in 2 stages:</a:t>
            </a:r>
            <a:endParaRPr/>
          </a:p>
          <a:p>
            <a:pPr indent="-317500" lvl="1" marL="914400" marR="0" rtl="0">
              <a:lnSpc>
                <a:spcPct val="115000"/>
              </a:lnSpc>
              <a:spcBef>
                <a:spcPts val="0"/>
              </a:spcBef>
              <a:spcAft>
                <a:spcPts val="0"/>
              </a:spcAft>
              <a:buSzPts val="1400"/>
              <a:buChar char="○"/>
            </a:pPr>
            <a:r>
              <a:rPr lang="es" u="sng"/>
              <a:t>1st stage:</a:t>
            </a:r>
            <a:r>
              <a:rPr lang="es"/>
              <a:t> Freeze layers until the end of block 3, and train last fully connected layers.</a:t>
            </a:r>
            <a:endParaRPr/>
          </a:p>
          <a:p>
            <a:pPr indent="-317500" lvl="1" marL="914400" marR="0" rtl="0">
              <a:lnSpc>
                <a:spcPct val="115000"/>
              </a:lnSpc>
              <a:spcBef>
                <a:spcPts val="0"/>
              </a:spcBef>
              <a:spcAft>
                <a:spcPts val="0"/>
              </a:spcAft>
              <a:buSzPts val="1400"/>
              <a:buChar char="○"/>
            </a:pPr>
            <a:r>
              <a:rPr lang="es" u="sng"/>
              <a:t>2nd stage:</a:t>
            </a:r>
            <a:r>
              <a:rPr lang="es"/>
              <a:t> Unfreeze all layers to train all the CNN. </a:t>
            </a:r>
            <a:endParaRPr/>
          </a:p>
          <a:p>
            <a:pPr indent="-342900" lvl="0" marL="457200" marR="0" rtl="0">
              <a:lnSpc>
                <a:spcPct val="115000"/>
              </a:lnSpc>
              <a:spcBef>
                <a:spcPts val="0"/>
              </a:spcBef>
              <a:spcAft>
                <a:spcPts val="0"/>
              </a:spcAft>
              <a:buSzPts val="1800"/>
              <a:buChar char="●"/>
            </a:pPr>
            <a:r>
              <a:rPr lang="es"/>
              <a:t>The learning rate on the 2nd training stage is reduced in order to avoid accuracy drop when changing the layers trained.</a:t>
            </a:r>
            <a:endParaRPr/>
          </a:p>
          <a:p>
            <a:pPr indent="0" lvl="0" marL="0" marR="0" rtl="0" algn="l">
              <a:lnSpc>
                <a:spcPct val="115000"/>
              </a:lnSpc>
              <a:spcBef>
                <a:spcPts val="1600"/>
              </a:spcBef>
              <a:spcAft>
                <a:spcPts val="1600"/>
              </a:spcAft>
              <a:buNone/>
            </a:pPr>
            <a:r>
              <a:t/>
            </a:r>
            <a:endParaRPr/>
          </a:p>
        </p:txBody>
      </p:sp>
      <p:sp>
        <p:nvSpPr>
          <p:cNvPr id="89" name="Shape 89"/>
          <p:cNvSpPr/>
          <p:nvPr/>
        </p:nvSpPr>
        <p:spPr>
          <a:xfrm>
            <a:off x="5006800" y="1511550"/>
            <a:ext cx="3901800" cy="613200"/>
          </a:xfrm>
          <a:prstGeom prst="rect">
            <a:avLst/>
          </a:prstGeom>
          <a:no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0" name="Shape 90"/>
          <p:cNvSpPr/>
          <p:nvPr/>
        </p:nvSpPr>
        <p:spPr>
          <a:xfrm>
            <a:off x="5006800" y="2908575"/>
            <a:ext cx="3825600" cy="1293900"/>
          </a:xfrm>
          <a:prstGeom prst="rect">
            <a:avLst/>
          </a:prstGeom>
          <a:no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 name="Shape 91"/>
          <p:cNvSpPr/>
          <p:nvPr/>
        </p:nvSpPr>
        <p:spPr>
          <a:xfrm>
            <a:off x="5006700" y="4342150"/>
            <a:ext cx="3825600" cy="474000"/>
          </a:xfrm>
          <a:prstGeom prst="rect">
            <a:avLst/>
          </a:prstGeom>
          <a:no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 name="Shape 92"/>
          <p:cNvSpPr txBox="1"/>
          <p:nvPr/>
        </p:nvSpPr>
        <p:spPr>
          <a:xfrm>
            <a:off x="5006800" y="1562100"/>
            <a:ext cx="1219200" cy="474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s" sz="1000"/>
              <a:t>Pooling layer to reduce output from conv blocks</a:t>
            </a:r>
            <a:endParaRPr sz="1000"/>
          </a:p>
        </p:txBody>
      </p:sp>
      <p:sp>
        <p:nvSpPr>
          <p:cNvPr id="93" name="Shape 93"/>
          <p:cNvSpPr txBox="1"/>
          <p:nvPr/>
        </p:nvSpPr>
        <p:spPr>
          <a:xfrm>
            <a:off x="5376600" y="3133175"/>
            <a:ext cx="1219200" cy="833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s" sz="1000"/>
              <a:t>Fully connected layers in decreasing number of nodes</a:t>
            </a:r>
            <a:endParaRPr sz="1000"/>
          </a:p>
        </p:txBody>
      </p:sp>
      <p:sp>
        <p:nvSpPr>
          <p:cNvPr id="94" name="Shape 94"/>
          <p:cNvSpPr txBox="1"/>
          <p:nvPr/>
        </p:nvSpPr>
        <p:spPr>
          <a:xfrm>
            <a:off x="5272500" y="4418350"/>
            <a:ext cx="1219200" cy="474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s" sz="1000"/>
              <a:t>Prediction </a:t>
            </a:r>
            <a:r>
              <a:rPr lang="es" sz="1000"/>
              <a:t>layer</a:t>
            </a:r>
            <a:endParaRPr sz="1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Shape 99"/>
          <p:cNvSpPr txBox="1"/>
          <p:nvPr>
            <p:ph type="title"/>
          </p:nvPr>
        </p:nvSpPr>
        <p:spPr>
          <a:xfrm>
            <a:off x="311700" y="64025"/>
            <a:ext cx="8520600" cy="613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sz="2200"/>
              <a:t>Task 2: A</a:t>
            </a:r>
            <a:r>
              <a:rPr lang="es" sz="2200"/>
              <a:t>pply the model to a small set of data</a:t>
            </a:r>
            <a:endParaRPr sz="2200"/>
          </a:p>
          <a:p>
            <a:pPr indent="0" lvl="0" marL="0" rtl="0">
              <a:spcBef>
                <a:spcPts val="0"/>
              </a:spcBef>
              <a:spcAft>
                <a:spcPts val="0"/>
              </a:spcAft>
              <a:buNone/>
            </a:pPr>
            <a:r>
              <a:t/>
            </a:r>
            <a:endParaRPr sz="2200"/>
          </a:p>
        </p:txBody>
      </p:sp>
      <p:sp>
        <p:nvSpPr>
          <p:cNvPr id="100" name="Shape 10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s"/>
              <a:t>‹#›</a:t>
            </a:fld>
            <a:endParaRPr/>
          </a:p>
        </p:txBody>
      </p:sp>
      <p:sp>
        <p:nvSpPr>
          <p:cNvPr id="101" name="Shape 101"/>
          <p:cNvSpPr txBox="1"/>
          <p:nvPr>
            <p:ph idx="1" type="body"/>
          </p:nvPr>
        </p:nvSpPr>
        <p:spPr>
          <a:xfrm>
            <a:off x="204125" y="1291075"/>
            <a:ext cx="3511500" cy="2463000"/>
          </a:xfrm>
          <a:prstGeom prst="rect">
            <a:avLst/>
          </a:prstGeom>
        </p:spPr>
        <p:txBody>
          <a:bodyPr anchorCtr="0" anchor="t" bIns="91425" lIns="91425" spcFirstLastPara="1" rIns="91425" wrap="square" tIns="91425">
            <a:noAutofit/>
          </a:bodyPr>
          <a:lstStyle/>
          <a:p>
            <a:pPr indent="-342900" lvl="0" marL="457200" marR="0" rtl="0">
              <a:lnSpc>
                <a:spcPct val="115000"/>
              </a:lnSpc>
              <a:spcBef>
                <a:spcPts val="0"/>
              </a:spcBef>
              <a:spcAft>
                <a:spcPts val="0"/>
              </a:spcAft>
              <a:buSzPts val="1800"/>
              <a:buChar char="●"/>
            </a:pPr>
            <a:r>
              <a:rPr lang="es"/>
              <a:t>The initial train set has been reduced to 400 images (50 images of each class)</a:t>
            </a:r>
            <a:endParaRPr/>
          </a:p>
          <a:p>
            <a:pPr indent="-342900" lvl="0" marL="457200" marR="0" rtl="0">
              <a:lnSpc>
                <a:spcPct val="115000"/>
              </a:lnSpc>
              <a:spcBef>
                <a:spcPts val="0"/>
              </a:spcBef>
              <a:spcAft>
                <a:spcPts val="0"/>
              </a:spcAft>
              <a:buSzPts val="1800"/>
              <a:buChar char="●"/>
            </a:pPr>
            <a:r>
              <a:rPr lang="es"/>
              <a:t>The script on the right has been used to select randomly 50 images of each class and generate a new </a:t>
            </a:r>
            <a:r>
              <a:rPr lang="es"/>
              <a:t>training</a:t>
            </a:r>
            <a:r>
              <a:rPr lang="es"/>
              <a:t> set</a:t>
            </a:r>
            <a:endParaRPr/>
          </a:p>
          <a:p>
            <a:pPr indent="0" lvl="0" marL="0" marR="0" rtl="0" algn="l">
              <a:lnSpc>
                <a:spcPct val="115000"/>
              </a:lnSpc>
              <a:spcBef>
                <a:spcPts val="1600"/>
              </a:spcBef>
              <a:spcAft>
                <a:spcPts val="1600"/>
              </a:spcAft>
              <a:buNone/>
            </a:pPr>
            <a:r>
              <a:t/>
            </a:r>
            <a:endParaRPr/>
          </a:p>
        </p:txBody>
      </p:sp>
      <p:pic>
        <p:nvPicPr>
          <p:cNvPr id="102" name="Shape 102"/>
          <p:cNvPicPr preferRelativeResize="0"/>
          <p:nvPr/>
        </p:nvPicPr>
        <p:blipFill>
          <a:blip r:embed="rId3">
            <a:alphaModFix/>
          </a:blip>
          <a:stretch>
            <a:fillRect/>
          </a:stretch>
        </p:blipFill>
        <p:spPr>
          <a:xfrm>
            <a:off x="3715625" y="1129925"/>
            <a:ext cx="5437324" cy="2852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type="title"/>
          </p:nvPr>
        </p:nvSpPr>
        <p:spPr>
          <a:xfrm>
            <a:off x="311700" y="64025"/>
            <a:ext cx="8520600" cy="613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sz="2200"/>
              <a:t>Task 3: I</a:t>
            </a:r>
            <a:r>
              <a:rPr lang="es" sz="2200"/>
              <a:t>ntroduce and evaluate the usage of data augmentation</a:t>
            </a:r>
            <a:endParaRPr sz="2200"/>
          </a:p>
        </p:txBody>
      </p:sp>
      <p:sp>
        <p:nvSpPr>
          <p:cNvPr id="108" name="Shape 108"/>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s"/>
              <a:t>‹#›</a:t>
            </a:fld>
            <a:endParaRPr/>
          </a:p>
        </p:txBody>
      </p:sp>
      <p:sp>
        <p:nvSpPr>
          <p:cNvPr id="109" name="Shape 109"/>
          <p:cNvSpPr txBox="1"/>
          <p:nvPr>
            <p:ph idx="1" type="body"/>
          </p:nvPr>
        </p:nvSpPr>
        <p:spPr>
          <a:xfrm>
            <a:off x="181725" y="759925"/>
            <a:ext cx="8783100" cy="921000"/>
          </a:xfrm>
          <a:prstGeom prst="rect">
            <a:avLst/>
          </a:prstGeom>
        </p:spPr>
        <p:txBody>
          <a:bodyPr anchorCtr="0" anchor="t" bIns="91425" lIns="91425" spcFirstLastPara="1" rIns="91425" wrap="square" tIns="91425">
            <a:noAutofit/>
          </a:bodyPr>
          <a:lstStyle/>
          <a:p>
            <a:pPr indent="0" lvl="0" marL="0" marR="0" rtl="0">
              <a:lnSpc>
                <a:spcPct val="115000"/>
              </a:lnSpc>
              <a:spcBef>
                <a:spcPts val="0"/>
              </a:spcBef>
              <a:spcAft>
                <a:spcPts val="0"/>
              </a:spcAft>
              <a:buNone/>
            </a:pPr>
            <a:r>
              <a:rPr lang="es"/>
              <a:t>In order to increase the number of train images, with just 400 images, data augmentation has been implemented. The following </a:t>
            </a:r>
            <a:r>
              <a:rPr lang="es"/>
              <a:t>techniques</a:t>
            </a:r>
            <a:r>
              <a:rPr lang="es"/>
              <a:t> have been implemented:</a:t>
            </a:r>
            <a:endParaRPr/>
          </a:p>
          <a:p>
            <a:pPr indent="-317500" lvl="0" marL="914400" marR="0" rtl="0">
              <a:lnSpc>
                <a:spcPct val="115000"/>
              </a:lnSpc>
              <a:spcBef>
                <a:spcPts val="1600"/>
              </a:spcBef>
              <a:spcAft>
                <a:spcPts val="0"/>
              </a:spcAft>
              <a:buSzPts val="1400"/>
              <a:buChar char="●"/>
            </a:pPr>
            <a:r>
              <a:rPr lang="es" sz="1400"/>
              <a:t>Random rotation (15º)</a:t>
            </a:r>
            <a:endParaRPr sz="1400"/>
          </a:p>
          <a:p>
            <a:pPr indent="-317500" lvl="0" marL="914400" marR="0" rtl="0">
              <a:lnSpc>
                <a:spcPct val="115000"/>
              </a:lnSpc>
              <a:spcBef>
                <a:spcPts val="0"/>
              </a:spcBef>
              <a:spcAft>
                <a:spcPts val="0"/>
              </a:spcAft>
              <a:buSzPts val="1400"/>
              <a:buChar char="●"/>
            </a:pPr>
            <a:r>
              <a:rPr lang="es" sz="1400"/>
              <a:t>Random width shift (90%)</a:t>
            </a:r>
            <a:endParaRPr sz="1400"/>
          </a:p>
          <a:p>
            <a:pPr indent="-317500" lvl="0" marL="914400" marR="0" rtl="0">
              <a:lnSpc>
                <a:spcPct val="115000"/>
              </a:lnSpc>
              <a:spcBef>
                <a:spcPts val="0"/>
              </a:spcBef>
              <a:spcAft>
                <a:spcPts val="0"/>
              </a:spcAft>
              <a:buSzPts val="1400"/>
              <a:buChar char="●"/>
            </a:pPr>
            <a:r>
              <a:rPr lang="es" sz="1400"/>
              <a:t>Random zoom (30%)</a:t>
            </a:r>
            <a:endParaRPr sz="1400"/>
          </a:p>
          <a:p>
            <a:pPr indent="-317500" lvl="0" marL="914400" marR="0" rtl="0">
              <a:lnSpc>
                <a:spcPct val="115000"/>
              </a:lnSpc>
              <a:spcBef>
                <a:spcPts val="0"/>
              </a:spcBef>
              <a:spcAft>
                <a:spcPts val="0"/>
              </a:spcAft>
              <a:buSzPts val="1400"/>
              <a:buChar char="●"/>
            </a:pPr>
            <a:r>
              <a:rPr lang="es" sz="1400"/>
              <a:t>Random horizontal flip</a:t>
            </a:r>
            <a:endParaRPr sz="1400"/>
          </a:p>
          <a:p>
            <a:pPr indent="-317500" lvl="0" marL="914400" marR="0" rtl="0">
              <a:lnSpc>
                <a:spcPct val="115000"/>
              </a:lnSpc>
              <a:spcBef>
                <a:spcPts val="0"/>
              </a:spcBef>
              <a:spcAft>
                <a:spcPts val="0"/>
              </a:spcAft>
              <a:buSzPts val="1400"/>
              <a:buChar char="●"/>
            </a:pPr>
            <a:r>
              <a:rPr lang="es" sz="1400"/>
              <a:t>Filling with reflection</a:t>
            </a:r>
            <a:endParaRPr sz="1400"/>
          </a:p>
          <a:p>
            <a:pPr indent="0" lvl="0" marL="0" marR="0" rtl="0" algn="l">
              <a:lnSpc>
                <a:spcPct val="115000"/>
              </a:lnSpc>
              <a:spcBef>
                <a:spcPts val="1600"/>
              </a:spcBef>
              <a:spcAft>
                <a:spcPts val="1600"/>
              </a:spcAft>
              <a:buNone/>
            </a:pPr>
            <a:r>
              <a:t/>
            </a:r>
            <a:endParaRPr/>
          </a:p>
        </p:txBody>
      </p:sp>
      <p:pic>
        <p:nvPicPr>
          <p:cNvPr id="110" name="Shape 110"/>
          <p:cNvPicPr preferRelativeResize="0"/>
          <p:nvPr/>
        </p:nvPicPr>
        <p:blipFill>
          <a:blip r:embed="rId3">
            <a:alphaModFix/>
          </a:blip>
          <a:stretch>
            <a:fillRect/>
          </a:stretch>
        </p:blipFill>
        <p:spPr>
          <a:xfrm>
            <a:off x="4807325" y="2624475"/>
            <a:ext cx="822450" cy="822450"/>
          </a:xfrm>
          <a:prstGeom prst="rect">
            <a:avLst/>
          </a:prstGeom>
          <a:noFill/>
          <a:ln>
            <a:noFill/>
          </a:ln>
        </p:spPr>
      </p:pic>
      <p:pic>
        <p:nvPicPr>
          <p:cNvPr id="111" name="Shape 111"/>
          <p:cNvPicPr preferRelativeResize="0"/>
          <p:nvPr/>
        </p:nvPicPr>
        <p:blipFill>
          <a:blip r:embed="rId3">
            <a:alphaModFix/>
          </a:blip>
          <a:stretch>
            <a:fillRect/>
          </a:stretch>
        </p:blipFill>
        <p:spPr>
          <a:xfrm rot="608305">
            <a:off x="7458600" y="1621400"/>
            <a:ext cx="822450" cy="822450"/>
          </a:xfrm>
          <a:prstGeom prst="rect">
            <a:avLst/>
          </a:prstGeom>
          <a:noFill/>
          <a:ln>
            <a:noFill/>
          </a:ln>
        </p:spPr>
      </p:pic>
      <p:pic>
        <p:nvPicPr>
          <p:cNvPr id="112" name="Shape 112"/>
          <p:cNvPicPr preferRelativeResize="0"/>
          <p:nvPr/>
        </p:nvPicPr>
        <p:blipFill rotWithShape="1">
          <a:blip r:embed="rId3">
            <a:alphaModFix/>
          </a:blip>
          <a:srcRect b="19636" l="17626" r="15658" t="16339"/>
          <a:stretch/>
        </p:blipFill>
        <p:spPr>
          <a:xfrm flipH="1">
            <a:off x="7468825" y="2633375"/>
            <a:ext cx="822450" cy="789280"/>
          </a:xfrm>
          <a:prstGeom prst="rect">
            <a:avLst/>
          </a:prstGeom>
          <a:noFill/>
          <a:ln>
            <a:noFill/>
          </a:ln>
        </p:spPr>
      </p:pic>
      <p:pic>
        <p:nvPicPr>
          <p:cNvPr id="113" name="Shape 113"/>
          <p:cNvPicPr preferRelativeResize="0"/>
          <p:nvPr/>
        </p:nvPicPr>
        <p:blipFill>
          <a:blip r:embed="rId3">
            <a:alphaModFix/>
          </a:blip>
          <a:stretch>
            <a:fillRect/>
          </a:stretch>
        </p:blipFill>
        <p:spPr>
          <a:xfrm>
            <a:off x="7468825" y="3765225"/>
            <a:ext cx="822450" cy="822450"/>
          </a:xfrm>
          <a:prstGeom prst="rect">
            <a:avLst/>
          </a:prstGeom>
          <a:noFill/>
          <a:ln>
            <a:noFill/>
          </a:ln>
        </p:spPr>
      </p:pic>
      <p:graphicFrame>
        <p:nvGraphicFramePr>
          <p:cNvPr id="114" name="Shape 114"/>
          <p:cNvGraphicFramePr/>
          <p:nvPr/>
        </p:nvGraphicFramePr>
        <p:xfrm>
          <a:off x="181725" y="3603088"/>
          <a:ext cx="3000000" cy="3000000"/>
        </p:xfrm>
        <a:graphic>
          <a:graphicData uri="http://schemas.openxmlformats.org/drawingml/2006/table">
            <a:tbl>
              <a:tblPr>
                <a:noFill/>
                <a:tableStyleId>{C087E8E7-6DB5-487D-BB88-91BD98D2EF54}</a:tableStyleId>
              </a:tblPr>
              <a:tblGrid>
                <a:gridCol w="1104550"/>
                <a:gridCol w="925000"/>
                <a:gridCol w="946450"/>
                <a:gridCol w="819975"/>
                <a:gridCol w="903375"/>
                <a:gridCol w="873525"/>
              </a:tblGrid>
              <a:tr h="250900">
                <a:tc>
                  <a:txBody>
                    <a:bodyPr>
                      <a:noAutofit/>
                    </a:bodyPr>
                    <a:lstStyle/>
                    <a:p>
                      <a:pPr indent="0" lvl="0" marL="0" rtl="0" algn="ctr">
                        <a:spcBef>
                          <a:spcPts val="0"/>
                        </a:spcBef>
                        <a:spcAft>
                          <a:spcPts val="0"/>
                        </a:spcAft>
                        <a:buNone/>
                      </a:pPr>
                      <a:r>
                        <a:rPr lang="es" sz="1100">
                          <a:solidFill>
                            <a:srgbClr val="FFFFFF"/>
                          </a:solidFill>
                          <a:latin typeface="Roboto"/>
                          <a:ea typeface="Roboto"/>
                          <a:cs typeface="Roboto"/>
                          <a:sym typeface="Roboto"/>
                        </a:rPr>
                        <a:t>Image based</a:t>
                      </a:r>
                      <a:endParaRPr sz="1100">
                        <a:solidFill>
                          <a:srgbClr val="FFFFFF"/>
                        </a:solidFill>
                        <a:latin typeface="Roboto"/>
                        <a:ea typeface="Roboto"/>
                        <a:cs typeface="Roboto"/>
                        <a:sym typeface="Roboto"/>
                      </a:endParaRPr>
                    </a:p>
                  </a:txBody>
                  <a:tcPr marT="91425" marB="91425" marR="91425" marL="91425" anchor="ctr">
                    <a:solidFill>
                      <a:schemeClr val="lt2"/>
                    </a:solidFill>
                  </a:tcPr>
                </a:tc>
                <a:tc>
                  <a:txBody>
                    <a:bodyPr>
                      <a:noAutofit/>
                    </a:bodyPr>
                    <a:lstStyle/>
                    <a:p>
                      <a:pPr indent="0" lvl="0" marL="0" rtl="0" algn="ctr">
                        <a:spcBef>
                          <a:spcPts val="0"/>
                        </a:spcBef>
                        <a:spcAft>
                          <a:spcPts val="0"/>
                        </a:spcAft>
                        <a:buNone/>
                      </a:pPr>
                      <a:r>
                        <a:rPr lang="es" sz="1100">
                          <a:solidFill>
                            <a:schemeClr val="lt1"/>
                          </a:solidFill>
                          <a:latin typeface="Roboto"/>
                          <a:ea typeface="Roboto"/>
                          <a:cs typeface="Roboto"/>
                          <a:sym typeface="Roboto"/>
                        </a:rPr>
                        <a:t>Accuracy</a:t>
                      </a:r>
                      <a:endParaRPr sz="1100">
                        <a:solidFill>
                          <a:srgbClr val="FFFFFF"/>
                        </a:solidFill>
                        <a:latin typeface="Roboto"/>
                        <a:ea typeface="Roboto"/>
                        <a:cs typeface="Roboto"/>
                        <a:sym typeface="Roboto"/>
                      </a:endParaRPr>
                    </a:p>
                  </a:txBody>
                  <a:tcPr marT="91425" marB="91425" marR="91425" marL="91425" anchor="ctr">
                    <a:solidFill>
                      <a:schemeClr val="lt2"/>
                    </a:solidFill>
                  </a:tcPr>
                </a:tc>
                <a:tc>
                  <a:txBody>
                    <a:bodyPr>
                      <a:noAutofit/>
                    </a:bodyPr>
                    <a:lstStyle/>
                    <a:p>
                      <a:pPr indent="0" lvl="0" marL="0" rtl="0" algn="ctr">
                        <a:spcBef>
                          <a:spcPts val="0"/>
                        </a:spcBef>
                        <a:spcAft>
                          <a:spcPts val="0"/>
                        </a:spcAft>
                        <a:buClr>
                          <a:schemeClr val="dk1"/>
                        </a:buClr>
                        <a:buSzPts val="1100"/>
                        <a:buFont typeface="Arial"/>
                        <a:buNone/>
                      </a:pPr>
                      <a:r>
                        <a:rPr lang="es" sz="1100">
                          <a:solidFill>
                            <a:schemeClr val="lt1"/>
                          </a:solidFill>
                          <a:latin typeface="Roboto"/>
                          <a:ea typeface="Roboto"/>
                          <a:cs typeface="Roboto"/>
                          <a:sym typeface="Roboto"/>
                        </a:rPr>
                        <a:t>Precision</a:t>
                      </a:r>
                      <a:endParaRPr sz="1100">
                        <a:solidFill>
                          <a:srgbClr val="FFFFFF"/>
                        </a:solidFill>
                        <a:latin typeface="Roboto"/>
                        <a:ea typeface="Roboto"/>
                        <a:cs typeface="Roboto"/>
                        <a:sym typeface="Roboto"/>
                      </a:endParaRPr>
                    </a:p>
                  </a:txBody>
                  <a:tcPr marT="91425" marB="91425" marR="91425" marL="91425" anchor="ctr">
                    <a:solidFill>
                      <a:schemeClr val="lt2"/>
                    </a:solidFill>
                  </a:tcPr>
                </a:tc>
                <a:tc>
                  <a:txBody>
                    <a:bodyPr>
                      <a:noAutofit/>
                    </a:bodyPr>
                    <a:lstStyle/>
                    <a:p>
                      <a:pPr indent="0" lvl="0" marL="0" rtl="0" algn="ctr">
                        <a:spcBef>
                          <a:spcPts val="0"/>
                        </a:spcBef>
                        <a:spcAft>
                          <a:spcPts val="0"/>
                        </a:spcAft>
                        <a:buNone/>
                      </a:pPr>
                      <a:r>
                        <a:rPr lang="es" sz="1100">
                          <a:solidFill>
                            <a:srgbClr val="FFFFFF"/>
                          </a:solidFill>
                          <a:latin typeface="Roboto"/>
                          <a:ea typeface="Roboto"/>
                          <a:cs typeface="Roboto"/>
                          <a:sym typeface="Roboto"/>
                        </a:rPr>
                        <a:t>Recall</a:t>
                      </a:r>
                      <a:endParaRPr sz="1100">
                        <a:solidFill>
                          <a:srgbClr val="FFFFFF"/>
                        </a:solidFill>
                        <a:latin typeface="Roboto"/>
                        <a:ea typeface="Roboto"/>
                        <a:cs typeface="Roboto"/>
                        <a:sym typeface="Roboto"/>
                      </a:endParaRPr>
                    </a:p>
                  </a:txBody>
                  <a:tcPr marT="91425" marB="91425" marR="91425" marL="91425" anchor="ctr">
                    <a:solidFill>
                      <a:schemeClr val="lt2"/>
                    </a:solidFill>
                  </a:tcPr>
                </a:tc>
                <a:tc>
                  <a:txBody>
                    <a:bodyPr>
                      <a:noAutofit/>
                    </a:bodyPr>
                    <a:lstStyle/>
                    <a:p>
                      <a:pPr indent="0" lvl="0" marL="0" rtl="0" algn="ctr">
                        <a:spcBef>
                          <a:spcPts val="0"/>
                        </a:spcBef>
                        <a:spcAft>
                          <a:spcPts val="0"/>
                        </a:spcAft>
                        <a:buNone/>
                      </a:pPr>
                      <a:r>
                        <a:rPr lang="es" sz="1100">
                          <a:solidFill>
                            <a:srgbClr val="FFFFFF"/>
                          </a:solidFill>
                          <a:latin typeface="Roboto"/>
                          <a:ea typeface="Roboto"/>
                          <a:cs typeface="Roboto"/>
                          <a:sym typeface="Roboto"/>
                        </a:rPr>
                        <a:t>F1-score</a:t>
                      </a:r>
                      <a:endParaRPr sz="1100">
                        <a:solidFill>
                          <a:srgbClr val="FFFFFF"/>
                        </a:solidFill>
                        <a:latin typeface="Roboto"/>
                        <a:ea typeface="Roboto"/>
                        <a:cs typeface="Roboto"/>
                        <a:sym typeface="Roboto"/>
                      </a:endParaRPr>
                    </a:p>
                  </a:txBody>
                  <a:tcPr marT="91425" marB="91425" marR="91425" marL="91425" anchor="ctr">
                    <a:solidFill>
                      <a:schemeClr val="lt2"/>
                    </a:solidFill>
                  </a:tcPr>
                </a:tc>
                <a:tc>
                  <a:txBody>
                    <a:bodyPr>
                      <a:noAutofit/>
                    </a:bodyPr>
                    <a:lstStyle/>
                    <a:p>
                      <a:pPr indent="0" lvl="0" marL="0" rtl="0" algn="ctr">
                        <a:spcBef>
                          <a:spcPts val="0"/>
                        </a:spcBef>
                        <a:spcAft>
                          <a:spcPts val="0"/>
                        </a:spcAft>
                        <a:buNone/>
                      </a:pPr>
                      <a:r>
                        <a:rPr lang="es" sz="1100">
                          <a:solidFill>
                            <a:srgbClr val="FFFFFF"/>
                          </a:solidFill>
                          <a:latin typeface="Roboto"/>
                          <a:ea typeface="Roboto"/>
                          <a:cs typeface="Roboto"/>
                          <a:sym typeface="Roboto"/>
                        </a:rPr>
                        <a:t>time[s]</a:t>
                      </a:r>
                      <a:endParaRPr sz="1100">
                        <a:solidFill>
                          <a:srgbClr val="FFFFFF"/>
                        </a:solidFill>
                        <a:latin typeface="Roboto"/>
                        <a:ea typeface="Roboto"/>
                        <a:cs typeface="Roboto"/>
                        <a:sym typeface="Roboto"/>
                      </a:endParaRPr>
                    </a:p>
                  </a:txBody>
                  <a:tcPr marT="91425" marB="91425" marR="91425" marL="91425" anchor="ctr">
                    <a:solidFill>
                      <a:schemeClr val="lt2"/>
                    </a:solidFill>
                  </a:tcPr>
                </a:tc>
              </a:tr>
              <a:tr h="250900">
                <a:tc>
                  <a:txBody>
                    <a:bodyPr>
                      <a:noAutofit/>
                    </a:bodyPr>
                    <a:lstStyle/>
                    <a:p>
                      <a:pPr indent="0" lvl="0" marL="0" marR="0" rtl="0" algn="ctr">
                        <a:lnSpc>
                          <a:spcPct val="100000"/>
                        </a:lnSpc>
                        <a:spcBef>
                          <a:spcPts val="0"/>
                        </a:spcBef>
                        <a:spcAft>
                          <a:spcPts val="0"/>
                        </a:spcAft>
                        <a:buNone/>
                      </a:pPr>
                      <a:r>
                        <a:rPr lang="es" sz="900">
                          <a:solidFill>
                            <a:schemeClr val="accent1"/>
                          </a:solidFill>
                          <a:latin typeface="Roboto"/>
                          <a:ea typeface="Roboto"/>
                          <a:cs typeface="Roboto"/>
                          <a:sym typeface="Roboto"/>
                        </a:rPr>
                        <a:t>Normal</a:t>
                      </a:r>
                      <a:endParaRPr sz="900">
                        <a:solidFill>
                          <a:schemeClr val="accent1"/>
                        </a:solidFill>
                        <a:latin typeface="Roboto"/>
                        <a:ea typeface="Roboto"/>
                        <a:cs typeface="Roboto"/>
                        <a:sym typeface="Roboto"/>
                      </a:endParaRPr>
                    </a:p>
                  </a:txBody>
                  <a:tcPr marT="91425" marB="91425" marR="91425" marL="91425" anchor="ctr">
                    <a:lnR cap="flat" cmpd="sng" w="9525">
                      <a:solidFill>
                        <a:srgbClr val="9E9E9E"/>
                      </a:solidFill>
                      <a:prstDash val="solid"/>
                      <a:round/>
                      <a:headEnd len="med" w="med" type="none"/>
                      <a:tailEnd len="med" w="med" type="none"/>
                    </a:lnR>
                    <a:lnB cap="flat" cmpd="sng" w="9525">
                      <a:solidFill>
                        <a:srgbClr val="9E9E9E"/>
                      </a:solidFill>
                      <a:prstDash val="solid"/>
                      <a:round/>
                      <a:headEnd len="med" w="med" type="none"/>
                      <a:tailEnd len="med" w="med" type="none"/>
                    </a:lnB>
                    <a:solidFill>
                      <a:schemeClr val="accent4"/>
                    </a:solidFill>
                  </a:tcPr>
                </a:tc>
                <a:tc>
                  <a:txBody>
                    <a:bodyPr>
                      <a:noAutofit/>
                    </a:bodyPr>
                    <a:lstStyle/>
                    <a:p>
                      <a:pPr indent="0" lvl="0" marL="0" rtl="0" algn="ctr">
                        <a:spcBef>
                          <a:spcPts val="0"/>
                        </a:spcBef>
                        <a:spcAft>
                          <a:spcPts val="0"/>
                        </a:spcAft>
                        <a:buNone/>
                      </a:pPr>
                      <a:r>
                        <a:rPr lang="es"/>
                        <a:t>0.747</a:t>
                      </a:r>
                      <a:endParaRPr/>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B cap="flat" cmpd="sng" w="9525">
                      <a:solidFill>
                        <a:srgbClr val="9E9E9E"/>
                      </a:solidFill>
                      <a:prstDash val="solid"/>
                      <a:round/>
                      <a:headEnd len="med" w="med" type="none"/>
                      <a:tailEnd len="med" w="med" type="none"/>
                    </a:lnB>
                  </a:tcPr>
                </a:tc>
                <a:tc>
                  <a:txBody>
                    <a:bodyPr>
                      <a:noAutofit/>
                    </a:bodyPr>
                    <a:lstStyle/>
                    <a:p>
                      <a:pPr indent="0" lvl="0" marL="0" rtl="0" algn="ctr">
                        <a:spcBef>
                          <a:spcPts val="0"/>
                        </a:spcBef>
                        <a:spcAft>
                          <a:spcPts val="0"/>
                        </a:spcAft>
                        <a:buNone/>
                      </a:pPr>
                      <a:r>
                        <a:rPr lang="es"/>
                        <a:t>0.780</a:t>
                      </a:r>
                      <a:endParaRPr/>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B cap="flat" cmpd="sng" w="9525">
                      <a:solidFill>
                        <a:srgbClr val="9E9E9E"/>
                      </a:solidFill>
                      <a:prstDash val="solid"/>
                      <a:round/>
                      <a:headEnd len="med" w="med" type="none"/>
                      <a:tailEnd len="med" w="med" type="none"/>
                    </a:lnB>
                  </a:tcPr>
                </a:tc>
                <a:tc>
                  <a:txBody>
                    <a:bodyPr>
                      <a:noAutofit/>
                    </a:bodyPr>
                    <a:lstStyle/>
                    <a:p>
                      <a:pPr indent="0" lvl="0" marL="0" rtl="0" algn="ctr">
                        <a:spcBef>
                          <a:spcPts val="0"/>
                        </a:spcBef>
                        <a:spcAft>
                          <a:spcPts val="0"/>
                        </a:spcAft>
                        <a:buNone/>
                      </a:pPr>
                      <a:r>
                        <a:rPr lang="es"/>
                        <a:t>0.729</a:t>
                      </a:r>
                      <a:endParaRPr/>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B cap="flat" cmpd="sng" w="9525">
                      <a:solidFill>
                        <a:srgbClr val="9E9E9E"/>
                      </a:solidFill>
                      <a:prstDash val="solid"/>
                      <a:round/>
                      <a:headEnd len="med" w="med" type="none"/>
                      <a:tailEnd len="med" w="med" type="none"/>
                    </a:lnB>
                  </a:tcPr>
                </a:tc>
                <a:tc>
                  <a:txBody>
                    <a:bodyPr>
                      <a:noAutofit/>
                    </a:bodyPr>
                    <a:lstStyle/>
                    <a:p>
                      <a:pPr indent="0" lvl="0" marL="0" rtl="0" algn="ctr">
                        <a:spcBef>
                          <a:spcPts val="0"/>
                        </a:spcBef>
                        <a:spcAft>
                          <a:spcPts val="0"/>
                        </a:spcAft>
                        <a:buNone/>
                      </a:pPr>
                      <a:r>
                        <a:rPr lang="es"/>
                        <a:t>0.784</a:t>
                      </a:r>
                      <a:endParaRPr/>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B cap="flat" cmpd="sng" w="9525">
                      <a:solidFill>
                        <a:srgbClr val="9E9E9E"/>
                      </a:solidFill>
                      <a:prstDash val="solid"/>
                      <a:round/>
                      <a:headEnd len="med" w="med" type="none"/>
                      <a:tailEnd len="med" w="med" type="none"/>
                    </a:lnB>
                  </a:tcPr>
                </a:tc>
                <a:tc>
                  <a:txBody>
                    <a:bodyPr>
                      <a:noAutofit/>
                    </a:bodyPr>
                    <a:lstStyle/>
                    <a:p>
                      <a:pPr indent="0" lvl="0" marL="0" rtl="0" algn="ctr">
                        <a:spcBef>
                          <a:spcPts val="0"/>
                        </a:spcBef>
                        <a:spcAft>
                          <a:spcPts val="0"/>
                        </a:spcAft>
                        <a:buNone/>
                      </a:pPr>
                      <a:r>
                        <a:rPr lang="es"/>
                        <a:t>323.9</a:t>
                      </a:r>
                      <a:endParaRPr/>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B cap="flat" cmpd="sng" w="9525">
                      <a:solidFill>
                        <a:srgbClr val="9E9E9E"/>
                      </a:solidFill>
                      <a:prstDash val="solid"/>
                      <a:round/>
                      <a:headEnd len="med" w="med" type="none"/>
                      <a:tailEnd len="med" w="med" type="none"/>
                    </a:lnB>
                  </a:tcPr>
                </a:tc>
              </a:tr>
              <a:tr h="250900">
                <a:tc>
                  <a:txBody>
                    <a:bodyPr>
                      <a:noAutofit/>
                    </a:bodyPr>
                    <a:lstStyle/>
                    <a:p>
                      <a:pPr indent="0" lvl="0" marL="0" rtl="0" algn="ctr">
                        <a:spcBef>
                          <a:spcPts val="0"/>
                        </a:spcBef>
                        <a:spcAft>
                          <a:spcPts val="0"/>
                        </a:spcAft>
                        <a:buNone/>
                      </a:pPr>
                      <a:r>
                        <a:rPr lang="es" sz="900">
                          <a:solidFill>
                            <a:schemeClr val="accent1"/>
                          </a:solidFill>
                          <a:latin typeface="Roboto"/>
                          <a:ea typeface="Roboto"/>
                          <a:cs typeface="Roboto"/>
                          <a:sym typeface="Roboto"/>
                        </a:rPr>
                        <a:t>With  data augmentation</a:t>
                      </a:r>
                      <a:endParaRPr sz="900">
                        <a:solidFill>
                          <a:schemeClr val="accent1"/>
                        </a:solidFill>
                        <a:latin typeface="Roboto"/>
                        <a:ea typeface="Roboto"/>
                        <a:cs typeface="Roboto"/>
                        <a:sym typeface="Roboto"/>
                      </a:endParaRPr>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solidFill>
                      <a:schemeClr val="accent4"/>
                    </a:solidFill>
                  </a:tcPr>
                </a:tc>
                <a:tc>
                  <a:txBody>
                    <a:bodyPr>
                      <a:noAutofit/>
                    </a:bodyPr>
                    <a:lstStyle/>
                    <a:p>
                      <a:pPr indent="0" lvl="0" marL="0" rtl="0" algn="ctr">
                        <a:spcBef>
                          <a:spcPts val="0"/>
                        </a:spcBef>
                        <a:spcAft>
                          <a:spcPts val="0"/>
                        </a:spcAft>
                        <a:buNone/>
                      </a:pPr>
                      <a:r>
                        <a:rPr lang="es"/>
                        <a:t>0.674</a:t>
                      </a:r>
                      <a:endParaRPr/>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lgn="ctr">
                        <a:spcBef>
                          <a:spcPts val="0"/>
                        </a:spcBef>
                        <a:spcAft>
                          <a:spcPts val="0"/>
                        </a:spcAft>
                        <a:buNone/>
                      </a:pPr>
                      <a:r>
                        <a:rPr lang="es"/>
                        <a:t>0.639</a:t>
                      </a:r>
                      <a:endParaRPr/>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lgn="ctr">
                        <a:spcBef>
                          <a:spcPts val="0"/>
                        </a:spcBef>
                        <a:spcAft>
                          <a:spcPts val="0"/>
                        </a:spcAft>
                        <a:buNone/>
                      </a:pPr>
                      <a:r>
                        <a:rPr lang="es"/>
                        <a:t>0.716</a:t>
                      </a:r>
                      <a:endParaRPr/>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lgn="ctr">
                        <a:spcBef>
                          <a:spcPts val="0"/>
                        </a:spcBef>
                        <a:spcAft>
                          <a:spcPts val="0"/>
                        </a:spcAft>
                        <a:buNone/>
                      </a:pPr>
                      <a:r>
                        <a:rPr lang="es"/>
                        <a:t>0.642</a:t>
                      </a:r>
                      <a:endParaRPr/>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lgn="ctr">
                        <a:spcBef>
                          <a:spcPts val="0"/>
                        </a:spcBef>
                        <a:spcAft>
                          <a:spcPts val="0"/>
                        </a:spcAft>
                        <a:buNone/>
                      </a:pPr>
                      <a:r>
                        <a:rPr lang="es"/>
                        <a:t>539.7</a:t>
                      </a:r>
                      <a:endParaRPr/>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r>
            </a:tbl>
          </a:graphicData>
        </a:graphic>
      </p:graphicFrame>
      <p:sp>
        <p:nvSpPr>
          <p:cNvPr id="115" name="Shape 115"/>
          <p:cNvSpPr txBox="1"/>
          <p:nvPr/>
        </p:nvSpPr>
        <p:spPr>
          <a:xfrm>
            <a:off x="3295275" y="2804875"/>
            <a:ext cx="1588200" cy="224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s"/>
              <a:t>Original image</a:t>
            </a:r>
            <a:endParaRPr/>
          </a:p>
        </p:txBody>
      </p:sp>
      <p:sp>
        <p:nvSpPr>
          <p:cNvPr id="116" name="Shape 116"/>
          <p:cNvSpPr txBox="1"/>
          <p:nvPr/>
        </p:nvSpPr>
        <p:spPr>
          <a:xfrm rot="-1886967">
            <a:off x="5945123" y="2068375"/>
            <a:ext cx="1310982" cy="224328"/>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s"/>
              <a:t>Rotation</a:t>
            </a:r>
            <a:endParaRPr/>
          </a:p>
        </p:txBody>
      </p:sp>
      <p:sp>
        <p:nvSpPr>
          <p:cNvPr id="117" name="Shape 117"/>
          <p:cNvSpPr txBox="1"/>
          <p:nvPr/>
        </p:nvSpPr>
        <p:spPr>
          <a:xfrm>
            <a:off x="6249900" y="2733175"/>
            <a:ext cx="1311000" cy="224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s"/>
              <a:t>Zoom</a:t>
            </a:r>
            <a:endParaRPr/>
          </a:p>
        </p:txBody>
      </p:sp>
      <p:sp>
        <p:nvSpPr>
          <p:cNvPr id="118" name="Shape 118"/>
          <p:cNvSpPr txBox="1"/>
          <p:nvPr/>
        </p:nvSpPr>
        <p:spPr>
          <a:xfrm rot="1979288">
            <a:off x="6081524" y="3363022"/>
            <a:ext cx="1310827" cy="224254"/>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s"/>
              <a:t>Flip</a:t>
            </a:r>
            <a:endParaRPr/>
          </a:p>
        </p:txBody>
      </p:sp>
      <p:cxnSp>
        <p:nvCxnSpPr>
          <p:cNvPr id="119" name="Shape 119"/>
          <p:cNvCxnSpPr>
            <a:stCxn id="110" idx="3"/>
            <a:endCxn id="111" idx="1"/>
          </p:cNvCxnSpPr>
          <p:nvPr/>
        </p:nvCxnSpPr>
        <p:spPr>
          <a:xfrm flipH="1" rot="10800000">
            <a:off x="5629775" y="1960200"/>
            <a:ext cx="1835100" cy="1075500"/>
          </a:xfrm>
          <a:prstGeom prst="straightConnector1">
            <a:avLst/>
          </a:prstGeom>
          <a:noFill/>
          <a:ln cap="flat" cmpd="sng" w="28575">
            <a:solidFill>
              <a:schemeClr val="dk2"/>
            </a:solidFill>
            <a:prstDash val="solid"/>
            <a:round/>
            <a:headEnd len="lg" w="lg" type="none"/>
            <a:tailEnd len="lg" w="lg" type="triangle"/>
          </a:ln>
        </p:spPr>
      </p:cxnSp>
      <p:cxnSp>
        <p:nvCxnSpPr>
          <p:cNvPr id="120" name="Shape 120"/>
          <p:cNvCxnSpPr>
            <a:stCxn id="110" idx="3"/>
            <a:endCxn id="112" idx="3"/>
          </p:cNvCxnSpPr>
          <p:nvPr/>
        </p:nvCxnSpPr>
        <p:spPr>
          <a:xfrm flipH="1" rot="10800000">
            <a:off x="5629775" y="3027900"/>
            <a:ext cx="1839000" cy="7800"/>
          </a:xfrm>
          <a:prstGeom prst="straightConnector1">
            <a:avLst/>
          </a:prstGeom>
          <a:noFill/>
          <a:ln cap="flat" cmpd="sng" w="28575">
            <a:solidFill>
              <a:schemeClr val="dk2"/>
            </a:solidFill>
            <a:prstDash val="solid"/>
            <a:round/>
            <a:headEnd len="lg" w="lg" type="none"/>
            <a:tailEnd len="lg" w="lg" type="triangle"/>
          </a:ln>
        </p:spPr>
      </p:cxnSp>
      <p:cxnSp>
        <p:nvCxnSpPr>
          <p:cNvPr id="121" name="Shape 121"/>
          <p:cNvCxnSpPr>
            <a:stCxn id="110" idx="3"/>
          </p:cNvCxnSpPr>
          <p:nvPr/>
        </p:nvCxnSpPr>
        <p:spPr>
          <a:xfrm>
            <a:off x="5629775" y="3035700"/>
            <a:ext cx="1654200" cy="1054500"/>
          </a:xfrm>
          <a:prstGeom prst="straightConnector1">
            <a:avLst/>
          </a:prstGeom>
          <a:noFill/>
          <a:ln cap="flat" cmpd="sng" w="28575">
            <a:solidFill>
              <a:schemeClr val="dk2"/>
            </a:solidFill>
            <a:prstDash val="solid"/>
            <a:round/>
            <a:headEnd len="lg" w="lg" type="none"/>
            <a:tailEnd len="lg" w="lg" type="triangle"/>
          </a:ln>
        </p:spPr>
      </p:cxnSp>
      <p:sp>
        <p:nvSpPr>
          <p:cNvPr id="122" name="Shape 122"/>
          <p:cNvSpPr txBox="1"/>
          <p:nvPr/>
        </p:nvSpPr>
        <p:spPr>
          <a:xfrm>
            <a:off x="268950" y="3236250"/>
            <a:ext cx="2173800" cy="2241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1600"/>
              </a:spcAft>
              <a:buClr>
                <a:schemeClr val="dk1"/>
              </a:buClr>
              <a:buSzPts val="1100"/>
              <a:buFont typeface="Arial"/>
              <a:buNone/>
            </a:pPr>
            <a:r>
              <a:rPr lang="es">
                <a:solidFill>
                  <a:schemeClr val="dk1"/>
                </a:solidFill>
                <a:latin typeface="Old Standard TT"/>
                <a:ea typeface="Old Standard TT"/>
                <a:cs typeface="Old Standard TT"/>
                <a:sym typeface="Old Standard TT"/>
              </a:rPr>
              <a:t>Results on test image set: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pic>
        <p:nvPicPr>
          <p:cNvPr id="127" name="Shape 127"/>
          <p:cNvPicPr preferRelativeResize="0"/>
          <p:nvPr/>
        </p:nvPicPr>
        <p:blipFill rotWithShape="1">
          <a:blip r:embed="rId3">
            <a:alphaModFix/>
          </a:blip>
          <a:srcRect b="0" l="9564" r="8482" t="71290"/>
          <a:stretch/>
        </p:blipFill>
        <p:spPr>
          <a:xfrm>
            <a:off x="6322300" y="905825"/>
            <a:ext cx="2433799" cy="3876711"/>
          </a:xfrm>
          <a:prstGeom prst="rect">
            <a:avLst/>
          </a:prstGeom>
          <a:noFill/>
          <a:ln>
            <a:noFill/>
          </a:ln>
        </p:spPr>
      </p:pic>
      <p:pic>
        <p:nvPicPr>
          <p:cNvPr id="128" name="Shape 128"/>
          <p:cNvPicPr preferRelativeResize="0"/>
          <p:nvPr/>
        </p:nvPicPr>
        <p:blipFill rotWithShape="1">
          <a:blip r:embed="rId4">
            <a:alphaModFix/>
          </a:blip>
          <a:srcRect b="0" l="0" r="0" t="79024"/>
          <a:stretch/>
        </p:blipFill>
        <p:spPr>
          <a:xfrm>
            <a:off x="1447800" y="882925"/>
            <a:ext cx="3008837" cy="2591038"/>
          </a:xfrm>
          <a:prstGeom prst="rect">
            <a:avLst/>
          </a:prstGeom>
          <a:noFill/>
          <a:ln>
            <a:noFill/>
          </a:ln>
        </p:spPr>
      </p:pic>
      <p:sp>
        <p:nvSpPr>
          <p:cNvPr id="129" name="Shape 129"/>
          <p:cNvSpPr txBox="1"/>
          <p:nvPr>
            <p:ph type="title"/>
          </p:nvPr>
        </p:nvSpPr>
        <p:spPr>
          <a:xfrm>
            <a:off x="311700" y="64025"/>
            <a:ext cx="8520600" cy="613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sz="2200"/>
              <a:t>Task 4: I</a:t>
            </a:r>
            <a:r>
              <a:rPr lang="es" sz="2200"/>
              <a:t>ntroduce and evaluate the usage of a dropout layer</a:t>
            </a:r>
            <a:endParaRPr sz="2200"/>
          </a:p>
        </p:txBody>
      </p:sp>
      <p:sp>
        <p:nvSpPr>
          <p:cNvPr id="130" name="Shape 1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s"/>
              <a:t>‹#›</a:t>
            </a:fld>
            <a:endParaRPr/>
          </a:p>
        </p:txBody>
      </p:sp>
      <p:graphicFrame>
        <p:nvGraphicFramePr>
          <p:cNvPr id="131" name="Shape 131"/>
          <p:cNvGraphicFramePr/>
          <p:nvPr/>
        </p:nvGraphicFramePr>
        <p:xfrm>
          <a:off x="256250" y="3822200"/>
          <a:ext cx="3000000" cy="3000000"/>
        </p:xfrm>
        <a:graphic>
          <a:graphicData uri="http://schemas.openxmlformats.org/drawingml/2006/table">
            <a:tbl>
              <a:tblPr>
                <a:noFill/>
                <a:tableStyleId>{C087E8E7-6DB5-487D-BB88-91BD98D2EF54}</a:tableStyleId>
              </a:tblPr>
              <a:tblGrid>
                <a:gridCol w="1104550"/>
                <a:gridCol w="925000"/>
                <a:gridCol w="946450"/>
                <a:gridCol w="819975"/>
                <a:gridCol w="903375"/>
                <a:gridCol w="873525"/>
              </a:tblGrid>
              <a:tr h="250900">
                <a:tc>
                  <a:txBody>
                    <a:bodyPr>
                      <a:noAutofit/>
                    </a:bodyPr>
                    <a:lstStyle/>
                    <a:p>
                      <a:pPr indent="0" lvl="0" marL="0" rtl="0" algn="ctr">
                        <a:spcBef>
                          <a:spcPts val="0"/>
                        </a:spcBef>
                        <a:spcAft>
                          <a:spcPts val="0"/>
                        </a:spcAft>
                        <a:buNone/>
                      </a:pPr>
                      <a:r>
                        <a:rPr lang="es" sz="1100">
                          <a:solidFill>
                            <a:srgbClr val="FFFFFF"/>
                          </a:solidFill>
                          <a:latin typeface="Roboto"/>
                          <a:ea typeface="Roboto"/>
                          <a:cs typeface="Roboto"/>
                          <a:sym typeface="Roboto"/>
                        </a:rPr>
                        <a:t>Image based</a:t>
                      </a:r>
                      <a:endParaRPr sz="1100">
                        <a:solidFill>
                          <a:srgbClr val="FFFFFF"/>
                        </a:solidFill>
                        <a:latin typeface="Roboto"/>
                        <a:ea typeface="Roboto"/>
                        <a:cs typeface="Roboto"/>
                        <a:sym typeface="Roboto"/>
                      </a:endParaRPr>
                    </a:p>
                  </a:txBody>
                  <a:tcPr marT="91425" marB="91425" marR="91425" marL="91425" anchor="ctr">
                    <a:solidFill>
                      <a:schemeClr val="lt2"/>
                    </a:solidFill>
                  </a:tcPr>
                </a:tc>
                <a:tc>
                  <a:txBody>
                    <a:bodyPr>
                      <a:noAutofit/>
                    </a:bodyPr>
                    <a:lstStyle/>
                    <a:p>
                      <a:pPr indent="0" lvl="0" marL="0" rtl="0" algn="ctr">
                        <a:spcBef>
                          <a:spcPts val="0"/>
                        </a:spcBef>
                        <a:spcAft>
                          <a:spcPts val="0"/>
                        </a:spcAft>
                        <a:buNone/>
                      </a:pPr>
                      <a:r>
                        <a:rPr lang="es" sz="1100">
                          <a:solidFill>
                            <a:schemeClr val="lt1"/>
                          </a:solidFill>
                          <a:latin typeface="Roboto"/>
                          <a:ea typeface="Roboto"/>
                          <a:cs typeface="Roboto"/>
                          <a:sym typeface="Roboto"/>
                        </a:rPr>
                        <a:t>Accuracy</a:t>
                      </a:r>
                      <a:endParaRPr sz="1100">
                        <a:solidFill>
                          <a:srgbClr val="FFFFFF"/>
                        </a:solidFill>
                        <a:latin typeface="Roboto"/>
                        <a:ea typeface="Roboto"/>
                        <a:cs typeface="Roboto"/>
                        <a:sym typeface="Roboto"/>
                      </a:endParaRPr>
                    </a:p>
                  </a:txBody>
                  <a:tcPr marT="91425" marB="91425" marR="91425" marL="91425" anchor="ctr">
                    <a:lnB cap="flat" cmpd="sng" w="9525">
                      <a:solidFill>
                        <a:srgbClr val="9E9E9E"/>
                      </a:solidFill>
                      <a:prstDash val="solid"/>
                      <a:round/>
                      <a:headEnd len="med" w="med" type="none"/>
                      <a:tailEnd len="med" w="med" type="none"/>
                    </a:lnB>
                    <a:solidFill>
                      <a:schemeClr val="lt2"/>
                    </a:solidFill>
                  </a:tcPr>
                </a:tc>
                <a:tc>
                  <a:txBody>
                    <a:bodyPr>
                      <a:noAutofit/>
                    </a:bodyPr>
                    <a:lstStyle/>
                    <a:p>
                      <a:pPr indent="0" lvl="0" marL="0" rtl="0" algn="ctr">
                        <a:spcBef>
                          <a:spcPts val="0"/>
                        </a:spcBef>
                        <a:spcAft>
                          <a:spcPts val="0"/>
                        </a:spcAft>
                        <a:buClr>
                          <a:schemeClr val="dk1"/>
                        </a:buClr>
                        <a:buSzPts val="1100"/>
                        <a:buFont typeface="Arial"/>
                        <a:buNone/>
                      </a:pPr>
                      <a:r>
                        <a:rPr lang="es" sz="1100">
                          <a:solidFill>
                            <a:schemeClr val="lt1"/>
                          </a:solidFill>
                          <a:latin typeface="Roboto"/>
                          <a:ea typeface="Roboto"/>
                          <a:cs typeface="Roboto"/>
                          <a:sym typeface="Roboto"/>
                        </a:rPr>
                        <a:t>Precision</a:t>
                      </a:r>
                      <a:endParaRPr sz="1100">
                        <a:solidFill>
                          <a:srgbClr val="FFFFFF"/>
                        </a:solidFill>
                        <a:latin typeface="Roboto"/>
                        <a:ea typeface="Roboto"/>
                        <a:cs typeface="Roboto"/>
                        <a:sym typeface="Roboto"/>
                      </a:endParaRPr>
                    </a:p>
                  </a:txBody>
                  <a:tcPr marT="91425" marB="91425" marR="91425" marL="91425" anchor="ctr">
                    <a:lnB cap="flat" cmpd="sng" w="9525">
                      <a:solidFill>
                        <a:srgbClr val="9E9E9E"/>
                      </a:solidFill>
                      <a:prstDash val="solid"/>
                      <a:round/>
                      <a:headEnd len="med" w="med" type="none"/>
                      <a:tailEnd len="med" w="med" type="none"/>
                    </a:lnB>
                    <a:solidFill>
                      <a:schemeClr val="lt2"/>
                    </a:solidFill>
                  </a:tcPr>
                </a:tc>
                <a:tc>
                  <a:txBody>
                    <a:bodyPr>
                      <a:noAutofit/>
                    </a:bodyPr>
                    <a:lstStyle/>
                    <a:p>
                      <a:pPr indent="0" lvl="0" marL="0" rtl="0" algn="ctr">
                        <a:spcBef>
                          <a:spcPts val="0"/>
                        </a:spcBef>
                        <a:spcAft>
                          <a:spcPts val="0"/>
                        </a:spcAft>
                        <a:buNone/>
                      </a:pPr>
                      <a:r>
                        <a:rPr lang="es" sz="1100">
                          <a:solidFill>
                            <a:srgbClr val="FFFFFF"/>
                          </a:solidFill>
                          <a:latin typeface="Roboto"/>
                          <a:ea typeface="Roboto"/>
                          <a:cs typeface="Roboto"/>
                          <a:sym typeface="Roboto"/>
                        </a:rPr>
                        <a:t>Recall</a:t>
                      </a:r>
                      <a:endParaRPr sz="1100">
                        <a:solidFill>
                          <a:srgbClr val="FFFFFF"/>
                        </a:solidFill>
                        <a:latin typeface="Roboto"/>
                        <a:ea typeface="Roboto"/>
                        <a:cs typeface="Roboto"/>
                        <a:sym typeface="Roboto"/>
                      </a:endParaRPr>
                    </a:p>
                  </a:txBody>
                  <a:tcPr marT="91425" marB="91425" marR="91425" marL="91425" anchor="ctr">
                    <a:lnB cap="flat" cmpd="sng" w="9525">
                      <a:solidFill>
                        <a:srgbClr val="9E9E9E"/>
                      </a:solidFill>
                      <a:prstDash val="solid"/>
                      <a:round/>
                      <a:headEnd len="med" w="med" type="none"/>
                      <a:tailEnd len="med" w="med" type="none"/>
                    </a:lnB>
                    <a:solidFill>
                      <a:schemeClr val="lt2"/>
                    </a:solidFill>
                  </a:tcPr>
                </a:tc>
                <a:tc>
                  <a:txBody>
                    <a:bodyPr>
                      <a:noAutofit/>
                    </a:bodyPr>
                    <a:lstStyle/>
                    <a:p>
                      <a:pPr indent="0" lvl="0" marL="0" rtl="0" algn="ctr">
                        <a:spcBef>
                          <a:spcPts val="0"/>
                        </a:spcBef>
                        <a:spcAft>
                          <a:spcPts val="0"/>
                        </a:spcAft>
                        <a:buNone/>
                      </a:pPr>
                      <a:r>
                        <a:rPr lang="es" sz="1100">
                          <a:solidFill>
                            <a:srgbClr val="FFFFFF"/>
                          </a:solidFill>
                          <a:latin typeface="Roboto"/>
                          <a:ea typeface="Roboto"/>
                          <a:cs typeface="Roboto"/>
                          <a:sym typeface="Roboto"/>
                        </a:rPr>
                        <a:t>F1-score</a:t>
                      </a:r>
                      <a:endParaRPr sz="1100">
                        <a:solidFill>
                          <a:srgbClr val="FFFFFF"/>
                        </a:solidFill>
                        <a:latin typeface="Roboto"/>
                        <a:ea typeface="Roboto"/>
                        <a:cs typeface="Roboto"/>
                        <a:sym typeface="Roboto"/>
                      </a:endParaRPr>
                    </a:p>
                  </a:txBody>
                  <a:tcPr marT="91425" marB="91425" marR="91425" marL="91425" anchor="ctr">
                    <a:lnB cap="flat" cmpd="sng" w="9525">
                      <a:solidFill>
                        <a:srgbClr val="9E9E9E"/>
                      </a:solidFill>
                      <a:prstDash val="solid"/>
                      <a:round/>
                      <a:headEnd len="med" w="med" type="none"/>
                      <a:tailEnd len="med" w="med" type="none"/>
                    </a:lnB>
                    <a:solidFill>
                      <a:schemeClr val="lt2"/>
                    </a:solidFill>
                  </a:tcPr>
                </a:tc>
                <a:tc>
                  <a:txBody>
                    <a:bodyPr>
                      <a:noAutofit/>
                    </a:bodyPr>
                    <a:lstStyle/>
                    <a:p>
                      <a:pPr indent="0" lvl="0" marL="0" rtl="0" algn="ctr">
                        <a:spcBef>
                          <a:spcPts val="0"/>
                        </a:spcBef>
                        <a:spcAft>
                          <a:spcPts val="0"/>
                        </a:spcAft>
                        <a:buNone/>
                      </a:pPr>
                      <a:r>
                        <a:rPr lang="es" sz="1100">
                          <a:solidFill>
                            <a:srgbClr val="FFFFFF"/>
                          </a:solidFill>
                          <a:latin typeface="Roboto"/>
                          <a:ea typeface="Roboto"/>
                          <a:cs typeface="Roboto"/>
                          <a:sym typeface="Roboto"/>
                        </a:rPr>
                        <a:t>time[s]</a:t>
                      </a:r>
                      <a:endParaRPr sz="1100">
                        <a:solidFill>
                          <a:srgbClr val="FFFFFF"/>
                        </a:solidFill>
                        <a:latin typeface="Roboto"/>
                        <a:ea typeface="Roboto"/>
                        <a:cs typeface="Roboto"/>
                        <a:sym typeface="Roboto"/>
                      </a:endParaRPr>
                    </a:p>
                  </a:txBody>
                  <a:tcPr marT="91425" marB="91425" marR="91425" marL="91425" anchor="ctr">
                    <a:lnB cap="flat" cmpd="sng" w="9525">
                      <a:solidFill>
                        <a:srgbClr val="9E9E9E"/>
                      </a:solidFill>
                      <a:prstDash val="solid"/>
                      <a:round/>
                      <a:headEnd len="med" w="med" type="none"/>
                      <a:tailEnd len="med" w="med" type="none"/>
                    </a:lnB>
                    <a:solidFill>
                      <a:schemeClr val="lt2"/>
                    </a:solidFill>
                  </a:tcPr>
                </a:tc>
              </a:tr>
              <a:tr h="250900">
                <a:tc>
                  <a:txBody>
                    <a:bodyPr>
                      <a:noAutofit/>
                    </a:bodyPr>
                    <a:lstStyle/>
                    <a:p>
                      <a:pPr indent="0" lvl="0" marL="0" marR="0" rtl="0" algn="ctr">
                        <a:lnSpc>
                          <a:spcPct val="100000"/>
                        </a:lnSpc>
                        <a:spcBef>
                          <a:spcPts val="0"/>
                        </a:spcBef>
                        <a:spcAft>
                          <a:spcPts val="0"/>
                        </a:spcAft>
                        <a:buNone/>
                      </a:pPr>
                      <a:r>
                        <a:rPr lang="es" sz="900">
                          <a:solidFill>
                            <a:schemeClr val="accent1"/>
                          </a:solidFill>
                          <a:latin typeface="Roboto"/>
                          <a:ea typeface="Roboto"/>
                          <a:cs typeface="Roboto"/>
                          <a:sym typeface="Roboto"/>
                        </a:rPr>
                        <a:t>With data augmentation</a:t>
                      </a:r>
                      <a:endParaRPr sz="900">
                        <a:solidFill>
                          <a:schemeClr val="accent1"/>
                        </a:solidFill>
                        <a:latin typeface="Roboto"/>
                        <a:ea typeface="Roboto"/>
                        <a:cs typeface="Roboto"/>
                        <a:sym typeface="Roboto"/>
                      </a:endParaRPr>
                    </a:p>
                  </a:txBody>
                  <a:tcPr marT="91425" marB="91425" marR="91425" marL="91425" anchor="ctr">
                    <a:lnR cap="flat" cmpd="sng" w="9525">
                      <a:solidFill>
                        <a:srgbClr val="9E9E9E"/>
                      </a:solidFill>
                      <a:prstDash val="solid"/>
                      <a:round/>
                      <a:headEnd len="med" w="med" type="none"/>
                      <a:tailEnd len="med" w="med" type="none"/>
                    </a:lnR>
                    <a:lnB cap="flat" cmpd="sng" w="9525">
                      <a:solidFill>
                        <a:srgbClr val="9E9E9E"/>
                      </a:solidFill>
                      <a:prstDash val="solid"/>
                      <a:round/>
                      <a:headEnd len="med" w="med" type="none"/>
                      <a:tailEnd len="med" w="med" type="none"/>
                    </a:lnB>
                    <a:solidFill>
                      <a:schemeClr val="accent4"/>
                    </a:solidFill>
                  </a:tcPr>
                </a:tc>
                <a:tc>
                  <a:txBody>
                    <a:bodyPr>
                      <a:noAutofit/>
                    </a:bodyPr>
                    <a:lstStyle/>
                    <a:p>
                      <a:pPr indent="0" lvl="0" marL="0" rtl="0" algn="ctr">
                        <a:spcBef>
                          <a:spcPts val="0"/>
                        </a:spcBef>
                        <a:spcAft>
                          <a:spcPts val="0"/>
                        </a:spcAft>
                        <a:buNone/>
                      </a:pPr>
                      <a:r>
                        <a:rPr lang="es"/>
                        <a:t>0.674</a:t>
                      </a:r>
                      <a:endParaRPr/>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lgn="ctr">
                        <a:spcBef>
                          <a:spcPts val="0"/>
                        </a:spcBef>
                        <a:spcAft>
                          <a:spcPts val="0"/>
                        </a:spcAft>
                        <a:buNone/>
                      </a:pPr>
                      <a:r>
                        <a:rPr lang="es"/>
                        <a:t>0.639</a:t>
                      </a:r>
                      <a:endParaRPr/>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lgn="ctr">
                        <a:spcBef>
                          <a:spcPts val="0"/>
                        </a:spcBef>
                        <a:spcAft>
                          <a:spcPts val="0"/>
                        </a:spcAft>
                        <a:buNone/>
                      </a:pPr>
                      <a:r>
                        <a:rPr lang="es"/>
                        <a:t>0.716</a:t>
                      </a:r>
                      <a:endParaRPr/>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lgn="ctr">
                        <a:spcBef>
                          <a:spcPts val="0"/>
                        </a:spcBef>
                        <a:spcAft>
                          <a:spcPts val="0"/>
                        </a:spcAft>
                        <a:buNone/>
                      </a:pPr>
                      <a:r>
                        <a:rPr lang="es"/>
                        <a:t>0.642</a:t>
                      </a:r>
                      <a:endParaRPr/>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lgn="ctr">
                        <a:spcBef>
                          <a:spcPts val="0"/>
                        </a:spcBef>
                        <a:spcAft>
                          <a:spcPts val="0"/>
                        </a:spcAft>
                        <a:buNone/>
                      </a:pPr>
                      <a:r>
                        <a:rPr lang="es"/>
                        <a:t>539.7</a:t>
                      </a:r>
                      <a:endParaRPr/>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r>
              <a:tr h="250900">
                <a:tc>
                  <a:txBody>
                    <a:bodyPr>
                      <a:noAutofit/>
                    </a:bodyPr>
                    <a:lstStyle/>
                    <a:p>
                      <a:pPr indent="0" lvl="0" marL="0" rtl="0" algn="ctr">
                        <a:spcBef>
                          <a:spcPts val="0"/>
                        </a:spcBef>
                        <a:spcAft>
                          <a:spcPts val="0"/>
                        </a:spcAft>
                        <a:buNone/>
                      </a:pPr>
                      <a:r>
                        <a:rPr lang="es" sz="900">
                          <a:solidFill>
                            <a:schemeClr val="accent1"/>
                          </a:solidFill>
                          <a:latin typeface="Roboto"/>
                          <a:ea typeface="Roboto"/>
                          <a:cs typeface="Roboto"/>
                          <a:sym typeface="Roboto"/>
                        </a:rPr>
                        <a:t>Dropout Added</a:t>
                      </a:r>
                      <a:endParaRPr sz="900">
                        <a:solidFill>
                          <a:schemeClr val="accent1"/>
                        </a:solidFill>
                        <a:latin typeface="Roboto"/>
                        <a:ea typeface="Roboto"/>
                        <a:cs typeface="Roboto"/>
                        <a:sym typeface="Roboto"/>
                      </a:endParaRPr>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solidFill>
                      <a:schemeClr val="accent4"/>
                    </a:solidFill>
                  </a:tcPr>
                </a:tc>
                <a:tc>
                  <a:txBody>
                    <a:bodyPr>
                      <a:noAutofit/>
                    </a:bodyPr>
                    <a:lstStyle/>
                    <a:p>
                      <a:pPr indent="0" lvl="0" marL="0" rtl="0" algn="ctr">
                        <a:spcBef>
                          <a:spcPts val="0"/>
                        </a:spcBef>
                        <a:spcAft>
                          <a:spcPts val="0"/>
                        </a:spcAft>
                        <a:buNone/>
                      </a:pPr>
                      <a:r>
                        <a:rPr lang="es"/>
                        <a:t>0.489</a:t>
                      </a:r>
                      <a:endParaRPr/>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lgn="ctr">
                        <a:spcBef>
                          <a:spcPts val="0"/>
                        </a:spcBef>
                        <a:spcAft>
                          <a:spcPts val="0"/>
                        </a:spcAft>
                        <a:buNone/>
                      </a:pPr>
                      <a:r>
                        <a:rPr lang="es"/>
                        <a:t>0.465</a:t>
                      </a:r>
                      <a:endParaRPr/>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lgn="ctr">
                        <a:spcBef>
                          <a:spcPts val="0"/>
                        </a:spcBef>
                        <a:spcAft>
                          <a:spcPts val="0"/>
                        </a:spcAft>
                        <a:buNone/>
                      </a:pPr>
                      <a:r>
                        <a:rPr lang="es"/>
                        <a:t>0.403</a:t>
                      </a:r>
                      <a:endParaRPr/>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lgn="ctr">
                        <a:spcBef>
                          <a:spcPts val="0"/>
                        </a:spcBef>
                        <a:spcAft>
                          <a:spcPts val="0"/>
                        </a:spcAft>
                        <a:buNone/>
                      </a:pPr>
                      <a:r>
                        <a:rPr lang="es"/>
                        <a:t>0.461</a:t>
                      </a:r>
                      <a:endParaRPr/>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lgn="ctr">
                        <a:spcBef>
                          <a:spcPts val="0"/>
                        </a:spcBef>
                        <a:spcAft>
                          <a:spcPts val="0"/>
                        </a:spcAft>
                        <a:buNone/>
                      </a:pPr>
                      <a:r>
                        <a:rPr lang="es"/>
                        <a:t>521.6</a:t>
                      </a:r>
                      <a:endParaRPr/>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r>
            </a:tbl>
          </a:graphicData>
        </a:graphic>
      </p:graphicFrame>
      <p:sp>
        <p:nvSpPr>
          <p:cNvPr id="132" name="Shape 132"/>
          <p:cNvSpPr txBox="1"/>
          <p:nvPr>
            <p:ph idx="1" type="body"/>
          </p:nvPr>
        </p:nvSpPr>
        <p:spPr>
          <a:xfrm>
            <a:off x="-80500" y="580850"/>
            <a:ext cx="7173900" cy="613200"/>
          </a:xfrm>
          <a:prstGeom prst="rect">
            <a:avLst/>
          </a:prstGeom>
        </p:spPr>
        <p:txBody>
          <a:bodyPr anchorCtr="0" anchor="t" bIns="91425" lIns="91425" spcFirstLastPara="1" rIns="91425" wrap="square" tIns="91425">
            <a:noAutofit/>
          </a:bodyPr>
          <a:lstStyle/>
          <a:p>
            <a:pPr indent="-342900" lvl="0" marL="457200" marR="0" rtl="0">
              <a:lnSpc>
                <a:spcPct val="115000"/>
              </a:lnSpc>
              <a:spcBef>
                <a:spcPts val="0"/>
              </a:spcBef>
              <a:spcAft>
                <a:spcPts val="0"/>
              </a:spcAft>
              <a:buSzPts val="1800"/>
              <a:buChar char="●"/>
            </a:pPr>
            <a:r>
              <a:rPr lang="es"/>
              <a:t>A dropout layer is added after the last 2 fully connected layers:</a:t>
            </a:r>
            <a:endParaRPr/>
          </a:p>
          <a:p>
            <a:pPr indent="0" lvl="0" marL="0" marR="0" rtl="0" algn="l">
              <a:lnSpc>
                <a:spcPct val="115000"/>
              </a:lnSpc>
              <a:spcBef>
                <a:spcPts val="1600"/>
              </a:spcBef>
              <a:spcAft>
                <a:spcPts val="0"/>
              </a:spcAft>
              <a:buNone/>
            </a:pPr>
            <a:r>
              <a:t/>
            </a:r>
            <a:endParaRPr/>
          </a:p>
          <a:p>
            <a:pPr indent="0" lvl="0" marL="0" marR="0" rtl="0" algn="l">
              <a:lnSpc>
                <a:spcPct val="115000"/>
              </a:lnSpc>
              <a:spcBef>
                <a:spcPts val="1600"/>
              </a:spcBef>
              <a:spcAft>
                <a:spcPts val="0"/>
              </a:spcAft>
              <a:buNone/>
            </a:pPr>
            <a:r>
              <a:t/>
            </a:r>
            <a:endParaRPr/>
          </a:p>
          <a:p>
            <a:pPr indent="0" lvl="0" marL="0" marR="0" rtl="0" algn="l">
              <a:lnSpc>
                <a:spcPct val="115000"/>
              </a:lnSpc>
              <a:spcBef>
                <a:spcPts val="1600"/>
              </a:spcBef>
              <a:spcAft>
                <a:spcPts val="1600"/>
              </a:spcAft>
              <a:buNone/>
            </a:pPr>
            <a:r>
              <a:t/>
            </a:r>
            <a:endParaRPr/>
          </a:p>
        </p:txBody>
      </p:sp>
      <p:cxnSp>
        <p:nvCxnSpPr>
          <p:cNvPr id="133" name="Shape 133"/>
          <p:cNvCxnSpPr/>
          <p:nvPr/>
        </p:nvCxnSpPr>
        <p:spPr>
          <a:xfrm>
            <a:off x="3088325" y="2342100"/>
            <a:ext cx="3411000" cy="313800"/>
          </a:xfrm>
          <a:prstGeom prst="straightConnector1">
            <a:avLst/>
          </a:prstGeom>
          <a:noFill/>
          <a:ln cap="flat" cmpd="sng" w="38100">
            <a:solidFill>
              <a:schemeClr val="dk2"/>
            </a:solidFill>
            <a:prstDash val="solid"/>
            <a:round/>
            <a:headEnd len="lg" w="lg" type="none"/>
            <a:tailEnd len="lg" w="lg" type="triangle"/>
          </a:ln>
        </p:spPr>
      </p:cxnSp>
      <p:cxnSp>
        <p:nvCxnSpPr>
          <p:cNvPr id="134" name="Shape 134"/>
          <p:cNvCxnSpPr/>
          <p:nvPr/>
        </p:nvCxnSpPr>
        <p:spPr>
          <a:xfrm>
            <a:off x="3088325" y="2909050"/>
            <a:ext cx="3399900" cy="990600"/>
          </a:xfrm>
          <a:prstGeom prst="straightConnector1">
            <a:avLst/>
          </a:prstGeom>
          <a:noFill/>
          <a:ln cap="flat" cmpd="sng" w="38100">
            <a:solidFill>
              <a:schemeClr val="dk2"/>
            </a:solidFill>
            <a:prstDash val="solid"/>
            <a:round/>
            <a:headEnd len="lg" w="lg" type="none"/>
            <a:tailEnd len="lg" w="lg" type="triangle"/>
          </a:ln>
        </p:spPr>
      </p:cxnSp>
      <p:sp>
        <p:nvSpPr>
          <p:cNvPr id="135" name="Shape 135"/>
          <p:cNvSpPr txBox="1"/>
          <p:nvPr/>
        </p:nvSpPr>
        <p:spPr>
          <a:xfrm>
            <a:off x="268950" y="3464850"/>
            <a:ext cx="2173800" cy="2241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rPr lang="es">
                <a:solidFill>
                  <a:schemeClr val="dk1"/>
                </a:solidFill>
                <a:latin typeface="Old Standard TT"/>
                <a:ea typeface="Old Standard TT"/>
                <a:cs typeface="Old Standard TT"/>
                <a:sym typeface="Old Standard TT"/>
              </a:rPr>
              <a:t>Results on test image set: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311700" y="64025"/>
            <a:ext cx="8520600" cy="613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sz="2200"/>
              <a:t>Task 5: A</a:t>
            </a:r>
            <a:r>
              <a:rPr lang="es" sz="2200"/>
              <a:t>pply random search on per model hyperparameters</a:t>
            </a:r>
            <a:endParaRPr sz="2200"/>
          </a:p>
        </p:txBody>
      </p:sp>
      <p:sp>
        <p:nvSpPr>
          <p:cNvPr id="141" name="Shape 1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s"/>
              <a:t>‹#›</a:t>
            </a:fld>
            <a:endParaRPr/>
          </a:p>
        </p:txBody>
      </p:sp>
      <p:sp>
        <p:nvSpPr>
          <p:cNvPr id="142" name="Shape 142"/>
          <p:cNvSpPr txBox="1"/>
          <p:nvPr>
            <p:ph idx="1" type="body"/>
          </p:nvPr>
        </p:nvSpPr>
        <p:spPr>
          <a:xfrm>
            <a:off x="311700" y="400351"/>
            <a:ext cx="8520600" cy="34062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Char char="●"/>
            </a:pPr>
            <a:r>
              <a:rPr lang="es"/>
              <a:t>We had troubles in order to adapt the initial CNN. By the time those issues </a:t>
            </a:r>
            <a:r>
              <a:rPr lang="es"/>
              <a:t>were</a:t>
            </a:r>
            <a:r>
              <a:rPr lang="es"/>
              <a:t> fixed, we </a:t>
            </a:r>
            <a:r>
              <a:rPr lang="es"/>
              <a:t>could</a:t>
            </a:r>
            <a:r>
              <a:rPr lang="es"/>
              <a:t> not perform a large random search of the hyperparameters due to a lack of time. </a:t>
            </a:r>
            <a:endParaRPr/>
          </a:p>
          <a:p>
            <a:pPr indent="-342900" lvl="0" marL="457200" marR="0" rtl="0" algn="l">
              <a:lnSpc>
                <a:spcPct val="115000"/>
              </a:lnSpc>
              <a:spcBef>
                <a:spcPts val="0"/>
              </a:spcBef>
              <a:spcAft>
                <a:spcPts val="0"/>
              </a:spcAft>
              <a:buSzPts val="1800"/>
              <a:buChar char="●"/>
            </a:pPr>
            <a:r>
              <a:rPr lang="es"/>
              <a:t>The following parameters were added to the random search:</a:t>
            </a:r>
            <a:endParaRPr/>
          </a:p>
          <a:p>
            <a:pPr indent="-317500" lvl="1" marL="914400" marR="0" rtl="0" algn="l">
              <a:lnSpc>
                <a:spcPct val="115000"/>
              </a:lnSpc>
              <a:spcBef>
                <a:spcPts val="0"/>
              </a:spcBef>
              <a:spcAft>
                <a:spcPts val="0"/>
              </a:spcAft>
              <a:buSzPts val="1400"/>
              <a:buChar char="○"/>
            </a:pPr>
            <a:r>
              <a:rPr lang="es"/>
              <a:t>Batch size (possible values: 16, 32, 64)</a:t>
            </a:r>
            <a:endParaRPr/>
          </a:p>
          <a:p>
            <a:pPr indent="-317500" lvl="1" marL="914400" marR="0" rtl="0" algn="l">
              <a:lnSpc>
                <a:spcPct val="115000"/>
              </a:lnSpc>
              <a:spcBef>
                <a:spcPts val="0"/>
              </a:spcBef>
              <a:spcAft>
                <a:spcPts val="0"/>
              </a:spcAft>
              <a:buSzPts val="1400"/>
              <a:buChar char="○"/>
            </a:pPr>
            <a:r>
              <a:rPr lang="es"/>
              <a:t>Fully connected layer 1 size </a:t>
            </a:r>
            <a:r>
              <a:rPr lang="es"/>
              <a:t>(possible values: 512, 1024, 2048, 4096)</a:t>
            </a:r>
            <a:endParaRPr/>
          </a:p>
          <a:p>
            <a:pPr indent="-317500" lvl="1" marL="914400" rtl="0">
              <a:spcBef>
                <a:spcPts val="0"/>
              </a:spcBef>
              <a:spcAft>
                <a:spcPts val="0"/>
              </a:spcAft>
              <a:buSzPts val="1400"/>
              <a:buChar char="○"/>
            </a:pPr>
            <a:r>
              <a:rPr lang="es"/>
              <a:t>Fully connected layer 2 size (possible values: 128, 256, 512, 1024)</a:t>
            </a:r>
            <a:endParaRPr/>
          </a:p>
          <a:p>
            <a:pPr indent="-317500" lvl="1" marL="914400" rtl="0">
              <a:spcBef>
                <a:spcPts val="0"/>
              </a:spcBef>
              <a:spcAft>
                <a:spcPts val="0"/>
              </a:spcAft>
              <a:buSzPts val="1400"/>
              <a:buChar char="○"/>
            </a:pPr>
            <a:r>
              <a:rPr lang="es"/>
              <a:t>(We didn't try to search over the Adadelta optimize parameters because it was discouraged bu Keras library) </a:t>
            </a:r>
            <a:endParaRPr/>
          </a:p>
          <a:p>
            <a:pPr indent="-342900" lvl="0" marL="457200" rtl="0">
              <a:spcBef>
                <a:spcPts val="0"/>
              </a:spcBef>
              <a:spcAft>
                <a:spcPts val="0"/>
              </a:spcAft>
              <a:buSzPts val="1800"/>
              <a:buChar char="●"/>
            </a:pPr>
            <a:r>
              <a:rPr lang="es"/>
              <a:t>Best results were </a:t>
            </a:r>
            <a:r>
              <a:rPr lang="es"/>
              <a:t>achieved</a:t>
            </a:r>
            <a:r>
              <a:rPr lang="es"/>
              <a:t> with a batch size of 32 and the size of the fully connected layers set to 1024. Evaluation results over the training set are shown on the following table:</a:t>
            </a:r>
            <a:endParaRPr/>
          </a:p>
          <a:p>
            <a:pPr indent="457200" lvl="0" marL="0" marR="0" rtl="0" algn="ctr">
              <a:lnSpc>
                <a:spcPct val="115000"/>
              </a:lnSpc>
              <a:spcBef>
                <a:spcPts val="1600"/>
              </a:spcBef>
              <a:spcAft>
                <a:spcPts val="0"/>
              </a:spcAft>
              <a:buNone/>
            </a:pPr>
            <a:r>
              <a:t/>
            </a:r>
            <a:endParaRPr b="1">
              <a:solidFill>
                <a:srgbClr val="FF0000"/>
              </a:solidFill>
            </a:endParaRPr>
          </a:p>
          <a:p>
            <a:pPr indent="0" lvl="0" marL="0" marR="0" rtl="0" algn="l">
              <a:lnSpc>
                <a:spcPct val="115000"/>
              </a:lnSpc>
              <a:spcBef>
                <a:spcPts val="1600"/>
              </a:spcBef>
              <a:spcAft>
                <a:spcPts val="0"/>
              </a:spcAft>
              <a:buNone/>
            </a:pPr>
            <a:r>
              <a:t/>
            </a:r>
            <a:endParaRPr/>
          </a:p>
          <a:p>
            <a:pPr indent="0" lvl="0" marL="0" marR="0" rtl="0" algn="l">
              <a:lnSpc>
                <a:spcPct val="115000"/>
              </a:lnSpc>
              <a:spcBef>
                <a:spcPts val="1600"/>
              </a:spcBef>
              <a:spcAft>
                <a:spcPts val="0"/>
              </a:spcAft>
              <a:buNone/>
            </a:pPr>
            <a:r>
              <a:t/>
            </a:r>
            <a:endParaRPr/>
          </a:p>
          <a:p>
            <a:pPr indent="0" lvl="0" marL="0" marR="0" rtl="0" algn="l">
              <a:lnSpc>
                <a:spcPct val="115000"/>
              </a:lnSpc>
              <a:spcBef>
                <a:spcPts val="1600"/>
              </a:spcBef>
              <a:spcAft>
                <a:spcPts val="0"/>
              </a:spcAft>
              <a:buNone/>
            </a:pPr>
            <a:r>
              <a:t/>
            </a:r>
            <a:endParaRPr/>
          </a:p>
          <a:p>
            <a:pPr indent="0" lvl="0" marL="0" marR="0" rtl="0" algn="l">
              <a:lnSpc>
                <a:spcPct val="115000"/>
              </a:lnSpc>
              <a:spcBef>
                <a:spcPts val="1600"/>
              </a:spcBef>
              <a:spcAft>
                <a:spcPts val="0"/>
              </a:spcAft>
              <a:buNone/>
            </a:pPr>
            <a:r>
              <a:t/>
            </a:r>
            <a:endParaRPr/>
          </a:p>
          <a:p>
            <a:pPr indent="0" lvl="0" marL="0" marR="0" rtl="0" algn="l">
              <a:lnSpc>
                <a:spcPct val="115000"/>
              </a:lnSpc>
              <a:spcBef>
                <a:spcPts val="1600"/>
              </a:spcBef>
              <a:spcAft>
                <a:spcPts val="1600"/>
              </a:spcAft>
              <a:buNone/>
            </a:pPr>
            <a:r>
              <a:t/>
            </a:r>
            <a:endParaRPr/>
          </a:p>
        </p:txBody>
      </p:sp>
      <p:graphicFrame>
        <p:nvGraphicFramePr>
          <p:cNvPr id="143" name="Shape 143"/>
          <p:cNvGraphicFramePr/>
          <p:nvPr/>
        </p:nvGraphicFramePr>
        <p:xfrm>
          <a:off x="256250" y="4024200"/>
          <a:ext cx="3000000" cy="3000000"/>
        </p:xfrm>
        <a:graphic>
          <a:graphicData uri="http://schemas.openxmlformats.org/drawingml/2006/table">
            <a:tbl>
              <a:tblPr>
                <a:noFill/>
                <a:tableStyleId>{C087E8E7-6DB5-487D-BB88-91BD98D2EF54}</a:tableStyleId>
              </a:tblPr>
              <a:tblGrid>
                <a:gridCol w="1104550"/>
                <a:gridCol w="925000"/>
                <a:gridCol w="946450"/>
                <a:gridCol w="819975"/>
                <a:gridCol w="903375"/>
                <a:gridCol w="873525"/>
              </a:tblGrid>
              <a:tr h="250900">
                <a:tc>
                  <a:txBody>
                    <a:bodyPr>
                      <a:noAutofit/>
                    </a:bodyPr>
                    <a:lstStyle/>
                    <a:p>
                      <a:pPr indent="0" lvl="0" marL="0" rtl="0" algn="ctr">
                        <a:spcBef>
                          <a:spcPts val="0"/>
                        </a:spcBef>
                        <a:spcAft>
                          <a:spcPts val="0"/>
                        </a:spcAft>
                        <a:buNone/>
                      </a:pPr>
                      <a:r>
                        <a:rPr lang="es" sz="1100">
                          <a:solidFill>
                            <a:srgbClr val="FFFFFF"/>
                          </a:solidFill>
                          <a:latin typeface="Roboto"/>
                          <a:ea typeface="Roboto"/>
                          <a:cs typeface="Roboto"/>
                          <a:sym typeface="Roboto"/>
                        </a:rPr>
                        <a:t>Image based</a:t>
                      </a:r>
                      <a:endParaRPr sz="1100">
                        <a:solidFill>
                          <a:srgbClr val="FFFFFF"/>
                        </a:solidFill>
                        <a:latin typeface="Roboto"/>
                        <a:ea typeface="Roboto"/>
                        <a:cs typeface="Roboto"/>
                        <a:sym typeface="Roboto"/>
                      </a:endParaRPr>
                    </a:p>
                  </a:txBody>
                  <a:tcPr marT="91425" marB="91425" marR="91425" marL="91425" anchor="ctr">
                    <a:solidFill>
                      <a:schemeClr val="lt2"/>
                    </a:solidFill>
                  </a:tcPr>
                </a:tc>
                <a:tc>
                  <a:txBody>
                    <a:bodyPr>
                      <a:noAutofit/>
                    </a:bodyPr>
                    <a:lstStyle/>
                    <a:p>
                      <a:pPr indent="0" lvl="0" marL="0" rtl="0" algn="ctr">
                        <a:spcBef>
                          <a:spcPts val="0"/>
                        </a:spcBef>
                        <a:spcAft>
                          <a:spcPts val="0"/>
                        </a:spcAft>
                        <a:buNone/>
                      </a:pPr>
                      <a:r>
                        <a:rPr lang="es" sz="1100">
                          <a:solidFill>
                            <a:schemeClr val="lt1"/>
                          </a:solidFill>
                          <a:latin typeface="Roboto"/>
                          <a:ea typeface="Roboto"/>
                          <a:cs typeface="Roboto"/>
                          <a:sym typeface="Roboto"/>
                        </a:rPr>
                        <a:t>Accuracy</a:t>
                      </a:r>
                      <a:endParaRPr sz="1100">
                        <a:solidFill>
                          <a:srgbClr val="FFFFFF"/>
                        </a:solidFill>
                        <a:latin typeface="Roboto"/>
                        <a:ea typeface="Roboto"/>
                        <a:cs typeface="Roboto"/>
                        <a:sym typeface="Roboto"/>
                      </a:endParaRPr>
                    </a:p>
                  </a:txBody>
                  <a:tcPr marT="91425" marB="91425" marR="91425" marL="91425" anchor="ctr">
                    <a:lnB cap="flat" cmpd="sng" w="9525">
                      <a:solidFill>
                        <a:srgbClr val="9E9E9E"/>
                      </a:solidFill>
                      <a:prstDash val="solid"/>
                      <a:round/>
                      <a:headEnd len="med" w="med" type="none"/>
                      <a:tailEnd len="med" w="med" type="none"/>
                    </a:lnB>
                    <a:solidFill>
                      <a:schemeClr val="lt2"/>
                    </a:solidFill>
                  </a:tcPr>
                </a:tc>
                <a:tc>
                  <a:txBody>
                    <a:bodyPr>
                      <a:noAutofit/>
                    </a:bodyPr>
                    <a:lstStyle/>
                    <a:p>
                      <a:pPr indent="0" lvl="0" marL="0" rtl="0" algn="ctr">
                        <a:spcBef>
                          <a:spcPts val="0"/>
                        </a:spcBef>
                        <a:spcAft>
                          <a:spcPts val="0"/>
                        </a:spcAft>
                        <a:buClr>
                          <a:schemeClr val="dk1"/>
                        </a:buClr>
                        <a:buSzPts val="1100"/>
                        <a:buFont typeface="Arial"/>
                        <a:buNone/>
                      </a:pPr>
                      <a:r>
                        <a:rPr lang="es" sz="1100">
                          <a:solidFill>
                            <a:schemeClr val="lt1"/>
                          </a:solidFill>
                          <a:latin typeface="Roboto"/>
                          <a:ea typeface="Roboto"/>
                          <a:cs typeface="Roboto"/>
                          <a:sym typeface="Roboto"/>
                        </a:rPr>
                        <a:t>Precision</a:t>
                      </a:r>
                      <a:endParaRPr sz="1100">
                        <a:solidFill>
                          <a:srgbClr val="FFFFFF"/>
                        </a:solidFill>
                        <a:latin typeface="Roboto"/>
                        <a:ea typeface="Roboto"/>
                        <a:cs typeface="Roboto"/>
                        <a:sym typeface="Roboto"/>
                      </a:endParaRPr>
                    </a:p>
                  </a:txBody>
                  <a:tcPr marT="91425" marB="91425" marR="91425" marL="91425" anchor="ctr">
                    <a:lnB cap="flat" cmpd="sng" w="9525">
                      <a:solidFill>
                        <a:srgbClr val="9E9E9E"/>
                      </a:solidFill>
                      <a:prstDash val="solid"/>
                      <a:round/>
                      <a:headEnd len="med" w="med" type="none"/>
                      <a:tailEnd len="med" w="med" type="none"/>
                    </a:lnB>
                    <a:solidFill>
                      <a:schemeClr val="lt2"/>
                    </a:solidFill>
                  </a:tcPr>
                </a:tc>
                <a:tc>
                  <a:txBody>
                    <a:bodyPr>
                      <a:noAutofit/>
                    </a:bodyPr>
                    <a:lstStyle/>
                    <a:p>
                      <a:pPr indent="0" lvl="0" marL="0" rtl="0" algn="ctr">
                        <a:spcBef>
                          <a:spcPts val="0"/>
                        </a:spcBef>
                        <a:spcAft>
                          <a:spcPts val="0"/>
                        </a:spcAft>
                        <a:buNone/>
                      </a:pPr>
                      <a:r>
                        <a:rPr lang="es" sz="1100">
                          <a:solidFill>
                            <a:srgbClr val="FFFFFF"/>
                          </a:solidFill>
                          <a:latin typeface="Roboto"/>
                          <a:ea typeface="Roboto"/>
                          <a:cs typeface="Roboto"/>
                          <a:sym typeface="Roboto"/>
                        </a:rPr>
                        <a:t>Recall</a:t>
                      </a:r>
                      <a:endParaRPr sz="1100">
                        <a:solidFill>
                          <a:srgbClr val="FFFFFF"/>
                        </a:solidFill>
                        <a:latin typeface="Roboto"/>
                        <a:ea typeface="Roboto"/>
                        <a:cs typeface="Roboto"/>
                        <a:sym typeface="Roboto"/>
                      </a:endParaRPr>
                    </a:p>
                  </a:txBody>
                  <a:tcPr marT="91425" marB="91425" marR="91425" marL="91425" anchor="ctr">
                    <a:lnB cap="flat" cmpd="sng" w="9525">
                      <a:solidFill>
                        <a:srgbClr val="9E9E9E"/>
                      </a:solidFill>
                      <a:prstDash val="solid"/>
                      <a:round/>
                      <a:headEnd len="med" w="med" type="none"/>
                      <a:tailEnd len="med" w="med" type="none"/>
                    </a:lnB>
                    <a:solidFill>
                      <a:schemeClr val="lt2"/>
                    </a:solidFill>
                  </a:tcPr>
                </a:tc>
                <a:tc>
                  <a:txBody>
                    <a:bodyPr>
                      <a:noAutofit/>
                    </a:bodyPr>
                    <a:lstStyle/>
                    <a:p>
                      <a:pPr indent="0" lvl="0" marL="0" rtl="0" algn="ctr">
                        <a:spcBef>
                          <a:spcPts val="0"/>
                        </a:spcBef>
                        <a:spcAft>
                          <a:spcPts val="0"/>
                        </a:spcAft>
                        <a:buNone/>
                      </a:pPr>
                      <a:r>
                        <a:rPr lang="es" sz="1100">
                          <a:solidFill>
                            <a:srgbClr val="FFFFFF"/>
                          </a:solidFill>
                          <a:latin typeface="Roboto"/>
                          <a:ea typeface="Roboto"/>
                          <a:cs typeface="Roboto"/>
                          <a:sym typeface="Roboto"/>
                        </a:rPr>
                        <a:t>F1-score</a:t>
                      </a:r>
                      <a:endParaRPr sz="1100">
                        <a:solidFill>
                          <a:srgbClr val="FFFFFF"/>
                        </a:solidFill>
                        <a:latin typeface="Roboto"/>
                        <a:ea typeface="Roboto"/>
                        <a:cs typeface="Roboto"/>
                        <a:sym typeface="Roboto"/>
                      </a:endParaRPr>
                    </a:p>
                  </a:txBody>
                  <a:tcPr marT="91425" marB="91425" marR="91425" marL="91425" anchor="ctr">
                    <a:lnB cap="flat" cmpd="sng" w="9525">
                      <a:solidFill>
                        <a:srgbClr val="9E9E9E"/>
                      </a:solidFill>
                      <a:prstDash val="solid"/>
                      <a:round/>
                      <a:headEnd len="med" w="med" type="none"/>
                      <a:tailEnd len="med" w="med" type="none"/>
                    </a:lnB>
                    <a:solidFill>
                      <a:schemeClr val="lt2"/>
                    </a:solidFill>
                  </a:tcPr>
                </a:tc>
                <a:tc>
                  <a:txBody>
                    <a:bodyPr>
                      <a:noAutofit/>
                    </a:bodyPr>
                    <a:lstStyle/>
                    <a:p>
                      <a:pPr indent="0" lvl="0" marL="0" rtl="0" algn="ctr">
                        <a:spcBef>
                          <a:spcPts val="0"/>
                        </a:spcBef>
                        <a:spcAft>
                          <a:spcPts val="0"/>
                        </a:spcAft>
                        <a:buNone/>
                      </a:pPr>
                      <a:r>
                        <a:rPr lang="es" sz="1100">
                          <a:solidFill>
                            <a:srgbClr val="FFFFFF"/>
                          </a:solidFill>
                          <a:latin typeface="Roboto"/>
                          <a:ea typeface="Roboto"/>
                          <a:cs typeface="Roboto"/>
                          <a:sym typeface="Roboto"/>
                        </a:rPr>
                        <a:t>time[s]</a:t>
                      </a:r>
                      <a:endParaRPr sz="1100">
                        <a:solidFill>
                          <a:srgbClr val="FFFFFF"/>
                        </a:solidFill>
                        <a:latin typeface="Roboto"/>
                        <a:ea typeface="Roboto"/>
                        <a:cs typeface="Roboto"/>
                        <a:sym typeface="Roboto"/>
                      </a:endParaRPr>
                    </a:p>
                  </a:txBody>
                  <a:tcPr marT="91425" marB="91425" marR="91425" marL="91425" anchor="ctr">
                    <a:lnB cap="flat" cmpd="sng" w="9525">
                      <a:solidFill>
                        <a:srgbClr val="9E9E9E"/>
                      </a:solidFill>
                      <a:prstDash val="solid"/>
                      <a:round/>
                      <a:headEnd len="med" w="med" type="none"/>
                      <a:tailEnd len="med" w="med" type="none"/>
                    </a:lnB>
                    <a:solidFill>
                      <a:schemeClr val="lt2"/>
                    </a:solidFill>
                  </a:tcPr>
                </a:tc>
              </a:tr>
              <a:tr h="250900">
                <a:tc>
                  <a:txBody>
                    <a:bodyPr>
                      <a:noAutofit/>
                    </a:bodyPr>
                    <a:lstStyle/>
                    <a:p>
                      <a:pPr indent="0" lvl="0" marL="0" marR="0" rtl="0" algn="ctr">
                        <a:lnSpc>
                          <a:spcPct val="100000"/>
                        </a:lnSpc>
                        <a:spcBef>
                          <a:spcPts val="0"/>
                        </a:spcBef>
                        <a:spcAft>
                          <a:spcPts val="0"/>
                        </a:spcAft>
                        <a:buNone/>
                      </a:pPr>
                      <a:r>
                        <a:rPr lang="es" sz="900">
                          <a:solidFill>
                            <a:schemeClr val="accent1"/>
                          </a:solidFill>
                          <a:latin typeface="Roboto"/>
                          <a:ea typeface="Roboto"/>
                          <a:cs typeface="Roboto"/>
                          <a:sym typeface="Roboto"/>
                        </a:rPr>
                        <a:t>Best random search results</a:t>
                      </a:r>
                      <a:endParaRPr sz="900">
                        <a:solidFill>
                          <a:schemeClr val="accent1"/>
                        </a:solidFill>
                        <a:latin typeface="Roboto"/>
                        <a:ea typeface="Roboto"/>
                        <a:cs typeface="Roboto"/>
                        <a:sym typeface="Roboto"/>
                      </a:endParaRPr>
                    </a:p>
                  </a:txBody>
                  <a:tcPr marT="91425" marB="91425" marR="91425" marL="91425" anchor="ctr">
                    <a:lnR cap="flat" cmpd="sng" w="9525">
                      <a:solidFill>
                        <a:srgbClr val="9E9E9E"/>
                      </a:solidFill>
                      <a:prstDash val="solid"/>
                      <a:round/>
                      <a:headEnd len="med" w="med" type="none"/>
                      <a:tailEnd len="med" w="med" type="none"/>
                    </a:lnR>
                    <a:lnB cap="flat" cmpd="sng" w="9525">
                      <a:solidFill>
                        <a:srgbClr val="9E9E9E"/>
                      </a:solidFill>
                      <a:prstDash val="solid"/>
                      <a:round/>
                      <a:headEnd len="med" w="med" type="none"/>
                      <a:tailEnd len="med" w="med" type="none"/>
                    </a:lnB>
                    <a:solidFill>
                      <a:schemeClr val="accent4"/>
                    </a:solidFill>
                  </a:tcPr>
                </a:tc>
                <a:tc>
                  <a:txBody>
                    <a:bodyPr>
                      <a:noAutofit/>
                    </a:bodyPr>
                    <a:lstStyle/>
                    <a:p>
                      <a:pPr indent="0" lvl="0" marL="0" rtl="0" algn="ctr">
                        <a:spcBef>
                          <a:spcPts val="0"/>
                        </a:spcBef>
                        <a:spcAft>
                          <a:spcPts val="0"/>
                        </a:spcAft>
                        <a:buNone/>
                      </a:pPr>
                      <a:r>
                        <a:rPr lang="es"/>
                        <a:t>0.557</a:t>
                      </a:r>
                      <a:endParaRPr/>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lgn="ctr">
                        <a:spcBef>
                          <a:spcPts val="0"/>
                        </a:spcBef>
                        <a:spcAft>
                          <a:spcPts val="0"/>
                        </a:spcAft>
                        <a:buNone/>
                      </a:pPr>
                      <a:r>
                        <a:rPr lang="es"/>
                        <a:t>0.467</a:t>
                      </a:r>
                      <a:endParaRPr/>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lgn="ctr">
                        <a:spcBef>
                          <a:spcPts val="0"/>
                        </a:spcBef>
                        <a:spcAft>
                          <a:spcPts val="0"/>
                        </a:spcAft>
                        <a:buNone/>
                      </a:pPr>
                      <a:r>
                        <a:rPr lang="es"/>
                        <a:t>0.580</a:t>
                      </a:r>
                      <a:endParaRPr/>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lgn="ctr">
                        <a:spcBef>
                          <a:spcPts val="0"/>
                        </a:spcBef>
                        <a:spcAft>
                          <a:spcPts val="0"/>
                        </a:spcAft>
                        <a:buNone/>
                      </a:pPr>
                      <a:r>
                        <a:rPr lang="es"/>
                        <a:t>0.466</a:t>
                      </a:r>
                      <a:endParaRPr/>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lgn="ctr">
                        <a:spcBef>
                          <a:spcPts val="0"/>
                        </a:spcBef>
                        <a:spcAft>
                          <a:spcPts val="0"/>
                        </a:spcAft>
                        <a:buNone/>
                      </a:pPr>
                      <a:r>
                        <a:rPr lang="es"/>
                        <a:t>292</a:t>
                      </a:r>
                      <a:endParaRPr/>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r>
            </a:tbl>
          </a:graphicData>
        </a:graphic>
      </p:graphicFrame>
      <p:sp>
        <p:nvSpPr>
          <p:cNvPr id="144" name="Shape 144"/>
          <p:cNvSpPr txBox="1"/>
          <p:nvPr/>
        </p:nvSpPr>
        <p:spPr>
          <a:xfrm>
            <a:off x="5925600" y="4024200"/>
            <a:ext cx="2965200" cy="7134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rPr lang="es">
                <a:solidFill>
                  <a:schemeClr val="dk1"/>
                </a:solidFill>
                <a:latin typeface="Old Standard TT"/>
                <a:ea typeface="Old Standard TT"/>
                <a:cs typeface="Old Standard TT"/>
                <a:sym typeface="Old Standard TT"/>
              </a:rPr>
              <a:t>Note</a:t>
            </a:r>
            <a:r>
              <a:rPr lang="es">
                <a:solidFill>
                  <a:schemeClr val="dk1"/>
                </a:solidFill>
                <a:latin typeface="Old Standard TT"/>
                <a:ea typeface="Old Standard TT"/>
                <a:cs typeface="Old Standard TT"/>
                <a:sym typeface="Old Standard TT"/>
              </a:rPr>
              <a:t>: Random search did not improve previous due to lack of time to implement a larger search</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Shape 149"/>
          <p:cNvSpPr txBox="1"/>
          <p:nvPr>
            <p:ph type="title"/>
          </p:nvPr>
        </p:nvSpPr>
        <p:spPr>
          <a:xfrm>
            <a:off x="308250" y="75250"/>
            <a:ext cx="8014200" cy="832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sz="2200"/>
              <a:t>Classification performance evaluation (on test images) </a:t>
            </a:r>
            <a:endParaRPr sz="2200"/>
          </a:p>
        </p:txBody>
      </p:sp>
      <p:graphicFrame>
        <p:nvGraphicFramePr>
          <p:cNvPr id="150" name="Shape 150"/>
          <p:cNvGraphicFramePr/>
          <p:nvPr/>
        </p:nvGraphicFramePr>
        <p:xfrm>
          <a:off x="1058925" y="681225"/>
          <a:ext cx="3000000" cy="3000000"/>
        </p:xfrm>
        <a:graphic>
          <a:graphicData uri="http://schemas.openxmlformats.org/drawingml/2006/table">
            <a:tbl>
              <a:tblPr>
                <a:noFill/>
                <a:tableStyleId>{C087E8E7-6DB5-487D-BB88-91BD98D2EF54}</a:tableStyleId>
              </a:tblPr>
              <a:tblGrid>
                <a:gridCol w="1021125"/>
                <a:gridCol w="855125"/>
                <a:gridCol w="874950"/>
                <a:gridCol w="758025"/>
                <a:gridCol w="835150"/>
                <a:gridCol w="807550"/>
                <a:gridCol w="807550"/>
              </a:tblGrid>
              <a:tr h="250900">
                <a:tc>
                  <a:txBody>
                    <a:bodyPr>
                      <a:noAutofit/>
                    </a:bodyPr>
                    <a:lstStyle/>
                    <a:p>
                      <a:pPr indent="0" lvl="0" marL="0" rtl="0" algn="ctr">
                        <a:spcBef>
                          <a:spcPts val="0"/>
                        </a:spcBef>
                        <a:spcAft>
                          <a:spcPts val="0"/>
                        </a:spcAft>
                        <a:buNone/>
                      </a:pPr>
                      <a:r>
                        <a:rPr lang="es" sz="1300">
                          <a:solidFill>
                            <a:srgbClr val="FFFFFF"/>
                          </a:solidFill>
                          <a:latin typeface="Roboto"/>
                          <a:ea typeface="Roboto"/>
                          <a:cs typeface="Roboto"/>
                          <a:sym typeface="Roboto"/>
                        </a:rPr>
                        <a:t>Image</a:t>
                      </a:r>
                      <a:r>
                        <a:rPr lang="es" sz="1300">
                          <a:solidFill>
                            <a:srgbClr val="FFFFFF"/>
                          </a:solidFill>
                          <a:latin typeface="Roboto"/>
                          <a:ea typeface="Roboto"/>
                          <a:cs typeface="Roboto"/>
                          <a:sym typeface="Roboto"/>
                        </a:rPr>
                        <a:t> based</a:t>
                      </a:r>
                      <a:endParaRPr sz="1300">
                        <a:solidFill>
                          <a:srgbClr val="FFFFFF"/>
                        </a:solidFill>
                        <a:latin typeface="Roboto"/>
                        <a:ea typeface="Roboto"/>
                        <a:cs typeface="Roboto"/>
                        <a:sym typeface="Roboto"/>
                      </a:endParaRPr>
                    </a:p>
                  </a:txBody>
                  <a:tcPr marT="91425" marB="91425" marR="91425" marL="91425" anchor="ctr">
                    <a:solidFill>
                      <a:schemeClr val="lt2"/>
                    </a:solidFill>
                  </a:tcPr>
                </a:tc>
                <a:tc>
                  <a:txBody>
                    <a:bodyPr>
                      <a:noAutofit/>
                    </a:bodyPr>
                    <a:lstStyle/>
                    <a:p>
                      <a:pPr indent="0" lvl="0" marL="0" rtl="0" algn="ctr">
                        <a:spcBef>
                          <a:spcPts val="0"/>
                        </a:spcBef>
                        <a:spcAft>
                          <a:spcPts val="0"/>
                        </a:spcAft>
                        <a:buNone/>
                      </a:pPr>
                      <a:r>
                        <a:rPr lang="es" sz="1300">
                          <a:solidFill>
                            <a:schemeClr val="lt1"/>
                          </a:solidFill>
                          <a:latin typeface="Roboto"/>
                          <a:ea typeface="Roboto"/>
                          <a:cs typeface="Roboto"/>
                          <a:sym typeface="Roboto"/>
                        </a:rPr>
                        <a:t>Train Loss</a:t>
                      </a:r>
                      <a:endParaRPr sz="1300">
                        <a:solidFill>
                          <a:srgbClr val="FFFFFF"/>
                        </a:solidFill>
                        <a:latin typeface="Roboto"/>
                        <a:ea typeface="Roboto"/>
                        <a:cs typeface="Roboto"/>
                        <a:sym typeface="Roboto"/>
                      </a:endParaRPr>
                    </a:p>
                  </a:txBody>
                  <a:tcPr marT="91425" marB="91425" marR="91425" marL="91425" anchor="ctr">
                    <a:solidFill>
                      <a:schemeClr val="lt2"/>
                    </a:solidFill>
                  </a:tcPr>
                </a:tc>
                <a:tc>
                  <a:txBody>
                    <a:bodyPr>
                      <a:noAutofit/>
                    </a:bodyPr>
                    <a:lstStyle/>
                    <a:p>
                      <a:pPr indent="0" lvl="0" marL="0" rtl="0" algn="ctr">
                        <a:spcBef>
                          <a:spcPts val="0"/>
                        </a:spcBef>
                        <a:spcAft>
                          <a:spcPts val="0"/>
                        </a:spcAft>
                        <a:buClr>
                          <a:schemeClr val="dk1"/>
                        </a:buClr>
                        <a:buSzPts val="1100"/>
                        <a:buFont typeface="Arial"/>
                        <a:buNone/>
                      </a:pPr>
                      <a:r>
                        <a:rPr lang="es" sz="1300">
                          <a:solidFill>
                            <a:schemeClr val="lt1"/>
                          </a:solidFill>
                          <a:latin typeface="Roboto"/>
                          <a:ea typeface="Roboto"/>
                          <a:cs typeface="Roboto"/>
                          <a:sym typeface="Roboto"/>
                        </a:rPr>
                        <a:t>Train Acc.</a:t>
                      </a:r>
                      <a:endParaRPr sz="1300">
                        <a:solidFill>
                          <a:srgbClr val="FFFFFF"/>
                        </a:solidFill>
                        <a:latin typeface="Roboto"/>
                        <a:ea typeface="Roboto"/>
                        <a:cs typeface="Roboto"/>
                        <a:sym typeface="Roboto"/>
                      </a:endParaRPr>
                    </a:p>
                  </a:txBody>
                  <a:tcPr marT="91425" marB="91425" marR="91425" marL="91425" anchor="ctr">
                    <a:solidFill>
                      <a:schemeClr val="lt2"/>
                    </a:solidFill>
                  </a:tcPr>
                </a:tc>
                <a:tc>
                  <a:txBody>
                    <a:bodyPr>
                      <a:noAutofit/>
                    </a:bodyPr>
                    <a:lstStyle/>
                    <a:p>
                      <a:pPr indent="0" lvl="0" marL="0" rtl="0" algn="ctr">
                        <a:spcBef>
                          <a:spcPts val="0"/>
                        </a:spcBef>
                        <a:spcAft>
                          <a:spcPts val="0"/>
                        </a:spcAft>
                        <a:buNone/>
                      </a:pPr>
                      <a:r>
                        <a:rPr lang="es" sz="1300">
                          <a:solidFill>
                            <a:srgbClr val="FFFFFF"/>
                          </a:solidFill>
                          <a:latin typeface="Roboto"/>
                          <a:ea typeface="Roboto"/>
                          <a:cs typeface="Roboto"/>
                          <a:sym typeface="Roboto"/>
                        </a:rPr>
                        <a:t>Val loss</a:t>
                      </a:r>
                      <a:endParaRPr sz="1300">
                        <a:solidFill>
                          <a:srgbClr val="FFFFFF"/>
                        </a:solidFill>
                        <a:latin typeface="Roboto"/>
                        <a:ea typeface="Roboto"/>
                        <a:cs typeface="Roboto"/>
                        <a:sym typeface="Roboto"/>
                      </a:endParaRPr>
                    </a:p>
                  </a:txBody>
                  <a:tcPr marT="91425" marB="91425" marR="91425" marL="91425" anchor="ctr">
                    <a:solidFill>
                      <a:schemeClr val="lt2"/>
                    </a:solidFill>
                  </a:tcPr>
                </a:tc>
                <a:tc>
                  <a:txBody>
                    <a:bodyPr>
                      <a:noAutofit/>
                    </a:bodyPr>
                    <a:lstStyle/>
                    <a:p>
                      <a:pPr indent="0" lvl="0" marL="0" rtl="0" algn="ctr">
                        <a:spcBef>
                          <a:spcPts val="0"/>
                        </a:spcBef>
                        <a:spcAft>
                          <a:spcPts val="0"/>
                        </a:spcAft>
                        <a:buNone/>
                      </a:pPr>
                      <a:r>
                        <a:rPr lang="es" sz="1300">
                          <a:solidFill>
                            <a:srgbClr val="FFFFFF"/>
                          </a:solidFill>
                          <a:latin typeface="Roboto"/>
                          <a:ea typeface="Roboto"/>
                          <a:cs typeface="Roboto"/>
                          <a:sym typeface="Roboto"/>
                        </a:rPr>
                        <a:t>Val Acc.</a:t>
                      </a:r>
                      <a:endParaRPr sz="1300">
                        <a:solidFill>
                          <a:srgbClr val="FFFFFF"/>
                        </a:solidFill>
                        <a:latin typeface="Roboto"/>
                        <a:ea typeface="Roboto"/>
                        <a:cs typeface="Roboto"/>
                        <a:sym typeface="Roboto"/>
                      </a:endParaRPr>
                    </a:p>
                  </a:txBody>
                  <a:tcPr marT="91425" marB="91425" marR="91425" marL="91425" anchor="ctr">
                    <a:solidFill>
                      <a:schemeClr val="lt2"/>
                    </a:solidFill>
                  </a:tcPr>
                </a:tc>
                <a:tc>
                  <a:txBody>
                    <a:bodyPr>
                      <a:noAutofit/>
                    </a:bodyPr>
                    <a:lstStyle/>
                    <a:p>
                      <a:pPr indent="0" lvl="0" marL="0" rtl="0" algn="ctr">
                        <a:spcBef>
                          <a:spcPts val="0"/>
                        </a:spcBef>
                        <a:spcAft>
                          <a:spcPts val="0"/>
                        </a:spcAft>
                        <a:buNone/>
                      </a:pPr>
                      <a:r>
                        <a:rPr lang="es" sz="1300">
                          <a:solidFill>
                            <a:srgbClr val="FFFFFF"/>
                          </a:solidFill>
                          <a:latin typeface="Roboto"/>
                          <a:ea typeface="Roboto"/>
                          <a:cs typeface="Roboto"/>
                          <a:sym typeface="Roboto"/>
                        </a:rPr>
                        <a:t># ephocs</a:t>
                      </a:r>
                      <a:endParaRPr sz="1300">
                        <a:solidFill>
                          <a:srgbClr val="FFFFFF"/>
                        </a:solidFill>
                        <a:latin typeface="Roboto"/>
                        <a:ea typeface="Roboto"/>
                        <a:cs typeface="Roboto"/>
                        <a:sym typeface="Roboto"/>
                      </a:endParaRPr>
                    </a:p>
                  </a:txBody>
                  <a:tcPr marT="91425" marB="91425" marR="91425" marL="91425" anchor="ctr">
                    <a:solidFill>
                      <a:schemeClr val="lt2"/>
                    </a:solidFill>
                  </a:tcPr>
                </a:tc>
                <a:tc>
                  <a:txBody>
                    <a:bodyPr>
                      <a:noAutofit/>
                    </a:bodyPr>
                    <a:lstStyle/>
                    <a:p>
                      <a:pPr indent="0" lvl="0" marL="0" rtl="0" algn="ctr">
                        <a:spcBef>
                          <a:spcPts val="0"/>
                        </a:spcBef>
                        <a:spcAft>
                          <a:spcPts val="0"/>
                        </a:spcAft>
                        <a:buNone/>
                      </a:pPr>
                      <a:r>
                        <a:rPr lang="es" sz="1300">
                          <a:solidFill>
                            <a:srgbClr val="FFFFFF"/>
                          </a:solidFill>
                          <a:latin typeface="Roboto"/>
                          <a:ea typeface="Roboto"/>
                          <a:cs typeface="Roboto"/>
                          <a:sym typeface="Roboto"/>
                        </a:rPr>
                        <a:t>time[s]</a:t>
                      </a:r>
                      <a:endParaRPr sz="1300">
                        <a:solidFill>
                          <a:srgbClr val="FFFFFF"/>
                        </a:solidFill>
                        <a:latin typeface="Roboto"/>
                        <a:ea typeface="Roboto"/>
                        <a:cs typeface="Roboto"/>
                        <a:sym typeface="Roboto"/>
                      </a:endParaRPr>
                    </a:p>
                  </a:txBody>
                  <a:tcPr marT="91425" marB="91425" marR="91425" marL="91425" anchor="ctr">
                    <a:solidFill>
                      <a:schemeClr val="lt2"/>
                    </a:solidFill>
                  </a:tcPr>
                </a:tc>
              </a:tr>
              <a:tr h="396200">
                <a:tc>
                  <a:txBody>
                    <a:bodyPr>
                      <a:noAutofit/>
                    </a:bodyPr>
                    <a:lstStyle/>
                    <a:p>
                      <a:pPr indent="0" lvl="0" marL="0" rtl="0" algn="ctr">
                        <a:spcBef>
                          <a:spcPts val="0"/>
                        </a:spcBef>
                        <a:spcAft>
                          <a:spcPts val="0"/>
                        </a:spcAft>
                        <a:buNone/>
                      </a:pPr>
                      <a:r>
                        <a:rPr lang="es" sz="900">
                          <a:solidFill>
                            <a:schemeClr val="accent1"/>
                          </a:solidFill>
                          <a:latin typeface="Roboto"/>
                          <a:ea typeface="Roboto"/>
                          <a:cs typeface="Roboto"/>
                          <a:sym typeface="Roboto"/>
                        </a:rPr>
                        <a:t>Method 1</a:t>
                      </a:r>
                      <a:endParaRPr sz="900">
                        <a:solidFill>
                          <a:schemeClr val="accent1"/>
                        </a:solidFill>
                        <a:latin typeface="Roboto"/>
                        <a:ea typeface="Roboto"/>
                        <a:cs typeface="Roboto"/>
                        <a:sym typeface="Roboto"/>
                      </a:endParaRPr>
                    </a:p>
                  </a:txBody>
                  <a:tcPr marT="91425" marB="91425" marR="91425" marL="91425" anchor="ctr">
                    <a:solidFill>
                      <a:schemeClr val="accent4"/>
                    </a:solidFill>
                  </a:tcPr>
                </a:tc>
                <a:tc>
                  <a:txBody>
                    <a:bodyPr>
                      <a:noAutofit/>
                    </a:bodyPr>
                    <a:lstStyle/>
                    <a:p>
                      <a:pPr indent="0" lvl="0" marL="0" rtl="0" algn="ctr">
                        <a:spcBef>
                          <a:spcPts val="0"/>
                        </a:spcBef>
                        <a:spcAft>
                          <a:spcPts val="0"/>
                        </a:spcAft>
                        <a:buNone/>
                      </a:pPr>
                      <a:r>
                        <a:rPr lang="es">
                          <a:solidFill>
                            <a:schemeClr val="dk1"/>
                          </a:solidFill>
                        </a:rPr>
                        <a:t>0.1453</a:t>
                      </a:r>
                      <a:endParaRPr/>
                    </a:p>
                  </a:txBody>
                  <a:tcPr marT="91425" marB="91425" marR="91425" marL="91425" anchor="ctr">
                    <a:lnB cap="flat" cmpd="sng" w="9525">
                      <a:solidFill>
                        <a:srgbClr val="9E9E9E"/>
                      </a:solidFill>
                      <a:prstDash val="solid"/>
                      <a:round/>
                      <a:headEnd len="med" w="med" type="none"/>
                      <a:tailEnd len="med" w="med" type="none"/>
                    </a:lnB>
                  </a:tcPr>
                </a:tc>
                <a:tc>
                  <a:txBody>
                    <a:bodyPr>
                      <a:noAutofit/>
                    </a:bodyPr>
                    <a:lstStyle/>
                    <a:p>
                      <a:pPr indent="0" lvl="0" marL="0" rtl="0" algn="ctr">
                        <a:spcBef>
                          <a:spcPts val="0"/>
                        </a:spcBef>
                        <a:spcAft>
                          <a:spcPts val="0"/>
                        </a:spcAft>
                        <a:buNone/>
                      </a:pPr>
                      <a:r>
                        <a:rPr lang="es"/>
                        <a:t>0.9447</a:t>
                      </a:r>
                      <a:endParaRPr/>
                    </a:p>
                  </a:txBody>
                  <a:tcPr marT="91425" marB="91425" marR="91425" marL="91425" anchor="ctr">
                    <a:lnB cap="flat" cmpd="sng" w="9525">
                      <a:solidFill>
                        <a:srgbClr val="9E9E9E"/>
                      </a:solidFill>
                      <a:prstDash val="solid"/>
                      <a:round/>
                      <a:headEnd len="med" w="med" type="none"/>
                      <a:tailEnd len="med" w="med" type="none"/>
                    </a:lnB>
                  </a:tcPr>
                </a:tc>
                <a:tc>
                  <a:txBody>
                    <a:bodyPr>
                      <a:noAutofit/>
                    </a:bodyPr>
                    <a:lstStyle/>
                    <a:p>
                      <a:pPr indent="0" lvl="0" marL="0" rtl="0" algn="ctr">
                        <a:spcBef>
                          <a:spcPts val="0"/>
                        </a:spcBef>
                        <a:spcAft>
                          <a:spcPts val="0"/>
                        </a:spcAft>
                        <a:buNone/>
                      </a:pPr>
                      <a:r>
                        <a:rPr lang="es"/>
                        <a:t>0.2301</a:t>
                      </a:r>
                      <a:endParaRPr/>
                    </a:p>
                  </a:txBody>
                  <a:tcPr marT="91425" marB="91425" marR="91425" marL="91425" anchor="ctr">
                    <a:lnB cap="flat" cmpd="sng" w="9525">
                      <a:solidFill>
                        <a:srgbClr val="9E9E9E"/>
                      </a:solidFill>
                      <a:prstDash val="solid"/>
                      <a:round/>
                      <a:headEnd len="med" w="med" type="none"/>
                      <a:tailEnd len="med" w="med" type="none"/>
                    </a:lnB>
                  </a:tcPr>
                </a:tc>
                <a:tc>
                  <a:txBody>
                    <a:bodyPr>
                      <a:noAutofit/>
                    </a:bodyPr>
                    <a:lstStyle/>
                    <a:p>
                      <a:pPr indent="0" lvl="0" marL="0" rtl="0" algn="ctr">
                        <a:spcBef>
                          <a:spcPts val="0"/>
                        </a:spcBef>
                        <a:spcAft>
                          <a:spcPts val="0"/>
                        </a:spcAft>
                        <a:buNone/>
                      </a:pPr>
                      <a:r>
                        <a:rPr lang="es"/>
                        <a:t>0.9306</a:t>
                      </a:r>
                      <a:endParaRPr/>
                    </a:p>
                  </a:txBody>
                  <a:tcPr marT="91425" marB="91425" marR="91425" marL="91425" anchor="ctr">
                    <a:lnB cap="flat" cmpd="sng" w="9525">
                      <a:solidFill>
                        <a:srgbClr val="9E9E9E"/>
                      </a:solidFill>
                      <a:prstDash val="solid"/>
                      <a:round/>
                      <a:headEnd len="med" w="med" type="none"/>
                      <a:tailEnd len="med" w="med" type="none"/>
                    </a:lnB>
                  </a:tcPr>
                </a:tc>
                <a:tc>
                  <a:txBody>
                    <a:bodyPr>
                      <a:noAutofit/>
                    </a:bodyPr>
                    <a:lstStyle/>
                    <a:p>
                      <a:pPr indent="0" lvl="0" marL="0" rtl="0" algn="ctr">
                        <a:spcBef>
                          <a:spcPts val="0"/>
                        </a:spcBef>
                        <a:spcAft>
                          <a:spcPts val="0"/>
                        </a:spcAft>
                        <a:buNone/>
                      </a:pPr>
                      <a:r>
                        <a:rPr lang="es"/>
                        <a:t>20</a:t>
                      </a:r>
                      <a:endParaRPr/>
                    </a:p>
                  </a:txBody>
                  <a:tcPr marT="91425" marB="91425" marR="91425" marL="91425" anchor="ctr">
                    <a:lnB cap="flat" cmpd="sng" w="9525">
                      <a:solidFill>
                        <a:srgbClr val="9E9E9E"/>
                      </a:solidFill>
                      <a:prstDash val="solid"/>
                      <a:round/>
                      <a:headEnd len="med" w="med" type="none"/>
                      <a:tailEnd len="med" w="med" type="none"/>
                    </a:lnB>
                  </a:tcPr>
                </a:tc>
                <a:tc>
                  <a:txBody>
                    <a:bodyPr>
                      <a:noAutofit/>
                    </a:bodyPr>
                    <a:lstStyle/>
                    <a:p>
                      <a:pPr indent="0" lvl="0" marL="0" rtl="0" algn="ctr">
                        <a:spcBef>
                          <a:spcPts val="0"/>
                        </a:spcBef>
                        <a:spcAft>
                          <a:spcPts val="0"/>
                        </a:spcAft>
                        <a:buNone/>
                      </a:pPr>
                      <a:r>
                        <a:rPr lang="es"/>
                        <a:t>112</a:t>
                      </a:r>
                      <a:endParaRPr/>
                    </a:p>
                  </a:txBody>
                  <a:tcPr marT="91425" marB="91425" marR="91425" marL="91425" anchor="ctr">
                    <a:lnB cap="flat" cmpd="sng" w="9525">
                      <a:solidFill>
                        <a:srgbClr val="9E9E9E"/>
                      </a:solidFill>
                      <a:prstDash val="solid"/>
                      <a:round/>
                      <a:headEnd len="med" w="med" type="none"/>
                      <a:tailEnd len="med" w="med" type="none"/>
                    </a:lnB>
                  </a:tcPr>
                </a:tc>
              </a:tr>
              <a:tr h="250900">
                <a:tc>
                  <a:txBody>
                    <a:bodyPr>
                      <a:noAutofit/>
                    </a:bodyPr>
                    <a:lstStyle/>
                    <a:p>
                      <a:pPr indent="0" lvl="0" marL="0" marR="0" rtl="0" algn="ctr">
                        <a:lnSpc>
                          <a:spcPct val="100000"/>
                        </a:lnSpc>
                        <a:spcBef>
                          <a:spcPts val="0"/>
                        </a:spcBef>
                        <a:spcAft>
                          <a:spcPts val="0"/>
                        </a:spcAft>
                        <a:buNone/>
                      </a:pPr>
                      <a:r>
                        <a:rPr lang="es" sz="900">
                          <a:solidFill>
                            <a:schemeClr val="accent1"/>
                          </a:solidFill>
                          <a:latin typeface="Roboto"/>
                          <a:ea typeface="Roboto"/>
                          <a:cs typeface="Roboto"/>
                          <a:sym typeface="Roboto"/>
                        </a:rPr>
                        <a:t>Method 2</a:t>
                      </a:r>
                      <a:endParaRPr sz="900">
                        <a:solidFill>
                          <a:schemeClr val="accent1"/>
                        </a:solidFill>
                        <a:latin typeface="Roboto"/>
                        <a:ea typeface="Roboto"/>
                        <a:cs typeface="Roboto"/>
                        <a:sym typeface="Roboto"/>
                      </a:endParaRPr>
                    </a:p>
                  </a:txBody>
                  <a:tcPr marT="91425" marB="91425" marR="91425" marL="91425" anchor="ctr">
                    <a:lnR cap="flat" cmpd="sng" w="9525">
                      <a:solidFill>
                        <a:srgbClr val="9E9E9E"/>
                      </a:solidFill>
                      <a:prstDash val="solid"/>
                      <a:round/>
                      <a:headEnd len="med" w="med" type="none"/>
                      <a:tailEnd len="med" w="med" type="none"/>
                    </a:lnR>
                    <a:lnB cap="flat" cmpd="sng" w="9525">
                      <a:solidFill>
                        <a:srgbClr val="9E9E9E"/>
                      </a:solidFill>
                      <a:prstDash val="solid"/>
                      <a:round/>
                      <a:headEnd len="med" w="med" type="none"/>
                      <a:tailEnd len="med" w="med" type="none"/>
                    </a:lnB>
                    <a:solidFill>
                      <a:schemeClr val="accent4"/>
                    </a:solidFill>
                  </a:tcPr>
                </a:tc>
                <a:tc>
                  <a:txBody>
                    <a:bodyPr>
                      <a:noAutofit/>
                    </a:bodyPr>
                    <a:lstStyle/>
                    <a:p>
                      <a:pPr indent="0" lvl="0" marL="0" rtl="0" algn="ctr">
                        <a:spcBef>
                          <a:spcPts val="0"/>
                        </a:spcBef>
                        <a:spcAft>
                          <a:spcPts val="0"/>
                        </a:spcAft>
                        <a:buClr>
                          <a:schemeClr val="dk1"/>
                        </a:buClr>
                        <a:buSzPts val="1100"/>
                        <a:buFont typeface="Arial"/>
                        <a:buNone/>
                      </a:pPr>
                      <a:r>
                        <a:rPr lang="es">
                          <a:solidFill>
                            <a:schemeClr val="dk1"/>
                          </a:solidFill>
                        </a:rPr>
                        <a:t>0.0296</a:t>
                      </a:r>
                      <a:endParaRPr/>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lgn="ctr">
                        <a:spcBef>
                          <a:spcPts val="0"/>
                        </a:spcBef>
                        <a:spcAft>
                          <a:spcPts val="0"/>
                        </a:spcAft>
                        <a:buClr>
                          <a:schemeClr val="dk1"/>
                        </a:buClr>
                        <a:buSzPts val="1100"/>
                        <a:buFont typeface="Arial"/>
                        <a:buNone/>
                      </a:pPr>
                      <a:r>
                        <a:rPr lang="es">
                          <a:solidFill>
                            <a:schemeClr val="dk1"/>
                          </a:solidFill>
                        </a:rPr>
                        <a:t>0.9904</a:t>
                      </a:r>
                      <a:endParaRPr/>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lgn="ctr">
                        <a:spcBef>
                          <a:spcPts val="0"/>
                        </a:spcBef>
                        <a:spcAft>
                          <a:spcPts val="0"/>
                        </a:spcAft>
                        <a:buClr>
                          <a:schemeClr val="dk1"/>
                        </a:buClr>
                        <a:buSzPts val="1100"/>
                        <a:buFont typeface="Arial"/>
                        <a:buNone/>
                      </a:pPr>
                      <a:r>
                        <a:rPr lang="es">
                          <a:solidFill>
                            <a:schemeClr val="dk1"/>
                          </a:solidFill>
                        </a:rPr>
                        <a:t>0.9028 </a:t>
                      </a:r>
                      <a:endParaRPr/>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lgn="ctr">
                        <a:spcBef>
                          <a:spcPts val="0"/>
                        </a:spcBef>
                        <a:spcAft>
                          <a:spcPts val="0"/>
                        </a:spcAft>
                        <a:buClr>
                          <a:schemeClr val="dk1"/>
                        </a:buClr>
                        <a:buSzPts val="1100"/>
                        <a:buFont typeface="Arial"/>
                        <a:buNone/>
                      </a:pPr>
                      <a:r>
                        <a:rPr lang="es">
                          <a:solidFill>
                            <a:schemeClr val="dk1"/>
                          </a:solidFill>
                        </a:rPr>
                        <a:t>0.7656</a:t>
                      </a:r>
                      <a:endParaRPr/>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lgn="ctr">
                        <a:spcBef>
                          <a:spcPts val="0"/>
                        </a:spcBef>
                        <a:spcAft>
                          <a:spcPts val="0"/>
                        </a:spcAft>
                        <a:buNone/>
                      </a:pPr>
                      <a:r>
                        <a:rPr lang="es"/>
                        <a:t>20</a:t>
                      </a:r>
                      <a:endParaRPr/>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lgn="ctr">
                        <a:spcBef>
                          <a:spcPts val="0"/>
                        </a:spcBef>
                        <a:spcAft>
                          <a:spcPts val="0"/>
                        </a:spcAft>
                        <a:buNone/>
                      </a:pPr>
                      <a:r>
                        <a:rPr lang="es"/>
                        <a:t>324</a:t>
                      </a:r>
                      <a:endParaRPr/>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r>
              <a:tr h="250900">
                <a:tc>
                  <a:txBody>
                    <a:bodyPr>
                      <a:noAutofit/>
                    </a:bodyPr>
                    <a:lstStyle/>
                    <a:p>
                      <a:pPr indent="0" lvl="0" marL="0" rtl="0" algn="ctr">
                        <a:spcBef>
                          <a:spcPts val="0"/>
                        </a:spcBef>
                        <a:spcAft>
                          <a:spcPts val="0"/>
                        </a:spcAft>
                        <a:buNone/>
                      </a:pPr>
                      <a:r>
                        <a:rPr lang="es" sz="900">
                          <a:solidFill>
                            <a:schemeClr val="accent1"/>
                          </a:solidFill>
                          <a:latin typeface="Roboto"/>
                          <a:ea typeface="Roboto"/>
                          <a:cs typeface="Roboto"/>
                          <a:sym typeface="Roboto"/>
                        </a:rPr>
                        <a:t>Method 3</a:t>
                      </a:r>
                      <a:endParaRPr sz="900">
                        <a:solidFill>
                          <a:schemeClr val="accent1"/>
                        </a:solidFill>
                        <a:latin typeface="Roboto"/>
                        <a:ea typeface="Roboto"/>
                        <a:cs typeface="Roboto"/>
                        <a:sym typeface="Roboto"/>
                      </a:endParaRPr>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solidFill>
                      <a:schemeClr val="accent4"/>
                    </a:solidFill>
                  </a:tcPr>
                </a:tc>
                <a:tc>
                  <a:txBody>
                    <a:bodyPr>
                      <a:noAutofit/>
                    </a:bodyPr>
                    <a:lstStyle/>
                    <a:p>
                      <a:pPr indent="0" lvl="0" marL="0" rtl="0" algn="ctr">
                        <a:spcBef>
                          <a:spcPts val="0"/>
                        </a:spcBef>
                        <a:spcAft>
                          <a:spcPts val="0"/>
                        </a:spcAft>
                        <a:buNone/>
                      </a:pPr>
                      <a:r>
                        <a:rPr lang="es"/>
                        <a:t>0.6920</a:t>
                      </a:r>
                      <a:endParaRPr/>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lgn="ctr">
                        <a:spcBef>
                          <a:spcPts val="0"/>
                        </a:spcBef>
                        <a:spcAft>
                          <a:spcPts val="0"/>
                        </a:spcAft>
                        <a:buNone/>
                      </a:pPr>
                      <a:r>
                        <a:rPr lang="es"/>
                        <a:t>0.7550</a:t>
                      </a:r>
                      <a:endParaRPr/>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lgn="ctr">
                        <a:spcBef>
                          <a:spcPts val="0"/>
                        </a:spcBef>
                        <a:spcAft>
                          <a:spcPts val="0"/>
                        </a:spcAft>
                        <a:buNone/>
                      </a:pPr>
                      <a:r>
                        <a:rPr lang="es"/>
                        <a:t>0.9047</a:t>
                      </a:r>
                      <a:endParaRPr/>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lgn="ctr">
                        <a:spcBef>
                          <a:spcPts val="0"/>
                        </a:spcBef>
                        <a:spcAft>
                          <a:spcPts val="0"/>
                        </a:spcAft>
                        <a:buNone/>
                      </a:pPr>
                      <a:r>
                        <a:rPr lang="es"/>
                        <a:t>0.6589</a:t>
                      </a:r>
                      <a:endParaRPr/>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lgn="ctr">
                        <a:spcBef>
                          <a:spcPts val="0"/>
                        </a:spcBef>
                        <a:spcAft>
                          <a:spcPts val="0"/>
                        </a:spcAft>
                        <a:buNone/>
                      </a:pPr>
                      <a:r>
                        <a:rPr lang="es"/>
                        <a:t>20</a:t>
                      </a:r>
                      <a:endParaRPr/>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lgn="ctr">
                        <a:spcBef>
                          <a:spcPts val="0"/>
                        </a:spcBef>
                        <a:spcAft>
                          <a:spcPts val="0"/>
                        </a:spcAft>
                        <a:buNone/>
                      </a:pPr>
                      <a:r>
                        <a:rPr lang="es"/>
                        <a:t>540</a:t>
                      </a:r>
                      <a:endParaRPr/>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r>
              <a:tr h="250900">
                <a:tc>
                  <a:txBody>
                    <a:bodyPr>
                      <a:noAutofit/>
                    </a:bodyPr>
                    <a:lstStyle/>
                    <a:p>
                      <a:pPr indent="0" lvl="0" marL="0" rtl="0" algn="ctr">
                        <a:spcBef>
                          <a:spcPts val="0"/>
                        </a:spcBef>
                        <a:spcAft>
                          <a:spcPts val="0"/>
                        </a:spcAft>
                        <a:buClr>
                          <a:schemeClr val="dk1"/>
                        </a:buClr>
                        <a:buSzPts val="1100"/>
                        <a:buFont typeface="Arial"/>
                        <a:buNone/>
                      </a:pPr>
                      <a:r>
                        <a:rPr lang="es" sz="900">
                          <a:solidFill>
                            <a:schemeClr val="accent1"/>
                          </a:solidFill>
                          <a:latin typeface="Roboto"/>
                          <a:ea typeface="Roboto"/>
                          <a:cs typeface="Roboto"/>
                          <a:sym typeface="Roboto"/>
                        </a:rPr>
                        <a:t>Method 4</a:t>
                      </a:r>
                      <a:endParaRPr sz="900">
                        <a:solidFill>
                          <a:schemeClr val="accent1"/>
                        </a:solidFill>
                        <a:latin typeface="Roboto"/>
                        <a:ea typeface="Roboto"/>
                        <a:cs typeface="Roboto"/>
                        <a:sym typeface="Roboto"/>
                      </a:endParaRPr>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solidFill>
                      <a:schemeClr val="accent4"/>
                    </a:solidFill>
                  </a:tcPr>
                </a:tc>
                <a:tc>
                  <a:txBody>
                    <a:bodyPr>
                      <a:noAutofit/>
                    </a:bodyPr>
                    <a:lstStyle/>
                    <a:p>
                      <a:pPr indent="0" lvl="0" marL="0" rtl="0" algn="ctr">
                        <a:spcBef>
                          <a:spcPts val="0"/>
                        </a:spcBef>
                        <a:spcAft>
                          <a:spcPts val="0"/>
                        </a:spcAft>
                        <a:buNone/>
                      </a:pPr>
                      <a:r>
                        <a:rPr lang="es"/>
                        <a:t>1.9153</a:t>
                      </a:r>
                      <a:endParaRPr/>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lgn="ctr">
                        <a:spcBef>
                          <a:spcPts val="0"/>
                        </a:spcBef>
                        <a:spcAft>
                          <a:spcPts val="0"/>
                        </a:spcAft>
                        <a:buNone/>
                      </a:pPr>
                      <a:r>
                        <a:rPr lang="es"/>
                        <a:t>0.2696</a:t>
                      </a:r>
                      <a:endParaRPr/>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lgn="ctr">
                        <a:spcBef>
                          <a:spcPts val="0"/>
                        </a:spcBef>
                        <a:spcAft>
                          <a:spcPts val="0"/>
                        </a:spcAft>
                        <a:buNone/>
                      </a:pPr>
                      <a:r>
                        <a:rPr lang="es"/>
                        <a:t>1.6319</a:t>
                      </a:r>
                      <a:endParaRPr/>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lgn="ctr">
                        <a:spcBef>
                          <a:spcPts val="0"/>
                        </a:spcBef>
                        <a:spcAft>
                          <a:spcPts val="0"/>
                        </a:spcAft>
                        <a:buNone/>
                      </a:pPr>
                      <a:r>
                        <a:rPr lang="es"/>
                        <a:t>0.5234</a:t>
                      </a:r>
                      <a:endParaRPr/>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lgn="ctr">
                        <a:spcBef>
                          <a:spcPts val="0"/>
                        </a:spcBef>
                        <a:spcAft>
                          <a:spcPts val="0"/>
                        </a:spcAft>
                        <a:buNone/>
                      </a:pPr>
                      <a:r>
                        <a:rPr lang="es"/>
                        <a:t>20</a:t>
                      </a:r>
                      <a:endParaRPr/>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lgn="ctr">
                        <a:spcBef>
                          <a:spcPts val="0"/>
                        </a:spcBef>
                        <a:spcAft>
                          <a:spcPts val="0"/>
                        </a:spcAft>
                        <a:buNone/>
                      </a:pPr>
                      <a:r>
                        <a:rPr lang="es"/>
                        <a:t>522</a:t>
                      </a:r>
                      <a:endParaRPr/>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r>
            </a:tbl>
          </a:graphicData>
        </a:graphic>
      </p:graphicFrame>
      <p:sp>
        <p:nvSpPr>
          <p:cNvPr id="151" name="Shape 151"/>
          <p:cNvSpPr txBox="1"/>
          <p:nvPr>
            <p:ph idx="12" type="sldNum"/>
          </p:nvPr>
        </p:nvSpPr>
        <p:spPr>
          <a:xfrm>
            <a:off x="8" y="4669642"/>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s"/>
              <a:t>‹#›</a:t>
            </a:fld>
            <a:endParaRPr/>
          </a:p>
        </p:txBody>
      </p:sp>
      <p:sp>
        <p:nvSpPr>
          <p:cNvPr id="152" name="Shape 152"/>
          <p:cNvSpPr txBox="1"/>
          <p:nvPr/>
        </p:nvSpPr>
        <p:spPr>
          <a:xfrm>
            <a:off x="821550" y="3365150"/>
            <a:ext cx="7500900" cy="17739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b="1" lang="es">
                <a:solidFill>
                  <a:schemeClr val="dk1"/>
                </a:solidFill>
                <a:latin typeface="Old Standard TT"/>
                <a:ea typeface="Old Standard TT"/>
                <a:cs typeface="Old Standard TT"/>
                <a:sym typeface="Old Standard TT"/>
              </a:rPr>
              <a:t>Algorithm performance evaluated on test images using the following architectures:</a:t>
            </a:r>
            <a:endParaRPr>
              <a:latin typeface="Old Standard TT"/>
              <a:ea typeface="Old Standard TT"/>
              <a:cs typeface="Old Standard TT"/>
              <a:sym typeface="Old Standard TT"/>
            </a:endParaRPr>
          </a:p>
          <a:p>
            <a:pPr indent="-304800" lvl="0" marL="457200" rtl="0">
              <a:spcBef>
                <a:spcPts val="1600"/>
              </a:spcBef>
              <a:spcAft>
                <a:spcPts val="0"/>
              </a:spcAft>
              <a:buSzPts val="1200"/>
              <a:buFont typeface="Old Standard TT"/>
              <a:buChar char="●"/>
            </a:pPr>
            <a:r>
              <a:rPr lang="es" sz="1200">
                <a:latin typeface="Old Standard TT"/>
                <a:ea typeface="Old Standard TT"/>
                <a:cs typeface="Old Standard TT"/>
                <a:sym typeface="Old Standard TT"/>
              </a:rPr>
              <a:t>Method 1: block4+4-pool+4096fc+1024fc			(original training dataset, 1881 images)</a:t>
            </a:r>
            <a:endParaRPr sz="1200">
              <a:latin typeface="Old Standard TT"/>
              <a:ea typeface="Old Standard TT"/>
              <a:cs typeface="Old Standard TT"/>
              <a:sym typeface="Old Standard TT"/>
            </a:endParaRPr>
          </a:p>
          <a:p>
            <a:pPr indent="-304800" lvl="0" marL="457200" rtl="0">
              <a:spcBef>
                <a:spcPts val="0"/>
              </a:spcBef>
              <a:spcAft>
                <a:spcPts val="0"/>
              </a:spcAft>
              <a:buSzPts val="1200"/>
              <a:buFont typeface="Old Standard TT"/>
              <a:buChar char="●"/>
            </a:pPr>
            <a:r>
              <a:rPr lang="es" sz="1200">
                <a:latin typeface="Old Standard TT"/>
                <a:ea typeface="Old Standard TT"/>
                <a:cs typeface="Old Standard TT"/>
                <a:sym typeface="Old Standard TT"/>
              </a:rPr>
              <a:t>Method 2: </a:t>
            </a:r>
            <a:r>
              <a:rPr lang="es" sz="1200">
                <a:solidFill>
                  <a:schemeClr val="dk1"/>
                </a:solidFill>
                <a:latin typeface="Old Standard TT"/>
                <a:ea typeface="Old Standard TT"/>
                <a:cs typeface="Old Standard TT"/>
                <a:sym typeface="Old Standard TT"/>
              </a:rPr>
              <a:t>block4+4-pool+256fc+128fc </a:t>
            </a:r>
            <a:r>
              <a:rPr lang="es" sz="1200">
                <a:latin typeface="Old Standard TT"/>
                <a:ea typeface="Old Standard TT"/>
                <a:cs typeface="Old Standard TT"/>
                <a:sym typeface="Old Standard TT"/>
              </a:rPr>
              <a:t>+ training norm.	(reduced dataset, 400 images)</a:t>
            </a:r>
            <a:endParaRPr sz="1200">
              <a:latin typeface="Old Standard TT"/>
              <a:ea typeface="Old Standard TT"/>
              <a:cs typeface="Old Standard TT"/>
              <a:sym typeface="Old Standard TT"/>
            </a:endParaRPr>
          </a:p>
          <a:p>
            <a:pPr indent="-304800" lvl="0" marL="457200" rtl="0">
              <a:spcBef>
                <a:spcPts val="0"/>
              </a:spcBef>
              <a:spcAft>
                <a:spcPts val="0"/>
              </a:spcAft>
              <a:buSzPts val="1200"/>
              <a:buFont typeface="Old Standard TT"/>
              <a:buChar char="●"/>
            </a:pPr>
            <a:r>
              <a:rPr lang="es" sz="1200">
                <a:latin typeface="Old Standard TT"/>
                <a:ea typeface="Old Standard TT"/>
                <a:cs typeface="Old Standard TT"/>
                <a:sym typeface="Old Standard TT"/>
              </a:rPr>
              <a:t>Method 3:</a:t>
            </a:r>
            <a:r>
              <a:rPr b="1" lang="es" sz="1200">
                <a:latin typeface="Old Standard TT"/>
                <a:ea typeface="Old Standard TT"/>
                <a:cs typeface="Old Standard TT"/>
                <a:sym typeface="Old Standard TT"/>
              </a:rPr>
              <a:t> </a:t>
            </a:r>
            <a:r>
              <a:rPr lang="es" sz="1200">
                <a:solidFill>
                  <a:schemeClr val="dk1"/>
                </a:solidFill>
                <a:latin typeface="Old Standard TT"/>
                <a:ea typeface="Old Standard TT"/>
                <a:cs typeface="Old Standard TT"/>
                <a:sym typeface="Old Standard TT"/>
              </a:rPr>
              <a:t>method 2 + data-augmentation			(reduced dataset)</a:t>
            </a:r>
            <a:endParaRPr sz="1200">
              <a:solidFill>
                <a:schemeClr val="dk1"/>
              </a:solidFill>
              <a:latin typeface="Old Standard TT"/>
              <a:ea typeface="Old Standard TT"/>
              <a:cs typeface="Old Standard TT"/>
              <a:sym typeface="Old Standard TT"/>
            </a:endParaRPr>
          </a:p>
          <a:p>
            <a:pPr indent="-304800" lvl="0" marL="457200" rtl="0">
              <a:spcBef>
                <a:spcPts val="0"/>
              </a:spcBef>
              <a:spcAft>
                <a:spcPts val="0"/>
              </a:spcAft>
              <a:buSzPts val="1200"/>
              <a:buFont typeface="Old Standard TT"/>
              <a:buChar char="●"/>
            </a:pPr>
            <a:r>
              <a:rPr lang="es" sz="1200">
                <a:latin typeface="Old Standard TT"/>
                <a:ea typeface="Old Standard TT"/>
                <a:cs typeface="Old Standard TT"/>
                <a:sym typeface="Old Standard TT"/>
              </a:rPr>
              <a:t>Method 4: </a:t>
            </a:r>
            <a:r>
              <a:rPr lang="es" sz="1200">
                <a:solidFill>
                  <a:schemeClr val="dk1"/>
                </a:solidFill>
                <a:latin typeface="Old Standard TT"/>
                <a:ea typeface="Old Standard TT"/>
                <a:cs typeface="Old Standard TT"/>
                <a:sym typeface="Old Standard TT"/>
              </a:rPr>
              <a:t>method 3 + dropout in both FC			(reduced dataset)</a:t>
            </a:r>
            <a:endParaRPr sz="1200">
              <a:solidFill>
                <a:schemeClr val="dk1"/>
              </a:solidFill>
              <a:latin typeface="Old Standard TT"/>
              <a:ea typeface="Old Standard TT"/>
              <a:cs typeface="Old Standard TT"/>
              <a:sym typeface="Old Standard TT"/>
            </a:endParaRPr>
          </a:p>
          <a:p>
            <a:pPr indent="0" lvl="0" marL="0">
              <a:spcBef>
                <a:spcPts val="0"/>
              </a:spcBef>
              <a:spcAft>
                <a:spcPts val="0"/>
              </a:spcAft>
              <a:buClr>
                <a:schemeClr val="dk1"/>
              </a:buClr>
              <a:buSzPts val="1100"/>
              <a:buFont typeface="Arial"/>
              <a:buNone/>
            </a:pPr>
            <a:r>
              <a:t/>
            </a:r>
            <a:endParaRPr>
              <a:solidFill>
                <a:schemeClr val="dk1"/>
              </a:solidFill>
              <a:latin typeface="Old Standard TT"/>
              <a:ea typeface="Old Standard TT"/>
              <a:cs typeface="Old Standard TT"/>
              <a:sym typeface="Old Standard TT"/>
            </a:endParaRPr>
          </a:p>
          <a:p>
            <a:pPr indent="0" lvl="0" marL="0" rtl="0">
              <a:spcBef>
                <a:spcPts val="0"/>
              </a:spcBef>
              <a:spcAft>
                <a:spcPts val="0"/>
              </a:spcAft>
              <a:buClr>
                <a:schemeClr val="dk1"/>
              </a:buClr>
              <a:buSzPts val="1100"/>
              <a:buFont typeface="Arial"/>
              <a:buNone/>
            </a:pPr>
            <a:r>
              <a:t/>
            </a:r>
            <a:endParaRPr>
              <a:latin typeface="Old Standard TT"/>
              <a:ea typeface="Old Standard TT"/>
              <a:cs typeface="Old Standard TT"/>
              <a:sym typeface="Old Standard TT"/>
            </a:endParaRPr>
          </a:p>
          <a:p>
            <a:pPr indent="0" lvl="0" marL="0" rtl="0">
              <a:spcBef>
                <a:spcPts val="0"/>
              </a:spcBef>
              <a:spcAft>
                <a:spcPts val="0"/>
              </a:spcAft>
              <a:buClr>
                <a:schemeClr val="dk1"/>
              </a:buClr>
              <a:buSzPts val="1100"/>
              <a:buFont typeface="Arial"/>
              <a:buNone/>
            </a:pPr>
            <a:r>
              <a:t/>
            </a:r>
            <a:endParaRPr sz="1200">
              <a:latin typeface="Old Standard TT"/>
              <a:ea typeface="Old Standard TT"/>
              <a:cs typeface="Old Standard TT"/>
              <a:sym typeface="Old Standard TT"/>
            </a:endParaRPr>
          </a:p>
          <a:p>
            <a:pPr indent="0" lvl="0" marL="0" rtl="0">
              <a:spcBef>
                <a:spcPts val="0"/>
              </a:spcBef>
              <a:spcAft>
                <a:spcPts val="0"/>
              </a:spcAft>
              <a:buNone/>
            </a:pPr>
            <a:r>
              <a:t/>
            </a:r>
            <a:endParaRPr sz="1200">
              <a:latin typeface="Old Standard TT"/>
              <a:ea typeface="Old Standard TT"/>
              <a:cs typeface="Old Standard TT"/>
              <a:sym typeface="Old Standard T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ph type="title"/>
          </p:nvPr>
        </p:nvSpPr>
        <p:spPr>
          <a:xfrm>
            <a:off x="311700" y="64025"/>
            <a:ext cx="8520600" cy="613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sz="2200"/>
              <a:t>Conclusions</a:t>
            </a:r>
            <a:endParaRPr sz="2200"/>
          </a:p>
        </p:txBody>
      </p:sp>
      <p:sp>
        <p:nvSpPr>
          <p:cNvPr id="158" name="Shape 15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s"/>
              <a:t>‹#›</a:t>
            </a:fld>
            <a:endParaRPr/>
          </a:p>
        </p:txBody>
      </p:sp>
      <p:sp>
        <p:nvSpPr>
          <p:cNvPr id="159" name="Shape 159"/>
          <p:cNvSpPr txBox="1"/>
          <p:nvPr>
            <p:ph idx="1" type="body"/>
          </p:nvPr>
        </p:nvSpPr>
        <p:spPr>
          <a:xfrm>
            <a:off x="311700" y="485800"/>
            <a:ext cx="8520600" cy="3369000"/>
          </a:xfrm>
          <a:prstGeom prst="rect">
            <a:avLst/>
          </a:prstGeom>
        </p:spPr>
        <p:txBody>
          <a:bodyPr anchorCtr="0" anchor="t" bIns="91425" lIns="91425" spcFirstLastPara="1" rIns="91425" wrap="square" tIns="91425">
            <a:noAutofit/>
          </a:bodyPr>
          <a:lstStyle/>
          <a:p>
            <a:pPr indent="-330200" lvl="0" marL="457200" marR="0" rtl="0" algn="l">
              <a:lnSpc>
                <a:spcPct val="115000"/>
              </a:lnSpc>
              <a:spcBef>
                <a:spcPts val="0"/>
              </a:spcBef>
              <a:spcAft>
                <a:spcPts val="0"/>
              </a:spcAft>
              <a:buSzPts val="1600"/>
              <a:buChar char="●"/>
            </a:pPr>
            <a:r>
              <a:rPr lang="es" sz="1600"/>
              <a:t>Training</a:t>
            </a:r>
            <a:r>
              <a:rPr lang="es" sz="1600"/>
              <a:t> a CNN is a very high time consuming time. By the time our framework was correctly set up, we could not search for the best hyperparameters with random search. </a:t>
            </a:r>
            <a:endParaRPr sz="1600"/>
          </a:p>
          <a:p>
            <a:pPr indent="-330200" lvl="0" marL="457200" marR="0" rtl="0" algn="l">
              <a:lnSpc>
                <a:spcPct val="115000"/>
              </a:lnSpc>
              <a:spcBef>
                <a:spcPts val="0"/>
              </a:spcBef>
              <a:spcAft>
                <a:spcPts val="0"/>
              </a:spcAft>
              <a:buSzPts val="1600"/>
              <a:buChar char="●"/>
            </a:pPr>
            <a:r>
              <a:rPr lang="es" sz="1600"/>
              <a:t>In order to achieve good results data needs to be normalized. If it is not normalized, accuracy is </a:t>
            </a:r>
            <a:r>
              <a:rPr lang="es" sz="1600"/>
              <a:t>around</a:t>
            </a:r>
            <a:r>
              <a:rPr lang="es" sz="1600"/>
              <a:t> 15%.</a:t>
            </a:r>
            <a:endParaRPr sz="1600"/>
          </a:p>
          <a:p>
            <a:pPr indent="-330200" lvl="0" marL="457200" marR="0" rtl="0" algn="l">
              <a:lnSpc>
                <a:spcPct val="115000"/>
              </a:lnSpc>
              <a:spcBef>
                <a:spcPts val="0"/>
              </a:spcBef>
              <a:spcAft>
                <a:spcPts val="0"/>
              </a:spcAft>
              <a:buSzPts val="1600"/>
              <a:buChar char="●"/>
            </a:pPr>
            <a:r>
              <a:rPr lang="es" sz="1600"/>
              <a:t>The dropout has worsen accuracy on both train and set images. Probably because the low number of parameters on the fully connected layers implemented (half are deactivated in the learning process), or because it would need more steps to learn.</a:t>
            </a:r>
            <a:endParaRPr sz="1600"/>
          </a:p>
          <a:p>
            <a:pPr indent="-330200" lvl="0" marL="457200" marR="0" rtl="0" algn="l">
              <a:lnSpc>
                <a:spcPct val="115000"/>
              </a:lnSpc>
              <a:spcBef>
                <a:spcPts val="0"/>
              </a:spcBef>
              <a:spcAft>
                <a:spcPts val="0"/>
              </a:spcAft>
              <a:buSzPts val="1600"/>
              <a:buChar char="●"/>
            </a:pPr>
            <a:r>
              <a:rPr lang="es" sz="1600"/>
              <a:t>A visualization of the layers should be implemented in order to analyze better the results achieved.</a:t>
            </a:r>
            <a:endParaRPr sz="1600"/>
          </a:p>
          <a:p>
            <a:pPr indent="-330200" lvl="0" marL="457200" marR="0" rtl="0" algn="l">
              <a:lnSpc>
                <a:spcPct val="115000"/>
              </a:lnSpc>
              <a:spcBef>
                <a:spcPts val="0"/>
              </a:spcBef>
              <a:spcAft>
                <a:spcPts val="0"/>
              </a:spcAft>
              <a:buSzPts val="1600"/>
              <a:buChar char="●"/>
            </a:pPr>
            <a:r>
              <a:rPr lang="es" sz="1600"/>
              <a:t>Best results </a:t>
            </a:r>
            <a:r>
              <a:rPr lang="es" sz="1600"/>
              <a:t>achieved</a:t>
            </a:r>
            <a:r>
              <a:rPr lang="es" sz="1600"/>
              <a:t> using method 2(</a:t>
            </a:r>
            <a:r>
              <a:rPr lang="es" sz="1600"/>
              <a:t>block4+4-pool+256fc+128fc + training norm.	(reduced dataset, 400 images)</a:t>
            </a:r>
            <a:r>
              <a:rPr lang="es" sz="1600"/>
              <a:t> </a:t>
            </a:r>
            <a:endParaRPr sz="1600"/>
          </a:p>
        </p:txBody>
      </p:sp>
      <p:graphicFrame>
        <p:nvGraphicFramePr>
          <p:cNvPr id="160" name="Shape 160"/>
          <p:cNvGraphicFramePr/>
          <p:nvPr/>
        </p:nvGraphicFramePr>
        <p:xfrm>
          <a:off x="311700" y="4108975"/>
          <a:ext cx="3000000" cy="3000000"/>
        </p:xfrm>
        <a:graphic>
          <a:graphicData uri="http://schemas.openxmlformats.org/drawingml/2006/table">
            <a:tbl>
              <a:tblPr>
                <a:noFill/>
                <a:tableStyleId>{C087E8E7-6DB5-487D-BB88-91BD98D2EF54}</a:tableStyleId>
              </a:tblPr>
              <a:tblGrid>
                <a:gridCol w="973100"/>
                <a:gridCol w="973100"/>
                <a:gridCol w="973100"/>
                <a:gridCol w="973100"/>
                <a:gridCol w="973100"/>
                <a:gridCol w="973100"/>
              </a:tblGrid>
              <a:tr h="100000">
                <a:tc>
                  <a:txBody>
                    <a:bodyPr>
                      <a:noAutofit/>
                    </a:bodyPr>
                    <a:lstStyle/>
                    <a:p>
                      <a:pPr indent="0" lvl="0" marL="0" rtl="0" algn="ctr">
                        <a:spcBef>
                          <a:spcPts val="0"/>
                        </a:spcBef>
                        <a:spcAft>
                          <a:spcPts val="0"/>
                        </a:spcAft>
                        <a:buNone/>
                      </a:pPr>
                      <a:r>
                        <a:rPr lang="es" sz="1200">
                          <a:solidFill>
                            <a:srgbClr val="FFFFFF"/>
                          </a:solidFill>
                          <a:latin typeface="Roboto"/>
                          <a:ea typeface="Roboto"/>
                          <a:cs typeface="Roboto"/>
                          <a:sym typeface="Roboto"/>
                        </a:rPr>
                        <a:t>Pixel based</a:t>
                      </a:r>
                      <a:endParaRPr sz="1200">
                        <a:solidFill>
                          <a:srgbClr val="FFFFFF"/>
                        </a:solidFill>
                        <a:latin typeface="Roboto"/>
                        <a:ea typeface="Roboto"/>
                        <a:cs typeface="Roboto"/>
                        <a:sym typeface="Roboto"/>
                      </a:endParaRPr>
                    </a:p>
                  </a:txBody>
                  <a:tcPr marT="91425" marB="91425" marR="91425" marL="91425" anchor="ctr">
                    <a:solidFill>
                      <a:srgbClr val="26A69A"/>
                    </a:solidFill>
                  </a:tcPr>
                </a:tc>
                <a:tc>
                  <a:txBody>
                    <a:bodyPr>
                      <a:noAutofit/>
                    </a:bodyPr>
                    <a:lstStyle/>
                    <a:p>
                      <a:pPr indent="0" lvl="0" marL="0" rtl="0" algn="ctr">
                        <a:spcBef>
                          <a:spcPts val="0"/>
                        </a:spcBef>
                        <a:spcAft>
                          <a:spcPts val="0"/>
                        </a:spcAft>
                        <a:buNone/>
                      </a:pPr>
                      <a:r>
                        <a:rPr lang="es" sz="1200">
                          <a:solidFill>
                            <a:schemeClr val="lt1"/>
                          </a:solidFill>
                          <a:latin typeface="Roboto"/>
                          <a:ea typeface="Roboto"/>
                          <a:cs typeface="Roboto"/>
                          <a:sym typeface="Roboto"/>
                        </a:rPr>
                        <a:t>Accuracy</a:t>
                      </a:r>
                      <a:endParaRPr sz="1200">
                        <a:solidFill>
                          <a:srgbClr val="FFFFFF"/>
                        </a:solidFill>
                        <a:latin typeface="Roboto"/>
                        <a:ea typeface="Roboto"/>
                        <a:cs typeface="Roboto"/>
                        <a:sym typeface="Roboto"/>
                      </a:endParaRPr>
                    </a:p>
                  </a:txBody>
                  <a:tcPr marT="91425" marB="91425" marR="91425" marL="91425" anchor="ctr">
                    <a:lnB cap="flat" cmpd="sng" w="9525">
                      <a:solidFill>
                        <a:srgbClr val="9E9E9E"/>
                      </a:solidFill>
                      <a:prstDash val="solid"/>
                      <a:round/>
                      <a:headEnd len="med" w="med" type="none"/>
                      <a:tailEnd len="med" w="med" type="none"/>
                    </a:lnB>
                    <a:solidFill>
                      <a:srgbClr val="26A69A"/>
                    </a:solidFill>
                  </a:tcPr>
                </a:tc>
                <a:tc>
                  <a:txBody>
                    <a:bodyPr>
                      <a:noAutofit/>
                    </a:bodyPr>
                    <a:lstStyle/>
                    <a:p>
                      <a:pPr indent="0" lvl="0" marL="0" rtl="0" algn="ctr">
                        <a:spcBef>
                          <a:spcPts val="0"/>
                        </a:spcBef>
                        <a:spcAft>
                          <a:spcPts val="0"/>
                        </a:spcAft>
                        <a:buClr>
                          <a:schemeClr val="dk1"/>
                        </a:buClr>
                        <a:buSzPts val="1100"/>
                        <a:buFont typeface="Arial"/>
                        <a:buNone/>
                      </a:pPr>
                      <a:r>
                        <a:rPr lang="es" sz="1200">
                          <a:solidFill>
                            <a:schemeClr val="lt1"/>
                          </a:solidFill>
                          <a:latin typeface="Roboto"/>
                          <a:ea typeface="Roboto"/>
                          <a:cs typeface="Roboto"/>
                          <a:sym typeface="Roboto"/>
                        </a:rPr>
                        <a:t>Precision</a:t>
                      </a:r>
                      <a:endParaRPr sz="1200">
                        <a:solidFill>
                          <a:srgbClr val="FFFFFF"/>
                        </a:solidFill>
                        <a:latin typeface="Roboto"/>
                        <a:ea typeface="Roboto"/>
                        <a:cs typeface="Roboto"/>
                        <a:sym typeface="Roboto"/>
                      </a:endParaRPr>
                    </a:p>
                  </a:txBody>
                  <a:tcPr marT="91425" marB="91425" marR="91425" marL="91425" anchor="ctr">
                    <a:lnB cap="flat" cmpd="sng" w="9525">
                      <a:solidFill>
                        <a:srgbClr val="9E9E9E"/>
                      </a:solidFill>
                      <a:prstDash val="solid"/>
                      <a:round/>
                      <a:headEnd len="med" w="med" type="none"/>
                      <a:tailEnd len="med" w="med" type="none"/>
                    </a:lnB>
                    <a:solidFill>
                      <a:srgbClr val="26A69A"/>
                    </a:solidFill>
                  </a:tcPr>
                </a:tc>
                <a:tc>
                  <a:txBody>
                    <a:bodyPr>
                      <a:noAutofit/>
                    </a:bodyPr>
                    <a:lstStyle/>
                    <a:p>
                      <a:pPr indent="0" lvl="0" marL="0" rtl="0" algn="ctr">
                        <a:spcBef>
                          <a:spcPts val="0"/>
                        </a:spcBef>
                        <a:spcAft>
                          <a:spcPts val="0"/>
                        </a:spcAft>
                        <a:buNone/>
                      </a:pPr>
                      <a:r>
                        <a:rPr lang="es" sz="1200">
                          <a:solidFill>
                            <a:srgbClr val="FFFFFF"/>
                          </a:solidFill>
                          <a:latin typeface="Roboto"/>
                          <a:ea typeface="Roboto"/>
                          <a:cs typeface="Roboto"/>
                          <a:sym typeface="Roboto"/>
                        </a:rPr>
                        <a:t>Recall</a:t>
                      </a:r>
                      <a:endParaRPr sz="1200">
                        <a:solidFill>
                          <a:srgbClr val="FFFFFF"/>
                        </a:solidFill>
                        <a:latin typeface="Roboto"/>
                        <a:ea typeface="Roboto"/>
                        <a:cs typeface="Roboto"/>
                        <a:sym typeface="Roboto"/>
                      </a:endParaRPr>
                    </a:p>
                  </a:txBody>
                  <a:tcPr marT="91425" marB="91425" marR="91425" marL="91425" anchor="ctr">
                    <a:lnB cap="flat" cmpd="sng" w="9525">
                      <a:solidFill>
                        <a:srgbClr val="9E9E9E"/>
                      </a:solidFill>
                      <a:prstDash val="solid"/>
                      <a:round/>
                      <a:headEnd len="med" w="med" type="none"/>
                      <a:tailEnd len="med" w="med" type="none"/>
                    </a:lnB>
                    <a:solidFill>
                      <a:srgbClr val="26A69A"/>
                    </a:solidFill>
                  </a:tcPr>
                </a:tc>
                <a:tc>
                  <a:txBody>
                    <a:bodyPr>
                      <a:noAutofit/>
                    </a:bodyPr>
                    <a:lstStyle/>
                    <a:p>
                      <a:pPr indent="0" lvl="0" marL="0" rtl="0" algn="ctr">
                        <a:spcBef>
                          <a:spcPts val="0"/>
                        </a:spcBef>
                        <a:spcAft>
                          <a:spcPts val="0"/>
                        </a:spcAft>
                        <a:buNone/>
                      </a:pPr>
                      <a:r>
                        <a:rPr lang="es" sz="1200">
                          <a:solidFill>
                            <a:srgbClr val="FFFFFF"/>
                          </a:solidFill>
                          <a:latin typeface="Roboto"/>
                          <a:ea typeface="Roboto"/>
                          <a:cs typeface="Roboto"/>
                          <a:sym typeface="Roboto"/>
                        </a:rPr>
                        <a:t>F1-score</a:t>
                      </a:r>
                      <a:endParaRPr sz="1200">
                        <a:solidFill>
                          <a:srgbClr val="FFFFFF"/>
                        </a:solidFill>
                        <a:latin typeface="Roboto"/>
                        <a:ea typeface="Roboto"/>
                        <a:cs typeface="Roboto"/>
                        <a:sym typeface="Roboto"/>
                      </a:endParaRPr>
                    </a:p>
                  </a:txBody>
                  <a:tcPr marT="91425" marB="91425" marR="91425" marL="91425" anchor="ctr">
                    <a:lnB cap="flat" cmpd="sng" w="9525">
                      <a:solidFill>
                        <a:srgbClr val="9E9E9E"/>
                      </a:solidFill>
                      <a:prstDash val="solid"/>
                      <a:round/>
                      <a:headEnd len="med" w="med" type="none"/>
                      <a:tailEnd len="med" w="med" type="none"/>
                    </a:lnB>
                    <a:solidFill>
                      <a:srgbClr val="26A69A"/>
                    </a:solidFill>
                  </a:tcPr>
                </a:tc>
                <a:tc>
                  <a:txBody>
                    <a:bodyPr>
                      <a:noAutofit/>
                    </a:bodyPr>
                    <a:lstStyle/>
                    <a:p>
                      <a:pPr indent="0" lvl="0" marL="0" rtl="0" algn="ctr">
                        <a:spcBef>
                          <a:spcPts val="0"/>
                        </a:spcBef>
                        <a:spcAft>
                          <a:spcPts val="0"/>
                        </a:spcAft>
                        <a:buClr>
                          <a:schemeClr val="dk1"/>
                        </a:buClr>
                        <a:buSzPts val="1100"/>
                        <a:buFont typeface="Arial"/>
                        <a:buNone/>
                      </a:pPr>
                      <a:r>
                        <a:rPr lang="es" sz="1300">
                          <a:solidFill>
                            <a:schemeClr val="lt1"/>
                          </a:solidFill>
                          <a:latin typeface="Roboto"/>
                          <a:ea typeface="Roboto"/>
                          <a:cs typeface="Roboto"/>
                          <a:sym typeface="Roboto"/>
                        </a:rPr>
                        <a:t>time[s]</a:t>
                      </a:r>
                      <a:endParaRPr sz="1200">
                        <a:solidFill>
                          <a:srgbClr val="FFFFFF"/>
                        </a:solidFill>
                        <a:latin typeface="Roboto"/>
                        <a:ea typeface="Roboto"/>
                        <a:cs typeface="Roboto"/>
                        <a:sym typeface="Roboto"/>
                      </a:endParaRPr>
                    </a:p>
                  </a:txBody>
                  <a:tcPr marT="91425" marB="91425" marR="91425" marL="91425" anchor="ctr">
                    <a:lnB cap="flat" cmpd="sng" w="9525">
                      <a:solidFill>
                        <a:srgbClr val="9E9E9E"/>
                      </a:solidFill>
                      <a:prstDash val="solid"/>
                      <a:round/>
                      <a:headEnd len="med" w="med" type="none"/>
                      <a:tailEnd len="med" w="med" type="none"/>
                    </a:lnB>
                    <a:solidFill>
                      <a:srgbClr val="26A69A"/>
                    </a:solidFill>
                  </a:tcPr>
                </a:tc>
              </a:tr>
              <a:tr h="295475">
                <a:tc>
                  <a:txBody>
                    <a:bodyPr>
                      <a:noAutofit/>
                    </a:bodyPr>
                    <a:lstStyle/>
                    <a:p>
                      <a:pPr indent="0" lvl="0" marL="0" rtl="0" algn="ctr">
                        <a:spcBef>
                          <a:spcPts val="0"/>
                        </a:spcBef>
                        <a:spcAft>
                          <a:spcPts val="0"/>
                        </a:spcAft>
                        <a:buNone/>
                      </a:pPr>
                      <a:r>
                        <a:rPr lang="es" sz="1200">
                          <a:solidFill>
                            <a:srgbClr val="FFFBF0"/>
                          </a:solidFill>
                          <a:latin typeface="Roboto"/>
                          <a:ea typeface="Roboto"/>
                          <a:cs typeface="Roboto"/>
                          <a:sym typeface="Roboto"/>
                        </a:rPr>
                        <a:t>Method 2</a:t>
                      </a:r>
                      <a:endParaRPr sz="1200">
                        <a:solidFill>
                          <a:srgbClr val="FFFBF0"/>
                        </a:solidFill>
                        <a:latin typeface="Roboto"/>
                        <a:ea typeface="Roboto"/>
                        <a:cs typeface="Roboto"/>
                        <a:sym typeface="Roboto"/>
                      </a:endParaRPr>
                    </a:p>
                  </a:txBody>
                  <a:tcPr marT="91425" marB="91425" marR="91425" marL="91425" anchor="ctr">
                    <a:lnR cap="flat" cmpd="sng" w="9525">
                      <a:solidFill>
                        <a:srgbClr val="9E9E9E"/>
                      </a:solidFill>
                      <a:prstDash val="solid"/>
                      <a:round/>
                      <a:headEnd len="med" w="med" type="none"/>
                      <a:tailEnd len="med" w="med" type="none"/>
                    </a:lnR>
                    <a:lnB cap="flat" cmpd="sng" w="9525">
                      <a:solidFill>
                        <a:srgbClr val="9E9E9E"/>
                      </a:solidFill>
                      <a:prstDash val="solid"/>
                      <a:round/>
                      <a:headEnd len="med" w="med" type="none"/>
                      <a:tailEnd len="med" w="med" type="none"/>
                    </a:lnB>
                    <a:solidFill>
                      <a:srgbClr val="80CBC4"/>
                    </a:solidFill>
                  </a:tcPr>
                </a:tc>
                <a:tc>
                  <a:txBody>
                    <a:bodyPr>
                      <a:noAutofit/>
                    </a:bodyPr>
                    <a:lstStyle/>
                    <a:p>
                      <a:pPr indent="0" lvl="0" marL="0" rtl="0" algn="ctr">
                        <a:spcBef>
                          <a:spcPts val="0"/>
                        </a:spcBef>
                        <a:spcAft>
                          <a:spcPts val="0"/>
                        </a:spcAft>
                        <a:buNone/>
                      </a:pPr>
                      <a:r>
                        <a:rPr lang="es"/>
                        <a:t>0.747</a:t>
                      </a:r>
                      <a:endParaRPr/>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lgn="ctr">
                        <a:spcBef>
                          <a:spcPts val="0"/>
                        </a:spcBef>
                        <a:spcAft>
                          <a:spcPts val="0"/>
                        </a:spcAft>
                        <a:buNone/>
                      </a:pPr>
                      <a:r>
                        <a:rPr lang="es"/>
                        <a:t>0.780</a:t>
                      </a:r>
                      <a:endParaRPr/>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lgn="ctr">
                        <a:spcBef>
                          <a:spcPts val="0"/>
                        </a:spcBef>
                        <a:spcAft>
                          <a:spcPts val="0"/>
                        </a:spcAft>
                        <a:buNone/>
                      </a:pPr>
                      <a:r>
                        <a:rPr lang="es"/>
                        <a:t>0.729</a:t>
                      </a:r>
                      <a:endParaRPr/>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lgn="ctr">
                        <a:spcBef>
                          <a:spcPts val="0"/>
                        </a:spcBef>
                        <a:spcAft>
                          <a:spcPts val="0"/>
                        </a:spcAft>
                        <a:buNone/>
                      </a:pPr>
                      <a:r>
                        <a:rPr lang="es"/>
                        <a:t>0.784</a:t>
                      </a:r>
                      <a:endParaRPr/>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lgn="ctr">
                        <a:spcBef>
                          <a:spcPts val="0"/>
                        </a:spcBef>
                        <a:spcAft>
                          <a:spcPts val="0"/>
                        </a:spcAft>
                        <a:buNone/>
                      </a:pPr>
                      <a:r>
                        <a:rPr lang="es"/>
                        <a:t>323.9</a:t>
                      </a:r>
                      <a:endParaRPr/>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