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Old Standard TT"/>
      <p:regular r:id="rId35"/>
      <p:bold r:id="rId36"/>
      <p: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D819F8D-CE36-459C-974C-8B9798367AAB}">
  <a:tblStyle styleId="{4D819F8D-CE36-459C-974C-8B9798367AAB}"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OldStandardTT-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OldStandardTT-italic.fntdata"/><Relationship Id="rId14" Type="http://schemas.openxmlformats.org/officeDocument/2006/relationships/slide" Target="slides/slide9.xml"/><Relationship Id="rId36" Type="http://schemas.openxmlformats.org/officeDocument/2006/relationships/font" Target="fonts/OldStandardTT-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4" name="Shape 4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Shape 4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1" name="Shape 4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Shape 4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9" name="Shape 4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8" name="Shape 4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Shape 4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6" name="Shape 4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Shape 4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4" name="Shape 4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1" name="Shape 11"/>
          <p:cNvCxnSpPr/>
          <p:nvPr/>
        </p:nvCxnSpPr>
        <p:spPr>
          <a:xfrm>
            <a:off x="641934" y="3597500"/>
            <a:ext cx="390300"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Shape 13"/>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accent1"/>
                </a:solidFill>
              </a:defRPr>
            </a:lvl1pPr>
            <a:lvl2pPr lvl="1">
              <a:spcBef>
                <a:spcPts val="0"/>
              </a:spcBef>
              <a:buNone/>
              <a:defRPr>
                <a:solidFill>
                  <a:schemeClr val="accent1"/>
                </a:solidFill>
              </a:defRPr>
            </a:lvl2pPr>
            <a:lvl3pPr lvl="2">
              <a:spcBef>
                <a:spcPts val="0"/>
              </a:spcBef>
              <a:buNone/>
              <a:defRPr>
                <a:solidFill>
                  <a:schemeClr val="accent1"/>
                </a:solidFill>
              </a:defRPr>
            </a:lvl3pPr>
            <a:lvl4pPr lvl="3">
              <a:spcBef>
                <a:spcPts val="0"/>
              </a:spcBef>
              <a:buNone/>
              <a:defRPr>
                <a:solidFill>
                  <a:schemeClr val="accent1"/>
                </a:solidFill>
              </a:defRPr>
            </a:lvl4pPr>
            <a:lvl5pPr lvl="4">
              <a:spcBef>
                <a:spcPts val="0"/>
              </a:spcBef>
              <a:buNone/>
              <a:defRPr>
                <a:solidFill>
                  <a:schemeClr val="accent1"/>
                </a:solidFill>
              </a:defRPr>
            </a:lvl5pPr>
            <a:lvl6pPr lvl="5">
              <a:spcBef>
                <a:spcPts val="0"/>
              </a:spcBef>
              <a:buNone/>
              <a:defRPr>
                <a:solidFill>
                  <a:schemeClr val="accent1"/>
                </a:solidFill>
              </a:defRPr>
            </a:lvl6pPr>
            <a:lvl7pPr lvl="6">
              <a:spcBef>
                <a:spcPts val="0"/>
              </a:spcBef>
              <a:buNone/>
              <a:defRPr>
                <a:solidFill>
                  <a:schemeClr val="accent1"/>
                </a:solidFill>
              </a:defRPr>
            </a:lvl7pPr>
            <a:lvl8pPr lvl="7">
              <a:spcBef>
                <a:spcPts val="0"/>
              </a:spcBef>
              <a:buNone/>
              <a:defRPr>
                <a:solidFill>
                  <a:schemeClr val="accent1"/>
                </a:solidFill>
              </a:defRPr>
            </a:lvl8pPr>
            <a:lvl9pPr lvl="8">
              <a:spcBef>
                <a:spcPts val="0"/>
              </a:spcBef>
              <a:buNone/>
              <a:defRPr>
                <a:solidFill>
                  <a:schemeClr val="accen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cap="flat" cmpd="sng" w="28575">
            <a:solidFill>
              <a:schemeClr val="lt2"/>
            </a:solidFill>
            <a:prstDash val="solid"/>
            <a:round/>
            <a:headEnd len="med" w="med" type="none"/>
            <a:tailEnd len="med" w="med" type="none"/>
          </a:ln>
        </p:spPr>
      </p:cxnSp>
      <p:sp>
        <p:nvSpPr>
          <p:cNvPr id="17" name="Shape 17"/>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accent1"/>
                </a:solidFill>
              </a:defRPr>
            </a:lvl1pPr>
            <a:lvl2pPr lvl="1">
              <a:spcBef>
                <a:spcPts val="0"/>
              </a:spcBef>
              <a:buNone/>
              <a:defRPr>
                <a:solidFill>
                  <a:schemeClr val="accent1"/>
                </a:solidFill>
              </a:defRPr>
            </a:lvl2pPr>
            <a:lvl3pPr lvl="2">
              <a:spcBef>
                <a:spcPts val="0"/>
              </a:spcBef>
              <a:buNone/>
              <a:defRPr>
                <a:solidFill>
                  <a:schemeClr val="accent1"/>
                </a:solidFill>
              </a:defRPr>
            </a:lvl3pPr>
            <a:lvl4pPr lvl="3">
              <a:spcBef>
                <a:spcPts val="0"/>
              </a:spcBef>
              <a:buNone/>
              <a:defRPr>
                <a:solidFill>
                  <a:schemeClr val="accent1"/>
                </a:solidFill>
              </a:defRPr>
            </a:lvl4pPr>
            <a:lvl5pPr lvl="4">
              <a:spcBef>
                <a:spcPts val="0"/>
              </a:spcBef>
              <a:buNone/>
              <a:defRPr>
                <a:solidFill>
                  <a:schemeClr val="accent1"/>
                </a:solidFill>
              </a:defRPr>
            </a:lvl5pPr>
            <a:lvl6pPr lvl="5">
              <a:spcBef>
                <a:spcPts val="0"/>
              </a:spcBef>
              <a:buNone/>
              <a:defRPr>
                <a:solidFill>
                  <a:schemeClr val="accent1"/>
                </a:solidFill>
              </a:defRPr>
            </a:lvl6pPr>
            <a:lvl7pPr lvl="6">
              <a:spcBef>
                <a:spcPts val="0"/>
              </a:spcBef>
              <a:buNone/>
              <a:defRPr>
                <a:solidFill>
                  <a:schemeClr val="accent1"/>
                </a:solidFill>
              </a:defRPr>
            </a:lvl7pPr>
            <a:lvl8pPr lvl="7">
              <a:spcBef>
                <a:spcPts val="0"/>
              </a:spcBef>
              <a:buNone/>
              <a:defRPr>
                <a:solidFill>
                  <a:schemeClr val="accent1"/>
                </a:solidFill>
              </a:defRPr>
            </a:lvl8pPr>
            <a:lvl9pPr lvl="8">
              <a:spcBef>
                <a:spcPts val="0"/>
              </a:spcBef>
              <a:buNone/>
              <a:defRPr>
                <a:solidFill>
                  <a:schemeClr val="accen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accent1"/>
                </a:solidFill>
              </a:defRPr>
            </a:lvl1pPr>
            <a:lvl2pPr lvl="1">
              <a:spcBef>
                <a:spcPts val="0"/>
              </a:spcBef>
              <a:buNone/>
              <a:defRPr>
                <a:solidFill>
                  <a:schemeClr val="accent1"/>
                </a:solidFill>
              </a:defRPr>
            </a:lvl2pPr>
            <a:lvl3pPr lvl="2">
              <a:spcBef>
                <a:spcPts val="0"/>
              </a:spcBef>
              <a:buNone/>
              <a:defRPr>
                <a:solidFill>
                  <a:schemeClr val="accent1"/>
                </a:solidFill>
              </a:defRPr>
            </a:lvl3pPr>
            <a:lvl4pPr lvl="3">
              <a:spcBef>
                <a:spcPts val="0"/>
              </a:spcBef>
              <a:buNone/>
              <a:defRPr>
                <a:solidFill>
                  <a:schemeClr val="accent1"/>
                </a:solidFill>
              </a:defRPr>
            </a:lvl4pPr>
            <a:lvl5pPr lvl="4">
              <a:spcBef>
                <a:spcPts val="0"/>
              </a:spcBef>
              <a:buNone/>
              <a:defRPr>
                <a:solidFill>
                  <a:schemeClr val="accent1"/>
                </a:solidFill>
              </a:defRPr>
            </a:lvl5pPr>
            <a:lvl6pPr lvl="5">
              <a:spcBef>
                <a:spcPts val="0"/>
              </a:spcBef>
              <a:buNone/>
              <a:defRPr>
                <a:solidFill>
                  <a:schemeClr val="accent1"/>
                </a:solidFill>
              </a:defRPr>
            </a:lvl6pPr>
            <a:lvl7pPr lvl="6">
              <a:spcBef>
                <a:spcPts val="0"/>
              </a:spcBef>
              <a:buNone/>
              <a:defRPr>
                <a:solidFill>
                  <a:schemeClr val="accent1"/>
                </a:solidFill>
              </a:defRPr>
            </a:lvl7pPr>
            <a:lvl8pPr lvl="7">
              <a:spcBef>
                <a:spcPts val="0"/>
              </a:spcBef>
              <a:buNone/>
              <a:defRPr>
                <a:solidFill>
                  <a:schemeClr val="accent1"/>
                </a:solidFill>
              </a:defRPr>
            </a:lvl8pPr>
            <a:lvl9pPr lvl="8">
              <a:spcBef>
                <a:spcPts val="0"/>
              </a:spcBef>
              <a:buNone/>
              <a:defRPr>
                <a:solidFill>
                  <a:schemeClr val="accen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686400"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Shape 43"/>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accent1"/>
                </a:solidFill>
              </a:defRPr>
            </a:lvl1pPr>
            <a:lvl2pPr lvl="1">
              <a:spcBef>
                <a:spcPts val="0"/>
              </a:spcBef>
              <a:buNone/>
              <a:defRPr>
                <a:solidFill>
                  <a:schemeClr val="accent1"/>
                </a:solidFill>
              </a:defRPr>
            </a:lvl2pPr>
            <a:lvl3pPr lvl="2">
              <a:spcBef>
                <a:spcPts val="0"/>
              </a:spcBef>
              <a:buNone/>
              <a:defRPr>
                <a:solidFill>
                  <a:schemeClr val="accent1"/>
                </a:solidFill>
              </a:defRPr>
            </a:lvl3pPr>
            <a:lvl4pPr lvl="3">
              <a:spcBef>
                <a:spcPts val="0"/>
              </a:spcBef>
              <a:buNone/>
              <a:defRPr>
                <a:solidFill>
                  <a:schemeClr val="accent1"/>
                </a:solidFill>
              </a:defRPr>
            </a:lvl4pPr>
            <a:lvl5pPr lvl="4">
              <a:spcBef>
                <a:spcPts val="0"/>
              </a:spcBef>
              <a:buNone/>
              <a:defRPr>
                <a:solidFill>
                  <a:schemeClr val="accent1"/>
                </a:solidFill>
              </a:defRPr>
            </a:lvl5pPr>
            <a:lvl6pPr lvl="5">
              <a:spcBef>
                <a:spcPts val="0"/>
              </a:spcBef>
              <a:buNone/>
              <a:defRPr>
                <a:solidFill>
                  <a:schemeClr val="accent1"/>
                </a:solidFill>
              </a:defRPr>
            </a:lvl6pPr>
            <a:lvl7pPr lvl="6">
              <a:spcBef>
                <a:spcPts val="0"/>
              </a:spcBef>
              <a:buNone/>
              <a:defRPr>
                <a:solidFill>
                  <a:schemeClr val="accent1"/>
                </a:solidFill>
              </a:defRPr>
            </a:lvl7pPr>
            <a:lvl8pPr lvl="7">
              <a:spcBef>
                <a:spcPts val="0"/>
              </a:spcBef>
              <a:buNone/>
              <a:defRPr>
                <a:solidFill>
                  <a:schemeClr val="accent1"/>
                </a:solidFill>
              </a:defRPr>
            </a:lvl8pPr>
            <a:lvl9pPr lvl="8">
              <a:spcBef>
                <a:spcPts val="0"/>
              </a:spcBef>
              <a:buNone/>
              <a:defRPr>
                <a:solidFill>
                  <a:schemeClr val="accen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1"/>
                </a:solidFill>
                <a:latin typeface="Old Standard TT"/>
                <a:ea typeface="Old Standard TT"/>
                <a:cs typeface="Old Standard TT"/>
                <a:sym typeface="Old Standard TT"/>
              </a:defRPr>
            </a:lvl1pPr>
            <a:lvl2pPr lvl="1" algn="r">
              <a:spcBef>
                <a:spcPts val="0"/>
              </a:spcBef>
              <a:buNone/>
              <a:defRPr sz="1000">
                <a:solidFill>
                  <a:schemeClr val="dk1"/>
                </a:solidFill>
                <a:latin typeface="Old Standard TT"/>
                <a:ea typeface="Old Standard TT"/>
                <a:cs typeface="Old Standard TT"/>
                <a:sym typeface="Old Standard TT"/>
              </a:defRPr>
            </a:lvl2pPr>
            <a:lvl3pPr lvl="2" algn="r">
              <a:spcBef>
                <a:spcPts val="0"/>
              </a:spcBef>
              <a:buNone/>
              <a:defRPr sz="1000">
                <a:solidFill>
                  <a:schemeClr val="dk1"/>
                </a:solidFill>
                <a:latin typeface="Old Standard TT"/>
                <a:ea typeface="Old Standard TT"/>
                <a:cs typeface="Old Standard TT"/>
                <a:sym typeface="Old Standard TT"/>
              </a:defRPr>
            </a:lvl3pPr>
            <a:lvl4pPr lvl="3" algn="r">
              <a:spcBef>
                <a:spcPts val="0"/>
              </a:spcBef>
              <a:buNone/>
              <a:defRPr sz="1000">
                <a:solidFill>
                  <a:schemeClr val="dk1"/>
                </a:solidFill>
                <a:latin typeface="Old Standard TT"/>
                <a:ea typeface="Old Standard TT"/>
                <a:cs typeface="Old Standard TT"/>
                <a:sym typeface="Old Standard TT"/>
              </a:defRPr>
            </a:lvl4pPr>
            <a:lvl5pPr lvl="4" algn="r">
              <a:spcBef>
                <a:spcPts val="0"/>
              </a:spcBef>
              <a:buNone/>
              <a:defRPr sz="1000">
                <a:solidFill>
                  <a:schemeClr val="dk1"/>
                </a:solidFill>
                <a:latin typeface="Old Standard TT"/>
                <a:ea typeface="Old Standard TT"/>
                <a:cs typeface="Old Standard TT"/>
                <a:sym typeface="Old Standard TT"/>
              </a:defRPr>
            </a:lvl5pPr>
            <a:lvl6pPr lvl="5" algn="r">
              <a:spcBef>
                <a:spcPts val="0"/>
              </a:spcBef>
              <a:buNone/>
              <a:defRPr sz="1000">
                <a:solidFill>
                  <a:schemeClr val="dk1"/>
                </a:solidFill>
                <a:latin typeface="Old Standard TT"/>
                <a:ea typeface="Old Standard TT"/>
                <a:cs typeface="Old Standard TT"/>
                <a:sym typeface="Old Standard TT"/>
              </a:defRPr>
            </a:lvl6pPr>
            <a:lvl7pPr lvl="6" algn="r">
              <a:spcBef>
                <a:spcPts val="0"/>
              </a:spcBef>
              <a:buNone/>
              <a:defRPr sz="1000">
                <a:solidFill>
                  <a:schemeClr val="dk1"/>
                </a:solidFill>
                <a:latin typeface="Old Standard TT"/>
                <a:ea typeface="Old Standard TT"/>
                <a:cs typeface="Old Standard TT"/>
                <a:sym typeface="Old Standard TT"/>
              </a:defRPr>
            </a:lvl7pPr>
            <a:lvl8pPr lvl="7" algn="r">
              <a:spcBef>
                <a:spcPts val="0"/>
              </a:spcBef>
              <a:buNone/>
              <a:defRPr sz="1000">
                <a:solidFill>
                  <a:schemeClr val="dk1"/>
                </a:solidFill>
                <a:latin typeface="Old Standard TT"/>
                <a:ea typeface="Old Standard TT"/>
                <a:cs typeface="Old Standard TT"/>
                <a:sym typeface="Old Standard TT"/>
              </a:defRPr>
            </a:lvl8pPr>
            <a:lvl9pPr lvl="8" algn="r">
              <a:spcBef>
                <a:spcPts val="0"/>
              </a:spcBef>
              <a:buNone/>
              <a:defRPr sz="1000">
                <a:solidFill>
                  <a:schemeClr val="dk1"/>
                </a:solidFill>
                <a:latin typeface="Old Standard TT"/>
                <a:ea typeface="Old Standard TT"/>
                <a:cs typeface="Old Standard TT"/>
                <a:sym typeface="Old Standard TT"/>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jp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5.jp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8.jpg"/><Relationship Id="rId5"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0.png"/><Relationship Id="rId4" Type="http://schemas.openxmlformats.org/officeDocument/2006/relationships/image" Target="../media/image28.png"/><Relationship Id="rId5"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7.jpg"/><Relationship Id="rId5"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12.jpg"/><Relationship Id="rId5"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1.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1613650" y="1091850"/>
            <a:ext cx="7383300" cy="1358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MCV-M3: Image Classification (week 5)</a:t>
            </a:r>
            <a:endParaRPr/>
          </a:p>
        </p:txBody>
      </p:sp>
      <p:sp>
        <p:nvSpPr>
          <p:cNvPr id="60" name="Shape 60"/>
          <p:cNvSpPr txBox="1"/>
          <p:nvPr>
            <p:ph idx="1" type="subTitle"/>
          </p:nvPr>
        </p:nvSpPr>
        <p:spPr>
          <a:xfrm>
            <a:off x="5169875" y="3509900"/>
            <a:ext cx="3488700" cy="1062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800"/>
              <a:t>Jonatan Poveda, Martí Cobos</a:t>
            </a:r>
            <a:endParaRPr sz="1800"/>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GB">
                <a:solidFill>
                  <a:schemeClr val="accent1"/>
                </a:solidFill>
                <a:latin typeface="Old Standard TT"/>
                <a:ea typeface="Old Standard TT"/>
                <a:cs typeface="Old Standard TT"/>
                <a:sym typeface="Old Standard TT"/>
              </a:rPr>
              <a:t>‹#›</a:t>
            </a:fld>
            <a:endParaRPr>
              <a:solidFill>
                <a:schemeClr val="accent1"/>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2200"/>
              <a:t>Weeks 3-5: </a:t>
            </a:r>
            <a:r>
              <a:rPr lang="en-GB" sz="2200"/>
              <a:t>Image Classification Pipeline</a:t>
            </a:r>
            <a:endParaRPr sz="2200"/>
          </a:p>
        </p:txBody>
      </p:sp>
      <p:sp>
        <p:nvSpPr>
          <p:cNvPr id="255" name="Shape 2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a:p>
        </p:txBody>
      </p:sp>
      <p:sp>
        <p:nvSpPr>
          <p:cNvPr id="256" name="Shape 256"/>
          <p:cNvSpPr/>
          <p:nvPr/>
        </p:nvSpPr>
        <p:spPr>
          <a:xfrm>
            <a:off x="67525" y="1234900"/>
            <a:ext cx="9026400" cy="2526600"/>
          </a:xfrm>
          <a:prstGeom prst="roundRect">
            <a:avLst>
              <a:gd fmla="val 16667" name="adj"/>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txBox="1"/>
          <p:nvPr/>
        </p:nvSpPr>
        <p:spPr>
          <a:xfrm>
            <a:off x="6028850" y="2156350"/>
            <a:ext cx="1364400" cy="670800"/>
          </a:xfrm>
          <a:prstGeom prst="rect">
            <a:avLst/>
          </a:prstGeom>
          <a:solidFill>
            <a:srgbClr val="80CBC4"/>
          </a:solidFill>
          <a:ln cap="flat" cmpd="sng" w="9525">
            <a:solidFill>
              <a:srgbClr val="26A69A"/>
            </a:solidFill>
            <a:prstDash val="solid"/>
            <a:round/>
            <a:headEnd len="med" w="med" type="none"/>
            <a:tailEnd len="med" w="med"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Old Standard TT"/>
                <a:ea typeface="Old Standard TT"/>
                <a:cs typeface="Old Standard TT"/>
                <a:sym typeface="Old Standard TT"/>
              </a:rPr>
              <a:t>Evaluate Code Performance</a:t>
            </a:r>
            <a:endParaRPr/>
          </a:p>
        </p:txBody>
      </p:sp>
      <p:sp>
        <p:nvSpPr>
          <p:cNvPr id="258" name="Shape 258"/>
          <p:cNvSpPr txBox="1"/>
          <p:nvPr/>
        </p:nvSpPr>
        <p:spPr>
          <a:xfrm>
            <a:off x="1736900" y="1286675"/>
            <a:ext cx="5412600" cy="33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Implement a Multi Layer perceptron</a:t>
            </a:r>
            <a:endParaRPr b="1" sz="1800"/>
          </a:p>
        </p:txBody>
      </p:sp>
      <p:sp>
        <p:nvSpPr>
          <p:cNvPr id="259" name="Shape 259"/>
          <p:cNvSpPr/>
          <p:nvPr/>
        </p:nvSpPr>
        <p:spPr>
          <a:xfrm>
            <a:off x="7463925" y="2165025"/>
            <a:ext cx="2988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 name="Shape 260"/>
          <p:cNvSpPr/>
          <p:nvPr/>
        </p:nvSpPr>
        <p:spPr>
          <a:xfrm>
            <a:off x="1460918" y="2165025"/>
            <a:ext cx="16110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a:off x="4569902" y="2193825"/>
            <a:ext cx="14484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txBox="1"/>
          <p:nvPr/>
        </p:nvSpPr>
        <p:spPr>
          <a:xfrm>
            <a:off x="67525" y="3148225"/>
            <a:ext cx="16110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Input Images and Labels</a:t>
            </a:r>
            <a:endParaRPr/>
          </a:p>
        </p:txBody>
      </p:sp>
      <p:sp>
        <p:nvSpPr>
          <p:cNvPr id="263" name="Shape 263"/>
          <p:cNvSpPr txBox="1"/>
          <p:nvPr/>
        </p:nvSpPr>
        <p:spPr>
          <a:xfrm>
            <a:off x="2125700" y="2911850"/>
            <a:ext cx="11355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64" name="Shape 264"/>
          <p:cNvSpPr txBox="1"/>
          <p:nvPr/>
        </p:nvSpPr>
        <p:spPr>
          <a:xfrm>
            <a:off x="5828375" y="2827150"/>
            <a:ext cx="1772400" cy="75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Compute metrics using ground truth information</a:t>
            </a:r>
            <a:endParaRPr/>
          </a:p>
        </p:txBody>
      </p:sp>
      <p:pic>
        <p:nvPicPr>
          <p:cNvPr id="265" name="Shape 265"/>
          <p:cNvPicPr preferRelativeResize="0"/>
          <p:nvPr/>
        </p:nvPicPr>
        <p:blipFill>
          <a:blip r:embed="rId3">
            <a:alphaModFix/>
          </a:blip>
          <a:stretch>
            <a:fillRect/>
          </a:stretch>
        </p:blipFill>
        <p:spPr>
          <a:xfrm>
            <a:off x="205150" y="1906525"/>
            <a:ext cx="1241700" cy="1241700"/>
          </a:xfrm>
          <a:prstGeom prst="rect">
            <a:avLst/>
          </a:prstGeom>
          <a:noFill/>
          <a:ln>
            <a:noFill/>
          </a:ln>
        </p:spPr>
      </p:pic>
      <p:sp>
        <p:nvSpPr>
          <p:cNvPr id="266" name="Shape 266"/>
          <p:cNvSpPr txBox="1"/>
          <p:nvPr/>
        </p:nvSpPr>
        <p:spPr>
          <a:xfrm>
            <a:off x="3134650" y="2132250"/>
            <a:ext cx="1308600" cy="670800"/>
          </a:xfrm>
          <a:prstGeom prst="rect">
            <a:avLst/>
          </a:prstGeom>
          <a:solidFill>
            <a:srgbClr val="80CBC4"/>
          </a:solidFill>
          <a:ln cap="flat" cmpd="sng" w="9525">
            <a:solidFill>
              <a:srgbClr val="26A69A"/>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solidFill>
                  <a:schemeClr val="dk1"/>
                </a:solidFill>
                <a:latin typeface="Old Standard TT"/>
                <a:ea typeface="Old Standard TT"/>
                <a:cs typeface="Old Standard TT"/>
                <a:sym typeface="Old Standard TT"/>
              </a:rPr>
              <a:t>Neural Network</a:t>
            </a:r>
            <a:endParaRPr/>
          </a:p>
        </p:txBody>
      </p:sp>
      <p:sp>
        <p:nvSpPr>
          <p:cNvPr id="267" name="Shape 267"/>
          <p:cNvSpPr txBox="1"/>
          <p:nvPr/>
        </p:nvSpPr>
        <p:spPr>
          <a:xfrm>
            <a:off x="3049175" y="2807025"/>
            <a:ext cx="1520700" cy="75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Neural Network</a:t>
            </a:r>
            <a:endParaRPr/>
          </a:p>
        </p:txBody>
      </p:sp>
      <p:pic>
        <p:nvPicPr>
          <p:cNvPr id="268" name="Shape 268"/>
          <p:cNvPicPr preferRelativeResize="0"/>
          <p:nvPr/>
        </p:nvPicPr>
        <p:blipFill>
          <a:blip r:embed="rId4">
            <a:alphaModFix/>
          </a:blip>
          <a:stretch>
            <a:fillRect/>
          </a:stretch>
        </p:blipFill>
        <p:spPr>
          <a:xfrm>
            <a:off x="7833400" y="1973050"/>
            <a:ext cx="1135500" cy="10705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2200"/>
              <a:t>Week 3</a:t>
            </a:r>
            <a:r>
              <a:rPr lang="en-GB" sz="2200"/>
              <a:t>: Add/change layers in the network topology</a:t>
            </a:r>
            <a:endParaRPr sz="2200"/>
          </a:p>
        </p:txBody>
      </p:sp>
      <p:sp>
        <p:nvSpPr>
          <p:cNvPr id="274" name="Shape 2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a:p>
        </p:txBody>
      </p:sp>
      <p:sp>
        <p:nvSpPr>
          <p:cNvPr id="275" name="Shape 275"/>
          <p:cNvSpPr txBox="1"/>
          <p:nvPr>
            <p:ph idx="1" type="body"/>
          </p:nvPr>
        </p:nvSpPr>
        <p:spPr>
          <a:xfrm>
            <a:off x="356525" y="560450"/>
            <a:ext cx="8520600" cy="1064400"/>
          </a:xfrm>
          <a:prstGeom prst="rect">
            <a:avLst/>
          </a:prstGeom>
        </p:spPr>
        <p:txBody>
          <a:bodyPr anchorCtr="0" anchor="t" bIns="91425" lIns="91425" spcFirstLastPara="1" rIns="91425" wrap="square" tIns="91425">
            <a:noAutofit/>
          </a:bodyPr>
          <a:lstStyle/>
          <a:p>
            <a:pPr indent="-342900" lvl="0" marL="457200" marR="0" rtl="0">
              <a:lnSpc>
                <a:spcPct val="115000"/>
              </a:lnSpc>
              <a:spcBef>
                <a:spcPts val="0"/>
              </a:spcBef>
              <a:spcAft>
                <a:spcPts val="0"/>
              </a:spcAft>
              <a:buSzPts val="1800"/>
              <a:buChar char="●"/>
            </a:pPr>
            <a:r>
              <a:rPr lang="en-GB"/>
              <a:t>Several topologies have been tested by adding and changing layers on the base network architecture. The best topologies are shown below. Full evaluation results shown on slide 8</a:t>
            </a:r>
            <a:endParaRPr/>
          </a:p>
          <a:p>
            <a:pPr indent="0" lvl="0" marL="0" marR="0" rtl="0" algn="l">
              <a:lnSpc>
                <a:spcPct val="115000"/>
              </a:lnSpc>
              <a:spcBef>
                <a:spcPts val="1600"/>
              </a:spcBef>
              <a:spcAft>
                <a:spcPts val="1600"/>
              </a:spcAft>
              <a:buNone/>
            </a:pPr>
            <a:r>
              <a:t/>
            </a:r>
            <a:endParaRPr/>
          </a:p>
        </p:txBody>
      </p:sp>
      <p:pic>
        <p:nvPicPr>
          <p:cNvPr id="276" name="Shape 276"/>
          <p:cNvPicPr preferRelativeResize="0"/>
          <p:nvPr/>
        </p:nvPicPr>
        <p:blipFill>
          <a:blip r:embed="rId3">
            <a:alphaModFix/>
          </a:blip>
          <a:stretch>
            <a:fillRect/>
          </a:stretch>
        </p:blipFill>
        <p:spPr>
          <a:xfrm>
            <a:off x="3449625" y="1461650"/>
            <a:ext cx="2359149" cy="3431975"/>
          </a:xfrm>
          <a:prstGeom prst="rect">
            <a:avLst/>
          </a:prstGeom>
          <a:noFill/>
          <a:ln>
            <a:noFill/>
          </a:ln>
        </p:spPr>
      </p:pic>
      <p:pic>
        <p:nvPicPr>
          <p:cNvPr id="277" name="Shape 277"/>
          <p:cNvPicPr preferRelativeResize="0"/>
          <p:nvPr/>
        </p:nvPicPr>
        <p:blipFill>
          <a:blip r:embed="rId4">
            <a:alphaModFix/>
          </a:blip>
          <a:stretch>
            <a:fillRect/>
          </a:stretch>
        </p:blipFill>
        <p:spPr>
          <a:xfrm>
            <a:off x="5841625" y="1216974"/>
            <a:ext cx="3027126" cy="2018075"/>
          </a:xfrm>
          <a:prstGeom prst="rect">
            <a:avLst/>
          </a:prstGeom>
          <a:noFill/>
          <a:ln>
            <a:noFill/>
          </a:ln>
        </p:spPr>
      </p:pic>
      <p:pic>
        <p:nvPicPr>
          <p:cNvPr id="278" name="Shape 278"/>
          <p:cNvPicPr preferRelativeResize="0"/>
          <p:nvPr/>
        </p:nvPicPr>
        <p:blipFill>
          <a:blip r:embed="rId5">
            <a:alphaModFix/>
          </a:blip>
          <a:stretch>
            <a:fillRect/>
          </a:stretch>
        </p:blipFill>
        <p:spPr>
          <a:xfrm>
            <a:off x="356525" y="1679763"/>
            <a:ext cx="2684437" cy="3213851"/>
          </a:xfrm>
          <a:prstGeom prst="rect">
            <a:avLst/>
          </a:prstGeom>
          <a:noFill/>
          <a:ln>
            <a:noFill/>
          </a:ln>
        </p:spPr>
      </p:pic>
      <p:sp>
        <p:nvSpPr>
          <p:cNvPr id="279" name="Shape 279"/>
          <p:cNvSpPr txBox="1"/>
          <p:nvPr>
            <p:ph idx="1" type="body"/>
          </p:nvPr>
        </p:nvSpPr>
        <p:spPr>
          <a:xfrm>
            <a:off x="5904375" y="3293325"/>
            <a:ext cx="3027000" cy="1600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a:t>Model loss:</a:t>
            </a:r>
            <a:r>
              <a:rPr lang="en-GB"/>
              <a:t> there is no loss train convergence with 50 epochs. The </a:t>
            </a:r>
            <a:r>
              <a:rPr lang="en-GB"/>
              <a:t>architecture</a:t>
            </a:r>
            <a:r>
              <a:rPr lang="en-GB"/>
              <a:t> of the model should be modified</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2200"/>
              <a:t>Week 3</a:t>
            </a:r>
            <a:r>
              <a:rPr lang="en-GB" sz="2200"/>
              <a:t>: Given an image, get the output of a given layer</a:t>
            </a:r>
            <a:endParaRPr sz="2200"/>
          </a:p>
          <a:p>
            <a:pPr indent="0" lvl="0" marL="0" rtl="0">
              <a:spcBef>
                <a:spcPts val="0"/>
              </a:spcBef>
              <a:spcAft>
                <a:spcPts val="0"/>
              </a:spcAft>
              <a:buNone/>
            </a:pPr>
            <a:r>
              <a:t/>
            </a:r>
            <a:endParaRPr sz="2200"/>
          </a:p>
        </p:txBody>
      </p:sp>
      <p:sp>
        <p:nvSpPr>
          <p:cNvPr id="285" name="Shape 2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a:p>
        </p:txBody>
      </p:sp>
      <p:pic>
        <p:nvPicPr>
          <p:cNvPr id="286" name="Shape 286"/>
          <p:cNvPicPr preferRelativeResize="0"/>
          <p:nvPr/>
        </p:nvPicPr>
        <p:blipFill>
          <a:blip r:embed="rId3">
            <a:alphaModFix/>
          </a:blip>
          <a:stretch>
            <a:fillRect/>
          </a:stretch>
        </p:blipFill>
        <p:spPr>
          <a:xfrm>
            <a:off x="2775350" y="911750"/>
            <a:ext cx="2898963" cy="4147050"/>
          </a:xfrm>
          <a:prstGeom prst="rect">
            <a:avLst/>
          </a:prstGeom>
          <a:noFill/>
          <a:ln>
            <a:noFill/>
          </a:ln>
        </p:spPr>
      </p:pic>
      <p:sp>
        <p:nvSpPr>
          <p:cNvPr id="287" name="Shape 287"/>
          <p:cNvSpPr/>
          <p:nvPr/>
        </p:nvSpPr>
        <p:spPr>
          <a:xfrm rot="-721729">
            <a:off x="1110912" y="1201116"/>
            <a:ext cx="1711581" cy="246951"/>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 name="Shape 288"/>
          <p:cNvSpPr/>
          <p:nvPr/>
        </p:nvSpPr>
        <p:spPr>
          <a:xfrm rot="-1749685">
            <a:off x="4921426" y="3902610"/>
            <a:ext cx="1859948" cy="246833"/>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89" name="Shape 289"/>
          <p:cNvPicPr preferRelativeResize="0"/>
          <p:nvPr/>
        </p:nvPicPr>
        <p:blipFill>
          <a:blip r:embed="rId4">
            <a:alphaModFix/>
          </a:blip>
          <a:stretch>
            <a:fillRect/>
          </a:stretch>
        </p:blipFill>
        <p:spPr>
          <a:xfrm>
            <a:off x="88930" y="1445925"/>
            <a:ext cx="2438400" cy="2438400"/>
          </a:xfrm>
          <a:prstGeom prst="rect">
            <a:avLst/>
          </a:prstGeom>
          <a:noFill/>
          <a:ln>
            <a:noFill/>
          </a:ln>
        </p:spPr>
      </p:pic>
      <p:sp>
        <p:nvSpPr>
          <p:cNvPr id="290" name="Shape 290"/>
          <p:cNvSpPr txBox="1"/>
          <p:nvPr/>
        </p:nvSpPr>
        <p:spPr>
          <a:xfrm>
            <a:off x="311700" y="4101750"/>
            <a:ext cx="1692000" cy="47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latin typeface="Old Standard TT"/>
                <a:ea typeface="Old Standard TT"/>
                <a:cs typeface="Old Standard TT"/>
                <a:sym typeface="Old Standard TT"/>
              </a:rPr>
              <a:t>Input image</a:t>
            </a:r>
            <a:endParaRPr b="1" sz="1800">
              <a:latin typeface="Old Standard TT"/>
              <a:ea typeface="Old Standard TT"/>
              <a:cs typeface="Old Standard TT"/>
              <a:sym typeface="Old Standard TT"/>
            </a:endParaRPr>
          </a:p>
        </p:txBody>
      </p:sp>
      <p:sp>
        <p:nvSpPr>
          <p:cNvPr id="291" name="Shape 291"/>
          <p:cNvSpPr txBox="1"/>
          <p:nvPr/>
        </p:nvSpPr>
        <p:spPr>
          <a:xfrm>
            <a:off x="5473125" y="4589000"/>
            <a:ext cx="2707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latin typeface="Old Standard TT"/>
                <a:ea typeface="Old Standard TT"/>
                <a:cs typeface="Old Standard TT"/>
                <a:sym typeface="Old Standard TT"/>
              </a:rPr>
              <a:t>Reshape array to 32x32 image</a:t>
            </a:r>
            <a:endParaRPr sz="1200">
              <a:latin typeface="Old Standard TT"/>
              <a:ea typeface="Old Standard TT"/>
              <a:cs typeface="Old Standard TT"/>
              <a:sym typeface="Old Standard TT"/>
            </a:endParaRPr>
          </a:p>
        </p:txBody>
      </p:sp>
      <p:sp>
        <p:nvSpPr>
          <p:cNvPr id="292" name="Shape 292"/>
          <p:cNvSpPr txBox="1"/>
          <p:nvPr/>
        </p:nvSpPr>
        <p:spPr>
          <a:xfrm>
            <a:off x="6445975" y="3884325"/>
            <a:ext cx="1692000" cy="47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latin typeface="Old Standard TT"/>
                <a:ea typeface="Old Standard TT"/>
                <a:cs typeface="Old Standard TT"/>
                <a:sym typeface="Old Standard TT"/>
              </a:rPr>
              <a:t>Output image</a:t>
            </a:r>
            <a:endParaRPr b="1" sz="1800">
              <a:latin typeface="Old Standard TT"/>
              <a:ea typeface="Old Standard TT"/>
              <a:cs typeface="Old Standard TT"/>
              <a:sym typeface="Old Standard TT"/>
            </a:endParaRPr>
          </a:p>
        </p:txBody>
      </p:sp>
      <p:sp>
        <p:nvSpPr>
          <p:cNvPr id="293" name="Shape 293"/>
          <p:cNvSpPr txBox="1"/>
          <p:nvPr/>
        </p:nvSpPr>
        <p:spPr>
          <a:xfrm>
            <a:off x="3171275" y="576375"/>
            <a:ext cx="2106600" cy="47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latin typeface="Old Standard TT"/>
                <a:ea typeface="Old Standard TT"/>
                <a:cs typeface="Old Standard TT"/>
                <a:sym typeface="Old Standard TT"/>
              </a:rPr>
              <a:t>MLP Topology</a:t>
            </a:r>
            <a:endParaRPr b="1" sz="1800">
              <a:latin typeface="Old Standard TT"/>
              <a:ea typeface="Old Standard TT"/>
              <a:cs typeface="Old Standard TT"/>
              <a:sym typeface="Old Standard TT"/>
            </a:endParaRPr>
          </a:p>
        </p:txBody>
      </p:sp>
      <p:pic>
        <p:nvPicPr>
          <p:cNvPr id="294" name="Shape 294"/>
          <p:cNvPicPr preferRelativeResize="0"/>
          <p:nvPr/>
        </p:nvPicPr>
        <p:blipFill>
          <a:blip r:embed="rId5">
            <a:alphaModFix/>
          </a:blip>
          <a:stretch>
            <a:fillRect/>
          </a:stretch>
        </p:blipFill>
        <p:spPr>
          <a:xfrm>
            <a:off x="6697914" y="2633750"/>
            <a:ext cx="1188125" cy="1188125"/>
          </a:xfrm>
          <a:prstGeom prst="rect">
            <a:avLst/>
          </a:prstGeom>
          <a:noFill/>
          <a:ln>
            <a:noFill/>
          </a:ln>
        </p:spPr>
      </p:pic>
      <p:sp>
        <p:nvSpPr>
          <p:cNvPr id="295" name="Shape 295"/>
          <p:cNvSpPr txBox="1"/>
          <p:nvPr>
            <p:ph idx="1" type="body"/>
          </p:nvPr>
        </p:nvSpPr>
        <p:spPr>
          <a:xfrm>
            <a:off x="6095000" y="1351750"/>
            <a:ext cx="2792100" cy="1122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a:t>MLP output is difficult to interpret using only fully connected layers.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2200"/>
              <a:t>Week</a:t>
            </a:r>
            <a:r>
              <a:rPr lang="en-GB" sz="2200"/>
              <a:t> 3: Extract a single feature from an input and apply to SVM</a:t>
            </a:r>
            <a:endParaRPr sz="2200"/>
          </a:p>
        </p:txBody>
      </p:sp>
      <p:sp>
        <p:nvSpPr>
          <p:cNvPr id="301" name="Shape 3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a:p>
        </p:txBody>
      </p:sp>
      <p:sp>
        <p:nvSpPr>
          <p:cNvPr id="302" name="Shape 302"/>
          <p:cNvSpPr txBox="1"/>
          <p:nvPr>
            <p:ph idx="1" type="body"/>
          </p:nvPr>
        </p:nvSpPr>
        <p:spPr>
          <a:xfrm>
            <a:off x="3595950" y="481475"/>
            <a:ext cx="5425200" cy="4527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a:t>Procedure to apply SVM to the MLP output</a:t>
            </a:r>
            <a:endParaRPr b="1"/>
          </a:p>
          <a:p>
            <a:pPr indent="-330200" lvl="0" marL="457200" marR="0" rtl="0" algn="l">
              <a:lnSpc>
                <a:spcPct val="115000"/>
              </a:lnSpc>
              <a:spcBef>
                <a:spcPts val="1600"/>
              </a:spcBef>
              <a:spcAft>
                <a:spcPts val="0"/>
              </a:spcAft>
              <a:buClr>
                <a:schemeClr val="dk1"/>
              </a:buClr>
              <a:buSzPts val="1600"/>
              <a:buFont typeface="Old Standard TT"/>
              <a:buAutoNum type="arabicPeriod"/>
            </a:pPr>
            <a:r>
              <a:rPr lang="en-GB" sz="1600"/>
              <a:t>Train multi layer perceptron with train images</a:t>
            </a:r>
            <a:endParaRPr sz="1600"/>
          </a:p>
          <a:p>
            <a:pPr indent="-330200" lvl="0" marL="457200" marR="0" rtl="0" algn="l">
              <a:lnSpc>
                <a:spcPct val="115000"/>
              </a:lnSpc>
              <a:spcBef>
                <a:spcPts val="0"/>
              </a:spcBef>
              <a:spcAft>
                <a:spcPts val="0"/>
              </a:spcAft>
              <a:buSzPts val="1600"/>
              <a:buAutoNum type="arabicPeriod"/>
            </a:pPr>
            <a:r>
              <a:rPr lang="en-GB" sz="1600"/>
              <a:t>Get the image output from the last hidden layer</a:t>
            </a:r>
            <a:endParaRPr sz="1600"/>
          </a:p>
          <a:p>
            <a:pPr indent="-330200" lvl="0" marL="457200" marR="0" rtl="0" algn="l">
              <a:lnSpc>
                <a:spcPct val="115000"/>
              </a:lnSpc>
              <a:spcBef>
                <a:spcPts val="0"/>
              </a:spcBef>
              <a:spcAft>
                <a:spcPts val="0"/>
              </a:spcAft>
              <a:buSzPts val="1600"/>
              <a:buAutoNum type="arabicPeriod"/>
            </a:pPr>
            <a:r>
              <a:rPr lang="en-GB" sz="1600"/>
              <a:t>Cross-validate SVM with output values to find best SVM kernel and parameters (best kernel: linear)</a:t>
            </a:r>
            <a:endParaRPr sz="1600"/>
          </a:p>
          <a:p>
            <a:pPr indent="-330200" lvl="0" marL="457200" marR="0" rtl="0" algn="l">
              <a:lnSpc>
                <a:spcPct val="115000"/>
              </a:lnSpc>
              <a:spcBef>
                <a:spcPts val="0"/>
              </a:spcBef>
              <a:spcAft>
                <a:spcPts val="0"/>
              </a:spcAft>
              <a:buSzPts val="1600"/>
              <a:buAutoNum type="arabicPeriod"/>
            </a:pPr>
            <a:r>
              <a:rPr lang="en-GB" sz="1600"/>
              <a:t>Train SVM with train images</a:t>
            </a:r>
            <a:endParaRPr sz="1600"/>
          </a:p>
          <a:p>
            <a:pPr indent="-330200" lvl="0" marL="457200" marR="0" rtl="0" algn="l">
              <a:lnSpc>
                <a:spcPct val="115000"/>
              </a:lnSpc>
              <a:spcBef>
                <a:spcPts val="0"/>
              </a:spcBef>
              <a:spcAft>
                <a:spcPts val="0"/>
              </a:spcAft>
              <a:buSzPts val="1600"/>
              <a:buAutoNum type="arabicPeriod"/>
            </a:pPr>
            <a:r>
              <a:rPr lang="en-GB" sz="1600"/>
              <a:t>Predict test images and evaluate classifiers</a:t>
            </a:r>
            <a:endParaRPr sz="1600"/>
          </a:p>
          <a:p>
            <a:pPr indent="0" lvl="0" marL="0" rtl="0">
              <a:spcBef>
                <a:spcPts val="1600"/>
              </a:spcBef>
              <a:spcAft>
                <a:spcPts val="0"/>
              </a:spcAft>
              <a:buNone/>
            </a:pPr>
            <a:r>
              <a:rPr b="1" lang="en-GB"/>
              <a:t>Evaluation results on test images:</a:t>
            </a:r>
            <a:endParaRPr b="1"/>
          </a:p>
          <a:p>
            <a:pPr indent="0" lvl="0" marL="0" rtl="0">
              <a:spcBef>
                <a:spcPts val="1600"/>
              </a:spcBef>
              <a:spcAft>
                <a:spcPts val="0"/>
              </a:spcAft>
              <a:buNone/>
            </a:pPr>
            <a:r>
              <a:t/>
            </a:r>
            <a:endParaRPr b="1"/>
          </a:p>
          <a:p>
            <a:pPr indent="0" lvl="0" marL="0" rtl="0">
              <a:spcBef>
                <a:spcPts val="1600"/>
              </a:spcBef>
              <a:spcAft>
                <a:spcPts val="0"/>
              </a:spcAft>
              <a:buNone/>
            </a:pPr>
            <a:r>
              <a:t/>
            </a:r>
            <a:endParaRPr b="1"/>
          </a:p>
          <a:p>
            <a:pPr indent="0" lvl="0" marL="0" rtl="0">
              <a:spcBef>
                <a:spcPts val="1600"/>
              </a:spcBef>
              <a:spcAft>
                <a:spcPts val="1600"/>
              </a:spcAft>
              <a:buNone/>
            </a:pPr>
            <a:r>
              <a:rPr lang="en-GB"/>
              <a:t>SVM results are slightly better than end to end MLP</a:t>
            </a:r>
            <a:r>
              <a:rPr b="1" lang="en-GB"/>
              <a:t> </a:t>
            </a:r>
            <a:endParaRPr b="1"/>
          </a:p>
        </p:txBody>
      </p:sp>
      <p:pic>
        <p:nvPicPr>
          <p:cNvPr id="303" name="Shape 303"/>
          <p:cNvPicPr preferRelativeResize="0"/>
          <p:nvPr/>
        </p:nvPicPr>
        <p:blipFill>
          <a:blip r:embed="rId3">
            <a:alphaModFix/>
          </a:blip>
          <a:stretch>
            <a:fillRect/>
          </a:stretch>
        </p:blipFill>
        <p:spPr>
          <a:xfrm>
            <a:off x="18375" y="481475"/>
            <a:ext cx="3145105" cy="4575351"/>
          </a:xfrm>
          <a:prstGeom prst="rect">
            <a:avLst/>
          </a:prstGeom>
          <a:noFill/>
          <a:ln>
            <a:noFill/>
          </a:ln>
        </p:spPr>
      </p:pic>
      <p:sp>
        <p:nvSpPr>
          <p:cNvPr id="304" name="Shape 304"/>
          <p:cNvSpPr/>
          <p:nvPr/>
        </p:nvSpPr>
        <p:spPr>
          <a:xfrm>
            <a:off x="1636050" y="4235850"/>
            <a:ext cx="548700" cy="2466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 name="Shape 305"/>
          <p:cNvSpPr txBox="1"/>
          <p:nvPr/>
        </p:nvSpPr>
        <p:spPr>
          <a:xfrm>
            <a:off x="2317375" y="4191000"/>
            <a:ext cx="694800" cy="336300"/>
          </a:xfrm>
          <a:prstGeom prst="rect">
            <a:avLst/>
          </a:prstGeom>
          <a:solidFill>
            <a:srgbClr val="80CBC4"/>
          </a:solidFill>
          <a:ln cap="flat" cmpd="sng" w="9525">
            <a:solidFill>
              <a:srgbClr val="26A69A"/>
            </a:solidFill>
            <a:prstDash val="solid"/>
            <a:round/>
            <a:headEnd len="med" w="med" type="none"/>
            <a:tailEnd len="med" w="med"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a:t>SVM</a:t>
            </a:r>
            <a:endParaRPr b="1"/>
          </a:p>
        </p:txBody>
      </p:sp>
      <p:graphicFrame>
        <p:nvGraphicFramePr>
          <p:cNvPr id="306" name="Shape 306"/>
          <p:cNvGraphicFramePr/>
          <p:nvPr/>
        </p:nvGraphicFramePr>
        <p:xfrm>
          <a:off x="3326650" y="3351550"/>
          <a:ext cx="3000000" cy="3000000"/>
        </p:xfrm>
        <a:graphic>
          <a:graphicData uri="http://schemas.openxmlformats.org/drawingml/2006/table">
            <a:tbl>
              <a:tblPr>
                <a:noFill/>
                <a:tableStyleId>{4D819F8D-CE36-459C-974C-8B9798367AAB}</a:tableStyleId>
              </a:tblPr>
              <a:tblGrid>
                <a:gridCol w="1104550"/>
                <a:gridCol w="925000"/>
                <a:gridCol w="946450"/>
                <a:gridCol w="819975"/>
                <a:gridCol w="903375"/>
                <a:gridCol w="873525"/>
              </a:tblGrid>
              <a:tr h="250900">
                <a:tc>
                  <a:txBody>
                    <a:bodyPr>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Image based</a:t>
                      </a:r>
                      <a:endParaRPr sz="1100">
                        <a:solidFill>
                          <a:srgbClr val="FFFFFF"/>
                        </a:solidFill>
                        <a:latin typeface="Roboto"/>
                        <a:ea typeface="Roboto"/>
                        <a:cs typeface="Roboto"/>
                        <a:sym typeface="Roboto"/>
                      </a:endParaRPr>
                    </a:p>
                  </a:txBody>
                  <a:tcPr marT="91425" marB="91425" marR="91425" marL="91425" anchor="ctr">
                    <a:solidFill>
                      <a:schemeClr val="lt2"/>
                    </a:solidFill>
                  </a:tcPr>
                </a:tc>
                <a:tc>
                  <a:txBody>
                    <a:bodyPr>
                      <a:noAutofit/>
                    </a:bodyPr>
                    <a:lstStyle/>
                    <a:p>
                      <a:pPr indent="0" lvl="0" marL="0" rtl="0" algn="ctr">
                        <a:spcBef>
                          <a:spcPts val="0"/>
                        </a:spcBef>
                        <a:spcAft>
                          <a:spcPts val="0"/>
                        </a:spcAft>
                        <a:buNone/>
                      </a:pPr>
                      <a:r>
                        <a:rPr lang="en-GB" sz="1100">
                          <a:solidFill>
                            <a:schemeClr val="lt1"/>
                          </a:solidFill>
                          <a:latin typeface="Roboto"/>
                          <a:ea typeface="Roboto"/>
                          <a:cs typeface="Roboto"/>
                          <a:sym typeface="Roboto"/>
                        </a:rPr>
                        <a:t>Accuracy</a:t>
                      </a:r>
                      <a:endParaRPr sz="1100">
                        <a:solidFill>
                          <a:srgbClr val="FFFFFF"/>
                        </a:solidFill>
                        <a:latin typeface="Roboto"/>
                        <a:ea typeface="Roboto"/>
                        <a:cs typeface="Roboto"/>
                        <a:sym typeface="Roboto"/>
                      </a:endParaRPr>
                    </a:p>
                  </a:txBody>
                  <a:tcPr marT="91425" marB="91425" marR="91425" marL="91425" anchor="ctr">
                    <a:solidFill>
                      <a:schemeClr val="lt2"/>
                    </a:solidFill>
                  </a:tcPr>
                </a:tc>
                <a:tc>
                  <a:txBody>
                    <a:bodyPr>
                      <a:noAutofit/>
                    </a:bodyPr>
                    <a:lstStyle/>
                    <a:p>
                      <a:pPr indent="0" lvl="0" marL="0" rtl="0" algn="ctr">
                        <a:spcBef>
                          <a:spcPts val="0"/>
                        </a:spcBef>
                        <a:spcAft>
                          <a:spcPts val="0"/>
                        </a:spcAft>
                        <a:buClr>
                          <a:schemeClr val="dk1"/>
                        </a:buClr>
                        <a:buSzPts val="1100"/>
                        <a:buFont typeface="Arial"/>
                        <a:buNone/>
                      </a:pPr>
                      <a:r>
                        <a:rPr lang="en-GB" sz="1100">
                          <a:solidFill>
                            <a:schemeClr val="lt1"/>
                          </a:solidFill>
                          <a:latin typeface="Roboto"/>
                          <a:ea typeface="Roboto"/>
                          <a:cs typeface="Roboto"/>
                          <a:sym typeface="Roboto"/>
                        </a:rPr>
                        <a:t>Precision</a:t>
                      </a:r>
                      <a:endParaRPr sz="1100">
                        <a:solidFill>
                          <a:srgbClr val="FFFFFF"/>
                        </a:solidFill>
                        <a:latin typeface="Roboto"/>
                        <a:ea typeface="Roboto"/>
                        <a:cs typeface="Roboto"/>
                        <a:sym typeface="Roboto"/>
                      </a:endParaRPr>
                    </a:p>
                  </a:txBody>
                  <a:tcPr marT="91425" marB="91425" marR="91425" marL="91425" anchor="ctr">
                    <a:solidFill>
                      <a:schemeClr val="lt2"/>
                    </a:solidFill>
                  </a:tcPr>
                </a:tc>
                <a:tc>
                  <a:txBody>
                    <a:bodyPr>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Recall</a:t>
                      </a:r>
                      <a:endParaRPr sz="1100">
                        <a:solidFill>
                          <a:srgbClr val="FFFFFF"/>
                        </a:solidFill>
                        <a:latin typeface="Roboto"/>
                        <a:ea typeface="Roboto"/>
                        <a:cs typeface="Roboto"/>
                        <a:sym typeface="Roboto"/>
                      </a:endParaRPr>
                    </a:p>
                  </a:txBody>
                  <a:tcPr marT="91425" marB="91425" marR="91425" marL="91425" anchor="ctr">
                    <a:solidFill>
                      <a:schemeClr val="lt2"/>
                    </a:solidFill>
                  </a:tcPr>
                </a:tc>
                <a:tc>
                  <a:txBody>
                    <a:bodyPr>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F1-score</a:t>
                      </a:r>
                      <a:endParaRPr sz="1100">
                        <a:solidFill>
                          <a:srgbClr val="FFFFFF"/>
                        </a:solidFill>
                        <a:latin typeface="Roboto"/>
                        <a:ea typeface="Roboto"/>
                        <a:cs typeface="Roboto"/>
                        <a:sym typeface="Roboto"/>
                      </a:endParaRPr>
                    </a:p>
                  </a:txBody>
                  <a:tcPr marT="91425" marB="91425" marR="91425" marL="91425" anchor="ctr">
                    <a:solidFill>
                      <a:schemeClr val="lt2"/>
                    </a:solidFill>
                  </a:tcPr>
                </a:tc>
                <a:tc>
                  <a:txBody>
                    <a:bodyPr>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time[s]</a:t>
                      </a:r>
                      <a:endParaRPr sz="1100">
                        <a:solidFill>
                          <a:srgbClr val="FFFFFF"/>
                        </a:solidFill>
                        <a:latin typeface="Roboto"/>
                        <a:ea typeface="Roboto"/>
                        <a:cs typeface="Roboto"/>
                        <a:sym typeface="Roboto"/>
                      </a:endParaRPr>
                    </a:p>
                  </a:txBody>
                  <a:tcPr marT="91425" marB="91425" marR="91425" marL="91425" anchor="ctr">
                    <a:solidFill>
                      <a:schemeClr val="lt2"/>
                    </a:solidFill>
                  </a:tcPr>
                </a:tc>
              </a:tr>
              <a:tr h="250900">
                <a:tc>
                  <a:txBody>
                    <a:bodyPr>
                      <a:noAutofit/>
                    </a:bodyPr>
                    <a:lstStyle/>
                    <a:p>
                      <a:pPr indent="0" lvl="0" marL="0" marR="0" rtl="0" algn="ctr">
                        <a:lnSpc>
                          <a:spcPct val="100000"/>
                        </a:lnSpc>
                        <a:spcBef>
                          <a:spcPts val="0"/>
                        </a:spcBef>
                        <a:spcAft>
                          <a:spcPts val="0"/>
                        </a:spcAft>
                        <a:buNone/>
                      </a:pPr>
                      <a:r>
                        <a:rPr lang="en-GB" sz="900">
                          <a:solidFill>
                            <a:schemeClr val="accent1"/>
                          </a:solidFill>
                          <a:latin typeface="Roboto"/>
                          <a:ea typeface="Roboto"/>
                          <a:cs typeface="Roboto"/>
                          <a:sym typeface="Roboto"/>
                        </a:rPr>
                        <a:t>MLP</a:t>
                      </a:r>
                      <a:endParaRPr sz="900">
                        <a:solidFill>
                          <a:schemeClr val="accent1"/>
                        </a:solidFill>
                        <a:latin typeface="Roboto"/>
                        <a:ea typeface="Roboto"/>
                        <a:cs typeface="Roboto"/>
                        <a:sym typeface="Roboto"/>
                      </a:endParaRPr>
                    </a:p>
                  </a:txBody>
                  <a:tcPr marT="91425" marB="91425" marR="91425" marL="91425" anchor="ctr">
                    <a:lnR cap="flat" cmpd="sng" w="9525">
                      <a:solidFill>
                        <a:srgbClr val="9E9E9E"/>
                      </a:solidFill>
                      <a:prstDash val="solid"/>
                      <a:round/>
                      <a:headEnd len="med" w="med" type="none"/>
                      <a:tailEnd len="med" w="med" type="none"/>
                    </a:lnR>
                    <a:lnB cap="flat" cmpd="sng" w="9525">
                      <a:solidFill>
                        <a:srgbClr val="9E9E9E"/>
                      </a:solidFill>
                      <a:prstDash val="solid"/>
                      <a:round/>
                      <a:headEnd len="med" w="med" type="none"/>
                      <a:tailEnd len="med" w="med" type="none"/>
                    </a:lnB>
                    <a:solidFill>
                      <a:schemeClr val="accent4"/>
                    </a:solidFill>
                  </a:tcPr>
                </a:tc>
                <a:tc>
                  <a:txBody>
                    <a:bodyPr>
                      <a:noAutofit/>
                    </a:bodyPr>
                    <a:lstStyle/>
                    <a:p>
                      <a:pPr indent="0" lvl="0" marL="0" rtl="0" algn="ctr">
                        <a:spcBef>
                          <a:spcPts val="0"/>
                        </a:spcBef>
                        <a:spcAft>
                          <a:spcPts val="0"/>
                        </a:spcAft>
                        <a:buNone/>
                      </a:pPr>
                      <a:r>
                        <a:rPr lang="en-GB" sz="1200"/>
                        <a:t>.</a:t>
                      </a:r>
                      <a:r>
                        <a:rPr lang="en-GB" sz="1200"/>
                        <a:t>640</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sz="1200"/>
                        <a:t>.</a:t>
                      </a:r>
                      <a:r>
                        <a:rPr lang="en-GB" sz="1200"/>
                        <a:t>640</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sz="1200"/>
                        <a:t>.</a:t>
                      </a:r>
                      <a:r>
                        <a:rPr lang="en-GB" sz="1200"/>
                        <a:t>657</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sz="1200"/>
                        <a:t>.</a:t>
                      </a:r>
                      <a:r>
                        <a:rPr lang="en-GB" sz="1200"/>
                        <a:t>646</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sz="1200"/>
                        <a:t>1122.0</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B cap="flat" cmpd="sng" w="9525">
                      <a:solidFill>
                        <a:srgbClr val="9E9E9E"/>
                      </a:solidFill>
                      <a:prstDash val="solid"/>
                      <a:round/>
                      <a:headEnd len="med" w="med" type="none"/>
                      <a:tailEnd len="med" w="med" type="none"/>
                    </a:lnB>
                  </a:tcPr>
                </a:tc>
              </a:tr>
              <a:tr h="250900">
                <a:tc>
                  <a:txBody>
                    <a:bodyPr>
                      <a:noAutofit/>
                    </a:bodyPr>
                    <a:lstStyle/>
                    <a:p>
                      <a:pPr indent="0" lvl="0" marL="0" rtl="0" algn="ctr">
                        <a:spcBef>
                          <a:spcPts val="0"/>
                        </a:spcBef>
                        <a:spcAft>
                          <a:spcPts val="0"/>
                        </a:spcAft>
                        <a:buNone/>
                      </a:pPr>
                      <a:r>
                        <a:rPr lang="en-GB" sz="900">
                          <a:solidFill>
                            <a:schemeClr val="accent1"/>
                          </a:solidFill>
                          <a:latin typeface="Roboto"/>
                          <a:ea typeface="Roboto"/>
                          <a:cs typeface="Roboto"/>
                          <a:sym typeface="Roboto"/>
                        </a:rPr>
                        <a:t>SVM</a:t>
                      </a:r>
                      <a:endParaRPr sz="900">
                        <a:solidFill>
                          <a:schemeClr val="accent1"/>
                        </a:solidFill>
                        <a:latin typeface="Roboto"/>
                        <a:ea typeface="Roboto"/>
                        <a:cs typeface="Roboto"/>
                        <a:sym typeface="Roboto"/>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chemeClr val="accent4"/>
                    </a:solidFill>
                  </a:tcPr>
                </a:tc>
                <a:tc>
                  <a:txBody>
                    <a:bodyPr>
                      <a:noAutofit/>
                    </a:bodyPr>
                    <a:lstStyle/>
                    <a:p>
                      <a:pPr indent="0" lvl="0" marL="0" rtl="0" algn="ctr">
                        <a:spcBef>
                          <a:spcPts val="0"/>
                        </a:spcBef>
                        <a:spcAft>
                          <a:spcPts val="0"/>
                        </a:spcAft>
                        <a:buNone/>
                      </a:pPr>
                      <a:r>
                        <a:rPr lang="en-GB" sz="1200"/>
                        <a:t>.</a:t>
                      </a:r>
                      <a:r>
                        <a:rPr lang="en-GB" sz="1200"/>
                        <a:t>660</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sz="1200"/>
                        <a:t>.</a:t>
                      </a:r>
                      <a:r>
                        <a:rPr lang="en-GB" sz="1200"/>
                        <a:t>674</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sz="1200"/>
                        <a:t>.</a:t>
                      </a:r>
                      <a:r>
                        <a:rPr lang="en-GB" sz="1200"/>
                        <a:t>667</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sz="1200"/>
                        <a:t>.</a:t>
                      </a:r>
                      <a:r>
                        <a:rPr lang="en-GB" sz="1200"/>
                        <a:t>670</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sz="1200"/>
                        <a:t>1141.8</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pic>
        <p:nvPicPr>
          <p:cNvPr id="311" name="Shape 311"/>
          <p:cNvPicPr preferRelativeResize="0"/>
          <p:nvPr/>
        </p:nvPicPr>
        <p:blipFill rotWithShape="1">
          <a:blip r:embed="rId3">
            <a:alphaModFix/>
          </a:blip>
          <a:srcRect b="0" l="0" r="0" t="69107"/>
          <a:stretch/>
        </p:blipFill>
        <p:spPr>
          <a:xfrm>
            <a:off x="5978325" y="797525"/>
            <a:ext cx="3156593" cy="4003498"/>
          </a:xfrm>
          <a:prstGeom prst="rect">
            <a:avLst/>
          </a:prstGeom>
          <a:noFill/>
          <a:ln>
            <a:noFill/>
          </a:ln>
        </p:spPr>
      </p:pic>
      <p:sp>
        <p:nvSpPr>
          <p:cNvPr id="312" name="Shape 312"/>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2200"/>
              <a:t>Week 4: Set a new model from a layer below VGG16-block4 including at least a fully connected layer + a prediction layer</a:t>
            </a:r>
            <a:endParaRPr sz="2200"/>
          </a:p>
        </p:txBody>
      </p:sp>
      <p:sp>
        <p:nvSpPr>
          <p:cNvPr id="313" name="Shape 3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a:p>
        </p:txBody>
      </p:sp>
      <p:sp>
        <p:nvSpPr>
          <p:cNvPr id="314" name="Shape 314"/>
          <p:cNvSpPr txBox="1"/>
          <p:nvPr>
            <p:ph idx="1" type="body"/>
          </p:nvPr>
        </p:nvSpPr>
        <p:spPr>
          <a:xfrm>
            <a:off x="-80500" y="1053450"/>
            <a:ext cx="5156700" cy="4003500"/>
          </a:xfrm>
          <a:prstGeom prst="rect">
            <a:avLst/>
          </a:prstGeom>
        </p:spPr>
        <p:txBody>
          <a:bodyPr anchorCtr="0" anchor="t" bIns="91425" lIns="91425" spcFirstLastPara="1" rIns="91425" wrap="square" tIns="91425">
            <a:noAutofit/>
          </a:bodyPr>
          <a:lstStyle/>
          <a:p>
            <a:pPr indent="-342900" lvl="0" marL="457200" marR="0" rtl="0">
              <a:lnSpc>
                <a:spcPct val="115000"/>
              </a:lnSpc>
              <a:spcBef>
                <a:spcPts val="0"/>
              </a:spcBef>
              <a:spcAft>
                <a:spcPts val="0"/>
              </a:spcAft>
              <a:buSzPts val="1800"/>
              <a:buChar char="●"/>
            </a:pPr>
            <a:r>
              <a:rPr lang="en-GB"/>
              <a:t>The last convolutional blocks of VGG 16 is eliminated. A pooling layer to reduce the number of outputs from the convolutional blocks, two fully connected layers and a softmax layer are added at the end of the third block as shown on right image.</a:t>
            </a:r>
            <a:endParaRPr/>
          </a:p>
          <a:p>
            <a:pPr indent="-342900" lvl="0" marL="457200" marR="0" rtl="0">
              <a:lnSpc>
                <a:spcPct val="115000"/>
              </a:lnSpc>
              <a:spcBef>
                <a:spcPts val="0"/>
              </a:spcBef>
              <a:spcAft>
                <a:spcPts val="0"/>
              </a:spcAft>
              <a:buSzPts val="1800"/>
              <a:buChar char="●"/>
            </a:pPr>
            <a:r>
              <a:rPr lang="en-GB"/>
              <a:t>The neural network is trained in 2 stages:</a:t>
            </a:r>
            <a:endParaRPr/>
          </a:p>
          <a:p>
            <a:pPr indent="-317500" lvl="1" marL="914400" marR="0" rtl="0">
              <a:lnSpc>
                <a:spcPct val="115000"/>
              </a:lnSpc>
              <a:spcBef>
                <a:spcPts val="0"/>
              </a:spcBef>
              <a:spcAft>
                <a:spcPts val="0"/>
              </a:spcAft>
              <a:buSzPts val="1400"/>
              <a:buChar char="○"/>
            </a:pPr>
            <a:r>
              <a:rPr lang="en-GB" u="sng"/>
              <a:t>1st stage:</a:t>
            </a:r>
            <a:r>
              <a:rPr lang="en-GB"/>
              <a:t> Freeze layers until the end of block 3, and train the new fully connected layers.</a:t>
            </a:r>
            <a:endParaRPr/>
          </a:p>
          <a:p>
            <a:pPr indent="-317500" lvl="1" marL="914400" marR="0" rtl="0">
              <a:lnSpc>
                <a:spcPct val="115000"/>
              </a:lnSpc>
              <a:spcBef>
                <a:spcPts val="0"/>
              </a:spcBef>
              <a:spcAft>
                <a:spcPts val="0"/>
              </a:spcAft>
              <a:buSzPts val="1400"/>
              <a:buChar char="○"/>
            </a:pPr>
            <a:r>
              <a:rPr lang="en-GB" u="sng"/>
              <a:t>2nd stage:</a:t>
            </a:r>
            <a:r>
              <a:rPr lang="en-GB"/>
              <a:t> Unfreeze all layers to train all the CNN. </a:t>
            </a:r>
            <a:endParaRPr/>
          </a:p>
          <a:p>
            <a:pPr indent="-342900" lvl="0" marL="457200" marR="0" rtl="0">
              <a:lnSpc>
                <a:spcPct val="115000"/>
              </a:lnSpc>
              <a:spcBef>
                <a:spcPts val="0"/>
              </a:spcBef>
              <a:spcAft>
                <a:spcPts val="0"/>
              </a:spcAft>
              <a:buSzPts val="1800"/>
              <a:buChar char="●"/>
            </a:pPr>
            <a:r>
              <a:rPr lang="en-GB"/>
              <a:t>The learning rate on the 2nd training stage is reduced in order to avoid accuracy drop when changing the pre-trained layers.</a:t>
            </a:r>
            <a:endParaRPr/>
          </a:p>
          <a:p>
            <a:pPr indent="0" lvl="0" marL="0" marR="0" rtl="0" algn="l">
              <a:lnSpc>
                <a:spcPct val="115000"/>
              </a:lnSpc>
              <a:spcBef>
                <a:spcPts val="1600"/>
              </a:spcBef>
              <a:spcAft>
                <a:spcPts val="1600"/>
              </a:spcAft>
              <a:buNone/>
            </a:pPr>
            <a:r>
              <a:t/>
            </a:r>
            <a:endParaRPr/>
          </a:p>
        </p:txBody>
      </p:sp>
      <p:sp>
        <p:nvSpPr>
          <p:cNvPr id="315" name="Shape 315"/>
          <p:cNvSpPr/>
          <p:nvPr/>
        </p:nvSpPr>
        <p:spPr>
          <a:xfrm>
            <a:off x="5006800" y="1511550"/>
            <a:ext cx="3901800" cy="613200"/>
          </a:xfrm>
          <a:prstGeom prst="rect">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 name="Shape 316"/>
          <p:cNvSpPr/>
          <p:nvPr/>
        </p:nvSpPr>
        <p:spPr>
          <a:xfrm>
            <a:off x="5006800" y="2908575"/>
            <a:ext cx="3825600" cy="1293900"/>
          </a:xfrm>
          <a:prstGeom prst="rect">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 name="Shape 317"/>
          <p:cNvSpPr/>
          <p:nvPr/>
        </p:nvSpPr>
        <p:spPr>
          <a:xfrm>
            <a:off x="5006700" y="4342150"/>
            <a:ext cx="3825600" cy="474000"/>
          </a:xfrm>
          <a:prstGeom prst="rect">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 name="Shape 318"/>
          <p:cNvSpPr txBox="1"/>
          <p:nvPr/>
        </p:nvSpPr>
        <p:spPr>
          <a:xfrm>
            <a:off x="5006800" y="1562100"/>
            <a:ext cx="1219200" cy="47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sz="1000"/>
              <a:t>Pooling layer to reduce output from conv blocks</a:t>
            </a:r>
            <a:endParaRPr sz="1000"/>
          </a:p>
        </p:txBody>
      </p:sp>
      <p:sp>
        <p:nvSpPr>
          <p:cNvPr id="319" name="Shape 319"/>
          <p:cNvSpPr txBox="1"/>
          <p:nvPr/>
        </p:nvSpPr>
        <p:spPr>
          <a:xfrm>
            <a:off x="5376600" y="3133175"/>
            <a:ext cx="1219200" cy="833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sz="1000"/>
              <a:t>Fully connected layers in decreasing number of nodes</a:t>
            </a:r>
            <a:endParaRPr sz="1000"/>
          </a:p>
        </p:txBody>
      </p:sp>
      <p:sp>
        <p:nvSpPr>
          <p:cNvPr id="320" name="Shape 320"/>
          <p:cNvSpPr txBox="1"/>
          <p:nvPr/>
        </p:nvSpPr>
        <p:spPr>
          <a:xfrm>
            <a:off x="5272500" y="4418350"/>
            <a:ext cx="1219200" cy="47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sz="1000"/>
              <a:t>Prediction layer</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2200"/>
              <a:t>Week 4</a:t>
            </a:r>
            <a:r>
              <a:rPr lang="en-GB" sz="2200"/>
              <a:t>: I</a:t>
            </a:r>
            <a:r>
              <a:rPr lang="en-GB" sz="2200"/>
              <a:t>ntroduce and evaluate the usage of data augmentation</a:t>
            </a:r>
            <a:endParaRPr sz="2200"/>
          </a:p>
        </p:txBody>
      </p:sp>
      <p:sp>
        <p:nvSpPr>
          <p:cNvPr id="326" name="Shape 326"/>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a:p>
        </p:txBody>
      </p:sp>
      <p:sp>
        <p:nvSpPr>
          <p:cNvPr id="327" name="Shape 327"/>
          <p:cNvSpPr txBox="1"/>
          <p:nvPr>
            <p:ph idx="1" type="body"/>
          </p:nvPr>
        </p:nvSpPr>
        <p:spPr>
          <a:xfrm>
            <a:off x="181725" y="759925"/>
            <a:ext cx="8783100" cy="1075500"/>
          </a:xfrm>
          <a:prstGeom prst="rect">
            <a:avLst/>
          </a:prstGeom>
        </p:spPr>
        <p:txBody>
          <a:bodyPr anchorCtr="0" anchor="t" bIns="91425" lIns="91425" spcFirstLastPara="1" rIns="91425" wrap="square" tIns="91425">
            <a:noAutofit/>
          </a:bodyPr>
          <a:lstStyle/>
          <a:p>
            <a:pPr indent="0" lvl="0" marL="0" marR="0" rtl="0">
              <a:lnSpc>
                <a:spcPct val="115000"/>
              </a:lnSpc>
              <a:spcBef>
                <a:spcPts val="0"/>
              </a:spcBef>
              <a:spcAft>
                <a:spcPts val="0"/>
              </a:spcAft>
              <a:buNone/>
            </a:pPr>
            <a:r>
              <a:rPr lang="en-GB"/>
              <a:t>In order to increase the number of train images, using a base of only 400 real images, data augmentation has been implemented. The following </a:t>
            </a:r>
            <a:r>
              <a:rPr lang="en-GB"/>
              <a:t>techniques</a:t>
            </a:r>
            <a:r>
              <a:rPr lang="en-GB"/>
              <a:t> have been implemented:</a:t>
            </a:r>
            <a:endParaRPr/>
          </a:p>
          <a:p>
            <a:pPr indent="-317500" lvl="0" marL="914400" marR="0" rtl="0">
              <a:lnSpc>
                <a:spcPct val="115000"/>
              </a:lnSpc>
              <a:spcBef>
                <a:spcPts val="1600"/>
              </a:spcBef>
              <a:spcAft>
                <a:spcPts val="0"/>
              </a:spcAft>
              <a:buSzPts val="1400"/>
              <a:buChar char="●"/>
            </a:pPr>
            <a:r>
              <a:rPr lang="en-GB" sz="1400"/>
              <a:t>Random rotation (±15º)</a:t>
            </a:r>
            <a:endParaRPr sz="1400"/>
          </a:p>
          <a:p>
            <a:pPr indent="-317500" lvl="0" marL="914400" marR="0" rtl="0">
              <a:lnSpc>
                <a:spcPct val="115000"/>
              </a:lnSpc>
              <a:spcBef>
                <a:spcPts val="0"/>
              </a:spcBef>
              <a:spcAft>
                <a:spcPts val="0"/>
              </a:spcAft>
              <a:buSzPts val="1400"/>
              <a:buChar char="●"/>
            </a:pPr>
            <a:r>
              <a:rPr lang="en-GB" sz="1400"/>
              <a:t>Random width shift (90%)</a:t>
            </a:r>
            <a:endParaRPr sz="1400"/>
          </a:p>
          <a:p>
            <a:pPr indent="-317500" lvl="0" marL="914400" marR="0" rtl="0">
              <a:lnSpc>
                <a:spcPct val="115000"/>
              </a:lnSpc>
              <a:spcBef>
                <a:spcPts val="0"/>
              </a:spcBef>
              <a:spcAft>
                <a:spcPts val="0"/>
              </a:spcAft>
              <a:buSzPts val="1400"/>
              <a:buChar char="●"/>
            </a:pPr>
            <a:r>
              <a:rPr lang="en-GB" sz="1400"/>
              <a:t>Random zoom (30%)</a:t>
            </a:r>
            <a:endParaRPr sz="1400"/>
          </a:p>
          <a:p>
            <a:pPr indent="-317500" lvl="0" marL="914400" marR="0" rtl="0">
              <a:lnSpc>
                <a:spcPct val="115000"/>
              </a:lnSpc>
              <a:spcBef>
                <a:spcPts val="0"/>
              </a:spcBef>
              <a:spcAft>
                <a:spcPts val="0"/>
              </a:spcAft>
              <a:buSzPts val="1400"/>
              <a:buChar char="●"/>
            </a:pPr>
            <a:r>
              <a:rPr lang="en-GB" sz="1400"/>
              <a:t>Random horizontal flip</a:t>
            </a:r>
            <a:endParaRPr sz="1400"/>
          </a:p>
          <a:p>
            <a:pPr indent="-317500" lvl="0" marL="914400" marR="0" rtl="0">
              <a:lnSpc>
                <a:spcPct val="115000"/>
              </a:lnSpc>
              <a:spcBef>
                <a:spcPts val="0"/>
              </a:spcBef>
              <a:spcAft>
                <a:spcPts val="0"/>
              </a:spcAft>
              <a:buSzPts val="1400"/>
              <a:buChar char="●"/>
            </a:pPr>
            <a:r>
              <a:rPr lang="en-GB" sz="1400"/>
              <a:t>Filling with reflection</a:t>
            </a:r>
            <a:endParaRPr sz="1400"/>
          </a:p>
          <a:p>
            <a:pPr indent="0" lvl="0" marL="0" marR="0" rtl="0" algn="l">
              <a:lnSpc>
                <a:spcPct val="115000"/>
              </a:lnSpc>
              <a:spcBef>
                <a:spcPts val="1600"/>
              </a:spcBef>
              <a:spcAft>
                <a:spcPts val="1600"/>
              </a:spcAft>
              <a:buNone/>
            </a:pPr>
            <a:r>
              <a:t/>
            </a:r>
            <a:endParaRPr/>
          </a:p>
        </p:txBody>
      </p:sp>
      <p:pic>
        <p:nvPicPr>
          <p:cNvPr id="328" name="Shape 328"/>
          <p:cNvPicPr preferRelativeResize="0"/>
          <p:nvPr/>
        </p:nvPicPr>
        <p:blipFill>
          <a:blip r:embed="rId3">
            <a:alphaModFix/>
          </a:blip>
          <a:stretch>
            <a:fillRect/>
          </a:stretch>
        </p:blipFill>
        <p:spPr>
          <a:xfrm>
            <a:off x="4807325" y="2624475"/>
            <a:ext cx="822450" cy="822450"/>
          </a:xfrm>
          <a:prstGeom prst="rect">
            <a:avLst/>
          </a:prstGeom>
          <a:noFill/>
          <a:ln>
            <a:noFill/>
          </a:ln>
        </p:spPr>
      </p:pic>
      <p:pic>
        <p:nvPicPr>
          <p:cNvPr id="329" name="Shape 329"/>
          <p:cNvPicPr preferRelativeResize="0"/>
          <p:nvPr/>
        </p:nvPicPr>
        <p:blipFill>
          <a:blip r:embed="rId3">
            <a:alphaModFix/>
          </a:blip>
          <a:stretch>
            <a:fillRect/>
          </a:stretch>
        </p:blipFill>
        <p:spPr>
          <a:xfrm rot="608305">
            <a:off x="7458600" y="1621400"/>
            <a:ext cx="822450" cy="822450"/>
          </a:xfrm>
          <a:prstGeom prst="rect">
            <a:avLst/>
          </a:prstGeom>
          <a:noFill/>
          <a:ln>
            <a:noFill/>
          </a:ln>
        </p:spPr>
      </p:pic>
      <p:pic>
        <p:nvPicPr>
          <p:cNvPr id="330" name="Shape 330"/>
          <p:cNvPicPr preferRelativeResize="0"/>
          <p:nvPr/>
        </p:nvPicPr>
        <p:blipFill rotWithShape="1">
          <a:blip r:embed="rId3">
            <a:alphaModFix/>
          </a:blip>
          <a:srcRect b="19636" l="17626" r="15658" t="16339"/>
          <a:stretch/>
        </p:blipFill>
        <p:spPr>
          <a:xfrm>
            <a:off x="7468825" y="2633375"/>
            <a:ext cx="822450" cy="789280"/>
          </a:xfrm>
          <a:prstGeom prst="rect">
            <a:avLst/>
          </a:prstGeom>
          <a:noFill/>
          <a:ln>
            <a:noFill/>
          </a:ln>
        </p:spPr>
      </p:pic>
      <p:pic>
        <p:nvPicPr>
          <p:cNvPr id="331" name="Shape 331"/>
          <p:cNvPicPr preferRelativeResize="0"/>
          <p:nvPr/>
        </p:nvPicPr>
        <p:blipFill>
          <a:blip r:embed="rId3">
            <a:alphaModFix/>
          </a:blip>
          <a:stretch>
            <a:fillRect/>
          </a:stretch>
        </p:blipFill>
        <p:spPr>
          <a:xfrm flipH="1">
            <a:off x="7468825" y="3765225"/>
            <a:ext cx="822450" cy="822450"/>
          </a:xfrm>
          <a:prstGeom prst="rect">
            <a:avLst/>
          </a:prstGeom>
          <a:noFill/>
          <a:ln>
            <a:noFill/>
          </a:ln>
        </p:spPr>
      </p:pic>
      <p:graphicFrame>
        <p:nvGraphicFramePr>
          <p:cNvPr id="332" name="Shape 332"/>
          <p:cNvGraphicFramePr/>
          <p:nvPr/>
        </p:nvGraphicFramePr>
        <p:xfrm>
          <a:off x="181725" y="3603088"/>
          <a:ext cx="3000000" cy="3000000"/>
        </p:xfrm>
        <a:graphic>
          <a:graphicData uri="http://schemas.openxmlformats.org/drawingml/2006/table">
            <a:tbl>
              <a:tblPr>
                <a:noFill/>
                <a:tableStyleId>{4D819F8D-CE36-459C-974C-8B9798367AAB}</a:tableStyleId>
              </a:tblPr>
              <a:tblGrid>
                <a:gridCol w="1104550"/>
                <a:gridCol w="925000"/>
                <a:gridCol w="946450"/>
                <a:gridCol w="819975"/>
                <a:gridCol w="903375"/>
                <a:gridCol w="873525"/>
              </a:tblGrid>
              <a:tr h="250900">
                <a:tc>
                  <a:txBody>
                    <a:bodyPr>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Image based</a:t>
                      </a:r>
                      <a:endParaRPr sz="1100">
                        <a:solidFill>
                          <a:srgbClr val="FFFFFF"/>
                        </a:solidFill>
                        <a:latin typeface="Roboto"/>
                        <a:ea typeface="Roboto"/>
                        <a:cs typeface="Roboto"/>
                        <a:sym typeface="Roboto"/>
                      </a:endParaRPr>
                    </a:p>
                  </a:txBody>
                  <a:tcPr marT="91425" marB="91425" marR="91425" marL="91425" anchor="ctr">
                    <a:solidFill>
                      <a:schemeClr val="lt2"/>
                    </a:solidFill>
                  </a:tcPr>
                </a:tc>
                <a:tc>
                  <a:txBody>
                    <a:bodyPr>
                      <a:noAutofit/>
                    </a:bodyPr>
                    <a:lstStyle/>
                    <a:p>
                      <a:pPr indent="0" lvl="0" marL="0" rtl="0" algn="ctr">
                        <a:spcBef>
                          <a:spcPts val="0"/>
                        </a:spcBef>
                        <a:spcAft>
                          <a:spcPts val="0"/>
                        </a:spcAft>
                        <a:buNone/>
                      </a:pPr>
                      <a:r>
                        <a:rPr lang="en-GB" sz="1100">
                          <a:solidFill>
                            <a:schemeClr val="lt1"/>
                          </a:solidFill>
                          <a:latin typeface="Roboto"/>
                          <a:ea typeface="Roboto"/>
                          <a:cs typeface="Roboto"/>
                          <a:sym typeface="Roboto"/>
                        </a:rPr>
                        <a:t>Accuracy</a:t>
                      </a:r>
                      <a:endParaRPr sz="1100">
                        <a:solidFill>
                          <a:srgbClr val="FFFFFF"/>
                        </a:solidFill>
                        <a:latin typeface="Roboto"/>
                        <a:ea typeface="Roboto"/>
                        <a:cs typeface="Roboto"/>
                        <a:sym typeface="Roboto"/>
                      </a:endParaRPr>
                    </a:p>
                  </a:txBody>
                  <a:tcPr marT="91425" marB="91425" marR="91425" marL="91425" anchor="ctr">
                    <a:solidFill>
                      <a:schemeClr val="lt2"/>
                    </a:solidFill>
                  </a:tcPr>
                </a:tc>
                <a:tc>
                  <a:txBody>
                    <a:bodyPr>
                      <a:noAutofit/>
                    </a:bodyPr>
                    <a:lstStyle/>
                    <a:p>
                      <a:pPr indent="0" lvl="0" marL="0" rtl="0" algn="ctr">
                        <a:spcBef>
                          <a:spcPts val="0"/>
                        </a:spcBef>
                        <a:spcAft>
                          <a:spcPts val="0"/>
                        </a:spcAft>
                        <a:buClr>
                          <a:schemeClr val="dk1"/>
                        </a:buClr>
                        <a:buSzPts val="1100"/>
                        <a:buFont typeface="Arial"/>
                        <a:buNone/>
                      </a:pPr>
                      <a:r>
                        <a:rPr lang="en-GB" sz="1100">
                          <a:solidFill>
                            <a:schemeClr val="lt1"/>
                          </a:solidFill>
                          <a:latin typeface="Roboto"/>
                          <a:ea typeface="Roboto"/>
                          <a:cs typeface="Roboto"/>
                          <a:sym typeface="Roboto"/>
                        </a:rPr>
                        <a:t>Precision</a:t>
                      </a:r>
                      <a:endParaRPr sz="1100">
                        <a:solidFill>
                          <a:srgbClr val="FFFFFF"/>
                        </a:solidFill>
                        <a:latin typeface="Roboto"/>
                        <a:ea typeface="Roboto"/>
                        <a:cs typeface="Roboto"/>
                        <a:sym typeface="Roboto"/>
                      </a:endParaRPr>
                    </a:p>
                  </a:txBody>
                  <a:tcPr marT="91425" marB="91425" marR="91425" marL="91425" anchor="ctr">
                    <a:solidFill>
                      <a:schemeClr val="lt2"/>
                    </a:solidFill>
                  </a:tcPr>
                </a:tc>
                <a:tc>
                  <a:txBody>
                    <a:bodyPr>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Recall</a:t>
                      </a:r>
                      <a:endParaRPr sz="1100">
                        <a:solidFill>
                          <a:srgbClr val="FFFFFF"/>
                        </a:solidFill>
                        <a:latin typeface="Roboto"/>
                        <a:ea typeface="Roboto"/>
                        <a:cs typeface="Roboto"/>
                        <a:sym typeface="Roboto"/>
                      </a:endParaRPr>
                    </a:p>
                  </a:txBody>
                  <a:tcPr marT="91425" marB="91425" marR="91425" marL="91425" anchor="ctr">
                    <a:solidFill>
                      <a:schemeClr val="lt2"/>
                    </a:solidFill>
                  </a:tcPr>
                </a:tc>
                <a:tc>
                  <a:txBody>
                    <a:bodyPr>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F1-score</a:t>
                      </a:r>
                      <a:endParaRPr sz="1100">
                        <a:solidFill>
                          <a:srgbClr val="FFFFFF"/>
                        </a:solidFill>
                        <a:latin typeface="Roboto"/>
                        <a:ea typeface="Roboto"/>
                        <a:cs typeface="Roboto"/>
                        <a:sym typeface="Roboto"/>
                      </a:endParaRPr>
                    </a:p>
                  </a:txBody>
                  <a:tcPr marT="91425" marB="91425" marR="91425" marL="91425" anchor="ctr">
                    <a:solidFill>
                      <a:schemeClr val="lt2"/>
                    </a:solidFill>
                  </a:tcPr>
                </a:tc>
                <a:tc>
                  <a:txBody>
                    <a:bodyPr>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time[s]</a:t>
                      </a:r>
                      <a:endParaRPr sz="1100">
                        <a:solidFill>
                          <a:srgbClr val="FFFFFF"/>
                        </a:solidFill>
                        <a:latin typeface="Roboto"/>
                        <a:ea typeface="Roboto"/>
                        <a:cs typeface="Roboto"/>
                        <a:sym typeface="Roboto"/>
                      </a:endParaRPr>
                    </a:p>
                  </a:txBody>
                  <a:tcPr marT="91425" marB="91425" marR="91425" marL="91425" anchor="ctr">
                    <a:solidFill>
                      <a:schemeClr val="lt2"/>
                    </a:solidFill>
                  </a:tcPr>
                </a:tc>
              </a:tr>
              <a:tr h="250900">
                <a:tc>
                  <a:txBody>
                    <a:bodyPr>
                      <a:noAutofit/>
                    </a:bodyPr>
                    <a:lstStyle/>
                    <a:p>
                      <a:pPr indent="0" lvl="0" marL="0" marR="0" rtl="0" algn="ctr">
                        <a:lnSpc>
                          <a:spcPct val="100000"/>
                        </a:lnSpc>
                        <a:spcBef>
                          <a:spcPts val="0"/>
                        </a:spcBef>
                        <a:spcAft>
                          <a:spcPts val="0"/>
                        </a:spcAft>
                        <a:buNone/>
                      </a:pPr>
                      <a:r>
                        <a:rPr lang="en-GB" sz="900">
                          <a:solidFill>
                            <a:schemeClr val="accent1"/>
                          </a:solidFill>
                          <a:latin typeface="Roboto"/>
                          <a:ea typeface="Roboto"/>
                          <a:cs typeface="Roboto"/>
                          <a:sym typeface="Roboto"/>
                        </a:rPr>
                        <a:t>Normal</a:t>
                      </a:r>
                      <a:endParaRPr sz="900">
                        <a:solidFill>
                          <a:schemeClr val="accent1"/>
                        </a:solidFill>
                        <a:latin typeface="Roboto"/>
                        <a:ea typeface="Roboto"/>
                        <a:cs typeface="Roboto"/>
                        <a:sym typeface="Roboto"/>
                      </a:endParaRPr>
                    </a:p>
                  </a:txBody>
                  <a:tcPr marT="91425" marB="91425" marR="91425" marL="91425" anchor="ctr">
                    <a:lnR cap="flat" cmpd="sng" w="9525">
                      <a:solidFill>
                        <a:srgbClr val="9E9E9E"/>
                      </a:solidFill>
                      <a:prstDash val="solid"/>
                      <a:round/>
                      <a:headEnd len="med" w="med" type="none"/>
                      <a:tailEnd len="med" w="med" type="none"/>
                    </a:lnR>
                    <a:lnB cap="flat" cmpd="sng" w="9525">
                      <a:solidFill>
                        <a:srgbClr val="9E9E9E"/>
                      </a:solidFill>
                      <a:prstDash val="solid"/>
                      <a:round/>
                      <a:headEnd len="med" w="med" type="none"/>
                      <a:tailEnd len="med" w="med" type="none"/>
                    </a:lnB>
                    <a:solidFill>
                      <a:schemeClr val="accent4"/>
                    </a:solidFill>
                  </a:tcPr>
                </a:tc>
                <a:tc>
                  <a:txBody>
                    <a:bodyPr>
                      <a:noAutofit/>
                    </a:bodyPr>
                    <a:lstStyle/>
                    <a:p>
                      <a:pPr indent="0" lvl="0" marL="0" rtl="0" algn="ctr">
                        <a:spcBef>
                          <a:spcPts val="0"/>
                        </a:spcBef>
                        <a:spcAft>
                          <a:spcPts val="0"/>
                        </a:spcAft>
                        <a:buNone/>
                      </a:pPr>
                      <a:r>
                        <a:rPr lang="en-GB"/>
                        <a:t>.747</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.780</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.729</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.784</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323.9</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B cap="flat" cmpd="sng" w="9525">
                      <a:solidFill>
                        <a:srgbClr val="9E9E9E"/>
                      </a:solidFill>
                      <a:prstDash val="solid"/>
                      <a:round/>
                      <a:headEnd len="med" w="med" type="none"/>
                      <a:tailEnd len="med" w="med" type="none"/>
                    </a:lnB>
                  </a:tcPr>
                </a:tc>
              </a:tr>
              <a:tr h="250900">
                <a:tc>
                  <a:txBody>
                    <a:bodyPr>
                      <a:noAutofit/>
                    </a:bodyPr>
                    <a:lstStyle/>
                    <a:p>
                      <a:pPr indent="0" lvl="0" marL="0" rtl="0" algn="ctr">
                        <a:spcBef>
                          <a:spcPts val="0"/>
                        </a:spcBef>
                        <a:spcAft>
                          <a:spcPts val="0"/>
                        </a:spcAft>
                        <a:buNone/>
                      </a:pPr>
                      <a:r>
                        <a:rPr lang="en-GB" sz="900">
                          <a:solidFill>
                            <a:schemeClr val="accent1"/>
                          </a:solidFill>
                          <a:latin typeface="Roboto"/>
                          <a:ea typeface="Roboto"/>
                          <a:cs typeface="Roboto"/>
                          <a:sym typeface="Roboto"/>
                        </a:rPr>
                        <a:t>With  data augmentation</a:t>
                      </a:r>
                      <a:endParaRPr sz="900">
                        <a:solidFill>
                          <a:schemeClr val="accent1"/>
                        </a:solidFill>
                        <a:latin typeface="Roboto"/>
                        <a:ea typeface="Roboto"/>
                        <a:cs typeface="Roboto"/>
                        <a:sym typeface="Roboto"/>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chemeClr val="accent4"/>
                    </a:solidFill>
                  </a:tcPr>
                </a:tc>
                <a:tc>
                  <a:txBody>
                    <a:bodyPr>
                      <a:noAutofit/>
                    </a:bodyPr>
                    <a:lstStyle/>
                    <a:p>
                      <a:pPr indent="0" lvl="0" marL="0" rtl="0" algn="ctr">
                        <a:spcBef>
                          <a:spcPts val="0"/>
                        </a:spcBef>
                        <a:spcAft>
                          <a:spcPts val="0"/>
                        </a:spcAft>
                        <a:buNone/>
                      </a:pPr>
                      <a:r>
                        <a:rPr lang="en-GB"/>
                        <a:t>.</a:t>
                      </a:r>
                      <a:r>
                        <a:rPr lang="en-GB"/>
                        <a:t>674</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a:t>
                      </a:r>
                      <a:r>
                        <a:rPr lang="en-GB"/>
                        <a:t>639</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a:t>
                      </a:r>
                      <a:r>
                        <a:rPr lang="en-GB"/>
                        <a:t>716</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a:t>
                      </a:r>
                      <a:r>
                        <a:rPr lang="en-GB"/>
                        <a:t>642</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539.7</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bl>
          </a:graphicData>
        </a:graphic>
      </p:graphicFrame>
      <p:sp>
        <p:nvSpPr>
          <p:cNvPr id="333" name="Shape 333"/>
          <p:cNvSpPr txBox="1"/>
          <p:nvPr/>
        </p:nvSpPr>
        <p:spPr>
          <a:xfrm>
            <a:off x="3295275" y="2804875"/>
            <a:ext cx="1588200" cy="224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Original image</a:t>
            </a:r>
            <a:endParaRPr/>
          </a:p>
        </p:txBody>
      </p:sp>
      <p:sp>
        <p:nvSpPr>
          <p:cNvPr id="334" name="Shape 334"/>
          <p:cNvSpPr txBox="1"/>
          <p:nvPr/>
        </p:nvSpPr>
        <p:spPr>
          <a:xfrm rot="-1886967">
            <a:off x="5945123" y="2068375"/>
            <a:ext cx="1310982" cy="224328"/>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a:t>Rotation</a:t>
            </a:r>
            <a:endParaRPr/>
          </a:p>
        </p:txBody>
      </p:sp>
      <p:sp>
        <p:nvSpPr>
          <p:cNvPr id="335" name="Shape 335"/>
          <p:cNvSpPr txBox="1"/>
          <p:nvPr/>
        </p:nvSpPr>
        <p:spPr>
          <a:xfrm>
            <a:off x="6249900" y="2733175"/>
            <a:ext cx="1311000" cy="22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a:t>Zoom</a:t>
            </a:r>
            <a:endParaRPr/>
          </a:p>
        </p:txBody>
      </p:sp>
      <p:sp>
        <p:nvSpPr>
          <p:cNvPr id="336" name="Shape 336"/>
          <p:cNvSpPr txBox="1"/>
          <p:nvPr/>
        </p:nvSpPr>
        <p:spPr>
          <a:xfrm rot="1979288">
            <a:off x="6081524" y="3363022"/>
            <a:ext cx="1310827" cy="224254"/>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a:t>Flip</a:t>
            </a:r>
            <a:endParaRPr/>
          </a:p>
        </p:txBody>
      </p:sp>
      <p:cxnSp>
        <p:nvCxnSpPr>
          <p:cNvPr id="337" name="Shape 337"/>
          <p:cNvCxnSpPr>
            <a:stCxn id="328" idx="3"/>
            <a:endCxn id="329" idx="1"/>
          </p:cNvCxnSpPr>
          <p:nvPr/>
        </p:nvCxnSpPr>
        <p:spPr>
          <a:xfrm flipH="1" rot="10800000">
            <a:off x="5629775" y="1960200"/>
            <a:ext cx="1835100" cy="1075500"/>
          </a:xfrm>
          <a:prstGeom prst="straightConnector1">
            <a:avLst/>
          </a:prstGeom>
          <a:noFill/>
          <a:ln cap="flat" cmpd="sng" w="28575">
            <a:solidFill>
              <a:schemeClr val="dk2"/>
            </a:solidFill>
            <a:prstDash val="solid"/>
            <a:round/>
            <a:headEnd len="lg" w="lg" type="none"/>
            <a:tailEnd len="lg" w="lg" type="triangle"/>
          </a:ln>
        </p:spPr>
      </p:cxnSp>
      <p:cxnSp>
        <p:nvCxnSpPr>
          <p:cNvPr id="338" name="Shape 338"/>
          <p:cNvCxnSpPr>
            <a:stCxn id="328" idx="3"/>
            <a:endCxn id="330" idx="3"/>
          </p:cNvCxnSpPr>
          <p:nvPr/>
        </p:nvCxnSpPr>
        <p:spPr>
          <a:xfrm flipH="1" rot="10800000">
            <a:off x="5629775" y="3027900"/>
            <a:ext cx="2661600" cy="7800"/>
          </a:xfrm>
          <a:prstGeom prst="straightConnector1">
            <a:avLst/>
          </a:prstGeom>
          <a:noFill/>
          <a:ln cap="flat" cmpd="sng" w="28575">
            <a:solidFill>
              <a:schemeClr val="dk2"/>
            </a:solidFill>
            <a:prstDash val="solid"/>
            <a:round/>
            <a:headEnd len="lg" w="lg" type="none"/>
            <a:tailEnd len="lg" w="lg" type="triangle"/>
          </a:ln>
        </p:spPr>
      </p:cxnSp>
      <p:cxnSp>
        <p:nvCxnSpPr>
          <p:cNvPr id="339" name="Shape 339"/>
          <p:cNvCxnSpPr>
            <a:stCxn id="328" idx="3"/>
          </p:cNvCxnSpPr>
          <p:nvPr/>
        </p:nvCxnSpPr>
        <p:spPr>
          <a:xfrm>
            <a:off x="5629775" y="3035700"/>
            <a:ext cx="1654200" cy="1054500"/>
          </a:xfrm>
          <a:prstGeom prst="straightConnector1">
            <a:avLst/>
          </a:prstGeom>
          <a:noFill/>
          <a:ln cap="flat" cmpd="sng" w="28575">
            <a:solidFill>
              <a:schemeClr val="dk2"/>
            </a:solidFill>
            <a:prstDash val="solid"/>
            <a:round/>
            <a:headEnd len="lg" w="lg" type="none"/>
            <a:tailEnd len="lg" w="lg" type="triangle"/>
          </a:ln>
        </p:spPr>
      </p:cxnSp>
      <p:sp>
        <p:nvSpPr>
          <p:cNvPr id="340" name="Shape 340"/>
          <p:cNvSpPr txBox="1"/>
          <p:nvPr/>
        </p:nvSpPr>
        <p:spPr>
          <a:xfrm>
            <a:off x="268950" y="3236250"/>
            <a:ext cx="2173800" cy="2241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rPr lang="en-GB">
                <a:solidFill>
                  <a:schemeClr val="dk1"/>
                </a:solidFill>
                <a:latin typeface="Old Standard TT"/>
                <a:ea typeface="Old Standard TT"/>
                <a:cs typeface="Old Standard TT"/>
                <a:sym typeface="Old Standard TT"/>
              </a:rPr>
              <a:t>Results on test image set: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pic>
        <p:nvPicPr>
          <p:cNvPr id="345" name="Shape 345"/>
          <p:cNvPicPr preferRelativeResize="0"/>
          <p:nvPr/>
        </p:nvPicPr>
        <p:blipFill rotWithShape="1">
          <a:blip r:embed="rId3">
            <a:alphaModFix/>
          </a:blip>
          <a:srcRect b="0" l="9564" r="8482" t="71290"/>
          <a:stretch/>
        </p:blipFill>
        <p:spPr>
          <a:xfrm>
            <a:off x="6322300" y="905825"/>
            <a:ext cx="2433799" cy="3876711"/>
          </a:xfrm>
          <a:prstGeom prst="rect">
            <a:avLst/>
          </a:prstGeom>
          <a:noFill/>
          <a:ln>
            <a:noFill/>
          </a:ln>
        </p:spPr>
      </p:pic>
      <p:pic>
        <p:nvPicPr>
          <p:cNvPr id="346" name="Shape 346"/>
          <p:cNvPicPr preferRelativeResize="0"/>
          <p:nvPr/>
        </p:nvPicPr>
        <p:blipFill rotWithShape="1">
          <a:blip r:embed="rId4">
            <a:alphaModFix/>
          </a:blip>
          <a:srcRect b="0" l="0" r="0" t="79024"/>
          <a:stretch/>
        </p:blipFill>
        <p:spPr>
          <a:xfrm>
            <a:off x="1447800" y="959125"/>
            <a:ext cx="3008837" cy="2591038"/>
          </a:xfrm>
          <a:prstGeom prst="rect">
            <a:avLst/>
          </a:prstGeom>
          <a:noFill/>
          <a:ln>
            <a:noFill/>
          </a:ln>
        </p:spPr>
      </p:pic>
      <p:sp>
        <p:nvSpPr>
          <p:cNvPr id="347" name="Shape 347"/>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2200"/>
              <a:t>Week</a:t>
            </a:r>
            <a:r>
              <a:rPr lang="en-GB" sz="2200"/>
              <a:t> 4: I</a:t>
            </a:r>
            <a:r>
              <a:rPr lang="en-GB" sz="2200"/>
              <a:t>ntroduce and evaluate the usage of a dropout layer</a:t>
            </a:r>
            <a:endParaRPr sz="2200"/>
          </a:p>
        </p:txBody>
      </p:sp>
      <p:sp>
        <p:nvSpPr>
          <p:cNvPr id="348" name="Shape 3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a:p>
        </p:txBody>
      </p:sp>
      <p:graphicFrame>
        <p:nvGraphicFramePr>
          <p:cNvPr id="349" name="Shape 349"/>
          <p:cNvGraphicFramePr/>
          <p:nvPr/>
        </p:nvGraphicFramePr>
        <p:xfrm>
          <a:off x="256250" y="3822200"/>
          <a:ext cx="3000000" cy="3000000"/>
        </p:xfrm>
        <a:graphic>
          <a:graphicData uri="http://schemas.openxmlformats.org/drawingml/2006/table">
            <a:tbl>
              <a:tblPr>
                <a:noFill/>
                <a:tableStyleId>{4D819F8D-CE36-459C-974C-8B9798367AAB}</a:tableStyleId>
              </a:tblPr>
              <a:tblGrid>
                <a:gridCol w="1104550"/>
                <a:gridCol w="925000"/>
                <a:gridCol w="946450"/>
                <a:gridCol w="819975"/>
                <a:gridCol w="903375"/>
                <a:gridCol w="873525"/>
              </a:tblGrid>
              <a:tr h="250900">
                <a:tc>
                  <a:txBody>
                    <a:bodyPr>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Image based</a:t>
                      </a:r>
                      <a:endParaRPr sz="1100">
                        <a:solidFill>
                          <a:srgbClr val="FFFFFF"/>
                        </a:solidFill>
                        <a:latin typeface="Roboto"/>
                        <a:ea typeface="Roboto"/>
                        <a:cs typeface="Roboto"/>
                        <a:sym typeface="Roboto"/>
                      </a:endParaRPr>
                    </a:p>
                  </a:txBody>
                  <a:tcPr marT="91425" marB="91425" marR="91425" marL="91425" anchor="ctr">
                    <a:solidFill>
                      <a:schemeClr val="lt2"/>
                    </a:solidFill>
                  </a:tcPr>
                </a:tc>
                <a:tc>
                  <a:txBody>
                    <a:bodyPr>
                      <a:noAutofit/>
                    </a:bodyPr>
                    <a:lstStyle/>
                    <a:p>
                      <a:pPr indent="0" lvl="0" marL="0" rtl="0" algn="ctr">
                        <a:spcBef>
                          <a:spcPts val="0"/>
                        </a:spcBef>
                        <a:spcAft>
                          <a:spcPts val="0"/>
                        </a:spcAft>
                        <a:buNone/>
                      </a:pPr>
                      <a:r>
                        <a:rPr lang="en-GB" sz="1100">
                          <a:solidFill>
                            <a:schemeClr val="lt1"/>
                          </a:solidFill>
                          <a:latin typeface="Roboto"/>
                          <a:ea typeface="Roboto"/>
                          <a:cs typeface="Roboto"/>
                          <a:sym typeface="Roboto"/>
                        </a:rPr>
                        <a:t>Accuracy</a:t>
                      </a:r>
                      <a:endParaRPr sz="11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chemeClr val="lt2"/>
                    </a:solidFill>
                  </a:tcPr>
                </a:tc>
                <a:tc>
                  <a:txBody>
                    <a:bodyPr>
                      <a:noAutofit/>
                    </a:bodyPr>
                    <a:lstStyle/>
                    <a:p>
                      <a:pPr indent="0" lvl="0" marL="0" rtl="0" algn="ctr">
                        <a:spcBef>
                          <a:spcPts val="0"/>
                        </a:spcBef>
                        <a:spcAft>
                          <a:spcPts val="0"/>
                        </a:spcAft>
                        <a:buClr>
                          <a:schemeClr val="dk1"/>
                        </a:buClr>
                        <a:buSzPts val="1100"/>
                        <a:buFont typeface="Arial"/>
                        <a:buNone/>
                      </a:pPr>
                      <a:r>
                        <a:rPr lang="en-GB" sz="1100">
                          <a:solidFill>
                            <a:schemeClr val="lt1"/>
                          </a:solidFill>
                          <a:latin typeface="Roboto"/>
                          <a:ea typeface="Roboto"/>
                          <a:cs typeface="Roboto"/>
                          <a:sym typeface="Roboto"/>
                        </a:rPr>
                        <a:t>Precision</a:t>
                      </a:r>
                      <a:endParaRPr sz="11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chemeClr val="lt2"/>
                    </a:solidFill>
                  </a:tcPr>
                </a:tc>
                <a:tc>
                  <a:txBody>
                    <a:bodyPr>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Recall</a:t>
                      </a:r>
                      <a:endParaRPr sz="11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chemeClr val="lt2"/>
                    </a:solidFill>
                  </a:tcPr>
                </a:tc>
                <a:tc>
                  <a:txBody>
                    <a:bodyPr>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F1-score</a:t>
                      </a:r>
                      <a:endParaRPr sz="11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chemeClr val="lt2"/>
                    </a:solidFill>
                  </a:tcPr>
                </a:tc>
                <a:tc>
                  <a:txBody>
                    <a:bodyPr>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time[s]</a:t>
                      </a:r>
                      <a:endParaRPr sz="11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chemeClr val="lt2"/>
                    </a:solidFill>
                  </a:tcPr>
                </a:tc>
              </a:tr>
              <a:tr h="250900">
                <a:tc>
                  <a:txBody>
                    <a:bodyPr>
                      <a:noAutofit/>
                    </a:bodyPr>
                    <a:lstStyle/>
                    <a:p>
                      <a:pPr indent="0" lvl="0" marL="0" marR="0" rtl="0" algn="ctr">
                        <a:lnSpc>
                          <a:spcPct val="100000"/>
                        </a:lnSpc>
                        <a:spcBef>
                          <a:spcPts val="0"/>
                        </a:spcBef>
                        <a:spcAft>
                          <a:spcPts val="0"/>
                        </a:spcAft>
                        <a:buNone/>
                      </a:pPr>
                      <a:r>
                        <a:rPr lang="en-GB" sz="900">
                          <a:solidFill>
                            <a:schemeClr val="accent1"/>
                          </a:solidFill>
                          <a:latin typeface="Roboto"/>
                          <a:ea typeface="Roboto"/>
                          <a:cs typeface="Roboto"/>
                          <a:sym typeface="Roboto"/>
                        </a:rPr>
                        <a:t>With data augmentation</a:t>
                      </a:r>
                      <a:endParaRPr sz="900">
                        <a:solidFill>
                          <a:schemeClr val="accent1"/>
                        </a:solidFill>
                        <a:latin typeface="Roboto"/>
                        <a:ea typeface="Roboto"/>
                        <a:cs typeface="Roboto"/>
                        <a:sym typeface="Roboto"/>
                      </a:endParaRPr>
                    </a:p>
                  </a:txBody>
                  <a:tcPr marT="91425" marB="91425" marR="91425" marL="91425" anchor="ctr">
                    <a:lnR cap="flat" cmpd="sng" w="9525">
                      <a:solidFill>
                        <a:srgbClr val="9E9E9E"/>
                      </a:solidFill>
                      <a:prstDash val="solid"/>
                      <a:round/>
                      <a:headEnd len="med" w="med" type="none"/>
                      <a:tailEnd len="med" w="med" type="none"/>
                    </a:lnR>
                    <a:lnB cap="flat" cmpd="sng" w="9525">
                      <a:solidFill>
                        <a:srgbClr val="9E9E9E"/>
                      </a:solidFill>
                      <a:prstDash val="solid"/>
                      <a:round/>
                      <a:headEnd len="med" w="med" type="none"/>
                      <a:tailEnd len="med" w="med" type="none"/>
                    </a:lnB>
                    <a:solidFill>
                      <a:schemeClr val="accent4"/>
                    </a:solidFill>
                  </a:tcPr>
                </a:tc>
                <a:tc>
                  <a:txBody>
                    <a:bodyPr>
                      <a:noAutofit/>
                    </a:bodyPr>
                    <a:lstStyle/>
                    <a:p>
                      <a:pPr indent="0" lvl="0" marL="0" rtl="0" algn="ctr">
                        <a:spcBef>
                          <a:spcPts val="0"/>
                        </a:spcBef>
                        <a:spcAft>
                          <a:spcPts val="0"/>
                        </a:spcAft>
                        <a:buNone/>
                      </a:pPr>
                      <a:r>
                        <a:rPr lang="en-GB"/>
                        <a:t>.</a:t>
                      </a:r>
                      <a:r>
                        <a:rPr lang="en-GB"/>
                        <a:t>674</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a:t>
                      </a:r>
                      <a:r>
                        <a:rPr lang="en-GB"/>
                        <a:t>639</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a:t>
                      </a:r>
                      <a:r>
                        <a:rPr lang="en-GB"/>
                        <a:t>716</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a:t>
                      </a:r>
                      <a:r>
                        <a:rPr lang="en-GB"/>
                        <a:t>642</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539.7</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250900">
                <a:tc>
                  <a:txBody>
                    <a:bodyPr>
                      <a:noAutofit/>
                    </a:bodyPr>
                    <a:lstStyle/>
                    <a:p>
                      <a:pPr indent="0" lvl="0" marL="0" rtl="0" algn="ctr">
                        <a:spcBef>
                          <a:spcPts val="0"/>
                        </a:spcBef>
                        <a:spcAft>
                          <a:spcPts val="0"/>
                        </a:spcAft>
                        <a:buNone/>
                      </a:pPr>
                      <a:r>
                        <a:rPr lang="en-GB" sz="900">
                          <a:solidFill>
                            <a:schemeClr val="accent1"/>
                          </a:solidFill>
                          <a:latin typeface="Roboto"/>
                          <a:ea typeface="Roboto"/>
                          <a:cs typeface="Roboto"/>
                          <a:sym typeface="Roboto"/>
                        </a:rPr>
                        <a:t>Dropout Added</a:t>
                      </a:r>
                      <a:endParaRPr sz="900">
                        <a:solidFill>
                          <a:schemeClr val="accent1"/>
                        </a:solidFill>
                        <a:latin typeface="Roboto"/>
                        <a:ea typeface="Roboto"/>
                        <a:cs typeface="Roboto"/>
                        <a:sym typeface="Roboto"/>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chemeClr val="accent4"/>
                    </a:solidFill>
                  </a:tcPr>
                </a:tc>
                <a:tc>
                  <a:txBody>
                    <a:bodyPr>
                      <a:noAutofit/>
                    </a:bodyPr>
                    <a:lstStyle/>
                    <a:p>
                      <a:pPr indent="0" lvl="0" marL="0" rtl="0" algn="ctr">
                        <a:spcBef>
                          <a:spcPts val="0"/>
                        </a:spcBef>
                        <a:spcAft>
                          <a:spcPts val="0"/>
                        </a:spcAft>
                        <a:buNone/>
                      </a:pPr>
                      <a:r>
                        <a:rPr lang="en-GB"/>
                        <a:t>.489</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.465</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.403</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.461</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521.6</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bl>
          </a:graphicData>
        </a:graphic>
      </p:graphicFrame>
      <p:sp>
        <p:nvSpPr>
          <p:cNvPr id="350" name="Shape 350"/>
          <p:cNvSpPr txBox="1"/>
          <p:nvPr>
            <p:ph idx="1" type="body"/>
          </p:nvPr>
        </p:nvSpPr>
        <p:spPr>
          <a:xfrm>
            <a:off x="-80500" y="580850"/>
            <a:ext cx="7173900" cy="613200"/>
          </a:xfrm>
          <a:prstGeom prst="rect">
            <a:avLst/>
          </a:prstGeom>
        </p:spPr>
        <p:txBody>
          <a:bodyPr anchorCtr="0" anchor="t" bIns="91425" lIns="91425" spcFirstLastPara="1" rIns="91425" wrap="square" tIns="91425">
            <a:noAutofit/>
          </a:bodyPr>
          <a:lstStyle/>
          <a:p>
            <a:pPr indent="-342900" lvl="0" marL="457200" marR="0" rtl="0">
              <a:lnSpc>
                <a:spcPct val="115000"/>
              </a:lnSpc>
              <a:spcBef>
                <a:spcPts val="0"/>
              </a:spcBef>
              <a:spcAft>
                <a:spcPts val="0"/>
              </a:spcAft>
              <a:buSzPts val="1800"/>
              <a:buChar char="●"/>
            </a:pPr>
            <a:r>
              <a:rPr lang="en-GB"/>
              <a:t>A dropout layer is added after the last 2 fully connected layers:</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1600"/>
              </a:spcAft>
              <a:buNone/>
            </a:pPr>
            <a:r>
              <a:t/>
            </a:r>
            <a:endParaRPr/>
          </a:p>
        </p:txBody>
      </p:sp>
      <p:cxnSp>
        <p:nvCxnSpPr>
          <p:cNvPr id="351" name="Shape 351"/>
          <p:cNvCxnSpPr/>
          <p:nvPr/>
        </p:nvCxnSpPr>
        <p:spPr>
          <a:xfrm>
            <a:off x="3088325" y="2342100"/>
            <a:ext cx="3411000" cy="313800"/>
          </a:xfrm>
          <a:prstGeom prst="straightConnector1">
            <a:avLst/>
          </a:prstGeom>
          <a:noFill/>
          <a:ln cap="flat" cmpd="sng" w="38100">
            <a:solidFill>
              <a:schemeClr val="dk2"/>
            </a:solidFill>
            <a:prstDash val="solid"/>
            <a:round/>
            <a:headEnd len="lg" w="lg" type="none"/>
            <a:tailEnd len="lg" w="lg" type="triangle"/>
          </a:ln>
        </p:spPr>
      </p:cxnSp>
      <p:cxnSp>
        <p:nvCxnSpPr>
          <p:cNvPr id="352" name="Shape 352"/>
          <p:cNvCxnSpPr/>
          <p:nvPr/>
        </p:nvCxnSpPr>
        <p:spPr>
          <a:xfrm>
            <a:off x="3088325" y="2909050"/>
            <a:ext cx="3399900" cy="990600"/>
          </a:xfrm>
          <a:prstGeom prst="straightConnector1">
            <a:avLst/>
          </a:prstGeom>
          <a:noFill/>
          <a:ln cap="flat" cmpd="sng" w="38100">
            <a:solidFill>
              <a:schemeClr val="dk2"/>
            </a:solidFill>
            <a:prstDash val="solid"/>
            <a:round/>
            <a:headEnd len="lg" w="lg" type="none"/>
            <a:tailEnd len="lg" w="lg" type="triangle"/>
          </a:ln>
        </p:spPr>
      </p:cxnSp>
      <p:sp>
        <p:nvSpPr>
          <p:cNvPr id="353" name="Shape 353"/>
          <p:cNvSpPr txBox="1"/>
          <p:nvPr/>
        </p:nvSpPr>
        <p:spPr>
          <a:xfrm>
            <a:off x="268950" y="3464850"/>
            <a:ext cx="2173800" cy="2241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GB">
                <a:solidFill>
                  <a:schemeClr val="dk1"/>
                </a:solidFill>
                <a:latin typeface="Old Standard TT"/>
                <a:ea typeface="Old Standard TT"/>
                <a:cs typeface="Old Standard TT"/>
                <a:sym typeface="Old Standard TT"/>
              </a:rPr>
              <a:t>Results on test image set: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2200"/>
              <a:t>Week</a:t>
            </a:r>
            <a:r>
              <a:rPr lang="en-GB" sz="2200"/>
              <a:t> 4: A</a:t>
            </a:r>
            <a:r>
              <a:rPr lang="en-GB" sz="2200"/>
              <a:t>pply random search on per model hyperparameters</a:t>
            </a:r>
            <a:endParaRPr sz="2200"/>
          </a:p>
        </p:txBody>
      </p:sp>
      <p:sp>
        <p:nvSpPr>
          <p:cNvPr id="359" name="Shape 3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a:p>
        </p:txBody>
      </p:sp>
      <p:sp>
        <p:nvSpPr>
          <p:cNvPr id="360" name="Shape 360"/>
          <p:cNvSpPr txBox="1"/>
          <p:nvPr>
            <p:ph idx="1" type="body"/>
          </p:nvPr>
        </p:nvSpPr>
        <p:spPr>
          <a:xfrm>
            <a:off x="311700" y="400350"/>
            <a:ext cx="8520600" cy="36237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GB"/>
              <a:t>We had troubles in order to adapt the initial CNN. By the time those issues </a:t>
            </a:r>
            <a:r>
              <a:rPr lang="en-GB"/>
              <a:t>were</a:t>
            </a:r>
            <a:r>
              <a:rPr lang="en-GB"/>
              <a:t> fixed, we </a:t>
            </a:r>
            <a:r>
              <a:rPr lang="en-GB"/>
              <a:t>could</a:t>
            </a:r>
            <a:r>
              <a:rPr lang="en-GB"/>
              <a:t> not perform a large random search of the hyperparameters due to a lack of time. </a:t>
            </a:r>
            <a:endParaRPr/>
          </a:p>
          <a:p>
            <a:pPr indent="-342900" lvl="0" marL="457200" marR="0" rtl="0" algn="l">
              <a:lnSpc>
                <a:spcPct val="115000"/>
              </a:lnSpc>
              <a:spcBef>
                <a:spcPts val="0"/>
              </a:spcBef>
              <a:spcAft>
                <a:spcPts val="0"/>
              </a:spcAft>
              <a:buSzPts val="1800"/>
              <a:buChar char="●"/>
            </a:pPr>
            <a:r>
              <a:rPr lang="en-GB"/>
              <a:t>The following parameters were added to the random search:</a:t>
            </a:r>
            <a:endParaRPr/>
          </a:p>
          <a:p>
            <a:pPr indent="-317500" lvl="1" marL="914400" marR="0" rtl="0" algn="l">
              <a:lnSpc>
                <a:spcPct val="115000"/>
              </a:lnSpc>
              <a:spcBef>
                <a:spcPts val="0"/>
              </a:spcBef>
              <a:spcAft>
                <a:spcPts val="0"/>
              </a:spcAft>
              <a:buSzPts val="1400"/>
              <a:buChar char="○"/>
            </a:pPr>
            <a:r>
              <a:rPr lang="en-GB"/>
              <a:t>Batch size (possible values: 16, 32, 64)</a:t>
            </a:r>
            <a:endParaRPr/>
          </a:p>
          <a:p>
            <a:pPr indent="-317500" lvl="1" marL="914400" marR="0" rtl="0" algn="l">
              <a:lnSpc>
                <a:spcPct val="115000"/>
              </a:lnSpc>
              <a:spcBef>
                <a:spcPts val="0"/>
              </a:spcBef>
              <a:spcAft>
                <a:spcPts val="0"/>
              </a:spcAft>
              <a:buSzPts val="1400"/>
              <a:buChar char="○"/>
            </a:pPr>
            <a:r>
              <a:rPr lang="en-GB"/>
              <a:t>Fully connected layer 1 size </a:t>
            </a:r>
            <a:r>
              <a:rPr lang="en-GB"/>
              <a:t>(possible values: 512, 1024, 2048, 4096)</a:t>
            </a:r>
            <a:endParaRPr/>
          </a:p>
          <a:p>
            <a:pPr indent="-317500" lvl="1" marL="914400" rtl="0">
              <a:spcBef>
                <a:spcPts val="0"/>
              </a:spcBef>
              <a:spcAft>
                <a:spcPts val="0"/>
              </a:spcAft>
              <a:buSzPts val="1400"/>
              <a:buChar char="○"/>
            </a:pPr>
            <a:r>
              <a:rPr lang="en-GB"/>
              <a:t>Fully connected layer 2 size (possible values: 128, 256, 512, 1024)</a:t>
            </a:r>
            <a:endParaRPr/>
          </a:p>
          <a:p>
            <a:pPr indent="-317500" lvl="1" marL="914400" rtl="0">
              <a:spcBef>
                <a:spcPts val="0"/>
              </a:spcBef>
              <a:spcAft>
                <a:spcPts val="0"/>
              </a:spcAft>
              <a:buSzPts val="1400"/>
              <a:buChar char="○"/>
            </a:pPr>
            <a:r>
              <a:rPr lang="en-GB"/>
              <a:t>(We didn't try to search over the Adadelta optimize parameters because it was discouraged by Keras library) </a:t>
            </a:r>
            <a:endParaRPr/>
          </a:p>
          <a:p>
            <a:pPr indent="-342900" lvl="0" marL="457200" rtl="0">
              <a:spcBef>
                <a:spcPts val="0"/>
              </a:spcBef>
              <a:spcAft>
                <a:spcPts val="0"/>
              </a:spcAft>
              <a:buSzPts val="1800"/>
              <a:buChar char="●"/>
            </a:pPr>
            <a:r>
              <a:rPr lang="en-GB"/>
              <a:t>Best results were </a:t>
            </a:r>
            <a:r>
              <a:rPr lang="en-GB"/>
              <a:t>achieved</a:t>
            </a:r>
            <a:r>
              <a:rPr lang="en-GB"/>
              <a:t> with a batch size of 32 and the size of the fully connected layers set to 1024. Evaluation results over the training set are shown on the following table:</a:t>
            </a:r>
            <a:endParaRPr/>
          </a:p>
          <a:p>
            <a:pPr indent="457200" lvl="0" marL="0" marR="0" rtl="0" algn="ctr">
              <a:lnSpc>
                <a:spcPct val="115000"/>
              </a:lnSpc>
              <a:spcBef>
                <a:spcPts val="1600"/>
              </a:spcBef>
              <a:spcAft>
                <a:spcPts val="0"/>
              </a:spcAft>
              <a:buNone/>
            </a:pPr>
            <a:r>
              <a:t/>
            </a:r>
            <a:endParaRPr b="1">
              <a:solidFill>
                <a:srgbClr val="FF0000"/>
              </a:solidFill>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1600"/>
              </a:spcAft>
              <a:buNone/>
            </a:pPr>
            <a:r>
              <a:t/>
            </a:r>
            <a:endParaRPr/>
          </a:p>
        </p:txBody>
      </p:sp>
      <p:graphicFrame>
        <p:nvGraphicFramePr>
          <p:cNvPr id="361" name="Shape 361"/>
          <p:cNvGraphicFramePr/>
          <p:nvPr/>
        </p:nvGraphicFramePr>
        <p:xfrm>
          <a:off x="256250" y="4024200"/>
          <a:ext cx="3000000" cy="3000000"/>
        </p:xfrm>
        <a:graphic>
          <a:graphicData uri="http://schemas.openxmlformats.org/drawingml/2006/table">
            <a:tbl>
              <a:tblPr>
                <a:noFill/>
                <a:tableStyleId>{4D819F8D-CE36-459C-974C-8B9798367AAB}</a:tableStyleId>
              </a:tblPr>
              <a:tblGrid>
                <a:gridCol w="1104550"/>
                <a:gridCol w="925000"/>
                <a:gridCol w="946450"/>
                <a:gridCol w="819975"/>
                <a:gridCol w="903375"/>
                <a:gridCol w="873525"/>
              </a:tblGrid>
              <a:tr h="250900">
                <a:tc>
                  <a:txBody>
                    <a:bodyPr>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Image based</a:t>
                      </a:r>
                      <a:endParaRPr sz="1100">
                        <a:solidFill>
                          <a:srgbClr val="FFFFFF"/>
                        </a:solidFill>
                        <a:latin typeface="Roboto"/>
                        <a:ea typeface="Roboto"/>
                        <a:cs typeface="Roboto"/>
                        <a:sym typeface="Roboto"/>
                      </a:endParaRPr>
                    </a:p>
                  </a:txBody>
                  <a:tcPr marT="91425" marB="91425" marR="91425" marL="91425" anchor="ctr">
                    <a:solidFill>
                      <a:schemeClr val="lt2"/>
                    </a:solidFill>
                  </a:tcPr>
                </a:tc>
                <a:tc>
                  <a:txBody>
                    <a:bodyPr>
                      <a:noAutofit/>
                    </a:bodyPr>
                    <a:lstStyle/>
                    <a:p>
                      <a:pPr indent="0" lvl="0" marL="0" rtl="0" algn="ctr">
                        <a:spcBef>
                          <a:spcPts val="0"/>
                        </a:spcBef>
                        <a:spcAft>
                          <a:spcPts val="0"/>
                        </a:spcAft>
                        <a:buNone/>
                      </a:pPr>
                      <a:r>
                        <a:rPr lang="en-GB" sz="1100">
                          <a:solidFill>
                            <a:schemeClr val="lt1"/>
                          </a:solidFill>
                          <a:latin typeface="Roboto"/>
                          <a:ea typeface="Roboto"/>
                          <a:cs typeface="Roboto"/>
                          <a:sym typeface="Roboto"/>
                        </a:rPr>
                        <a:t>Accuracy</a:t>
                      </a:r>
                      <a:endParaRPr sz="11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chemeClr val="lt2"/>
                    </a:solidFill>
                  </a:tcPr>
                </a:tc>
                <a:tc>
                  <a:txBody>
                    <a:bodyPr>
                      <a:noAutofit/>
                    </a:bodyPr>
                    <a:lstStyle/>
                    <a:p>
                      <a:pPr indent="0" lvl="0" marL="0" rtl="0" algn="ctr">
                        <a:spcBef>
                          <a:spcPts val="0"/>
                        </a:spcBef>
                        <a:spcAft>
                          <a:spcPts val="0"/>
                        </a:spcAft>
                        <a:buClr>
                          <a:schemeClr val="dk1"/>
                        </a:buClr>
                        <a:buSzPts val="1100"/>
                        <a:buFont typeface="Arial"/>
                        <a:buNone/>
                      </a:pPr>
                      <a:r>
                        <a:rPr lang="en-GB" sz="1100">
                          <a:solidFill>
                            <a:schemeClr val="lt1"/>
                          </a:solidFill>
                          <a:latin typeface="Roboto"/>
                          <a:ea typeface="Roboto"/>
                          <a:cs typeface="Roboto"/>
                          <a:sym typeface="Roboto"/>
                        </a:rPr>
                        <a:t>Precision</a:t>
                      </a:r>
                      <a:endParaRPr sz="11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chemeClr val="lt2"/>
                    </a:solidFill>
                  </a:tcPr>
                </a:tc>
                <a:tc>
                  <a:txBody>
                    <a:bodyPr>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Recall</a:t>
                      </a:r>
                      <a:endParaRPr sz="11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chemeClr val="lt2"/>
                    </a:solidFill>
                  </a:tcPr>
                </a:tc>
                <a:tc>
                  <a:txBody>
                    <a:bodyPr>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F1-score</a:t>
                      </a:r>
                      <a:endParaRPr sz="11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chemeClr val="lt2"/>
                    </a:solidFill>
                  </a:tcPr>
                </a:tc>
                <a:tc>
                  <a:txBody>
                    <a:bodyPr>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time[s]</a:t>
                      </a:r>
                      <a:endParaRPr sz="11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chemeClr val="lt2"/>
                    </a:solidFill>
                  </a:tcPr>
                </a:tc>
              </a:tr>
              <a:tr h="250900">
                <a:tc>
                  <a:txBody>
                    <a:bodyPr>
                      <a:noAutofit/>
                    </a:bodyPr>
                    <a:lstStyle/>
                    <a:p>
                      <a:pPr indent="0" lvl="0" marL="0" marR="0" rtl="0" algn="ctr">
                        <a:lnSpc>
                          <a:spcPct val="100000"/>
                        </a:lnSpc>
                        <a:spcBef>
                          <a:spcPts val="0"/>
                        </a:spcBef>
                        <a:spcAft>
                          <a:spcPts val="0"/>
                        </a:spcAft>
                        <a:buNone/>
                      </a:pPr>
                      <a:r>
                        <a:rPr lang="en-GB" sz="900">
                          <a:solidFill>
                            <a:schemeClr val="accent1"/>
                          </a:solidFill>
                          <a:latin typeface="Roboto"/>
                          <a:ea typeface="Roboto"/>
                          <a:cs typeface="Roboto"/>
                          <a:sym typeface="Roboto"/>
                        </a:rPr>
                        <a:t>Best random search results</a:t>
                      </a:r>
                      <a:endParaRPr sz="900">
                        <a:solidFill>
                          <a:schemeClr val="accent1"/>
                        </a:solidFill>
                        <a:latin typeface="Roboto"/>
                        <a:ea typeface="Roboto"/>
                        <a:cs typeface="Roboto"/>
                        <a:sym typeface="Roboto"/>
                      </a:endParaRPr>
                    </a:p>
                  </a:txBody>
                  <a:tcPr marT="91425" marB="91425" marR="91425" marL="91425" anchor="ctr">
                    <a:lnR cap="flat" cmpd="sng" w="9525">
                      <a:solidFill>
                        <a:srgbClr val="9E9E9E"/>
                      </a:solidFill>
                      <a:prstDash val="solid"/>
                      <a:round/>
                      <a:headEnd len="med" w="med" type="none"/>
                      <a:tailEnd len="med" w="med" type="none"/>
                    </a:lnR>
                    <a:lnB cap="flat" cmpd="sng" w="9525">
                      <a:solidFill>
                        <a:srgbClr val="9E9E9E"/>
                      </a:solidFill>
                      <a:prstDash val="solid"/>
                      <a:round/>
                      <a:headEnd len="med" w="med" type="none"/>
                      <a:tailEnd len="med" w="med" type="none"/>
                    </a:lnB>
                    <a:solidFill>
                      <a:schemeClr val="accent4"/>
                    </a:solidFill>
                  </a:tcPr>
                </a:tc>
                <a:tc>
                  <a:txBody>
                    <a:bodyPr>
                      <a:noAutofit/>
                    </a:bodyPr>
                    <a:lstStyle/>
                    <a:p>
                      <a:pPr indent="0" lvl="0" marL="0" rtl="0" algn="ctr">
                        <a:spcBef>
                          <a:spcPts val="0"/>
                        </a:spcBef>
                        <a:spcAft>
                          <a:spcPts val="0"/>
                        </a:spcAft>
                        <a:buNone/>
                      </a:pPr>
                      <a:r>
                        <a:rPr lang="en-GB"/>
                        <a:t>.557</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.467</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.580</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.466</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292</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bl>
          </a:graphicData>
        </a:graphic>
      </p:graphicFrame>
      <p:sp>
        <p:nvSpPr>
          <p:cNvPr id="362" name="Shape 362"/>
          <p:cNvSpPr txBox="1"/>
          <p:nvPr/>
        </p:nvSpPr>
        <p:spPr>
          <a:xfrm>
            <a:off x="5935125" y="4024125"/>
            <a:ext cx="2965200" cy="803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GB" sz="1200">
                <a:solidFill>
                  <a:schemeClr val="dk1"/>
                </a:solidFill>
                <a:latin typeface="Old Standard TT"/>
                <a:ea typeface="Old Standard TT"/>
                <a:cs typeface="Old Standard TT"/>
                <a:sym typeface="Old Standard TT"/>
              </a:rPr>
              <a:t>Note</a:t>
            </a:r>
            <a:r>
              <a:rPr lang="en-GB" sz="1200">
                <a:solidFill>
                  <a:schemeClr val="dk1"/>
                </a:solidFill>
                <a:latin typeface="Old Standard TT"/>
                <a:ea typeface="Old Standard TT"/>
                <a:cs typeface="Old Standard TT"/>
                <a:sym typeface="Old Standard TT"/>
              </a:rPr>
              <a:t>: Random search did not improve previous due to lack of time to implement a more exhaustive search</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idx="1" type="body"/>
          </p:nvPr>
        </p:nvSpPr>
        <p:spPr>
          <a:xfrm>
            <a:off x="320025" y="457375"/>
            <a:ext cx="8520600" cy="9111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GB" sz="1600"/>
              <a:t>Test image set provided has been </a:t>
            </a:r>
            <a:r>
              <a:rPr lang="en-GB" sz="1600"/>
              <a:t>splitted</a:t>
            </a:r>
            <a:r>
              <a:rPr lang="en-GB" sz="1600"/>
              <a:t> in a new test and a validation dataset with a 60% of images moved to validation set: </a:t>
            </a:r>
            <a:endParaRPr sz="1600"/>
          </a:p>
        </p:txBody>
      </p:sp>
      <p:cxnSp>
        <p:nvCxnSpPr>
          <p:cNvPr id="368" name="Shape 368"/>
          <p:cNvCxnSpPr/>
          <p:nvPr/>
        </p:nvCxnSpPr>
        <p:spPr>
          <a:xfrm flipH="1">
            <a:off x="671775" y="2081625"/>
            <a:ext cx="2081700" cy="1288500"/>
          </a:xfrm>
          <a:prstGeom prst="straightConnector1">
            <a:avLst/>
          </a:prstGeom>
          <a:noFill/>
          <a:ln cap="flat" cmpd="sng" w="28575">
            <a:solidFill>
              <a:schemeClr val="dk2"/>
            </a:solidFill>
            <a:prstDash val="solid"/>
            <a:round/>
            <a:headEnd len="lg" w="lg" type="none"/>
            <a:tailEnd len="lg" w="lg" type="triangle"/>
          </a:ln>
        </p:spPr>
      </p:cxnSp>
      <p:cxnSp>
        <p:nvCxnSpPr>
          <p:cNvPr id="369" name="Shape 369"/>
          <p:cNvCxnSpPr/>
          <p:nvPr/>
        </p:nvCxnSpPr>
        <p:spPr>
          <a:xfrm flipH="1">
            <a:off x="1837450" y="2081625"/>
            <a:ext cx="2081700" cy="1288500"/>
          </a:xfrm>
          <a:prstGeom prst="straightConnector1">
            <a:avLst/>
          </a:prstGeom>
          <a:noFill/>
          <a:ln cap="flat" cmpd="sng" w="28575">
            <a:solidFill>
              <a:schemeClr val="dk2"/>
            </a:solidFill>
            <a:prstDash val="solid"/>
            <a:round/>
            <a:headEnd len="lg" w="lg" type="none"/>
            <a:tailEnd len="lg" w="lg" type="triangle"/>
          </a:ln>
        </p:spPr>
      </p:cxnSp>
      <p:cxnSp>
        <p:nvCxnSpPr>
          <p:cNvPr id="370" name="Shape 370"/>
          <p:cNvCxnSpPr/>
          <p:nvPr/>
        </p:nvCxnSpPr>
        <p:spPr>
          <a:xfrm flipH="1">
            <a:off x="4038450" y="2081625"/>
            <a:ext cx="2081700" cy="1288500"/>
          </a:xfrm>
          <a:prstGeom prst="straightConnector1">
            <a:avLst/>
          </a:prstGeom>
          <a:noFill/>
          <a:ln cap="flat" cmpd="sng" w="28575">
            <a:solidFill>
              <a:schemeClr val="dk2"/>
            </a:solidFill>
            <a:prstDash val="solid"/>
            <a:round/>
            <a:headEnd len="lg" w="lg" type="none"/>
            <a:tailEnd len="lg" w="lg" type="triangle"/>
          </a:ln>
        </p:spPr>
      </p:cxnSp>
      <p:sp>
        <p:nvSpPr>
          <p:cNvPr id="371" name="Shape 371"/>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2200"/>
              <a:t>Week 5: Test/Validation split</a:t>
            </a:r>
            <a:endParaRPr sz="2200"/>
          </a:p>
        </p:txBody>
      </p:sp>
      <p:sp>
        <p:nvSpPr>
          <p:cNvPr id="372" name="Shape 3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a:p>
        </p:txBody>
      </p:sp>
      <p:sp>
        <p:nvSpPr>
          <p:cNvPr id="373" name="Shape 373"/>
          <p:cNvSpPr txBox="1"/>
          <p:nvPr>
            <p:ph idx="1" type="body"/>
          </p:nvPr>
        </p:nvSpPr>
        <p:spPr>
          <a:xfrm>
            <a:off x="311700" y="4286550"/>
            <a:ext cx="8520600" cy="7704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GB" sz="1600"/>
              <a:t>During CNN </a:t>
            </a:r>
            <a:r>
              <a:rPr lang="en-GB" sz="1600"/>
              <a:t>training</a:t>
            </a:r>
            <a:r>
              <a:rPr lang="en-GB" sz="1600"/>
              <a:t>, the validation is used to tune the hyper-parameters. Afterwards, the image classification algorithm performance is assessed with test image set.</a:t>
            </a:r>
            <a:r>
              <a:rPr lang="en-GB" sz="1600"/>
              <a:t> </a:t>
            </a:r>
            <a:endParaRPr sz="1600"/>
          </a:p>
        </p:txBody>
      </p:sp>
      <p:grpSp>
        <p:nvGrpSpPr>
          <p:cNvPr id="374" name="Shape 374"/>
          <p:cNvGrpSpPr/>
          <p:nvPr/>
        </p:nvGrpSpPr>
        <p:grpSpPr>
          <a:xfrm>
            <a:off x="2246850" y="1291700"/>
            <a:ext cx="4427400" cy="911100"/>
            <a:chOff x="2246850" y="1291700"/>
            <a:chExt cx="4427400" cy="911100"/>
          </a:xfrm>
        </p:grpSpPr>
        <p:sp>
          <p:nvSpPr>
            <p:cNvPr id="375" name="Shape 375"/>
            <p:cNvSpPr/>
            <p:nvPr/>
          </p:nvSpPr>
          <p:spPr>
            <a:xfrm>
              <a:off x="2292900" y="1651175"/>
              <a:ext cx="945600" cy="393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GB"/>
                <a:t>Coast</a:t>
              </a:r>
              <a:endParaRPr/>
            </a:p>
          </p:txBody>
        </p:sp>
        <p:sp>
          <p:nvSpPr>
            <p:cNvPr id="376" name="Shape 376"/>
            <p:cNvSpPr/>
            <p:nvPr/>
          </p:nvSpPr>
          <p:spPr>
            <a:xfrm>
              <a:off x="3464850" y="1651163"/>
              <a:ext cx="945600" cy="393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GB"/>
                <a:t>Forest</a:t>
              </a:r>
              <a:endParaRPr/>
            </a:p>
          </p:txBody>
        </p:sp>
        <p:sp>
          <p:nvSpPr>
            <p:cNvPr id="377" name="Shape 377"/>
            <p:cNvSpPr/>
            <p:nvPr/>
          </p:nvSpPr>
          <p:spPr>
            <a:xfrm>
              <a:off x="5608725" y="1651175"/>
              <a:ext cx="945600" cy="393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GB"/>
                <a:t>Highway</a:t>
              </a:r>
              <a:endParaRPr/>
            </a:p>
          </p:txBody>
        </p:sp>
        <p:sp>
          <p:nvSpPr>
            <p:cNvPr id="378" name="Shape 378"/>
            <p:cNvSpPr/>
            <p:nvPr/>
          </p:nvSpPr>
          <p:spPr>
            <a:xfrm>
              <a:off x="4636800" y="1801175"/>
              <a:ext cx="88200" cy="936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 name="Shape 379"/>
            <p:cNvSpPr/>
            <p:nvPr/>
          </p:nvSpPr>
          <p:spPr>
            <a:xfrm>
              <a:off x="4951350" y="1801175"/>
              <a:ext cx="88200" cy="936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 name="Shape 380"/>
            <p:cNvSpPr/>
            <p:nvPr/>
          </p:nvSpPr>
          <p:spPr>
            <a:xfrm>
              <a:off x="5265900" y="1801163"/>
              <a:ext cx="88200" cy="936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 name="Shape 381"/>
            <p:cNvSpPr txBox="1"/>
            <p:nvPr/>
          </p:nvSpPr>
          <p:spPr>
            <a:xfrm>
              <a:off x="2246850" y="1291700"/>
              <a:ext cx="4427400" cy="911100"/>
            </a:xfrm>
            <a:prstGeom prst="rect">
              <a:avLst/>
            </a:prstGeom>
            <a:noFill/>
            <a:ln cap="flat" cmpd="sng" w="9525">
              <a:solidFill>
                <a:srgbClr val="000000"/>
              </a:solidFill>
              <a:prstDash val="solid"/>
              <a:round/>
              <a:headEnd len="med" w="med" type="none"/>
              <a:tailEnd len="med" w="med" type="none"/>
            </a:ln>
          </p:spPr>
          <p:txBody>
            <a:bodyPr anchorCtr="0" anchor="t" bIns="91425" lIns="91425" spcFirstLastPara="1" rIns="91425" wrap="square" tIns="91425">
              <a:noAutofit/>
            </a:bodyPr>
            <a:lstStyle/>
            <a:p>
              <a:pPr indent="0" lvl="0" marL="0" algn="ctr">
                <a:spcBef>
                  <a:spcPts val="0"/>
                </a:spcBef>
                <a:spcAft>
                  <a:spcPts val="0"/>
                </a:spcAft>
                <a:buNone/>
              </a:pPr>
              <a:r>
                <a:rPr lang="en-GB"/>
                <a:t>Old Test Image Set</a:t>
              </a:r>
              <a:endParaRPr/>
            </a:p>
          </p:txBody>
        </p:sp>
      </p:grpSp>
      <p:sp>
        <p:nvSpPr>
          <p:cNvPr id="382" name="Shape 382"/>
          <p:cNvSpPr/>
          <p:nvPr/>
        </p:nvSpPr>
        <p:spPr>
          <a:xfrm>
            <a:off x="99350" y="3413150"/>
            <a:ext cx="945600" cy="393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GB"/>
              <a:t>Coast</a:t>
            </a:r>
            <a:endParaRPr/>
          </a:p>
        </p:txBody>
      </p:sp>
      <p:sp>
        <p:nvSpPr>
          <p:cNvPr id="383" name="Shape 383"/>
          <p:cNvSpPr/>
          <p:nvPr/>
        </p:nvSpPr>
        <p:spPr>
          <a:xfrm>
            <a:off x="1271300" y="3413138"/>
            <a:ext cx="945600" cy="393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GB"/>
              <a:t>Forest</a:t>
            </a:r>
            <a:endParaRPr/>
          </a:p>
        </p:txBody>
      </p:sp>
      <p:sp>
        <p:nvSpPr>
          <p:cNvPr id="384" name="Shape 384"/>
          <p:cNvSpPr/>
          <p:nvPr/>
        </p:nvSpPr>
        <p:spPr>
          <a:xfrm>
            <a:off x="3415175" y="3413150"/>
            <a:ext cx="945600" cy="393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GB"/>
              <a:t>Highway</a:t>
            </a:r>
            <a:endParaRPr/>
          </a:p>
        </p:txBody>
      </p:sp>
      <p:sp>
        <p:nvSpPr>
          <p:cNvPr id="385" name="Shape 385"/>
          <p:cNvSpPr/>
          <p:nvPr/>
        </p:nvSpPr>
        <p:spPr>
          <a:xfrm>
            <a:off x="2443250" y="3563150"/>
            <a:ext cx="88200" cy="936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6" name="Shape 386"/>
          <p:cNvSpPr/>
          <p:nvPr/>
        </p:nvSpPr>
        <p:spPr>
          <a:xfrm>
            <a:off x="2757800" y="3563150"/>
            <a:ext cx="88200" cy="936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7" name="Shape 387"/>
          <p:cNvSpPr/>
          <p:nvPr/>
        </p:nvSpPr>
        <p:spPr>
          <a:xfrm>
            <a:off x="3072350" y="3563138"/>
            <a:ext cx="88200" cy="936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8" name="Shape 388"/>
          <p:cNvSpPr txBox="1"/>
          <p:nvPr/>
        </p:nvSpPr>
        <p:spPr>
          <a:xfrm>
            <a:off x="53300" y="3159700"/>
            <a:ext cx="4427400" cy="1057800"/>
          </a:xfrm>
          <a:prstGeom prst="rect">
            <a:avLst/>
          </a:prstGeom>
          <a:noFill/>
          <a:ln cap="flat" cmpd="sng" w="9525">
            <a:solidFill>
              <a:srgbClr val="000000"/>
            </a:solidFill>
            <a:prstDash val="solid"/>
            <a:round/>
            <a:headEnd len="med" w="med" type="none"/>
            <a:tailEnd len="med" w="med"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Validation</a:t>
            </a:r>
            <a:r>
              <a:rPr lang="en-GB"/>
              <a:t> Image Set</a:t>
            </a:r>
            <a:endParaRPr/>
          </a:p>
        </p:txBody>
      </p:sp>
      <p:sp>
        <p:nvSpPr>
          <p:cNvPr id="389" name="Shape 389"/>
          <p:cNvSpPr/>
          <p:nvPr/>
        </p:nvSpPr>
        <p:spPr>
          <a:xfrm>
            <a:off x="4656425" y="3413138"/>
            <a:ext cx="945600" cy="393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GB"/>
              <a:t>Coast</a:t>
            </a:r>
            <a:endParaRPr/>
          </a:p>
        </p:txBody>
      </p:sp>
      <p:sp>
        <p:nvSpPr>
          <p:cNvPr id="390" name="Shape 390"/>
          <p:cNvSpPr/>
          <p:nvPr/>
        </p:nvSpPr>
        <p:spPr>
          <a:xfrm>
            <a:off x="5828375" y="3413125"/>
            <a:ext cx="945600" cy="393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GB"/>
              <a:t>Forest</a:t>
            </a:r>
            <a:endParaRPr/>
          </a:p>
        </p:txBody>
      </p:sp>
      <p:sp>
        <p:nvSpPr>
          <p:cNvPr id="391" name="Shape 391"/>
          <p:cNvSpPr/>
          <p:nvPr/>
        </p:nvSpPr>
        <p:spPr>
          <a:xfrm>
            <a:off x="7972250" y="3413138"/>
            <a:ext cx="945600" cy="393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GB"/>
              <a:t>Highway</a:t>
            </a:r>
            <a:endParaRPr/>
          </a:p>
        </p:txBody>
      </p:sp>
      <p:sp>
        <p:nvSpPr>
          <p:cNvPr id="392" name="Shape 392"/>
          <p:cNvSpPr/>
          <p:nvPr/>
        </p:nvSpPr>
        <p:spPr>
          <a:xfrm>
            <a:off x="7000325" y="3563138"/>
            <a:ext cx="88200" cy="936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3" name="Shape 393"/>
          <p:cNvSpPr/>
          <p:nvPr/>
        </p:nvSpPr>
        <p:spPr>
          <a:xfrm>
            <a:off x="7314875" y="3563138"/>
            <a:ext cx="88200" cy="936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4" name="Shape 394"/>
          <p:cNvSpPr/>
          <p:nvPr/>
        </p:nvSpPr>
        <p:spPr>
          <a:xfrm>
            <a:off x="7629425" y="3563125"/>
            <a:ext cx="88200" cy="936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5" name="Shape 395"/>
          <p:cNvSpPr txBox="1"/>
          <p:nvPr/>
        </p:nvSpPr>
        <p:spPr>
          <a:xfrm>
            <a:off x="4610375" y="3159575"/>
            <a:ext cx="4427400" cy="1057800"/>
          </a:xfrm>
          <a:prstGeom prst="rect">
            <a:avLst/>
          </a:prstGeom>
          <a:noFill/>
          <a:ln cap="flat" cmpd="sng" w="9525">
            <a:solidFill>
              <a:srgbClr val="000000"/>
            </a:solidFill>
            <a:prstDash val="solid"/>
            <a:round/>
            <a:headEnd len="med" w="med" type="none"/>
            <a:tailEnd len="med" w="med"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New</a:t>
            </a:r>
            <a:r>
              <a:rPr lang="en-GB"/>
              <a:t> Test Image Set</a:t>
            </a:r>
            <a:endParaRPr/>
          </a:p>
        </p:txBody>
      </p:sp>
      <p:cxnSp>
        <p:nvCxnSpPr>
          <p:cNvPr id="396" name="Shape 396"/>
          <p:cNvCxnSpPr/>
          <p:nvPr/>
        </p:nvCxnSpPr>
        <p:spPr>
          <a:xfrm>
            <a:off x="2709425" y="2103650"/>
            <a:ext cx="2379000" cy="1244700"/>
          </a:xfrm>
          <a:prstGeom prst="straightConnector1">
            <a:avLst/>
          </a:prstGeom>
          <a:noFill/>
          <a:ln cap="flat" cmpd="sng" w="28575">
            <a:solidFill>
              <a:schemeClr val="dk2"/>
            </a:solidFill>
            <a:prstDash val="solid"/>
            <a:round/>
            <a:headEnd len="lg" w="lg" type="none"/>
            <a:tailEnd len="lg" w="lg" type="triangle"/>
          </a:ln>
        </p:spPr>
      </p:cxnSp>
      <p:cxnSp>
        <p:nvCxnSpPr>
          <p:cNvPr id="397" name="Shape 397"/>
          <p:cNvCxnSpPr/>
          <p:nvPr/>
        </p:nvCxnSpPr>
        <p:spPr>
          <a:xfrm>
            <a:off x="3919150" y="2103650"/>
            <a:ext cx="2379000" cy="1244700"/>
          </a:xfrm>
          <a:prstGeom prst="straightConnector1">
            <a:avLst/>
          </a:prstGeom>
          <a:noFill/>
          <a:ln cap="flat" cmpd="sng" w="28575">
            <a:solidFill>
              <a:schemeClr val="dk2"/>
            </a:solidFill>
            <a:prstDash val="solid"/>
            <a:round/>
            <a:headEnd len="lg" w="lg" type="none"/>
            <a:tailEnd len="lg" w="lg" type="triangle"/>
          </a:ln>
        </p:spPr>
      </p:cxnSp>
      <p:cxnSp>
        <p:nvCxnSpPr>
          <p:cNvPr id="398" name="Shape 398"/>
          <p:cNvCxnSpPr/>
          <p:nvPr/>
        </p:nvCxnSpPr>
        <p:spPr>
          <a:xfrm>
            <a:off x="6120150" y="2103525"/>
            <a:ext cx="2379000" cy="1244700"/>
          </a:xfrm>
          <a:prstGeom prst="straightConnector1">
            <a:avLst/>
          </a:prstGeom>
          <a:noFill/>
          <a:ln cap="flat" cmpd="sng" w="28575">
            <a:solidFill>
              <a:schemeClr val="dk2"/>
            </a:solidFill>
            <a:prstDash val="solid"/>
            <a:round/>
            <a:headEnd len="lg" w="lg" type="none"/>
            <a:tailEnd len="lg" w="lg" type="triangle"/>
          </a:ln>
        </p:spPr>
      </p:cxnSp>
      <p:sp>
        <p:nvSpPr>
          <p:cNvPr id="399" name="Shape 399"/>
          <p:cNvSpPr txBox="1"/>
          <p:nvPr/>
        </p:nvSpPr>
        <p:spPr>
          <a:xfrm rot="-1909526">
            <a:off x="1167437" y="2445025"/>
            <a:ext cx="749242" cy="28671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60%</a:t>
            </a:r>
            <a:endParaRPr/>
          </a:p>
        </p:txBody>
      </p:sp>
      <p:sp>
        <p:nvSpPr>
          <p:cNvPr id="400" name="Shape 400"/>
          <p:cNvSpPr txBox="1"/>
          <p:nvPr/>
        </p:nvSpPr>
        <p:spPr>
          <a:xfrm rot="-1812017">
            <a:off x="2246865" y="2506372"/>
            <a:ext cx="749069" cy="286753"/>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a:t>60%</a:t>
            </a:r>
            <a:endParaRPr/>
          </a:p>
        </p:txBody>
      </p:sp>
      <p:sp>
        <p:nvSpPr>
          <p:cNvPr id="401" name="Shape 401"/>
          <p:cNvSpPr txBox="1"/>
          <p:nvPr/>
        </p:nvSpPr>
        <p:spPr>
          <a:xfrm rot="1651153">
            <a:off x="3750023" y="2463164"/>
            <a:ext cx="749276" cy="286883"/>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a:t>4</a:t>
            </a:r>
            <a:r>
              <a:rPr lang="en-GB"/>
              <a:t>0%</a:t>
            </a:r>
            <a:endParaRPr/>
          </a:p>
        </p:txBody>
      </p:sp>
      <p:sp>
        <p:nvSpPr>
          <p:cNvPr id="402" name="Shape 402"/>
          <p:cNvSpPr txBox="1"/>
          <p:nvPr/>
        </p:nvSpPr>
        <p:spPr>
          <a:xfrm rot="2095462">
            <a:off x="5358061" y="2684110"/>
            <a:ext cx="749352" cy="286961"/>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a:t>4</a:t>
            </a:r>
            <a:r>
              <a:rPr lang="en-GB"/>
              <a:t>0%</a:t>
            </a:r>
            <a:endParaRPr/>
          </a:p>
        </p:txBody>
      </p:sp>
      <p:sp>
        <p:nvSpPr>
          <p:cNvPr id="403" name="Shape 403"/>
          <p:cNvSpPr txBox="1"/>
          <p:nvPr/>
        </p:nvSpPr>
        <p:spPr>
          <a:xfrm rot="-1871284">
            <a:off x="5129879" y="2140377"/>
            <a:ext cx="749060" cy="286833"/>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a:t>60%</a:t>
            </a:r>
            <a:endParaRPr/>
          </a:p>
        </p:txBody>
      </p:sp>
      <p:sp>
        <p:nvSpPr>
          <p:cNvPr id="404" name="Shape 404"/>
          <p:cNvSpPr txBox="1"/>
          <p:nvPr/>
        </p:nvSpPr>
        <p:spPr>
          <a:xfrm rot="1648710">
            <a:off x="7260156" y="2539350"/>
            <a:ext cx="748999" cy="287011"/>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a:t>4</a:t>
            </a:r>
            <a:r>
              <a:rPr lang="en-GB"/>
              <a:t>0%</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2200"/>
              <a:t>Week 5: Custom model</a:t>
            </a:r>
            <a:endParaRPr sz="2200"/>
          </a:p>
        </p:txBody>
      </p:sp>
      <p:sp>
        <p:nvSpPr>
          <p:cNvPr id="410" name="Shape 4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a:p>
        </p:txBody>
      </p:sp>
      <p:sp>
        <p:nvSpPr>
          <p:cNvPr id="411" name="Shape 411"/>
          <p:cNvSpPr txBox="1"/>
          <p:nvPr>
            <p:ph idx="1" type="body"/>
          </p:nvPr>
        </p:nvSpPr>
        <p:spPr>
          <a:xfrm>
            <a:off x="320025" y="457375"/>
            <a:ext cx="8520600" cy="40986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GB"/>
              <a:t>We build some models from scratch, smaller than VGG16 due to we need only to classify over 8-classes instead of 100-classes.</a:t>
            </a:r>
            <a:endParaRPr/>
          </a:p>
          <a:p>
            <a:pPr indent="-342900" lvl="0" marL="457200" rtl="0">
              <a:lnSpc>
                <a:spcPct val="150000"/>
              </a:lnSpc>
              <a:spcBef>
                <a:spcPts val="0"/>
              </a:spcBef>
              <a:spcAft>
                <a:spcPts val="0"/>
              </a:spcAft>
              <a:buSzPts val="1800"/>
              <a:buChar char="●"/>
            </a:pPr>
            <a:r>
              <a:rPr lang="en-GB"/>
              <a:t>A Bayesian Optimization was implemented to find the best hyper-parameters:</a:t>
            </a:r>
            <a:endParaRPr/>
          </a:p>
          <a:p>
            <a:pPr indent="-317500" lvl="1" marL="914400" rtl="0">
              <a:lnSpc>
                <a:spcPct val="150000"/>
              </a:lnSpc>
              <a:spcBef>
                <a:spcPts val="0"/>
              </a:spcBef>
              <a:spcAft>
                <a:spcPts val="0"/>
              </a:spcAft>
              <a:buSzPts val="1400"/>
              <a:buChar char="○"/>
            </a:pPr>
            <a:r>
              <a:rPr lang="en-GB" sz="1800"/>
              <a:t>3 different architectures were evaluated</a:t>
            </a:r>
            <a:endParaRPr sz="1800"/>
          </a:p>
          <a:p>
            <a:pPr indent="-342900" lvl="1" marL="914400" rtl="0">
              <a:lnSpc>
                <a:spcPct val="150000"/>
              </a:lnSpc>
              <a:spcBef>
                <a:spcPts val="0"/>
              </a:spcBef>
              <a:spcAft>
                <a:spcPts val="0"/>
              </a:spcAft>
              <a:buSzPts val="1800"/>
              <a:buChar char="○"/>
            </a:pPr>
            <a:r>
              <a:rPr lang="en-GB" sz="1800"/>
              <a:t>3 image sizes (64x64, 128x128 and 256x256 [original]) as a input</a:t>
            </a:r>
            <a:endParaRPr sz="1800"/>
          </a:p>
          <a:p>
            <a:pPr indent="-342900" lvl="1" marL="914400" rtl="0">
              <a:lnSpc>
                <a:spcPct val="150000"/>
              </a:lnSpc>
              <a:spcBef>
                <a:spcPts val="0"/>
              </a:spcBef>
              <a:spcAft>
                <a:spcPts val="0"/>
              </a:spcAft>
              <a:buSzPts val="1800"/>
              <a:buChar char="○"/>
            </a:pPr>
            <a:r>
              <a:rPr lang="en-GB" sz="1800"/>
              <a:t>a batch size of 128 images, ~300 iterations per epoch</a:t>
            </a:r>
            <a:endParaRPr sz="1800"/>
          </a:p>
          <a:p>
            <a:pPr indent="-342900" lvl="1" marL="914400" rtl="0">
              <a:lnSpc>
                <a:spcPct val="150000"/>
              </a:lnSpc>
              <a:spcBef>
                <a:spcPts val="0"/>
              </a:spcBef>
              <a:spcAft>
                <a:spcPts val="0"/>
              </a:spcAft>
              <a:buSzPts val="1800"/>
              <a:buChar char="○"/>
            </a:pPr>
            <a:r>
              <a:rPr lang="en-GB" sz="1800"/>
              <a:t>Adadelta as the optimizer with recomm. parameters (lr=1, rho=.95)</a:t>
            </a:r>
            <a:endParaRPr sz="1800"/>
          </a:p>
          <a:p>
            <a:pPr indent="-342900" lvl="1" marL="914400" rtl="0">
              <a:lnSpc>
                <a:spcPct val="150000"/>
              </a:lnSpc>
              <a:spcBef>
                <a:spcPts val="0"/>
              </a:spcBef>
              <a:spcAft>
                <a:spcPts val="0"/>
              </a:spcAft>
              <a:buSzPts val="1800"/>
              <a:buChar char="○"/>
            </a:pPr>
            <a:r>
              <a:rPr lang="en-GB" sz="1800"/>
              <a:t>a categorical cross-entropy as a loss function</a:t>
            </a:r>
            <a:endParaRPr sz="1800"/>
          </a:p>
          <a:p>
            <a:pPr indent="-342900" lvl="1" marL="914400" rtl="0">
              <a:lnSpc>
                <a:spcPct val="150000"/>
              </a:lnSpc>
              <a:spcBef>
                <a:spcPts val="0"/>
              </a:spcBef>
              <a:spcAft>
                <a:spcPts val="0"/>
              </a:spcAft>
              <a:buSzPts val="1800"/>
              <a:buChar char="○"/>
            </a:pPr>
            <a:r>
              <a:rPr lang="en-GB" sz="1800"/>
              <a:t>accuracy as the metric to maximize</a:t>
            </a:r>
            <a:endParaRPr sz="1800"/>
          </a:p>
          <a:p>
            <a:pPr indent="-342900" lvl="1" marL="914400" rtl="0">
              <a:lnSpc>
                <a:spcPct val="150000"/>
              </a:lnSpc>
              <a:spcBef>
                <a:spcPts val="0"/>
              </a:spcBef>
              <a:spcAft>
                <a:spcPts val="0"/>
              </a:spcAft>
              <a:buSzPts val="1800"/>
              <a:buChar char="○"/>
            </a:pPr>
            <a:r>
              <a:rPr lang="en-GB" sz="1800"/>
              <a:t>only 20 epochs of training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2200"/>
              <a:t>Image Classification Pipeline</a:t>
            </a:r>
            <a:endParaRPr sz="2200"/>
          </a:p>
        </p:txBody>
      </p:sp>
      <p:sp>
        <p:nvSpPr>
          <p:cNvPr id="67" name="Shape 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a:p>
        </p:txBody>
      </p:sp>
      <p:sp>
        <p:nvSpPr>
          <p:cNvPr id="68" name="Shape 68"/>
          <p:cNvSpPr/>
          <p:nvPr/>
        </p:nvSpPr>
        <p:spPr>
          <a:xfrm>
            <a:off x="67525" y="581500"/>
            <a:ext cx="9026400" cy="2003700"/>
          </a:xfrm>
          <a:prstGeom prst="roundRect">
            <a:avLst>
              <a:gd fmla="val 16667" name="adj"/>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txBox="1"/>
          <p:nvPr/>
        </p:nvSpPr>
        <p:spPr>
          <a:xfrm>
            <a:off x="1706888" y="1024550"/>
            <a:ext cx="1135500" cy="670800"/>
          </a:xfrm>
          <a:prstGeom prst="rect">
            <a:avLst/>
          </a:prstGeom>
          <a:solidFill>
            <a:srgbClr val="80CBC4"/>
          </a:solidFill>
          <a:ln cap="flat" cmpd="sng" w="9525">
            <a:solidFill>
              <a:srgbClr val="26A69A"/>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Old Standard TT"/>
                <a:ea typeface="Old Standard TT"/>
                <a:cs typeface="Old Standard TT"/>
                <a:sym typeface="Old Standard TT"/>
              </a:rPr>
              <a:t>Feature Extraction</a:t>
            </a:r>
            <a:endParaRPr>
              <a:latin typeface="Old Standard TT"/>
              <a:ea typeface="Old Standard TT"/>
              <a:cs typeface="Old Standard TT"/>
              <a:sym typeface="Old Standard TT"/>
            </a:endParaRPr>
          </a:p>
        </p:txBody>
      </p:sp>
      <p:sp>
        <p:nvSpPr>
          <p:cNvPr id="70" name="Shape 70"/>
          <p:cNvSpPr txBox="1"/>
          <p:nvPr/>
        </p:nvSpPr>
        <p:spPr>
          <a:xfrm>
            <a:off x="6028850" y="1044675"/>
            <a:ext cx="1364400" cy="670800"/>
          </a:xfrm>
          <a:prstGeom prst="rect">
            <a:avLst/>
          </a:prstGeom>
          <a:solidFill>
            <a:srgbClr val="80CBC4"/>
          </a:solidFill>
          <a:ln cap="flat" cmpd="sng" w="9525">
            <a:solidFill>
              <a:srgbClr val="26A69A"/>
            </a:solidFill>
            <a:prstDash val="solid"/>
            <a:round/>
            <a:headEnd len="med" w="med" type="none"/>
            <a:tailEnd len="med" w="med"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Old Standard TT"/>
                <a:ea typeface="Old Standard TT"/>
                <a:cs typeface="Old Standard TT"/>
                <a:sym typeface="Old Standard TT"/>
              </a:rPr>
              <a:t>Evaluate Code Performance</a:t>
            </a:r>
            <a:endParaRPr/>
          </a:p>
        </p:txBody>
      </p:sp>
      <p:sp>
        <p:nvSpPr>
          <p:cNvPr id="71" name="Shape 71"/>
          <p:cNvSpPr txBox="1"/>
          <p:nvPr/>
        </p:nvSpPr>
        <p:spPr>
          <a:xfrm>
            <a:off x="2487700" y="581500"/>
            <a:ext cx="4068600" cy="33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Non-Deep learning approach</a:t>
            </a:r>
            <a:r>
              <a:rPr b="1" lang="en-GB" sz="1800"/>
              <a:t> </a:t>
            </a:r>
            <a:endParaRPr b="1" sz="1800"/>
          </a:p>
        </p:txBody>
      </p:sp>
      <p:sp>
        <p:nvSpPr>
          <p:cNvPr id="72" name="Shape 72"/>
          <p:cNvSpPr/>
          <p:nvPr/>
        </p:nvSpPr>
        <p:spPr>
          <a:xfrm>
            <a:off x="7463925" y="1053350"/>
            <a:ext cx="2988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2856478" y="1053350"/>
            <a:ext cx="2319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1460926" y="1053350"/>
            <a:ext cx="2319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txBox="1"/>
          <p:nvPr/>
        </p:nvSpPr>
        <p:spPr>
          <a:xfrm>
            <a:off x="4754400" y="1024550"/>
            <a:ext cx="932100" cy="670800"/>
          </a:xfrm>
          <a:prstGeom prst="rect">
            <a:avLst/>
          </a:prstGeom>
          <a:solidFill>
            <a:srgbClr val="80CBC4"/>
          </a:solidFill>
          <a:ln cap="flat" cmpd="sng" w="9525">
            <a:solidFill>
              <a:srgbClr val="26A69A"/>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Old Standard TT"/>
                <a:ea typeface="Old Standard TT"/>
                <a:cs typeface="Old Standard TT"/>
                <a:sym typeface="Old Standard TT"/>
              </a:rPr>
              <a:t>Classify Image</a:t>
            </a:r>
            <a:endParaRPr/>
          </a:p>
        </p:txBody>
      </p:sp>
      <p:sp>
        <p:nvSpPr>
          <p:cNvPr id="76" name="Shape 76"/>
          <p:cNvSpPr/>
          <p:nvPr/>
        </p:nvSpPr>
        <p:spPr>
          <a:xfrm>
            <a:off x="5719537" y="1082150"/>
            <a:ext cx="2988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txBox="1"/>
          <p:nvPr/>
        </p:nvSpPr>
        <p:spPr>
          <a:xfrm>
            <a:off x="67525" y="2036550"/>
            <a:ext cx="16110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Input Images and Labels</a:t>
            </a:r>
            <a:endParaRPr/>
          </a:p>
        </p:txBody>
      </p:sp>
      <p:sp>
        <p:nvSpPr>
          <p:cNvPr id="78" name="Shape 78"/>
          <p:cNvSpPr txBox="1"/>
          <p:nvPr/>
        </p:nvSpPr>
        <p:spPr>
          <a:xfrm>
            <a:off x="2125700" y="1800175"/>
            <a:ext cx="11355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79" name="Shape 79"/>
          <p:cNvSpPr txBox="1"/>
          <p:nvPr/>
        </p:nvSpPr>
        <p:spPr>
          <a:xfrm>
            <a:off x="5828375" y="1715475"/>
            <a:ext cx="1772400" cy="75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Compute metrics using ground truth information</a:t>
            </a:r>
            <a:endParaRPr/>
          </a:p>
        </p:txBody>
      </p:sp>
      <p:pic>
        <p:nvPicPr>
          <p:cNvPr id="80" name="Shape 80"/>
          <p:cNvPicPr preferRelativeResize="0"/>
          <p:nvPr/>
        </p:nvPicPr>
        <p:blipFill>
          <a:blip r:embed="rId3">
            <a:alphaModFix/>
          </a:blip>
          <a:stretch>
            <a:fillRect/>
          </a:stretch>
        </p:blipFill>
        <p:spPr>
          <a:xfrm>
            <a:off x="205150" y="794850"/>
            <a:ext cx="1241700" cy="1241700"/>
          </a:xfrm>
          <a:prstGeom prst="rect">
            <a:avLst/>
          </a:prstGeom>
          <a:noFill/>
          <a:ln>
            <a:noFill/>
          </a:ln>
        </p:spPr>
      </p:pic>
      <p:sp>
        <p:nvSpPr>
          <p:cNvPr id="81" name="Shape 81"/>
          <p:cNvSpPr txBox="1"/>
          <p:nvPr/>
        </p:nvSpPr>
        <p:spPr>
          <a:xfrm>
            <a:off x="1693800" y="1715475"/>
            <a:ext cx="11355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SIFT descriptor</a:t>
            </a:r>
            <a:endParaRPr/>
          </a:p>
        </p:txBody>
      </p:sp>
      <p:sp>
        <p:nvSpPr>
          <p:cNvPr id="82" name="Shape 82"/>
          <p:cNvSpPr txBox="1"/>
          <p:nvPr/>
        </p:nvSpPr>
        <p:spPr>
          <a:xfrm>
            <a:off x="3134650" y="1020575"/>
            <a:ext cx="1308600" cy="670800"/>
          </a:xfrm>
          <a:prstGeom prst="rect">
            <a:avLst/>
          </a:prstGeom>
          <a:solidFill>
            <a:srgbClr val="80CBC4"/>
          </a:solidFill>
          <a:ln cap="flat" cmpd="sng" w="9525">
            <a:solidFill>
              <a:srgbClr val="26A69A"/>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Old Standard TT"/>
                <a:ea typeface="Old Standard TT"/>
                <a:cs typeface="Old Standard TT"/>
                <a:sym typeface="Old Standard TT"/>
              </a:rPr>
              <a:t>Global image representation</a:t>
            </a:r>
            <a:endParaRPr/>
          </a:p>
        </p:txBody>
      </p:sp>
      <p:sp>
        <p:nvSpPr>
          <p:cNvPr id="83" name="Shape 83"/>
          <p:cNvSpPr/>
          <p:nvPr/>
        </p:nvSpPr>
        <p:spPr>
          <a:xfrm>
            <a:off x="4489500" y="1082150"/>
            <a:ext cx="2319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txBox="1"/>
          <p:nvPr/>
        </p:nvSpPr>
        <p:spPr>
          <a:xfrm>
            <a:off x="4569950" y="1715475"/>
            <a:ext cx="11355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SVM classifier</a:t>
            </a:r>
            <a:endParaRPr/>
          </a:p>
        </p:txBody>
      </p:sp>
      <p:sp>
        <p:nvSpPr>
          <p:cNvPr id="85" name="Shape 85"/>
          <p:cNvSpPr txBox="1"/>
          <p:nvPr/>
        </p:nvSpPr>
        <p:spPr>
          <a:xfrm>
            <a:off x="3138425" y="1715475"/>
            <a:ext cx="11355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BoVW framework</a:t>
            </a:r>
            <a:endParaRPr/>
          </a:p>
        </p:txBody>
      </p:sp>
      <p:pic>
        <p:nvPicPr>
          <p:cNvPr id="86" name="Shape 86"/>
          <p:cNvPicPr preferRelativeResize="0"/>
          <p:nvPr/>
        </p:nvPicPr>
        <p:blipFill>
          <a:blip r:embed="rId4">
            <a:alphaModFix/>
          </a:blip>
          <a:stretch>
            <a:fillRect/>
          </a:stretch>
        </p:blipFill>
        <p:spPr>
          <a:xfrm>
            <a:off x="7833400" y="861375"/>
            <a:ext cx="1135500" cy="1070504"/>
          </a:xfrm>
          <a:prstGeom prst="rect">
            <a:avLst/>
          </a:prstGeom>
          <a:noFill/>
          <a:ln>
            <a:noFill/>
          </a:ln>
        </p:spPr>
      </p:pic>
      <p:sp>
        <p:nvSpPr>
          <p:cNvPr id="87" name="Shape 87"/>
          <p:cNvSpPr/>
          <p:nvPr/>
        </p:nvSpPr>
        <p:spPr>
          <a:xfrm>
            <a:off x="67525" y="2759975"/>
            <a:ext cx="9026400" cy="2003700"/>
          </a:xfrm>
          <a:prstGeom prst="roundRect">
            <a:avLst>
              <a:gd fmla="val 16667" name="adj"/>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txBox="1"/>
          <p:nvPr/>
        </p:nvSpPr>
        <p:spPr>
          <a:xfrm>
            <a:off x="6028850" y="3223150"/>
            <a:ext cx="1364400" cy="670800"/>
          </a:xfrm>
          <a:prstGeom prst="rect">
            <a:avLst/>
          </a:prstGeom>
          <a:solidFill>
            <a:srgbClr val="80CBC4"/>
          </a:solidFill>
          <a:ln cap="flat" cmpd="sng" w="9525">
            <a:solidFill>
              <a:srgbClr val="26A69A"/>
            </a:solidFill>
            <a:prstDash val="solid"/>
            <a:round/>
            <a:headEnd len="med" w="med" type="none"/>
            <a:tailEnd len="med" w="med"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Old Standard TT"/>
                <a:ea typeface="Old Standard TT"/>
                <a:cs typeface="Old Standard TT"/>
                <a:sym typeface="Old Standard TT"/>
              </a:rPr>
              <a:t>Evaluate Code Performance</a:t>
            </a:r>
            <a:endParaRPr/>
          </a:p>
        </p:txBody>
      </p:sp>
      <p:sp>
        <p:nvSpPr>
          <p:cNvPr id="89" name="Shape 89"/>
          <p:cNvSpPr txBox="1"/>
          <p:nvPr/>
        </p:nvSpPr>
        <p:spPr>
          <a:xfrm>
            <a:off x="2842400" y="2759975"/>
            <a:ext cx="2985900" cy="33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Deep learning approach</a:t>
            </a:r>
            <a:endParaRPr b="1" sz="1800"/>
          </a:p>
        </p:txBody>
      </p:sp>
      <p:sp>
        <p:nvSpPr>
          <p:cNvPr id="90" name="Shape 90"/>
          <p:cNvSpPr/>
          <p:nvPr/>
        </p:nvSpPr>
        <p:spPr>
          <a:xfrm>
            <a:off x="7463925" y="3231825"/>
            <a:ext cx="2988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1460918" y="3231825"/>
            <a:ext cx="16110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a:off x="4569902" y="3260625"/>
            <a:ext cx="14484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 name="Shape 93"/>
          <p:cNvSpPr txBox="1"/>
          <p:nvPr/>
        </p:nvSpPr>
        <p:spPr>
          <a:xfrm>
            <a:off x="67525" y="4215025"/>
            <a:ext cx="16110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Input Images and Labels</a:t>
            </a:r>
            <a:endParaRPr/>
          </a:p>
        </p:txBody>
      </p:sp>
      <p:sp>
        <p:nvSpPr>
          <p:cNvPr id="94" name="Shape 94"/>
          <p:cNvSpPr txBox="1"/>
          <p:nvPr/>
        </p:nvSpPr>
        <p:spPr>
          <a:xfrm>
            <a:off x="2125700" y="3978650"/>
            <a:ext cx="11355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95" name="Shape 95"/>
          <p:cNvSpPr txBox="1"/>
          <p:nvPr/>
        </p:nvSpPr>
        <p:spPr>
          <a:xfrm>
            <a:off x="5828375" y="3893950"/>
            <a:ext cx="1772400" cy="75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Compute metrics using ground truth information</a:t>
            </a:r>
            <a:endParaRPr/>
          </a:p>
        </p:txBody>
      </p:sp>
      <p:pic>
        <p:nvPicPr>
          <p:cNvPr id="96" name="Shape 96"/>
          <p:cNvPicPr preferRelativeResize="0"/>
          <p:nvPr/>
        </p:nvPicPr>
        <p:blipFill>
          <a:blip r:embed="rId3">
            <a:alphaModFix/>
          </a:blip>
          <a:stretch>
            <a:fillRect/>
          </a:stretch>
        </p:blipFill>
        <p:spPr>
          <a:xfrm>
            <a:off x="205150" y="2973325"/>
            <a:ext cx="1241700" cy="1241700"/>
          </a:xfrm>
          <a:prstGeom prst="rect">
            <a:avLst/>
          </a:prstGeom>
          <a:noFill/>
          <a:ln>
            <a:noFill/>
          </a:ln>
        </p:spPr>
      </p:pic>
      <p:sp>
        <p:nvSpPr>
          <p:cNvPr id="97" name="Shape 97"/>
          <p:cNvSpPr txBox="1"/>
          <p:nvPr/>
        </p:nvSpPr>
        <p:spPr>
          <a:xfrm>
            <a:off x="3134650" y="3199050"/>
            <a:ext cx="1308600" cy="670800"/>
          </a:xfrm>
          <a:prstGeom prst="rect">
            <a:avLst/>
          </a:prstGeom>
          <a:solidFill>
            <a:srgbClr val="80CBC4"/>
          </a:solidFill>
          <a:ln cap="flat" cmpd="sng" w="9525">
            <a:solidFill>
              <a:srgbClr val="26A69A"/>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Old Standard TT"/>
                <a:ea typeface="Old Standard TT"/>
                <a:cs typeface="Old Standard TT"/>
                <a:sym typeface="Old Standard TT"/>
              </a:rPr>
              <a:t>Neural Network</a:t>
            </a:r>
            <a:endParaRPr/>
          </a:p>
        </p:txBody>
      </p:sp>
      <p:sp>
        <p:nvSpPr>
          <p:cNvPr id="98" name="Shape 98"/>
          <p:cNvSpPr txBox="1"/>
          <p:nvPr/>
        </p:nvSpPr>
        <p:spPr>
          <a:xfrm>
            <a:off x="2928475" y="3873825"/>
            <a:ext cx="16110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Neural networks </a:t>
            </a:r>
            <a:endParaRPr/>
          </a:p>
          <a:p>
            <a:pPr indent="0" lvl="0" marL="0" rtl="0" algn="ctr">
              <a:spcBef>
                <a:spcPts val="0"/>
              </a:spcBef>
              <a:spcAft>
                <a:spcPts val="0"/>
              </a:spcAft>
              <a:buNone/>
            </a:pPr>
            <a:r>
              <a:rPr lang="en-GB"/>
              <a:t>(VGG-16, CNN)</a:t>
            </a:r>
            <a:endParaRPr/>
          </a:p>
        </p:txBody>
      </p:sp>
      <p:pic>
        <p:nvPicPr>
          <p:cNvPr id="99" name="Shape 99"/>
          <p:cNvPicPr preferRelativeResize="0"/>
          <p:nvPr/>
        </p:nvPicPr>
        <p:blipFill>
          <a:blip r:embed="rId4">
            <a:alphaModFix/>
          </a:blip>
          <a:stretch>
            <a:fillRect/>
          </a:stretch>
        </p:blipFill>
        <p:spPr>
          <a:xfrm>
            <a:off x="7833400" y="3039850"/>
            <a:ext cx="1135500" cy="107050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Shape 416"/>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2200"/>
              <a:t>Week 5: Custom model</a:t>
            </a:r>
            <a:endParaRPr sz="2200"/>
          </a:p>
        </p:txBody>
      </p:sp>
      <p:sp>
        <p:nvSpPr>
          <p:cNvPr id="417" name="Shape 4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a:p>
        </p:txBody>
      </p:sp>
      <p:sp>
        <p:nvSpPr>
          <p:cNvPr id="418" name="Shape 418"/>
          <p:cNvSpPr txBox="1"/>
          <p:nvPr>
            <p:ph idx="1" type="body"/>
          </p:nvPr>
        </p:nvSpPr>
        <p:spPr>
          <a:xfrm>
            <a:off x="320025" y="457375"/>
            <a:ext cx="8520600" cy="4098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a:p>
            <a:pPr indent="-342900" lvl="0" marL="457200" marR="0" rtl="0" algn="l">
              <a:lnSpc>
                <a:spcPct val="100000"/>
              </a:lnSpc>
              <a:spcBef>
                <a:spcPts val="0"/>
              </a:spcBef>
              <a:spcAft>
                <a:spcPts val="0"/>
              </a:spcAft>
              <a:buClr>
                <a:schemeClr val="dk1"/>
              </a:buClr>
              <a:buSzPts val="1800"/>
              <a:buFont typeface="Old Standard TT"/>
              <a:buChar char="●"/>
            </a:pPr>
            <a:r>
              <a:rPr lang="en-GB"/>
              <a:t>Arch-1 is based on two conv. layers and a pooling with three fc layers with one dropout before the layer of predictions.</a:t>
            </a:r>
            <a:endParaRPr/>
          </a:p>
          <a:p>
            <a:pPr indent="0" lvl="0" marL="0" marR="0" rtl="0" algn="l">
              <a:lnSpc>
                <a:spcPct val="100000"/>
              </a:lnSpc>
              <a:spcBef>
                <a:spcPts val="0"/>
              </a:spcBef>
              <a:spcAft>
                <a:spcPts val="0"/>
              </a:spcAft>
              <a:buNone/>
            </a:pPr>
            <a:r>
              <a:t/>
            </a:r>
            <a:endParaRPr/>
          </a:p>
          <a:p>
            <a:pPr indent="-342900" lvl="0" marL="457200" marR="0" rtl="0" algn="l">
              <a:lnSpc>
                <a:spcPct val="100000"/>
              </a:lnSpc>
              <a:spcBef>
                <a:spcPts val="0"/>
              </a:spcBef>
              <a:spcAft>
                <a:spcPts val="0"/>
              </a:spcAft>
              <a:buSzPts val="1800"/>
              <a:buChar char="●"/>
            </a:pPr>
            <a:r>
              <a:rPr lang="en-GB"/>
              <a:t>Arch-2 is a modification of Arch-1</a:t>
            </a:r>
            <a:r>
              <a:rPr lang="en-GB"/>
              <a:t> that</a:t>
            </a:r>
            <a:r>
              <a:rPr lang="en-GB"/>
              <a:t> reduces and number of parameters by adding a pooling layer after each conv., in that way we expect to keep the most representative filters and adds a bit of location invariance. It also has a dropout after each fc layer to enforce filters definition.</a:t>
            </a:r>
            <a:endParaRPr/>
          </a:p>
          <a:p>
            <a:pPr indent="0" lvl="0" marL="0" marR="0" rtl="0" algn="l">
              <a:lnSpc>
                <a:spcPct val="100000"/>
              </a:lnSpc>
              <a:spcBef>
                <a:spcPts val="0"/>
              </a:spcBef>
              <a:spcAft>
                <a:spcPts val="0"/>
              </a:spcAft>
              <a:buNone/>
            </a:pPr>
            <a:r>
              <a:t/>
            </a:r>
            <a:endParaRPr/>
          </a:p>
          <a:p>
            <a:pPr indent="-342900" lvl="0" marL="457200" marR="0" rtl="0" algn="l">
              <a:lnSpc>
                <a:spcPct val="100000"/>
              </a:lnSpc>
              <a:spcBef>
                <a:spcPts val="0"/>
              </a:spcBef>
              <a:spcAft>
                <a:spcPts val="0"/>
              </a:spcAft>
              <a:buSzPts val="1800"/>
              <a:buChar char="●"/>
            </a:pPr>
            <a:r>
              <a:rPr lang="en-GB"/>
              <a:t>Arch-3 is a modification of Arch-2 with twice filters in the conv. layers, expecting to retrieve more features both low-level and high-level ones.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Shape 423"/>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2200"/>
              <a:t>Week 5: </a:t>
            </a:r>
            <a:r>
              <a:rPr lang="en-GB" sz="2200"/>
              <a:t>Evaluated architectures</a:t>
            </a:r>
            <a:endParaRPr sz="2200"/>
          </a:p>
        </p:txBody>
      </p:sp>
      <p:sp>
        <p:nvSpPr>
          <p:cNvPr id="424" name="Shape 4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a:p>
        </p:txBody>
      </p:sp>
      <p:sp>
        <p:nvSpPr>
          <p:cNvPr id="425" name="Shape 425"/>
          <p:cNvSpPr txBox="1"/>
          <p:nvPr>
            <p:ph idx="1" type="body"/>
          </p:nvPr>
        </p:nvSpPr>
        <p:spPr>
          <a:xfrm>
            <a:off x="311700" y="603250"/>
            <a:ext cx="8520600" cy="33972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en-GB"/>
              <a:t>Arch-1						Arch-2						Arch-3</a:t>
            </a:r>
            <a:endParaRPr/>
          </a:p>
        </p:txBody>
      </p:sp>
      <p:pic>
        <p:nvPicPr>
          <p:cNvPr id="426" name="Shape 426"/>
          <p:cNvPicPr preferRelativeResize="0"/>
          <p:nvPr/>
        </p:nvPicPr>
        <p:blipFill>
          <a:blip r:embed="rId3">
            <a:alphaModFix/>
          </a:blip>
          <a:stretch>
            <a:fillRect/>
          </a:stretch>
        </p:blipFill>
        <p:spPr>
          <a:xfrm>
            <a:off x="163875" y="989800"/>
            <a:ext cx="2296800" cy="3961550"/>
          </a:xfrm>
          <a:prstGeom prst="rect">
            <a:avLst/>
          </a:prstGeom>
          <a:noFill/>
          <a:ln>
            <a:noFill/>
          </a:ln>
        </p:spPr>
      </p:pic>
      <p:pic>
        <p:nvPicPr>
          <p:cNvPr id="427" name="Shape 427"/>
          <p:cNvPicPr preferRelativeResize="0"/>
          <p:nvPr/>
        </p:nvPicPr>
        <p:blipFill>
          <a:blip r:embed="rId4">
            <a:alphaModFix/>
          </a:blip>
          <a:stretch>
            <a:fillRect/>
          </a:stretch>
        </p:blipFill>
        <p:spPr>
          <a:xfrm>
            <a:off x="3532825" y="989800"/>
            <a:ext cx="1866649" cy="3961549"/>
          </a:xfrm>
          <a:prstGeom prst="rect">
            <a:avLst/>
          </a:prstGeom>
          <a:noFill/>
          <a:ln>
            <a:noFill/>
          </a:ln>
        </p:spPr>
      </p:pic>
      <p:pic>
        <p:nvPicPr>
          <p:cNvPr id="428" name="Shape 428"/>
          <p:cNvPicPr preferRelativeResize="0"/>
          <p:nvPr/>
        </p:nvPicPr>
        <p:blipFill>
          <a:blip r:embed="rId5">
            <a:alphaModFix/>
          </a:blip>
          <a:stretch>
            <a:fillRect/>
          </a:stretch>
        </p:blipFill>
        <p:spPr>
          <a:xfrm>
            <a:off x="6774650" y="989800"/>
            <a:ext cx="1866650" cy="3961611"/>
          </a:xfrm>
          <a:prstGeom prst="rect">
            <a:avLst/>
          </a:prstGeom>
          <a:noFill/>
          <a:ln>
            <a:noFill/>
          </a:ln>
        </p:spPr>
      </p:pic>
      <p:sp>
        <p:nvSpPr>
          <p:cNvPr id="429" name="Shape 429"/>
          <p:cNvSpPr/>
          <p:nvPr/>
        </p:nvSpPr>
        <p:spPr>
          <a:xfrm>
            <a:off x="3468100" y="1681925"/>
            <a:ext cx="1962600" cy="364500"/>
          </a:xfrm>
          <a:prstGeom prst="rect">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0" name="Shape 430"/>
          <p:cNvSpPr/>
          <p:nvPr/>
        </p:nvSpPr>
        <p:spPr>
          <a:xfrm>
            <a:off x="3611344" y="3517745"/>
            <a:ext cx="1819200" cy="364500"/>
          </a:xfrm>
          <a:prstGeom prst="rect">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1" name="Shape 431"/>
          <p:cNvSpPr/>
          <p:nvPr/>
        </p:nvSpPr>
        <p:spPr>
          <a:xfrm>
            <a:off x="6862525" y="1325875"/>
            <a:ext cx="1750800" cy="309900"/>
          </a:xfrm>
          <a:prstGeom prst="rect">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2" name="Shape 432"/>
          <p:cNvSpPr/>
          <p:nvPr/>
        </p:nvSpPr>
        <p:spPr>
          <a:xfrm>
            <a:off x="6834575" y="2053400"/>
            <a:ext cx="1778700" cy="309900"/>
          </a:xfrm>
          <a:prstGeom prst="rect">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3" name="Shape 433"/>
          <p:cNvCxnSpPr>
            <a:endCxn id="429" idx="1"/>
          </p:cNvCxnSpPr>
          <p:nvPr/>
        </p:nvCxnSpPr>
        <p:spPr>
          <a:xfrm>
            <a:off x="1516300" y="1803575"/>
            <a:ext cx="1951800" cy="60600"/>
          </a:xfrm>
          <a:prstGeom prst="straightConnector1">
            <a:avLst/>
          </a:prstGeom>
          <a:noFill/>
          <a:ln cap="flat" cmpd="sng" w="38100">
            <a:solidFill>
              <a:schemeClr val="dk2"/>
            </a:solidFill>
            <a:prstDash val="solid"/>
            <a:round/>
            <a:headEnd len="lg" w="lg" type="none"/>
            <a:tailEnd len="lg" w="lg" type="triangle"/>
          </a:ln>
        </p:spPr>
      </p:cxnSp>
      <p:cxnSp>
        <p:nvCxnSpPr>
          <p:cNvPr id="434" name="Shape 434"/>
          <p:cNvCxnSpPr>
            <a:endCxn id="430" idx="1"/>
          </p:cNvCxnSpPr>
          <p:nvPr/>
        </p:nvCxnSpPr>
        <p:spPr>
          <a:xfrm>
            <a:off x="1616644" y="3653795"/>
            <a:ext cx="1994700" cy="46200"/>
          </a:xfrm>
          <a:prstGeom prst="straightConnector1">
            <a:avLst/>
          </a:prstGeom>
          <a:noFill/>
          <a:ln cap="flat" cmpd="sng" w="38100">
            <a:solidFill>
              <a:schemeClr val="dk2"/>
            </a:solidFill>
            <a:prstDash val="solid"/>
            <a:round/>
            <a:headEnd len="lg" w="lg" type="none"/>
            <a:tailEnd len="lg" w="lg" type="triangle"/>
          </a:ln>
        </p:spPr>
      </p:cxnSp>
      <p:cxnSp>
        <p:nvCxnSpPr>
          <p:cNvPr id="435" name="Shape 435"/>
          <p:cNvCxnSpPr>
            <a:endCxn id="431" idx="1"/>
          </p:cNvCxnSpPr>
          <p:nvPr/>
        </p:nvCxnSpPr>
        <p:spPr>
          <a:xfrm flipH="1" rot="10800000">
            <a:off x="5571025" y="1480825"/>
            <a:ext cx="1291500" cy="2100"/>
          </a:xfrm>
          <a:prstGeom prst="straightConnector1">
            <a:avLst/>
          </a:prstGeom>
          <a:noFill/>
          <a:ln cap="flat" cmpd="sng" w="38100">
            <a:solidFill>
              <a:schemeClr val="dk2"/>
            </a:solidFill>
            <a:prstDash val="solid"/>
            <a:round/>
            <a:headEnd len="lg" w="lg" type="none"/>
            <a:tailEnd len="lg" w="lg" type="triangle"/>
          </a:ln>
        </p:spPr>
      </p:cxnSp>
      <p:cxnSp>
        <p:nvCxnSpPr>
          <p:cNvPr id="436" name="Shape 436"/>
          <p:cNvCxnSpPr>
            <a:endCxn id="432" idx="1"/>
          </p:cNvCxnSpPr>
          <p:nvPr/>
        </p:nvCxnSpPr>
        <p:spPr>
          <a:xfrm flipH="1" rot="10800000">
            <a:off x="5584475" y="2208350"/>
            <a:ext cx="1250100" cy="16200"/>
          </a:xfrm>
          <a:prstGeom prst="straightConnector1">
            <a:avLst/>
          </a:prstGeom>
          <a:noFill/>
          <a:ln cap="flat" cmpd="sng" w="38100">
            <a:solidFill>
              <a:schemeClr val="dk2"/>
            </a:solidFill>
            <a:prstDash val="solid"/>
            <a:round/>
            <a:headEnd len="lg" w="lg" type="none"/>
            <a:tailEnd len="lg" w="lg"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Shape 441"/>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2200"/>
              <a:t>Week 5: Custom model</a:t>
            </a:r>
            <a:endParaRPr sz="2200"/>
          </a:p>
        </p:txBody>
      </p:sp>
      <p:sp>
        <p:nvSpPr>
          <p:cNvPr id="442" name="Shape 4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a:p>
        </p:txBody>
      </p:sp>
      <p:sp>
        <p:nvSpPr>
          <p:cNvPr id="443" name="Shape 443"/>
          <p:cNvSpPr txBox="1"/>
          <p:nvPr>
            <p:ph idx="1" type="body"/>
          </p:nvPr>
        </p:nvSpPr>
        <p:spPr>
          <a:xfrm>
            <a:off x="320025" y="457375"/>
            <a:ext cx="8520600" cy="40986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GB"/>
              <a:t>Comparison</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1600"/>
              </a:spcAft>
              <a:buNone/>
            </a:pPr>
            <a:r>
              <a:t/>
            </a:r>
            <a:endParaRPr/>
          </a:p>
        </p:txBody>
      </p:sp>
      <p:graphicFrame>
        <p:nvGraphicFramePr>
          <p:cNvPr id="444" name="Shape 444"/>
          <p:cNvGraphicFramePr/>
          <p:nvPr/>
        </p:nvGraphicFramePr>
        <p:xfrm>
          <a:off x="517625" y="898475"/>
          <a:ext cx="3000000" cy="3000000"/>
        </p:xfrm>
        <a:graphic>
          <a:graphicData uri="http://schemas.openxmlformats.org/drawingml/2006/table">
            <a:tbl>
              <a:tblPr>
                <a:noFill/>
                <a:tableStyleId>{4D819F8D-CE36-459C-974C-8B9798367AAB}</a:tableStyleId>
              </a:tblPr>
              <a:tblGrid>
                <a:gridCol w="1446525"/>
                <a:gridCol w="1141475"/>
                <a:gridCol w="1084350"/>
                <a:gridCol w="1011850"/>
                <a:gridCol w="1114750"/>
                <a:gridCol w="1077925"/>
                <a:gridCol w="1077925"/>
              </a:tblGrid>
              <a:tr h="191900">
                <a:tc>
                  <a:txBody>
                    <a:bodyPr>
                      <a:noAutofit/>
                    </a:bodyPr>
                    <a:lstStyle/>
                    <a:p>
                      <a:pPr indent="0" lvl="0" marL="0" rtl="0" algn="ctr">
                        <a:lnSpc>
                          <a:spcPct val="100000"/>
                        </a:lnSpc>
                        <a:spcBef>
                          <a:spcPts val="0"/>
                        </a:spcBef>
                        <a:spcAft>
                          <a:spcPts val="0"/>
                        </a:spcAft>
                        <a:buNone/>
                      </a:pPr>
                      <a:r>
                        <a:rPr lang="en-GB" sz="1200">
                          <a:solidFill>
                            <a:srgbClr val="FFFFFF"/>
                          </a:solidFill>
                          <a:latin typeface="Roboto"/>
                          <a:ea typeface="Roboto"/>
                          <a:cs typeface="Roboto"/>
                          <a:sym typeface="Roboto"/>
                        </a:rPr>
                        <a:t>Image based</a:t>
                      </a:r>
                      <a:endParaRPr sz="12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rgbClr val="26A69A"/>
                    </a:solidFill>
                  </a:tcPr>
                </a:tc>
                <a:tc>
                  <a:txBody>
                    <a:bodyPr>
                      <a:noAutofit/>
                    </a:bodyPr>
                    <a:lstStyle/>
                    <a:p>
                      <a:pPr indent="0" lvl="0" marL="0" rtl="0" algn="ctr">
                        <a:lnSpc>
                          <a:spcPct val="100000"/>
                        </a:lnSpc>
                        <a:spcBef>
                          <a:spcPts val="0"/>
                        </a:spcBef>
                        <a:spcAft>
                          <a:spcPts val="0"/>
                        </a:spcAft>
                        <a:buNone/>
                      </a:pPr>
                      <a:r>
                        <a:rPr lang="en-GB" sz="1200">
                          <a:solidFill>
                            <a:srgbClr val="FFFFFF"/>
                          </a:solidFill>
                          <a:latin typeface="Roboto"/>
                          <a:ea typeface="Roboto"/>
                          <a:cs typeface="Roboto"/>
                          <a:sym typeface="Roboto"/>
                        </a:rPr>
                        <a:t>Accuracy</a:t>
                      </a:r>
                      <a:endParaRPr sz="12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rgbClr val="26A69A"/>
                    </a:solidFill>
                  </a:tcPr>
                </a:tc>
                <a:tc>
                  <a:txBody>
                    <a:bodyPr>
                      <a:noAutofit/>
                    </a:bodyPr>
                    <a:lstStyle/>
                    <a:p>
                      <a:pPr indent="0" lvl="0" marL="0" rtl="0" algn="ctr">
                        <a:lnSpc>
                          <a:spcPct val="100000"/>
                        </a:lnSpc>
                        <a:spcBef>
                          <a:spcPts val="0"/>
                        </a:spcBef>
                        <a:spcAft>
                          <a:spcPts val="0"/>
                        </a:spcAft>
                        <a:buClr>
                          <a:srgbClr val="000000"/>
                        </a:buClr>
                        <a:buSzPts val="1100"/>
                        <a:buFont typeface="Arial"/>
                        <a:buNone/>
                      </a:pPr>
                      <a:r>
                        <a:rPr lang="en-GB" sz="1200">
                          <a:solidFill>
                            <a:srgbClr val="FFFFFF"/>
                          </a:solidFill>
                          <a:latin typeface="Roboto"/>
                          <a:ea typeface="Roboto"/>
                          <a:cs typeface="Roboto"/>
                          <a:sym typeface="Roboto"/>
                        </a:rPr>
                        <a:t>Precision</a:t>
                      </a:r>
                      <a:endParaRPr sz="12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rgbClr val="26A69A"/>
                    </a:solidFill>
                  </a:tcPr>
                </a:tc>
                <a:tc>
                  <a:txBody>
                    <a:bodyPr>
                      <a:noAutofit/>
                    </a:bodyPr>
                    <a:lstStyle/>
                    <a:p>
                      <a:pPr indent="0" lvl="0" marL="0" rtl="0" algn="ctr">
                        <a:lnSpc>
                          <a:spcPct val="100000"/>
                        </a:lnSpc>
                        <a:spcBef>
                          <a:spcPts val="0"/>
                        </a:spcBef>
                        <a:spcAft>
                          <a:spcPts val="0"/>
                        </a:spcAft>
                        <a:buNone/>
                      </a:pPr>
                      <a:r>
                        <a:rPr lang="en-GB" sz="1200">
                          <a:solidFill>
                            <a:srgbClr val="FFFFFF"/>
                          </a:solidFill>
                          <a:latin typeface="Roboto"/>
                          <a:ea typeface="Roboto"/>
                          <a:cs typeface="Roboto"/>
                          <a:sym typeface="Roboto"/>
                        </a:rPr>
                        <a:t>Recall</a:t>
                      </a:r>
                      <a:endParaRPr sz="12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rgbClr val="26A69A"/>
                    </a:solidFill>
                  </a:tcPr>
                </a:tc>
                <a:tc>
                  <a:txBody>
                    <a:bodyPr>
                      <a:noAutofit/>
                    </a:bodyPr>
                    <a:lstStyle/>
                    <a:p>
                      <a:pPr indent="0" lvl="0" marL="0" rtl="0" algn="ctr">
                        <a:lnSpc>
                          <a:spcPct val="100000"/>
                        </a:lnSpc>
                        <a:spcBef>
                          <a:spcPts val="0"/>
                        </a:spcBef>
                        <a:spcAft>
                          <a:spcPts val="0"/>
                        </a:spcAft>
                        <a:buNone/>
                      </a:pPr>
                      <a:r>
                        <a:rPr lang="en-GB" sz="1200">
                          <a:solidFill>
                            <a:srgbClr val="FFFFFF"/>
                          </a:solidFill>
                          <a:latin typeface="Roboto"/>
                          <a:ea typeface="Roboto"/>
                          <a:cs typeface="Roboto"/>
                          <a:sym typeface="Roboto"/>
                        </a:rPr>
                        <a:t>F1-score</a:t>
                      </a:r>
                      <a:endParaRPr sz="12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rgbClr val="26A69A"/>
                    </a:solidFill>
                  </a:tcPr>
                </a:tc>
                <a:tc>
                  <a:txBody>
                    <a:bodyPr>
                      <a:noAutofit/>
                    </a:bodyPr>
                    <a:lstStyle/>
                    <a:p>
                      <a:pPr indent="0" lvl="0" marL="0" rtl="0" algn="ctr">
                        <a:lnSpc>
                          <a:spcPct val="100000"/>
                        </a:lnSpc>
                        <a:spcBef>
                          <a:spcPts val="0"/>
                        </a:spcBef>
                        <a:spcAft>
                          <a:spcPts val="0"/>
                        </a:spcAft>
                        <a:buNone/>
                      </a:pPr>
                      <a:r>
                        <a:rPr lang="en-GB" sz="1200">
                          <a:solidFill>
                            <a:srgbClr val="FFFFFF"/>
                          </a:solidFill>
                          <a:latin typeface="Roboto"/>
                          <a:ea typeface="Roboto"/>
                          <a:cs typeface="Roboto"/>
                          <a:sym typeface="Roboto"/>
                        </a:rPr>
                        <a:t># Param</a:t>
                      </a:r>
                      <a:endParaRPr sz="12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rgbClr val="26A69A"/>
                    </a:solidFill>
                  </a:tcPr>
                </a:tc>
                <a:tc>
                  <a:txBody>
                    <a:bodyPr>
                      <a:noAutofit/>
                    </a:bodyPr>
                    <a:lstStyle/>
                    <a:p>
                      <a:pPr indent="0" lvl="0" marL="0" rtl="0" algn="ctr">
                        <a:lnSpc>
                          <a:spcPct val="100000"/>
                        </a:lnSpc>
                        <a:spcBef>
                          <a:spcPts val="0"/>
                        </a:spcBef>
                        <a:spcAft>
                          <a:spcPts val="0"/>
                        </a:spcAft>
                        <a:buNone/>
                      </a:pPr>
                      <a:r>
                        <a:rPr lang="en-GB" sz="1200">
                          <a:solidFill>
                            <a:srgbClr val="FFFFFF"/>
                          </a:solidFill>
                          <a:latin typeface="Roboto"/>
                          <a:ea typeface="Roboto"/>
                          <a:cs typeface="Roboto"/>
                          <a:sym typeface="Roboto"/>
                        </a:rPr>
                        <a:t>time[s]</a:t>
                      </a:r>
                      <a:endParaRPr sz="12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rgbClr val="26A69A"/>
                    </a:solidFill>
                  </a:tcPr>
                </a:tc>
              </a:tr>
              <a:tr h="365750">
                <a:tc>
                  <a:txBody>
                    <a:bodyPr>
                      <a:noAutofit/>
                    </a:bodyPr>
                    <a:lstStyle/>
                    <a:p>
                      <a:pPr indent="0" lvl="0" marL="0" rtl="0">
                        <a:lnSpc>
                          <a:spcPct val="100000"/>
                        </a:lnSpc>
                        <a:spcBef>
                          <a:spcPts val="0"/>
                        </a:spcBef>
                        <a:spcAft>
                          <a:spcPts val="0"/>
                        </a:spcAft>
                        <a:buNone/>
                      </a:pPr>
                      <a:r>
                        <a:rPr b="1" lang="en-GB" sz="1200"/>
                        <a:t>M3-I64-E50</a:t>
                      </a:r>
                      <a:endParaRPr b="1"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80CBC4"/>
                    </a:solidFill>
                  </a:tcPr>
                </a:tc>
                <a:tc>
                  <a:txBody>
                    <a:bodyPr>
                      <a:noAutofit/>
                    </a:bodyPr>
                    <a:lstStyle/>
                    <a:p>
                      <a:pPr indent="0" lvl="0" marL="0" rtl="0" algn="ctr">
                        <a:lnSpc>
                          <a:spcPct val="100000"/>
                        </a:lnSpc>
                        <a:spcBef>
                          <a:spcPts val="0"/>
                        </a:spcBef>
                        <a:spcAft>
                          <a:spcPts val="0"/>
                        </a:spcAft>
                        <a:buNone/>
                      </a:pPr>
                      <a:r>
                        <a:rPr b="1" lang="en-GB" sz="1200"/>
                        <a:t>.853</a:t>
                      </a:r>
                      <a:endParaRPr b="1"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b="1" lang="en-GB" sz="1200"/>
                        <a:t>.867</a:t>
                      </a:r>
                      <a:endParaRPr b="1"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b="1" lang="en-GB" sz="1200"/>
                        <a:t>.846</a:t>
                      </a:r>
                      <a:endParaRPr b="1"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b="1" lang="en-GB" sz="1200"/>
                        <a:t>.856</a:t>
                      </a:r>
                      <a:endParaRPr b="1" sz="1200">
                        <a:solidFill>
                          <a:schemeClr val="dk1"/>
                        </a:solidFill>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b="1" lang="en-GB" sz="1200"/>
                        <a:t>1.66 M</a:t>
                      </a:r>
                      <a:endParaRPr b="1"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b="1" lang="en-GB" sz="1200"/>
                        <a:t>2917</a:t>
                      </a:r>
                      <a:endParaRPr b="1"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65750">
                <a:tc>
                  <a:txBody>
                    <a:bodyPr>
                      <a:noAutofit/>
                    </a:bodyPr>
                    <a:lstStyle/>
                    <a:p>
                      <a:pPr indent="0" lvl="0" marL="0" rtl="0">
                        <a:lnSpc>
                          <a:spcPct val="100000"/>
                        </a:lnSpc>
                        <a:spcBef>
                          <a:spcPts val="0"/>
                        </a:spcBef>
                        <a:spcAft>
                          <a:spcPts val="0"/>
                        </a:spcAft>
                        <a:buNone/>
                      </a:pPr>
                      <a:r>
                        <a:rPr lang="en-GB" sz="1200"/>
                        <a:t>M3-I64-E20</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80CBC4"/>
                    </a:solidFill>
                  </a:tcPr>
                </a:tc>
                <a:tc>
                  <a:txBody>
                    <a:bodyPr>
                      <a:noAutofit/>
                    </a:bodyPr>
                    <a:lstStyle/>
                    <a:p>
                      <a:pPr indent="0" lvl="0" marL="0" rtl="0" algn="ctr">
                        <a:lnSpc>
                          <a:spcPct val="100000"/>
                        </a:lnSpc>
                        <a:spcBef>
                          <a:spcPts val="0"/>
                        </a:spcBef>
                        <a:spcAft>
                          <a:spcPts val="0"/>
                        </a:spcAft>
                        <a:buNone/>
                      </a:pPr>
                      <a:r>
                        <a:rPr lang="en-GB" sz="1200"/>
                        <a:t>.831</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.844</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.827</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solidFill>
                            <a:schemeClr val="dk1"/>
                          </a:solidFill>
                        </a:rPr>
                        <a:t>.</a:t>
                      </a:r>
                      <a:r>
                        <a:rPr lang="en-GB" sz="1200">
                          <a:solidFill>
                            <a:schemeClr val="dk1"/>
                          </a:solidFill>
                        </a:rPr>
                        <a:t>836</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1.66 M</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1222</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65750">
                <a:tc>
                  <a:txBody>
                    <a:bodyPr>
                      <a:noAutofit/>
                    </a:bodyPr>
                    <a:lstStyle/>
                    <a:p>
                      <a:pPr indent="0" lvl="0" marL="0" rtl="0">
                        <a:lnSpc>
                          <a:spcPct val="100000"/>
                        </a:lnSpc>
                        <a:spcBef>
                          <a:spcPts val="0"/>
                        </a:spcBef>
                        <a:spcAft>
                          <a:spcPts val="0"/>
                        </a:spcAft>
                        <a:buNone/>
                      </a:pPr>
                      <a:r>
                        <a:rPr lang="en-GB" sz="1200"/>
                        <a:t>M3-I256-E50</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80CBC4"/>
                    </a:solidFill>
                  </a:tcPr>
                </a:tc>
                <a:tc>
                  <a:txBody>
                    <a:bodyPr>
                      <a:noAutofit/>
                    </a:bodyPr>
                    <a:lstStyle/>
                    <a:p>
                      <a:pPr indent="0" lvl="0" marL="0" rtl="0" algn="ctr">
                        <a:lnSpc>
                          <a:spcPct val="100000"/>
                        </a:lnSpc>
                        <a:spcBef>
                          <a:spcPts val="0"/>
                        </a:spcBef>
                        <a:spcAft>
                          <a:spcPts val="0"/>
                        </a:spcAft>
                        <a:buNone/>
                      </a:pPr>
                      <a:r>
                        <a:rPr lang="en-GB" sz="1200"/>
                        <a:t>.831</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.837</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.830</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.834</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31.54 M</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2932</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65750">
                <a:tc>
                  <a:txBody>
                    <a:bodyPr>
                      <a:noAutofit/>
                    </a:bodyPr>
                    <a:lstStyle/>
                    <a:p>
                      <a:pPr indent="0" lvl="0" marL="0" rtl="0">
                        <a:lnSpc>
                          <a:spcPct val="100000"/>
                        </a:lnSpc>
                        <a:spcBef>
                          <a:spcPts val="0"/>
                        </a:spcBef>
                        <a:spcAft>
                          <a:spcPts val="0"/>
                        </a:spcAft>
                        <a:buNone/>
                      </a:pPr>
                      <a:r>
                        <a:rPr lang="en-GB" sz="1200"/>
                        <a:t>M3-I128-E50</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80CBC4"/>
                    </a:solidFill>
                  </a:tcPr>
                </a:tc>
                <a:tc>
                  <a:txBody>
                    <a:bodyPr>
                      <a:noAutofit/>
                    </a:bodyPr>
                    <a:lstStyle/>
                    <a:p>
                      <a:pPr indent="0" lvl="0" marL="0" rtl="0" algn="ctr">
                        <a:lnSpc>
                          <a:spcPct val="100000"/>
                        </a:lnSpc>
                        <a:spcBef>
                          <a:spcPts val="0"/>
                        </a:spcBef>
                        <a:spcAft>
                          <a:spcPts val="0"/>
                        </a:spcAft>
                        <a:buNone/>
                      </a:pPr>
                      <a:r>
                        <a:rPr lang="en-GB" sz="1200"/>
                        <a:t>.825</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.834</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.826</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.830</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7.43 M</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4862</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65750">
                <a:tc>
                  <a:txBody>
                    <a:bodyPr>
                      <a:noAutofit/>
                    </a:bodyPr>
                    <a:lstStyle/>
                    <a:p>
                      <a:pPr indent="0" lvl="0" marL="0" rtl="0">
                        <a:lnSpc>
                          <a:spcPct val="100000"/>
                        </a:lnSpc>
                        <a:spcBef>
                          <a:spcPts val="0"/>
                        </a:spcBef>
                        <a:spcAft>
                          <a:spcPts val="0"/>
                        </a:spcAft>
                        <a:buNone/>
                      </a:pPr>
                      <a:r>
                        <a:rPr lang="en-GB" sz="1200"/>
                        <a:t>M</a:t>
                      </a:r>
                      <a:r>
                        <a:rPr lang="en-GB" sz="1200"/>
                        <a:t>2-I64-E50</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80CBC4"/>
                    </a:solidFill>
                  </a:tcPr>
                </a:tc>
                <a:tc>
                  <a:txBody>
                    <a:bodyPr>
                      <a:noAutofit/>
                    </a:bodyPr>
                    <a:lstStyle/>
                    <a:p>
                      <a:pPr indent="0" lvl="0" marL="0" rtl="0" algn="ctr">
                        <a:lnSpc>
                          <a:spcPct val="100000"/>
                        </a:lnSpc>
                        <a:spcBef>
                          <a:spcPts val="0"/>
                        </a:spcBef>
                        <a:spcAft>
                          <a:spcPts val="0"/>
                        </a:spcAft>
                        <a:buNone/>
                      </a:pPr>
                      <a:r>
                        <a:rPr lang="en-GB" sz="1200"/>
                        <a:t>.818</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.831</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.816</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.823</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0.84 M</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5023</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65750">
                <a:tc>
                  <a:txBody>
                    <a:bodyPr>
                      <a:noAutofit/>
                    </a:bodyPr>
                    <a:lstStyle/>
                    <a:p>
                      <a:pPr indent="0" lvl="0" marL="0" rtl="0">
                        <a:lnSpc>
                          <a:spcPct val="100000"/>
                        </a:lnSpc>
                        <a:spcBef>
                          <a:spcPts val="0"/>
                        </a:spcBef>
                        <a:spcAft>
                          <a:spcPts val="0"/>
                        </a:spcAft>
                        <a:buNone/>
                      </a:pPr>
                      <a:r>
                        <a:rPr lang="en-GB" sz="1200"/>
                        <a:t>M2-I128-E20</a:t>
                      </a:r>
                      <a:endParaRPr sz="1200"/>
                    </a:p>
                  </a:txBody>
                  <a:tcPr marT="91425" marB="91425" marR="91425" marL="91425" anchor="ctr">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80CBC4"/>
                    </a:solidFill>
                  </a:tcPr>
                </a:tc>
                <a:tc>
                  <a:txBody>
                    <a:bodyPr>
                      <a:noAutofit/>
                    </a:bodyPr>
                    <a:lstStyle/>
                    <a:p>
                      <a:pPr indent="0" lvl="0" marL="0" rtl="0" algn="ctr">
                        <a:lnSpc>
                          <a:spcPct val="100000"/>
                        </a:lnSpc>
                        <a:spcBef>
                          <a:spcPts val="0"/>
                        </a:spcBef>
                        <a:spcAft>
                          <a:spcPts val="0"/>
                        </a:spcAft>
                        <a:buNone/>
                      </a:pPr>
                      <a:r>
                        <a:rPr lang="en-GB" sz="1200"/>
                        <a:t>.821</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.829</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.818</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.823</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3.72 M</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2158</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65750">
                <a:tc>
                  <a:txBody>
                    <a:bodyPr>
                      <a:noAutofit/>
                    </a:bodyPr>
                    <a:lstStyle/>
                    <a:p>
                      <a:pPr indent="0" lvl="0" marL="0" rtl="0">
                        <a:lnSpc>
                          <a:spcPct val="100000"/>
                        </a:lnSpc>
                        <a:spcBef>
                          <a:spcPts val="0"/>
                        </a:spcBef>
                        <a:spcAft>
                          <a:spcPts val="0"/>
                        </a:spcAft>
                        <a:buNone/>
                      </a:pPr>
                      <a:r>
                        <a:rPr lang="en-GB" sz="1200"/>
                        <a:t>M2-I128-E50</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80CBC4"/>
                    </a:solidFill>
                  </a:tcPr>
                </a:tc>
                <a:tc>
                  <a:txBody>
                    <a:bodyPr>
                      <a:noAutofit/>
                    </a:bodyPr>
                    <a:lstStyle/>
                    <a:p>
                      <a:pPr indent="0" lvl="0" marL="0" rtl="0" algn="ctr">
                        <a:lnSpc>
                          <a:spcPct val="100000"/>
                        </a:lnSpc>
                        <a:spcBef>
                          <a:spcPts val="0"/>
                        </a:spcBef>
                        <a:spcAft>
                          <a:spcPts val="0"/>
                        </a:spcAft>
                        <a:buNone/>
                      </a:pPr>
                      <a:r>
                        <a:rPr lang="en-GB" sz="1200"/>
                        <a:t>.816</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.831</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.810</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.820</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3.73 M</a:t>
                      </a:r>
                      <a:endParaRPr sz="1200">
                        <a:solidFill>
                          <a:schemeClr val="dk1"/>
                        </a:solidFill>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5367</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65750">
                <a:tc>
                  <a:txBody>
                    <a:bodyPr>
                      <a:noAutofit/>
                    </a:bodyPr>
                    <a:lstStyle/>
                    <a:p>
                      <a:pPr indent="0" lvl="0" marL="0" rtl="0">
                        <a:lnSpc>
                          <a:spcPct val="100000"/>
                        </a:lnSpc>
                        <a:spcBef>
                          <a:spcPts val="0"/>
                        </a:spcBef>
                        <a:spcAft>
                          <a:spcPts val="0"/>
                        </a:spcAft>
                        <a:buNone/>
                      </a:pPr>
                      <a:r>
                        <a:rPr lang="en-GB" sz="1200"/>
                        <a:t>M1-128-E20</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80CBC4"/>
                    </a:solidFill>
                  </a:tcPr>
                </a:tc>
                <a:tc>
                  <a:txBody>
                    <a:bodyPr>
                      <a:noAutofit/>
                    </a:bodyPr>
                    <a:lstStyle/>
                    <a:p>
                      <a:pPr indent="0" lvl="0" marL="0" rtl="0" algn="ctr">
                        <a:lnSpc>
                          <a:spcPct val="100000"/>
                        </a:lnSpc>
                        <a:spcBef>
                          <a:spcPts val="0"/>
                        </a:spcBef>
                        <a:spcAft>
                          <a:spcPts val="0"/>
                        </a:spcAft>
                        <a:buNone/>
                      </a:pPr>
                      <a:r>
                        <a:rPr lang="en-GB" sz="1200"/>
                        <a:t>.806</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.813</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.804</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.809</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dk1"/>
                        </a:buClr>
                        <a:buSzPts val="1100"/>
                        <a:buFont typeface="Arial"/>
                        <a:buNone/>
                      </a:pPr>
                      <a:r>
                        <a:rPr lang="en-GB" sz="1200">
                          <a:solidFill>
                            <a:schemeClr val="dk1"/>
                          </a:solidFill>
                        </a:rPr>
                        <a:t>7.91 M</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2060</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65750">
                <a:tc>
                  <a:txBody>
                    <a:bodyPr>
                      <a:noAutofit/>
                    </a:bodyPr>
                    <a:lstStyle/>
                    <a:p>
                      <a:pPr indent="0" lvl="0" marL="0" rtl="0">
                        <a:lnSpc>
                          <a:spcPct val="100000"/>
                        </a:lnSpc>
                        <a:spcBef>
                          <a:spcPts val="0"/>
                        </a:spcBef>
                        <a:spcAft>
                          <a:spcPts val="0"/>
                        </a:spcAft>
                        <a:buNone/>
                      </a:pPr>
                      <a:r>
                        <a:rPr lang="en-GB" sz="1200"/>
                        <a:t>M1-I256-E20</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80CBC4"/>
                    </a:solidFill>
                  </a:tcPr>
                </a:tc>
                <a:tc>
                  <a:txBody>
                    <a:bodyPr>
                      <a:noAutofit/>
                    </a:bodyPr>
                    <a:lstStyle/>
                    <a:p>
                      <a:pPr indent="0" lvl="0" marL="0" rtl="0" algn="ctr">
                        <a:lnSpc>
                          <a:spcPct val="100000"/>
                        </a:lnSpc>
                        <a:spcBef>
                          <a:spcPts val="0"/>
                        </a:spcBef>
                        <a:spcAft>
                          <a:spcPts val="0"/>
                        </a:spcAft>
                        <a:buNone/>
                      </a:pPr>
                      <a:r>
                        <a:rPr lang="en-GB" sz="1200"/>
                        <a:t>.796</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.809</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.797</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.802</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32.59 M</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lang="en-GB" sz="1200"/>
                        <a:t>5257</a:t>
                      </a:r>
                      <a:endParaRPr sz="1200"/>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bl>
          </a:graphicData>
        </a:graphic>
      </p:graphicFrame>
      <p:sp>
        <p:nvSpPr>
          <p:cNvPr id="445" name="Shape 445"/>
          <p:cNvSpPr txBox="1"/>
          <p:nvPr/>
        </p:nvSpPr>
        <p:spPr>
          <a:xfrm>
            <a:off x="517625" y="4663225"/>
            <a:ext cx="7954800" cy="504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GB"/>
              <a:t>Note:</a:t>
            </a:r>
            <a:r>
              <a:rPr lang="en-GB"/>
              <a:t> M{x}-I{y}-E{z} is the code for model {x} with an input image of </a:t>
            </a:r>
            <a:r>
              <a:rPr lang="en-GB"/>
              <a:t>{y}x{y} with {z} epochs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Shape 450"/>
          <p:cNvSpPr txBox="1"/>
          <p:nvPr>
            <p:ph type="title"/>
          </p:nvPr>
        </p:nvSpPr>
        <p:spPr>
          <a:xfrm>
            <a:off x="308250" y="75250"/>
            <a:ext cx="8014200" cy="83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2200"/>
              <a:t>Classification performance evaluation (on test images) </a:t>
            </a:r>
            <a:endParaRPr sz="2200"/>
          </a:p>
        </p:txBody>
      </p:sp>
      <p:sp>
        <p:nvSpPr>
          <p:cNvPr id="451" name="Shape 451"/>
          <p:cNvSpPr txBox="1"/>
          <p:nvPr>
            <p:ph idx="12" type="sldNum"/>
          </p:nvPr>
        </p:nvSpPr>
        <p:spPr>
          <a:xfrm>
            <a:off x="8" y="4669642"/>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a:p>
        </p:txBody>
      </p:sp>
      <p:sp>
        <p:nvSpPr>
          <p:cNvPr id="452" name="Shape 452"/>
          <p:cNvSpPr txBox="1"/>
          <p:nvPr/>
        </p:nvSpPr>
        <p:spPr>
          <a:xfrm>
            <a:off x="821550" y="3136550"/>
            <a:ext cx="7500900" cy="17739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GB">
                <a:solidFill>
                  <a:schemeClr val="dk1"/>
                </a:solidFill>
                <a:latin typeface="Old Standard TT"/>
                <a:ea typeface="Old Standard TT"/>
                <a:cs typeface="Old Standard TT"/>
                <a:sym typeface="Old Standard TT"/>
              </a:rPr>
              <a:t>Algorithm performance evaluated on test images using the following architectures (best results from every week):</a:t>
            </a:r>
            <a:endParaRPr>
              <a:latin typeface="Old Standard TT"/>
              <a:ea typeface="Old Standard TT"/>
              <a:cs typeface="Old Standard TT"/>
              <a:sym typeface="Old Standard TT"/>
            </a:endParaRPr>
          </a:p>
          <a:p>
            <a:pPr indent="-304800" lvl="0" marL="457200" rtl="0">
              <a:spcBef>
                <a:spcPts val="1600"/>
              </a:spcBef>
              <a:spcAft>
                <a:spcPts val="0"/>
              </a:spcAft>
              <a:buSzPts val="1200"/>
              <a:buFont typeface="Old Standard TT"/>
              <a:buChar char="●"/>
            </a:pPr>
            <a:r>
              <a:rPr lang="en-GB" sz="1200">
                <a:latin typeface="Old Standard TT"/>
                <a:ea typeface="Old Standard TT"/>
                <a:cs typeface="Old Standard TT"/>
                <a:sym typeface="Old Standard TT"/>
              </a:rPr>
              <a:t>Week</a:t>
            </a:r>
            <a:r>
              <a:rPr lang="en-GB" sz="1200">
                <a:latin typeface="Old Standard TT"/>
                <a:ea typeface="Old Standard TT"/>
                <a:cs typeface="Old Standard TT"/>
                <a:sym typeface="Old Standard TT"/>
              </a:rPr>
              <a:t> 1: </a:t>
            </a:r>
            <a:r>
              <a:rPr lang="en-GB" sz="1200">
                <a:solidFill>
                  <a:schemeClr val="dk1"/>
                </a:solidFill>
                <a:latin typeface="Old Standard TT"/>
                <a:ea typeface="Old Standard TT"/>
                <a:cs typeface="Old Standard TT"/>
                <a:sym typeface="Old Standard TT"/>
              </a:rPr>
              <a:t> ColorHist (32 bins) + SVM (C=1)</a:t>
            </a:r>
            <a:endParaRPr sz="1200">
              <a:latin typeface="Old Standard TT"/>
              <a:ea typeface="Old Standard TT"/>
              <a:cs typeface="Old Standard TT"/>
              <a:sym typeface="Old Standard TT"/>
            </a:endParaRPr>
          </a:p>
          <a:p>
            <a:pPr indent="-304800" lvl="0" marL="457200" rtl="0">
              <a:spcBef>
                <a:spcPts val="0"/>
              </a:spcBef>
              <a:spcAft>
                <a:spcPts val="0"/>
              </a:spcAft>
              <a:buSzPts val="1200"/>
              <a:buFont typeface="Old Standard TT"/>
              <a:buChar char="●"/>
            </a:pPr>
            <a:r>
              <a:rPr lang="en-GB" sz="1200">
                <a:latin typeface="Old Standard TT"/>
                <a:ea typeface="Old Standard TT"/>
                <a:cs typeface="Old Standard TT"/>
                <a:sym typeface="Old Standard TT"/>
              </a:rPr>
              <a:t>Week 2: </a:t>
            </a:r>
            <a:r>
              <a:rPr lang="en-GB" sz="1200">
                <a:solidFill>
                  <a:schemeClr val="dk1"/>
                </a:solidFill>
                <a:latin typeface="Old Standard TT"/>
                <a:ea typeface="Old Standard TT"/>
                <a:cs typeface="Old Standard TT"/>
                <a:sym typeface="Old Standard TT"/>
              </a:rPr>
              <a:t>dense SIFT + k-means + spatial pyramids  + SVM (histogram intersection kernel)</a:t>
            </a:r>
            <a:endParaRPr sz="1200">
              <a:latin typeface="Old Standard TT"/>
              <a:ea typeface="Old Standard TT"/>
              <a:cs typeface="Old Standard TT"/>
              <a:sym typeface="Old Standard TT"/>
            </a:endParaRPr>
          </a:p>
          <a:p>
            <a:pPr indent="-304800" lvl="0" marL="457200" rtl="0">
              <a:spcBef>
                <a:spcPts val="0"/>
              </a:spcBef>
              <a:spcAft>
                <a:spcPts val="0"/>
              </a:spcAft>
              <a:buSzPts val="1200"/>
              <a:buFont typeface="Old Standard TT"/>
              <a:buChar char="●"/>
            </a:pPr>
            <a:r>
              <a:rPr lang="en-GB" sz="1200">
                <a:latin typeface="Old Standard TT"/>
                <a:ea typeface="Old Standard TT"/>
                <a:cs typeface="Old Standard TT"/>
                <a:sym typeface="Old Standard TT"/>
              </a:rPr>
              <a:t>Week 3:</a:t>
            </a:r>
            <a:r>
              <a:rPr lang="en-GB" sz="1200">
                <a:solidFill>
                  <a:schemeClr val="dk1"/>
                </a:solidFill>
                <a:latin typeface="Old Standard TT"/>
                <a:ea typeface="Old Standard TT"/>
                <a:cs typeface="Old Standard TT"/>
                <a:sym typeface="Old Standard TT"/>
              </a:rPr>
              <a:t> 3 hidden layer multi layer perceptron + SVM (task 4)</a:t>
            </a:r>
            <a:endParaRPr sz="1200">
              <a:solidFill>
                <a:schemeClr val="dk1"/>
              </a:solidFill>
              <a:latin typeface="Old Standard TT"/>
              <a:ea typeface="Old Standard TT"/>
              <a:cs typeface="Old Standard TT"/>
              <a:sym typeface="Old Standard TT"/>
            </a:endParaRPr>
          </a:p>
          <a:p>
            <a:pPr indent="-304800" lvl="0" marL="457200" rtl="0">
              <a:spcBef>
                <a:spcPts val="0"/>
              </a:spcBef>
              <a:spcAft>
                <a:spcPts val="0"/>
              </a:spcAft>
              <a:buSzPts val="1200"/>
              <a:buFont typeface="Old Standard TT"/>
              <a:buChar char="●"/>
            </a:pPr>
            <a:r>
              <a:rPr lang="en-GB" sz="1200">
                <a:latin typeface="Old Standard TT"/>
                <a:ea typeface="Old Standard TT"/>
                <a:cs typeface="Old Standard TT"/>
                <a:sym typeface="Old Standard TT"/>
              </a:rPr>
              <a:t>Week</a:t>
            </a:r>
            <a:r>
              <a:rPr lang="en-GB" sz="1200">
                <a:latin typeface="Old Standard TT"/>
                <a:ea typeface="Old Standard TT"/>
                <a:cs typeface="Old Standard TT"/>
                <a:sym typeface="Old Standard TT"/>
              </a:rPr>
              <a:t> 4: VGG 16 </a:t>
            </a:r>
            <a:r>
              <a:rPr lang="en-GB" sz="1200">
                <a:solidFill>
                  <a:schemeClr val="dk1"/>
                </a:solidFill>
                <a:latin typeface="Old Standard TT"/>
                <a:ea typeface="Old Standard TT"/>
                <a:cs typeface="Old Standard TT"/>
                <a:sym typeface="Old Standard TT"/>
              </a:rPr>
              <a:t>block4+4-pool+4096fc+1024fc		</a:t>
            </a:r>
            <a:endParaRPr sz="1200">
              <a:solidFill>
                <a:schemeClr val="dk1"/>
              </a:solidFill>
              <a:latin typeface="Old Standard TT"/>
              <a:ea typeface="Old Standard TT"/>
              <a:cs typeface="Old Standard TT"/>
              <a:sym typeface="Old Standard TT"/>
            </a:endParaRPr>
          </a:p>
          <a:p>
            <a:pPr indent="-304800" lvl="0" marL="457200" rtl="0">
              <a:spcBef>
                <a:spcPts val="0"/>
              </a:spcBef>
              <a:spcAft>
                <a:spcPts val="0"/>
              </a:spcAft>
              <a:buClr>
                <a:schemeClr val="dk1"/>
              </a:buClr>
              <a:buSzPts val="1200"/>
              <a:buFont typeface="Old Standard TT"/>
              <a:buChar char="●"/>
            </a:pPr>
            <a:r>
              <a:rPr lang="en-GB" sz="1200">
                <a:solidFill>
                  <a:schemeClr val="dk1"/>
                </a:solidFill>
                <a:latin typeface="Old Standard TT"/>
                <a:ea typeface="Old Standard TT"/>
                <a:cs typeface="Old Standard TT"/>
                <a:sym typeface="Old Standard TT"/>
              </a:rPr>
              <a:t>Week 5: CNN M3-I64-E50</a:t>
            </a:r>
            <a:endParaRPr sz="1200">
              <a:solidFill>
                <a:schemeClr val="dk1"/>
              </a:solidFill>
              <a:latin typeface="Old Standard TT"/>
              <a:ea typeface="Old Standard TT"/>
              <a:cs typeface="Old Standard TT"/>
              <a:sym typeface="Old Standard TT"/>
            </a:endParaRPr>
          </a:p>
          <a:p>
            <a:pPr indent="0" lvl="0" marL="0">
              <a:spcBef>
                <a:spcPts val="0"/>
              </a:spcBef>
              <a:spcAft>
                <a:spcPts val="0"/>
              </a:spcAft>
              <a:buClr>
                <a:schemeClr val="dk1"/>
              </a:buClr>
              <a:buSzPts val="1100"/>
              <a:buFont typeface="Arial"/>
              <a:buNone/>
            </a:pPr>
            <a:r>
              <a:t/>
            </a:r>
            <a:endParaRPr>
              <a:solidFill>
                <a:schemeClr val="dk1"/>
              </a:solidFill>
              <a:latin typeface="Old Standard TT"/>
              <a:ea typeface="Old Standard TT"/>
              <a:cs typeface="Old Standard TT"/>
              <a:sym typeface="Old Standard TT"/>
            </a:endParaRPr>
          </a:p>
          <a:p>
            <a:pPr indent="0" lvl="0" marL="0" rtl="0">
              <a:spcBef>
                <a:spcPts val="0"/>
              </a:spcBef>
              <a:spcAft>
                <a:spcPts val="0"/>
              </a:spcAft>
              <a:buClr>
                <a:schemeClr val="dk1"/>
              </a:buClr>
              <a:buSzPts val="1100"/>
              <a:buFont typeface="Arial"/>
              <a:buNone/>
            </a:pPr>
            <a:r>
              <a:t/>
            </a:r>
            <a:endParaRPr>
              <a:latin typeface="Old Standard TT"/>
              <a:ea typeface="Old Standard TT"/>
              <a:cs typeface="Old Standard TT"/>
              <a:sym typeface="Old Standard TT"/>
            </a:endParaRPr>
          </a:p>
          <a:p>
            <a:pPr indent="0" lvl="0" marL="0" rtl="0">
              <a:spcBef>
                <a:spcPts val="0"/>
              </a:spcBef>
              <a:spcAft>
                <a:spcPts val="0"/>
              </a:spcAft>
              <a:buClr>
                <a:schemeClr val="dk1"/>
              </a:buClr>
              <a:buSzPts val="1100"/>
              <a:buFont typeface="Arial"/>
              <a:buNone/>
            </a:pPr>
            <a:r>
              <a:t/>
            </a:r>
            <a:endParaRPr sz="1200">
              <a:latin typeface="Old Standard TT"/>
              <a:ea typeface="Old Standard TT"/>
              <a:cs typeface="Old Standard TT"/>
              <a:sym typeface="Old Standard TT"/>
            </a:endParaRPr>
          </a:p>
          <a:p>
            <a:pPr indent="0" lvl="0" marL="0" rtl="0">
              <a:spcBef>
                <a:spcPts val="0"/>
              </a:spcBef>
              <a:spcAft>
                <a:spcPts val="0"/>
              </a:spcAft>
              <a:buNone/>
            </a:pPr>
            <a:r>
              <a:t/>
            </a:r>
            <a:endParaRPr sz="1200">
              <a:latin typeface="Old Standard TT"/>
              <a:ea typeface="Old Standard TT"/>
              <a:cs typeface="Old Standard TT"/>
              <a:sym typeface="Old Standard TT"/>
            </a:endParaRPr>
          </a:p>
        </p:txBody>
      </p:sp>
      <p:graphicFrame>
        <p:nvGraphicFramePr>
          <p:cNvPr id="453" name="Shape 453"/>
          <p:cNvGraphicFramePr/>
          <p:nvPr/>
        </p:nvGraphicFramePr>
        <p:xfrm>
          <a:off x="1508225" y="681225"/>
          <a:ext cx="3000000" cy="3000000"/>
        </p:xfrm>
        <a:graphic>
          <a:graphicData uri="http://schemas.openxmlformats.org/drawingml/2006/table">
            <a:tbl>
              <a:tblPr>
                <a:noFill/>
                <a:tableStyleId>{4D819F8D-CE36-459C-974C-8B9798367AAB}</a:tableStyleId>
              </a:tblPr>
              <a:tblGrid>
                <a:gridCol w="1159050"/>
                <a:gridCol w="914625"/>
                <a:gridCol w="868850"/>
                <a:gridCol w="810750"/>
                <a:gridCol w="893200"/>
                <a:gridCol w="863700"/>
              </a:tblGrid>
              <a:tr h="250900">
                <a:tc>
                  <a:txBody>
                    <a:bodyPr>
                      <a:noAutofit/>
                    </a:bodyPr>
                    <a:lstStyle/>
                    <a:p>
                      <a:pPr indent="0" lvl="0" marL="0" rtl="0" algn="ctr">
                        <a:spcBef>
                          <a:spcPts val="0"/>
                        </a:spcBef>
                        <a:spcAft>
                          <a:spcPts val="0"/>
                        </a:spcAft>
                        <a:buNone/>
                      </a:pPr>
                      <a:r>
                        <a:rPr lang="en-GB" sz="1300">
                          <a:solidFill>
                            <a:srgbClr val="FFFFFF"/>
                          </a:solidFill>
                          <a:latin typeface="Roboto"/>
                          <a:ea typeface="Roboto"/>
                          <a:cs typeface="Roboto"/>
                          <a:sym typeface="Roboto"/>
                        </a:rPr>
                        <a:t>Image</a:t>
                      </a:r>
                      <a:r>
                        <a:rPr lang="en-GB" sz="1300">
                          <a:solidFill>
                            <a:srgbClr val="FFFFFF"/>
                          </a:solidFill>
                          <a:latin typeface="Roboto"/>
                          <a:ea typeface="Roboto"/>
                          <a:cs typeface="Roboto"/>
                          <a:sym typeface="Roboto"/>
                        </a:rPr>
                        <a:t> based</a:t>
                      </a:r>
                      <a:endParaRPr sz="1300">
                        <a:solidFill>
                          <a:srgbClr val="FFFFFF"/>
                        </a:solidFill>
                        <a:latin typeface="Roboto"/>
                        <a:ea typeface="Roboto"/>
                        <a:cs typeface="Roboto"/>
                        <a:sym typeface="Roboto"/>
                      </a:endParaRPr>
                    </a:p>
                  </a:txBody>
                  <a:tcPr marT="91425" marB="91425" marR="91425" marL="91425" anchor="ctr">
                    <a:solidFill>
                      <a:srgbClr val="26A69A"/>
                    </a:solidFill>
                  </a:tcPr>
                </a:tc>
                <a:tc>
                  <a:txBody>
                    <a:bodyPr>
                      <a:noAutofit/>
                    </a:bodyPr>
                    <a:lstStyle/>
                    <a:p>
                      <a:pPr indent="0" lvl="0" marL="0" rtl="0" algn="ctr">
                        <a:spcBef>
                          <a:spcPts val="0"/>
                        </a:spcBef>
                        <a:spcAft>
                          <a:spcPts val="0"/>
                        </a:spcAft>
                        <a:buNone/>
                      </a:pPr>
                      <a:r>
                        <a:rPr lang="en-GB" sz="1300">
                          <a:solidFill>
                            <a:srgbClr val="FFFFFF"/>
                          </a:solidFill>
                          <a:latin typeface="Roboto"/>
                          <a:ea typeface="Roboto"/>
                          <a:cs typeface="Roboto"/>
                          <a:sym typeface="Roboto"/>
                        </a:rPr>
                        <a:t>Accuracy</a:t>
                      </a:r>
                      <a:endParaRPr sz="13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rgbClr val="26A69A"/>
                    </a:solidFill>
                  </a:tcPr>
                </a:tc>
                <a:tc>
                  <a:txBody>
                    <a:bodyPr>
                      <a:noAutofit/>
                    </a:bodyPr>
                    <a:lstStyle/>
                    <a:p>
                      <a:pPr indent="0" lvl="0" marL="0" rtl="0" algn="ctr">
                        <a:spcBef>
                          <a:spcPts val="0"/>
                        </a:spcBef>
                        <a:spcAft>
                          <a:spcPts val="0"/>
                        </a:spcAft>
                        <a:buClr>
                          <a:srgbClr val="000000"/>
                        </a:buClr>
                        <a:buSzPts val="1100"/>
                        <a:buFont typeface="Arial"/>
                        <a:buNone/>
                      </a:pPr>
                      <a:r>
                        <a:rPr lang="en-GB" sz="1300">
                          <a:solidFill>
                            <a:srgbClr val="FFFFFF"/>
                          </a:solidFill>
                          <a:latin typeface="Roboto"/>
                          <a:ea typeface="Roboto"/>
                          <a:cs typeface="Roboto"/>
                          <a:sym typeface="Roboto"/>
                        </a:rPr>
                        <a:t>Precision</a:t>
                      </a:r>
                      <a:endParaRPr sz="13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rgbClr val="26A69A"/>
                    </a:solidFill>
                  </a:tcPr>
                </a:tc>
                <a:tc>
                  <a:txBody>
                    <a:bodyPr>
                      <a:noAutofit/>
                    </a:bodyPr>
                    <a:lstStyle/>
                    <a:p>
                      <a:pPr indent="0" lvl="0" marL="0" rtl="0" algn="ctr">
                        <a:spcBef>
                          <a:spcPts val="0"/>
                        </a:spcBef>
                        <a:spcAft>
                          <a:spcPts val="0"/>
                        </a:spcAft>
                        <a:buNone/>
                      </a:pPr>
                      <a:r>
                        <a:rPr lang="en-GB" sz="1300">
                          <a:solidFill>
                            <a:srgbClr val="FFFFFF"/>
                          </a:solidFill>
                          <a:latin typeface="Roboto"/>
                          <a:ea typeface="Roboto"/>
                          <a:cs typeface="Roboto"/>
                          <a:sym typeface="Roboto"/>
                        </a:rPr>
                        <a:t>Recall</a:t>
                      </a:r>
                      <a:endParaRPr sz="13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rgbClr val="26A69A"/>
                    </a:solidFill>
                  </a:tcPr>
                </a:tc>
                <a:tc>
                  <a:txBody>
                    <a:bodyPr>
                      <a:noAutofit/>
                    </a:bodyPr>
                    <a:lstStyle/>
                    <a:p>
                      <a:pPr indent="0" lvl="0" marL="0" rtl="0" algn="ctr">
                        <a:spcBef>
                          <a:spcPts val="0"/>
                        </a:spcBef>
                        <a:spcAft>
                          <a:spcPts val="0"/>
                        </a:spcAft>
                        <a:buNone/>
                      </a:pPr>
                      <a:r>
                        <a:rPr lang="en-GB" sz="1300">
                          <a:solidFill>
                            <a:srgbClr val="FFFFFF"/>
                          </a:solidFill>
                          <a:latin typeface="Roboto"/>
                          <a:ea typeface="Roboto"/>
                          <a:cs typeface="Roboto"/>
                          <a:sym typeface="Roboto"/>
                        </a:rPr>
                        <a:t>F1-score</a:t>
                      </a:r>
                      <a:endParaRPr sz="13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rgbClr val="26A69A"/>
                    </a:solidFill>
                  </a:tcPr>
                </a:tc>
                <a:tc>
                  <a:txBody>
                    <a:bodyPr>
                      <a:noAutofit/>
                    </a:bodyPr>
                    <a:lstStyle/>
                    <a:p>
                      <a:pPr indent="0" lvl="0" marL="0" rtl="0" algn="ctr">
                        <a:spcBef>
                          <a:spcPts val="0"/>
                        </a:spcBef>
                        <a:spcAft>
                          <a:spcPts val="0"/>
                        </a:spcAft>
                        <a:buNone/>
                      </a:pPr>
                      <a:r>
                        <a:rPr lang="en-GB" sz="1300">
                          <a:solidFill>
                            <a:srgbClr val="FFFFFF"/>
                          </a:solidFill>
                          <a:latin typeface="Roboto"/>
                          <a:ea typeface="Roboto"/>
                          <a:cs typeface="Roboto"/>
                          <a:sym typeface="Roboto"/>
                        </a:rPr>
                        <a:t>time[s]</a:t>
                      </a:r>
                      <a:endParaRPr sz="13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rgbClr val="26A69A"/>
                    </a:solidFill>
                  </a:tcPr>
                </a:tc>
              </a:tr>
              <a:tr h="250900">
                <a:tc>
                  <a:txBody>
                    <a:bodyPr>
                      <a:noAutofit/>
                    </a:bodyPr>
                    <a:lstStyle/>
                    <a:p>
                      <a:pPr indent="0" lvl="0" marL="0" rtl="0" algn="ctr">
                        <a:spcBef>
                          <a:spcPts val="0"/>
                        </a:spcBef>
                        <a:spcAft>
                          <a:spcPts val="0"/>
                        </a:spcAft>
                        <a:buNone/>
                      </a:pPr>
                      <a:r>
                        <a:rPr lang="en-GB">
                          <a:solidFill>
                            <a:srgbClr val="FFFBF0"/>
                          </a:solidFill>
                          <a:latin typeface="Roboto"/>
                          <a:ea typeface="Roboto"/>
                          <a:cs typeface="Roboto"/>
                          <a:sym typeface="Roboto"/>
                        </a:rPr>
                        <a:t>Week</a:t>
                      </a:r>
                      <a:r>
                        <a:rPr lang="en-GB">
                          <a:solidFill>
                            <a:srgbClr val="FFFBF0"/>
                          </a:solidFill>
                          <a:latin typeface="Roboto"/>
                          <a:ea typeface="Roboto"/>
                          <a:cs typeface="Roboto"/>
                          <a:sym typeface="Roboto"/>
                        </a:rPr>
                        <a:t> 1</a:t>
                      </a:r>
                      <a:endParaRPr>
                        <a:solidFill>
                          <a:srgbClr val="FFFBF0"/>
                        </a:solidFill>
                        <a:latin typeface="Roboto"/>
                        <a:ea typeface="Roboto"/>
                        <a:cs typeface="Roboto"/>
                        <a:sym typeface="Roboto"/>
                      </a:endParaRPr>
                    </a:p>
                  </a:txBody>
                  <a:tcPr marT="91425" marB="91425" marR="91425" marL="91425" anchor="ctr">
                    <a:lnR cap="flat" cmpd="sng" w="9525">
                      <a:solidFill>
                        <a:srgbClr val="9E9E9E"/>
                      </a:solidFill>
                      <a:prstDash val="solid"/>
                      <a:round/>
                      <a:headEnd len="med" w="med" type="none"/>
                      <a:tailEnd len="med" w="med" type="none"/>
                    </a:lnR>
                    <a:solidFill>
                      <a:srgbClr val="80CBC4"/>
                    </a:solidFill>
                  </a:tcPr>
                </a:tc>
                <a:tc>
                  <a:txBody>
                    <a:bodyPr>
                      <a:noAutofit/>
                    </a:bodyPr>
                    <a:lstStyle/>
                    <a:p>
                      <a:pPr indent="0" lvl="0" marL="0" rtl="0" algn="ctr">
                        <a:spcBef>
                          <a:spcPts val="0"/>
                        </a:spcBef>
                        <a:spcAft>
                          <a:spcPts val="0"/>
                        </a:spcAft>
                        <a:buNone/>
                      </a:pPr>
                      <a:r>
                        <a:rPr lang="en-GB"/>
                        <a:t>.</a:t>
                      </a:r>
                      <a:r>
                        <a:rPr lang="en-GB"/>
                        <a:t>265</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a:t>
                      </a:r>
                      <a:r>
                        <a:rPr lang="en-GB"/>
                        <a:t>274</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a:t>
                      </a:r>
                      <a:r>
                        <a:rPr lang="en-GB"/>
                        <a:t>267</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a:t>
                      </a:r>
                      <a:r>
                        <a:rPr lang="en-GB"/>
                        <a:t>270</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r">
                        <a:spcBef>
                          <a:spcPts val="0"/>
                        </a:spcBef>
                        <a:spcAft>
                          <a:spcPts val="0"/>
                        </a:spcAft>
                        <a:buNone/>
                      </a:pPr>
                      <a:r>
                        <a:rPr lang="en-GB"/>
                        <a:t>1.17</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47775">
                <a:tc>
                  <a:txBody>
                    <a:bodyPr>
                      <a:noAutofit/>
                    </a:bodyPr>
                    <a:lstStyle/>
                    <a:p>
                      <a:pPr indent="0" lvl="0" marL="0" marR="0" rtl="0" algn="ctr">
                        <a:lnSpc>
                          <a:spcPct val="100000"/>
                        </a:lnSpc>
                        <a:spcBef>
                          <a:spcPts val="0"/>
                        </a:spcBef>
                        <a:spcAft>
                          <a:spcPts val="0"/>
                        </a:spcAft>
                        <a:buNone/>
                      </a:pPr>
                      <a:r>
                        <a:rPr lang="en-GB">
                          <a:solidFill>
                            <a:srgbClr val="FFFBF0"/>
                          </a:solidFill>
                          <a:latin typeface="Roboto"/>
                          <a:ea typeface="Roboto"/>
                          <a:cs typeface="Roboto"/>
                          <a:sym typeface="Roboto"/>
                        </a:rPr>
                        <a:t>Week</a:t>
                      </a:r>
                      <a:r>
                        <a:rPr lang="en-GB">
                          <a:solidFill>
                            <a:srgbClr val="FFFBF0"/>
                          </a:solidFill>
                          <a:latin typeface="Roboto"/>
                          <a:ea typeface="Roboto"/>
                          <a:cs typeface="Roboto"/>
                          <a:sym typeface="Roboto"/>
                        </a:rPr>
                        <a:t> 2</a:t>
                      </a:r>
                      <a:endParaRPr>
                        <a:solidFill>
                          <a:srgbClr val="FFFBF0"/>
                        </a:solidFill>
                        <a:latin typeface="Roboto"/>
                        <a:ea typeface="Roboto"/>
                        <a:cs typeface="Roboto"/>
                        <a:sym typeface="Roboto"/>
                      </a:endParaRPr>
                    </a:p>
                  </a:txBody>
                  <a:tcPr marT="91425" marB="91425" marR="91425" marL="91425" anchor="ctr">
                    <a:lnR cap="flat" cmpd="sng" w="9525">
                      <a:solidFill>
                        <a:srgbClr val="9E9E9E"/>
                      </a:solidFill>
                      <a:prstDash val="solid"/>
                      <a:round/>
                      <a:headEnd len="med" w="med" type="none"/>
                      <a:tailEnd len="med" w="med" type="none"/>
                    </a:lnR>
                    <a:lnB cap="flat" cmpd="sng" w="9525">
                      <a:solidFill>
                        <a:srgbClr val="9E9E9E"/>
                      </a:solidFill>
                      <a:prstDash val="solid"/>
                      <a:round/>
                      <a:headEnd len="med" w="med" type="none"/>
                      <a:tailEnd len="med" w="med" type="none"/>
                    </a:lnB>
                    <a:solidFill>
                      <a:srgbClr val="80CBC4"/>
                    </a:solidFill>
                  </a:tcPr>
                </a:tc>
                <a:tc>
                  <a:txBody>
                    <a:bodyPr>
                      <a:noAutofit/>
                    </a:bodyPr>
                    <a:lstStyle/>
                    <a:p>
                      <a:pPr indent="0" lvl="0" marL="0" rtl="0" algn="ctr">
                        <a:spcBef>
                          <a:spcPts val="0"/>
                        </a:spcBef>
                        <a:spcAft>
                          <a:spcPts val="0"/>
                        </a:spcAft>
                        <a:buNone/>
                      </a:pPr>
                      <a:r>
                        <a:rPr lang="en-GB"/>
                        <a:t>.</a:t>
                      </a:r>
                      <a:r>
                        <a:rPr lang="en-GB"/>
                        <a:t>844</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a:t>
                      </a:r>
                      <a:r>
                        <a:rPr lang="en-GB"/>
                        <a:t>853</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a:t>
                      </a:r>
                      <a:r>
                        <a:rPr lang="en-GB"/>
                        <a:t>844</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a:t>
                      </a:r>
                      <a:r>
                        <a:rPr lang="en-GB"/>
                        <a:t>849</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r">
                        <a:spcBef>
                          <a:spcPts val="0"/>
                        </a:spcBef>
                        <a:spcAft>
                          <a:spcPts val="0"/>
                        </a:spcAft>
                        <a:buNone/>
                      </a:pPr>
                      <a:r>
                        <a:rPr lang="en-GB"/>
                        <a:t>1104</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250900">
                <a:tc>
                  <a:txBody>
                    <a:bodyPr>
                      <a:noAutofit/>
                    </a:bodyPr>
                    <a:lstStyle/>
                    <a:p>
                      <a:pPr indent="0" lvl="0" marL="0" rtl="0" algn="ctr">
                        <a:spcBef>
                          <a:spcPts val="0"/>
                        </a:spcBef>
                        <a:spcAft>
                          <a:spcPts val="0"/>
                        </a:spcAft>
                        <a:buNone/>
                      </a:pPr>
                      <a:r>
                        <a:rPr lang="en-GB">
                          <a:solidFill>
                            <a:srgbClr val="FFFBF0"/>
                          </a:solidFill>
                          <a:latin typeface="Roboto"/>
                          <a:ea typeface="Roboto"/>
                          <a:cs typeface="Roboto"/>
                          <a:sym typeface="Roboto"/>
                        </a:rPr>
                        <a:t>Week</a:t>
                      </a:r>
                      <a:r>
                        <a:rPr lang="en-GB">
                          <a:solidFill>
                            <a:srgbClr val="FFFBF0"/>
                          </a:solidFill>
                          <a:latin typeface="Roboto"/>
                          <a:ea typeface="Roboto"/>
                          <a:cs typeface="Roboto"/>
                          <a:sym typeface="Roboto"/>
                        </a:rPr>
                        <a:t> 3</a:t>
                      </a:r>
                      <a:endParaRPr>
                        <a:solidFill>
                          <a:srgbClr val="FFFBF0"/>
                        </a:solidFill>
                        <a:latin typeface="Roboto"/>
                        <a:ea typeface="Roboto"/>
                        <a:cs typeface="Roboto"/>
                        <a:sym typeface="Roboto"/>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80CBC4"/>
                    </a:solidFill>
                  </a:tcPr>
                </a:tc>
                <a:tc>
                  <a:txBody>
                    <a:bodyPr>
                      <a:noAutofit/>
                    </a:bodyPr>
                    <a:lstStyle/>
                    <a:p>
                      <a:pPr indent="0" lvl="0" marL="0" rtl="0" algn="ctr">
                        <a:spcBef>
                          <a:spcPts val="0"/>
                        </a:spcBef>
                        <a:spcAft>
                          <a:spcPts val="0"/>
                        </a:spcAft>
                        <a:buNone/>
                      </a:pPr>
                      <a:r>
                        <a:rPr lang="en-GB"/>
                        <a:t>.</a:t>
                      </a:r>
                      <a:r>
                        <a:rPr lang="en-GB"/>
                        <a:t>660</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a:t>
                      </a:r>
                      <a:r>
                        <a:rPr lang="en-GB"/>
                        <a:t>674</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a:t>
                      </a:r>
                      <a:r>
                        <a:rPr lang="en-GB"/>
                        <a:t>667</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a:t>
                      </a:r>
                      <a:r>
                        <a:rPr lang="en-GB"/>
                        <a:t>670</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r">
                        <a:spcBef>
                          <a:spcPts val="0"/>
                        </a:spcBef>
                        <a:spcAft>
                          <a:spcPts val="0"/>
                        </a:spcAft>
                        <a:buNone/>
                      </a:pPr>
                      <a:r>
                        <a:rPr lang="en-GB"/>
                        <a:t>2142</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250900">
                <a:tc>
                  <a:txBody>
                    <a:bodyPr>
                      <a:noAutofit/>
                    </a:bodyPr>
                    <a:lstStyle/>
                    <a:p>
                      <a:pPr indent="0" lvl="0" marL="0" rtl="0" algn="ctr">
                        <a:spcBef>
                          <a:spcPts val="0"/>
                        </a:spcBef>
                        <a:spcAft>
                          <a:spcPts val="0"/>
                        </a:spcAft>
                        <a:buNone/>
                      </a:pPr>
                      <a:r>
                        <a:rPr lang="en-GB">
                          <a:solidFill>
                            <a:srgbClr val="FFFBF0"/>
                          </a:solidFill>
                          <a:latin typeface="Roboto"/>
                          <a:ea typeface="Roboto"/>
                          <a:cs typeface="Roboto"/>
                          <a:sym typeface="Roboto"/>
                        </a:rPr>
                        <a:t>Week</a:t>
                      </a:r>
                      <a:r>
                        <a:rPr lang="en-GB">
                          <a:solidFill>
                            <a:srgbClr val="FFFBF0"/>
                          </a:solidFill>
                          <a:latin typeface="Roboto"/>
                          <a:ea typeface="Roboto"/>
                          <a:cs typeface="Roboto"/>
                          <a:sym typeface="Roboto"/>
                        </a:rPr>
                        <a:t> 4 </a:t>
                      </a:r>
                      <a:endParaRPr>
                        <a:solidFill>
                          <a:srgbClr val="FFFBF0"/>
                        </a:solidFill>
                        <a:latin typeface="Roboto"/>
                        <a:ea typeface="Roboto"/>
                        <a:cs typeface="Roboto"/>
                        <a:sym typeface="Roboto"/>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80CBC4"/>
                    </a:solidFill>
                  </a:tcPr>
                </a:tc>
                <a:tc>
                  <a:txBody>
                    <a:bodyPr>
                      <a:noAutofit/>
                    </a:bodyPr>
                    <a:lstStyle/>
                    <a:p>
                      <a:pPr indent="0" lvl="0" marL="0" rtl="0" algn="ctr">
                        <a:spcBef>
                          <a:spcPts val="0"/>
                        </a:spcBef>
                        <a:spcAft>
                          <a:spcPts val="0"/>
                        </a:spcAft>
                        <a:buNone/>
                      </a:pPr>
                      <a:r>
                        <a:rPr lang="en-GB"/>
                        <a:t>.</a:t>
                      </a:r>
                      <a:r>
                        <a:rPr lang="en-GB"/>
                        <a:t>747</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a:t>
                      </a:r>
                      <a:r>
                        <a:rPr lang="en-GB"/>
                        <a:t>780</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a:t>
                      </a:r>
                      <a:r>
                        <a:rPr lang="en-GB"/>
                        <a:t>729</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a:t>
                      </a:r>
                      <a:r>
                        <a:rPr lang="en-GB"/>
                        <a:t>784</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r">
                        <a:spcBef>
                          <a:spcPts val="0"/>
                        </a:spcBef>
                        <a:spcAft>
                          <a:spcPts val="0"/>
                        </a:spcAft>
                        <a:buNone/>
                      </a:pPr>
                      <a:r>
                        <a:rPr lang="en-GB"/>
                        <a:t>324</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250900">
                <a:tc>
                  <a:txBody>
                    <a:bodyPr>
                      <a:noAutofit/>
                    </a:bodyPr>
                    <a:lstStyle/>
                    <a:p>
                      <a:pPr indent="0" lvl="0" marL="0" rtl="0" algn="ctr">
                        <a:spcBef>
                          <a:spcPts val="0"/>
                        </a:spcBef>
                        <a:spcAft>
                          <a:spcPts val="0"/>
                        </a:spcAft>
                        <a:buClr>
                          <a:srgbClr val="000000"/>
                        </a:buClr>
                        <a:buSzPts val="1100"/>
                        <a:buFont typeface="Arial"/>
                        <a:buNone/>
                      </a:pPr>
                      <a:r>
                        <a:rPr b="1" lang="en-GB">
                          <a:solidFill>
                            <a:srgbClr val="FFFBF0"/>
                          </a:solidFill>
                          <a:latin typeface="Roboto"/>
                          <a:ea typeface="Roboto"/>
                          <a:cs typeface="Roboto"/>
                          <a:sym typeface="Roboto"/>
                        </a:rPr>
                        <a:t>Week</a:t>
                      </a:r>
                      <a:r>
                        <a:rPr b="1" lang="en-GB">
                          <a:solidFill>
                            <a:srgbClr val="FFFBF0"/>
                          </a:solidFill>
                          <a:latin typeface="Roboto"/>
                          <a:ea typeface="Roboto"/>
                          <a:cs typeface="Roboto"/>
                          <a:sym typeface="Roboto"/>
                        </a:rPr>
                        <a:t> 5</a:t>
                      </a:r>
                      <a:endParaRPr b="1">
                        <a:solidFill>
                          <a:srgbClr val="FFFBF0"/>
                        </a:solidFill>
                        <a:latin typeface="Roboto"/>
                        <a:ea typeface="Roboto"/>
                        <a:cs typeface="Roboto"/>
                        <a:sym typeface="Roboto"/>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80CBC4"/>
                    </a:solidFill>
                  </a:tcPr>
                </a:tc>
                <a:tc>
                  <a:txBody>
                    <a:bodyPr>
                      <a:noAutofit/>
                    </a:bodyPr>
                    <a:lstStyle/>
                    <a:p>
                      <a:pPr indent="0" lvl="0" marL="0" rtl="0" algn="ctr">
                        <a:lnSpc>
                          <a:spcPct val="100000"/>
                        </a:lnSpc>
                        <a:spcBef>
                          <a:spcPts val="0"/>
                        </a:spcBef>
                        <a:spcAft>
                          <a:spcPts val="0"/>
                        </a:spcAft>
                        <a:buNone/>
                      </a:pPr>
                      <a:r>
                        <a:rPr b="1" lang="en-GB"/>
                        <a:t>.853</a:t>
                      </a:r>
                      <a:endParaRPr b="1"/>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b="1" lang="en-GB"/>
                        <a:t>.867</a:t>
                      </a:r>
                      <a:endParaRPr b="1"/>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b="1" lang="en-GB"/>
                        <a:t>.846</a:t>
                      </a:r>
                      <a:endParaRPr b="1"/>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b="1" lang="en-GB"/>
                        <a:t>.856</a:t>
                      </a:r>
                      <a:endParaRPr b="1"/>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r">
                        <a:spcBef>
                          <a:spcPts val="0"/>
                        </a:spcBef>
                        <a:spcAft>
                          <a:spcPts val="0"/>
                        </a:spcAft>
                        <a:buClr>
                          <a:schemeClr val="dk1"/>
                        </a:buClr>
                        <a:buSzPts val="1100"/>
                        <a:buFont typeface="Arial"/>
                        <a:buNone/>
                      </a:pPr>
                      <a:r>
                        <a:rPr b="1" lang="en-GB">
                          <a:solidFill>
                            <a:schemeClr val="dk1"/>
                          </a:solidFill>
                        </a:rPr>
                        <a:t>2917</a:t>
                      </a:r>
                      <a:endParaRPr b="1"/>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Shape 458"/>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2200"/>
              <a:t>Conclusions</a:t>
            </a:r>
            <a:endParaRPr sz="2200"/>
          </a:p>
        </p:txBody>
      </p:sp>
      <p:sp>
        <p:nvSpPr>
          <p:cNvPr id="459" name="Shape 4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a:p>
        </p:txBody>
      </p:sp>
      <p:sp>
        <p:nvSpPr>
          <p:cNvPr id="460" name="Shape 460"/>
          <p:cNvSpPr txBox="1"/>
          <p:nvPr>
            <p:ph idx="1" type="body"/>
          </p:nvPr>
        </p:nvSpPr>
        <p:spPr>
          <a:xfrm>
            <a:off x="311700" y="485800"/>
            <a:ext cx="8636400" cy="33690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SzPts val="1600"/>
              <a:buChar char="●"/>
            </a:pPr>
            <a:r>
              <a:rPr lang="en-GB" sz="1600"/>
              <a:t>BoVW is a good starting point for solving the classification problem due the low number of images. However, deep learning has a lot of potential and can achieve human accuracy.  </a:t>
            </a:r>
            <a:endParaRPr sz="1600"/>
          </a:p>
          <a:p>
            <a:pPr indent="-330200" lvl="0" marL="457200" marR="0" rtl="0" algn="l">
              <a:lnSpc>
                <a:spcPct val="115000"/>
              </a:lnSpc>
              <a:spcBef>
                <a:spcPts val="0"/>
              </a:spcBef>
              <a:spcAft>
                <a:spcPts val="0"/>
              </a:spcAft>
              <a:buSzPts val="1600"/>
              <a:buChar char="●"/>
            </a:pPr>
            <a:r>
              <a:rPr lang="en-GB" sz="1600"/>
              <a:t>Applying deep learning can boost the performance of the classification. However more hyper-parameters (optimizer, initializer, architecture) should be taking into account to select the best model. In addition, the duration of the training phase is significantly higher, without GPU acceleration this process wouldn’t have been possible in a reasonable time.</a:t>
            </a:r>
            <a:endParaRPr sz="1600"/>
          </a:p>
          <a:p>
            <a:pPr indent="-330200" lvl="0" marL="457200" marR="0" rtl="0" algn="l">
              <a:lnSpc>
                <a:spcPct val="115000"/>
              </a:lnSpc>
              <a:spcBef>
                <a:spcPts val="0"/>
              </a:spcBef>
              <a:spcAft>
                <a:spcPts val="0"/>
              </a:spcAft>
              <a:buSzPts val="1600"/>
              <a:buChar char="●"/>
            </a:pPr>
            <a:r>
              <a:rPr lang="en-GB" sz="1600"/>
              <a:t>Best results </a:t>
            </a:r>
            <a:r>
              <a:rPr lang="en-GB" sz="1600"/>
              <a:t>achieved</a:t>
            </a:r>
            <a:r>
              <a:rPr lang="en-GB" sz="1600"/>
              <a:t> using the CNN’s architecture 3 using an image size of 64x64x3.</a:t>
            </a:r>
            <a:endParaRPr sz="1600"/>
          </a:p>
          <a:p>
            <a:pPr indent="-330200" lvl="1" marL="914400" marR="0" rtl="0" algn="l">
              <a:lnSpc>
                <a:spcPct val="115000"/>
              </a:lnSpc>
              <a:spcBef>
                <a:spcPts val="0"/>
              </a:spcBef>
              <a:spcAft>
                <a:spcPts val="0"/>
              </a:spcAft>
              <a:buSzPts val="1600"/>
              <a:buChar char="○"/>
            </a:pPr>
            <a:r>
              <a:rPr lang="en-GB" sz="1600"/>
              <a:t>Counter-intuitively, a bigger image size seems to worse the results. Apart from increase a lot the number of </a:t>
            </a:r>
            <a:r>
              <a:rPr lang="en-GB" sz="1600"/>
              <a:t>parameters</a:t>
            </a:r>
            <a:r>
              <a:rPr lang="en-GB" sz="1600"/>
              <a:t> to train.</a:t>
            </a:r>
            <a:endParaRPr sz="1600"/>
          </a:p>
          <a:p>
            <a:pPr indent="-330200" lvl="1" marL="914400" marR="0" rtl="0" algn="l">
              <a:lnSpc>
                <a:spcPct val="115000"/>
              </a:lnSpc>
              <a:spcBef>
                <a:spcPts val="0"/>
              </a:spcBef>
              <a:spcAft>
                <a:spcPts val="0"/>
              </a:spcAft>
              <a:buSzPts val="1600"/>
              <a:buChar char="○"/>
            </a:pPr>
            <a:r>
              <a:rPr lang="en-GB" sz="1600"/>
              <a:t>Adding an extra pooling and an extra dropout improve the results</a:t>
            </a:r>
            <a:endParaRPr sz="1600"/>
          </a:p>
          <a:p>
            <a:pPr indent="0" lvl="0" marL="457200" marR="0" rtl="0" algn="l">
              <a:lnSpc>
                <a:spcPct val="115000"/>
              </a:lnSpc>
              <a:spcBef>
                <a:spcPts val="1600"/>
              </a:spcBef>
              <a:spcAft>
                <a:spcPts val="1600"/>
              </a:spcAft>
              <a:buNone/>
            </a:pPr>
            <a:r>
              <a:t/>
            </a:r>
            <a:endParaRPr sz="1600"/>
          </a:p>
        </p:txBody>
      </p:sp>
      <p:graphicFrame>
        <p:nvGraphicFramePr>
          <p:cNvPr id="461" name="Shape 461"/>
          <p:cNvGraphicFramePr/>
          <p:nvPr/>
        </p:nvGraphicFramePr>
        <p:xfrm>
          <a:off x="311700" y="4108975"/>
          <a:ext cx="3000000" cy="3000000"/>
        </p:xfrm>
        <a:graphic>
          <a:graphicData uri="http://schemas.openxmlformats.org/drawingml/2006/table">
            <a:tbl>
              <a:tblPr>
                <a:noFill/>
                <a:tableStyleId>{4D819F8D-CE36-459C-974C-8B9798367AAB}</a:tableStyleId>
              </a:tblPr>
              <a:tblGrid>
                <a:gridCol w="973100"/>
                <a:gridCol w="973100"/>
                <a:gridCol w="973100"/>
                <a:gridCol w="973100"/>
                <a:gridCol w="973100"/>
                <a:gridCol w="973100"/>
              </a:tblGrid>
              <a:tr h="100000">
                <a:tc>
                  <a:txBody>
                    <a:bodyPr>
                      <a:noAutofit/>
                    </a:bodyPr>
                    <a:lstStyle/>
                    <a:p>
                      <a:pPr indent="0" lvl="0" marL="0" rtl="0" algn="ctr">
                        <a:spcBef>
                          <a:spcPts val="0"/>
                        </a:spcBef>
                        <a:spcAft>
                          <a:spcPts val="0"/>
                        </a:spcAft>
                        <a:buNone/>
                      </a:pPr>
                      <a:r>
                        <a:rPr lang="en-GB" sz="1200">
                          <a:solidFill>
                            <a:srgbClr val="FFFFFF"/>
                          </a:solidFill>
                          <a:latin typeface="Roboto"/>
                          <a:ea typeface="Roboto"/>
                          <a:cs typeface="Roboto"/>
                          <a:sym typeface="Roboto"/>
                        </a:rPr>
                        <a:t>Pixel based</a:t>
                      </a:r>
                      <a:endParaRPr sz="1200">
                        <a:solidFill>
                          <a:srgbClr val="FFFFFF"/>
                        </a:solidFill>
                        <a:latin typeface="Roboto"/>
                        <a:ea typeface="Roboto"/>
                        <a:cs typeface="Roboto"/>
                        <a:sym typeface="Roboto"/>
                      </a:endParaRPr>
                    </a:p>
                  </a:txBody>
                  <a:tcPr marT="91425" marB="91425" marR="91425" marL="91425" anchor="ctr">
                    <a:solidFill>
                      <a:srgbClr val="26A69A"/>
                    </a:solidFill>
                  </a:tcPr>
                </a:tc>
                <a:tc>
                  <a:txBody>
                    <a:bodyPr>
                      <a:noAutofit/>
                    </a:bodyPr>
                    <a:lstStyle/>
                    <a:p>
                      <a:pPr indent="0" lvl="0" marL="0" rtl="0" algn="ctr">
                        <a:spcBef>
                          <a:spcPts val="0"/>
                        </a:spcBef>
                        <a:spcAft>
                          <a:spcPts val="0"/>
                        </a:spcAft>
                        <a:buNone/>
                      </a:pPr>
                      <a:r>
                        <a:rPr lang="en-GB" sz="1200">
                          <a:solidFill>
                            <a:schemeClr val="lt1"/>
                          </a:solidFill>
                          <a:latin typeface="Roboto"/>
                          <a:ea typeface="Roboto"/>
                          <a:cs typeface="Roboto"/>
                          <a:sym typeface="Roboto"/>
                        </a:rPr>
                        <a:t>Accuracy</a:t>
                      </a:r>
                      <a:endParaRPr sz="12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rgbClr val="26A69A"/>
                    </a:solidFill>
                  </a:tcPr>
                </a:tc>
                <a:tc>
                  <a:txBody>
                    <a:bodyPr>
                      <a:noAutofit/>
                    </a:bodyPr>
                    <a:lstStyle/>
                    <a:p>
                      <a:pPr indent="0" lvl="0" marL="0" rtl="0" algn="ctr">
                        <a:spcBef>
                          <a:spcPts val="0"/>
                        </a:spcBef>
                        <a:spcAft>
                          <a:spcPts val="0"/>
                        </a:spcAft>
                        <a:buClr>
                          <a:schemeClr val="dk1"/>
                        </a:buClr>
                        <a:buSzPts val="1100"/>
                        <a:buFont typeface="Arial"/>
                        <a:buNone/>
                      </a:pPr>
                      <a:r>
                        <a:rPr lang="en-GB" sz="1200">
                          <a:solidFill>
                            <a:schemeClr val="lt1"/>
                          </a:solidFill>
                          <a:latin typeface="Roboto"/>
                          <a:ea typeface="Roboto"/>
                          <a:cs typeface="Roboto"/>
                          <a:sym typeface="Roboto"/>
                        </a:rPr>
                        <a:t>Precision</a:t>
                      </a:r>
                      <a:endParaRPr sz="12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rgbClr val="26A69A"/>
                    </a:solidFill>
                  </a:tcPr>
                </a:tc>
                <a:tc>
                  <a:txBody>
                    <a:bodyPr>
                      <a:noAutofit/>
                    </a:bodyPr>
                    <a:lstStyle/>
                    <a:p>
                      <a:pPr indent="0" lvl="0" marL="0" rtl="0" algn="ctr">
                        <a:spcBef>
                          <a:spcPts val="0"/>
                        </a:spcBef>
                        <a:spcAft>
                          <a:spcPts val="0"/>
                        </a:spcAft>
                        <a:buNone/>
                      </a:pPr>
                      <a:r>
                        <a:rPr lang="en-GB" sz="1200">
                          <a:solidFill>
                            <a:srgbClr val="FFFFFF"/>
                          </a:solidFill>
                          <a:latin typeface="Roboto"/>
                          <a:ea typeface="Roboto"/>
                          <a:cs typeface="Roboto"/>
                          <a:sym typeface="Roboto"/>
                        </a:rPr>
                        <a:t>Recall</a:t>
                      </a:r>
                      <a:endParaRPr sz="12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rgbClr val="26A69A"/>
                    </a:solidFill>
                  </a:tcPr>
                </a:tc>
                <a:tc>
                  <a:txBody>
                    <a:bodyPr>
                      <a:noAutofit/>
                    </a:bodyPr>
                    <a:lstStyle/>
                    <a:p>
                      <a:pPr indent="0" lvl="0" marL="0" rtl="0" algn="ctr">
                        <a:spcBef>
                          <a:spcPts val="0"/>
                        </a:spcBef>
                        <a:spcAft>
                          <a:spcPts val="0"/>
                        </a:spcAft>
                        <a:buNone/>
                      </a:pPr>
                      <a:r>
                        <a:rPr lang="en-GB" sz="1200">
                          <a:solidFill>
                            <a:srgbClr val="FFFFFF"/>
                          </a:solidFill>
                          <a:latin typeface="Roboto"/>
                          <a:ea typeface="Roboto"/>
                          <a:cs typeface="Roboto"/>
                          <a:sym typeface="Roboto"/>
                        </a:rPr>
                        <a:t>F1-score</a:t>
                      </a:r>
                      <a:endParaRPr sz="12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rgbClr val="26A69A"/>
                    </a:solidFill>
                  </a:tcPr>
                </a:tc>
                <a:tc>
                  <a:txBody>
                    <a:bodyPr>
                      <a:noAutofit/>
                    </a:bodyPr>
                    <a:lstStyle/>
                    <a:p>
                      <a:pPr indent="0" lvl="0" marL="0" rtl="0" algn="ctr">
                        <a:spcBef>
                          <a:spcPts val="0"/>
                        </a:spcBef>
                        <a:spcAft>
                          <a:spcPts val="0"/>
                        </a:spcAft>
                        <a:buClr>
                          <a:schemeClr val="dk1"/>
                        </a:buClr>
                        <a:buSzPts val="1100"/>
                        <a:buFont typeface="Arial"/>
                        <a:buNone/>
                      </a:pPr>
                      <a:r>
                        <a:rPr lang="en-GB" sz="1300">
                          <a:solidFill>
                            <a:schemeClr val="lt1"/>
                          </a:solidFill>
                          <a:latin typeface="Roboto"/>
                          <a:ea typeface="Roboto"/>
                          <a:cs typeface="Roboto"/>
                          <a:sym typeface="Roboto"/>
                        </a:rPr>
                        <a:t>time[s]</a:t>
                      </a:r>
                      <a:endParaRPr sz="12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rgbClr val="26A69A"/>
                    </a:solidFill>
                  </a:tcPr>
                </a:tc>
              </a:tr>
              <a:tr h="295475">
                <a:tc>
                  <a:txBody>
                    <a:bodyPr>
                      <a:noAutofit/>
                    </a:bodyPr>
                    <a:lstStyle/>
                    <a:p>
                      <a:pPr indent="0" lvl="0" marL="0" rtl="0" algn="ctr">
                        <a:spcBef>
                          <a:spcPts val="0"/>
                        </a:spcBef>
                        <a:spcAft>
                          <a:spcPts val="0"/>
                        </a:spcAft>
                        <a:buNone/>
                      </a:pPr>
                      <a:r>
                        <a:rPr lang="en-GB" sz="1200">
                          <a:solidFill>
                            <a:srgbClr val="FFFBF0"/>
                          </a:solidFill>
                          <a:latin typeface="Roboto"/>
                          <a:ea typeface="Roboto"/>
                          <a:cs typeface="Roboto"/>
                          <a:sym typeface="Roboto"/>
                        </a:rPr>
                        <a:t>Arch-{N}</a:t>
                      </a:r>
                      <a:endParaRPr sz="1200">
                        <a:solidFill>
                          <a:srgbClr val="FFFBF0"/>
                        </a:solidFill>
                        <a:latin typeface="Roboto"/>
                        <a:ea typeface="Roboto"/>
                        <a:cs typeface="Roboto"/>
                        <a:sym typeface="Roboto"/>
                      </a:endParaRPr>
                    </a:p>
                  </a:txBody>
                  <a:tcPr marT="91425" marB="91425" marR="91425" marL="91425" anchor="ctr">
                    <a:lnR cap="flat" cmpd="sng" w="9525">
                      <a:solidFill>
                        <a:srgbClr val="9E9E9E"/>
                      </a:solidFill>
                      <a:prstDash val="solid"/>
                      <a:round/>
                      <a:headEnd len="med" w="med" type="none"/>
                      <a:tailEnd len="med" w="med" type="none"/>
                    </a:lnR>
                    <a:lnB cap="flat" cmpd="sng" w="9525">
                      <a:solidFill>
                        <a:srgbClr val="9E9E9E"/>
                      </a:solidFill>
                      <a:prstDash val="solid"/>
                      <a:round/>
                      <a:headEnd len="med" w="med" type="none"/>
                      <a:tailEnd len="med" w="med" type="none"/>
                    </a:lnB>
                    <a:solidFill>
                      <a:srgbClr val="80CBC4"/>
                    </a:solidFill>
                  </a:tcPr>
                </a:tc>
                <a:tc>
                  <a:txBody>
                    <a:bodyPr>
                      <a:noAutofit/>
                    </a:bodyPr>
                    <a:lstStyle/>
                    <a:p>
                      <a:pPr indent="0" lvl="0" marL="0" rtl="0" algn="ctr">
                        <a:lnSpc>
                          <a:spcPct val="100000"/>
                        </a:lnSpc>
                        <a:spcBef>
                          <a:spcPts val="0"/>
                        </a:spcBef>
                        <a:spcAft>
                          <a:spcPts val="0"/>
                        </a:spcAft>
                        <a:buNone/>
                      </a:pPr>
                      <a:r>
                        <a:rPr b="1" lang="en-GB"/>
                        <a:t>.853</a:t>
                      </a:r>
                      <a:endParaRPr b="1"/>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b="1" lang="en-GB"/>
                        <a:t>.867</a:t>
                      </a:r>
                      <a:endParaRPr b="1"/>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b="1" lang="en-GB"/>
                        <a:t>.846</a:t>
                      </a:r>
                      <a:endParaRPr b="1"/>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None/>
                      </a:pPr>
                      <a:r>
                        <a:rPr b="1" lang="en-GB"/>
                        <a:t>.856</a:t>
                      </a:r>
                      <a:endParaRPr b="1">
                        <a:solidFill>
                          <a:schemeClr val="dk1"/>
                        </a:solidFill>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Clr>
                          <a:schemeClr val="dk1"/>
                        </a:buClr>
                        <a:buSzPts val="1100"/>
                        <a:buFont typeface="Arial"/>
                        <a:buNone/>
                      </a:pPr>
                      <a:r>
                        <a:rPr b="1" lang="en-GB">
                          <a:solidFill>
                            <a:schemeClr val="dk1"/>
                          </a:solidFill>
                        </a:rPr>
                        <a:t>2917</a:t>
                      </a:r>
                      <a:endParaRPr b="1"/>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Shape 466"/>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rPr lang="en-GB" sz="1800"/>
              <a:t>Future work, (using DL)</a:t>
            </a:r>
            <a:endParaRPr sz="2200"/>
          </a:p>
        </p:txBody>
      </p:sp>
      <p:sp>
        <p:nvSpPr>
          <p:cNvPr id="467" name="Shape 4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a:p>
        </p:txBody>
      </p:sp>
      <p:sp>
        <p:nvSpPr>
          <p:cNvPr id="468" name="Shape 468"/>
          <p:cNvSpPr txBox="1"/>
          <p:nvPr>
            <p:ph idx="1" type="body"/>
          </p:nvPr>
        </p:nvSpPr>
        <p:spPr>
          <a:xfrm>
            <a:off x="78750" y="572275"/>
            <a:ext cx="4588500" cy="4263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Collect more training data</a:t>
            </a:r>
            <a:endParaRPr/>
          </a:p>
          <a:p>
            <a:pPr indent="-342900" lvl="0" marL="457200" rtl="0">
              <a:spcBef>
                <a:spcPts val="0"/>
              </a:spcBef>
              <a:spcAft>
                <a:spcPts val="0"/>
              </a:spcAft>
              <a:buSzPts val="1800"/>
              <a:buChar char="●"/>
            </a:pPr>
            <a:r>
              <a:rPr lang="en-GB"/>
              <a:t>Increase the number of epochs to further analyse the models and get a better working point</a:t>
            </a:r>
            <a:endParaRPr/>
          </a:p>
          <a:p>
            <a:pPr indent="-342900" lvl="0" marL="457200" rtl="0">
              <a:spcBef>
                <a:spcPts val="0"/>
              </a:spcBef>
              <a:spcAft>
                <a:spcPts val="0"/>
              </a:spcAft>
              <a:buSzPts val="1800"/>
              <a:buChar char="●"/>
            </a:pPr>
            <a:r>
              <a:rPr lang="en-GB"/>
              <a:t>Increase the search in hyper-p. space to find better ones</a:t>
            </a:r>
            <a:endParaRPr/>
          </a:p>
          <a:p>
            <a:pPr indent="-342900" lvl="0" marL="457200" rtl="0">
              <a:spcBef>
                <a:spcPts val="0"/>
              </a:spcBef>
              <a:spcAft>
                <a:spcPts val="0"/>
              </a:spcAft>
              <a:buSzPts val="1800"/>
              <a:buChar char="●"/>
            </a:pPr>
            <a:r>
              <a:rPr lang="en-GB"/>
              <a:t>Implement visualization to extract some info and fine-tune the NN</a:t>
            </a:r>
            <a:endParaRPr/>
          </a:p>
          <a:p>
            <a:pPr indent="-342900" lvl="0" marL="457200" rtl="0">
              <a:spcBef>
                <a:spcPts val="0"/>
              </a:spcBef>
              <a:spcAft>
                <a:spcPts val="0"/>
              </a:spcAft>
              <a:buSzPts val="1800"/>
              <a:buChar char="●"/>
            </a:pPr>
            <a:r>
              <a:rPr lang="en-GB"/>
              <a:t>Base our model in other well-known NN like Inception</a:t>
            </a:r>
            <a:endParaRPr/>
          </a:p>
          <a:p>
            <a:pPr indent="-342900" lvl="0" marL="457200" rtl="0">
              <a:spcBef>
                <a:spcPts val="0"/>
              </a:spcBef>
              <a:spcAft>
                <a:spcPts val="0"/>
              </a:spcAft>
              <a:buSzPts val="1800"/>
              <a:buChar char="●"/>
            </a:pPr>
            <a:r>
              <a:rPr lang="en-GB"/>
              <a:t>Give a try to the Capsule Networks which are based on CNNs</a:t>
            </a:r>
            <a:endParaRPr/>
          </a:p>
          <a:p>
            <a:pPr indent="-342900" lvl="0" marL="457200" rtl="0">
              <a:spcBef>
                <a:spcPts val="0"/>
              </a:spcBef>
              <a:spcAft>
                <a:spcPts val="0"/>
              </a:spcAft>
              <a:buSzPts val="1800"/>
              <a:buChar char="●"/>
            </a:pPr>
            <a:r>
              <a:rPr lang="en-GB"/>
              <a:t>Maybe other types of NNs… </a:t>
            </a:r>
            <a:endParaRPr/>
          </a:p>
        </p:txBody>
      </p:sp>
      <p:pic>
        <p:nvPicPr>
          <p:cNvPr id="469" name="Shape 469"/>
          <p:cNvPicPr preferRelativeResize="0"/>
          <p:nvPr/>
        </p:nvPicPr>
        <p:blipFill>
          <a:blip r:embed="rId3">
            <a:alphaModFix/>
          </a:blip>
          <a:stretch>
            <a:fillRect/>
          </a:stretch>
        </p:blipFill>
        <p:spPr>
          <a:xfrm>
            <a:off x="4715350" y="677225"/>
            <a:ext cx="3976175" cy="3976175"/>
          </a:xfrm>
          <a:prstGeom prst="rect">
            <a:avLst/>
          </a:prstGeom>
          <a:noFill/>
          <a:ln>
            <a:noFill/>
          </a:ln>
        </p:spPr>
      </p:pic>
      <p:sp>
        <p:nvSpPr>
          <p:cNvPr id="470" name="Shape 470"/>
          <p:cNvSpPr txBox="1"/>
          <p:nvPr/>
        </p:nvSpPr>
        <p:spPr>
          <a:xfrm>
            <a:off x="4715350" y="374075"/>
            <a:ext cx="3976200" cy="3033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GB" sz="1800">
                <a:solidFill>
                  <a:schemeClr val="dk1"/>
                </a:solidFill>
                <a:latin typeface="Old Standard TT"/>
                <a:ea typeface="Old Standard TT"/>
                <a:cs typeface="Old Standard TT"/>
                <a:sym typeface="Old Standard TT"/>
              </a:rPr>
              <a:t>Best method Confusion Matrix plot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2200"/>
              <a:t>Week 1: </a:t>
            </a:r>
            <a:r>
              <a:rPr lang="en-GB" sz="2200"/>
              <a:t>Image Classification Pipeline</a:t>
            </a:r>
            <a:endParaRPr sz="2200"/>
          </a:p>
        </p:txBody>
      </p:sp>
      <p:sp>
        <p:nvSpPr>
          <p:cNvPr id="105" name="Shape 1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a:p>
        </p:txBody>
      </p:sp>
      <p:grpSp>
        <p:nvGrpSpPr>
          <p:cNvPr id="106" name="Shape 106"/>
          <p:cNvGrpSpPr/>
          <p:nvPr/>
        </p:nvGrpSpPr>
        <p:grpSpPr>
          <a:xfrm>
            <a:off x="67525" y="581500"/>
            <a:ext cx="9026400" cy="2068250"/>
            <a:chOff x="67525" y="810100"/>
            <a:chExt cx="9026400" cy="2068250"/>
          </a:xfrm>
        </p:grpSpPr>
        <p:sp>
          <p:nvSpPr>
            <p:cNvPr id="107" name="Shape 107"/>
            <p:cNvSpPr/>
            <p:nvPr/>
          </p:nvSpPr>
          <p:spPr>
            <a:xfrm>
              <a:off x="67525" y="810100"/>
              <a:ext cx="9026400" cy="2003700"/>
            </a:xfrm>
            <a:prstGeom prst="roundRect">
              <a:avLst>
                <a:gd fmla="val 16667" name="adj"/>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txBox="1"/>
            <p:nvPr/>
          </p:nvSpPr>
          <p:spPr>
            <a:xfrm>
              <a:off x="2150988" y="1273275"/>
              <a:ext cx="1135500" cy="670800"/>
            </a:xfrm>
            <a:prstGeom prst="rect">
              <a:avLst/>
            </a:prstGeom>
            <a:solidFill>
              <a:srgbClr val="80CBC4"/>
            </a:solidFill>
            <a:ln cap="flat" cmpd="sng" w="9525">
              <a:solidFill>
                <a:srgbClr val="26A69A"/>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Old Standard TT"/>
                  <a:ea typeface="Old Standard TT"/>
                  <a:cs typeface="Old Standard TT"/>
                  <a:sym typeface="Old Standard TT"/>
                </a:rPr>
                <a:t>Feature Extraction</a:t>
              </a:r>
              <a:endParaRPr>
                <a:latin typeface="Old Standard TT"/>
                <a:ea typeface="Old Standard TT"/>
                <a:cs typeface="Old Standard TT"/>
                <a:sym typeface="Old Standard TT"/>
              </a:endParaRPr>
            </a:p>
          </p:txBody>
        </p:sp>
        <p:sp>
          <p:nvSpPr>
            <p:cNvPr id="109" name="Shape 109"/>
            <p:cNvSpPr txBox="1"/>
            <p:nvPr/>
          </p:nvSpPr>
          <p:spPr>
            <a:xfrm>
              <a:off x="5813250" y="1273281"/>
              <a:ext cx="1135500" cy="670800"/>
            </a:xfrm>
            <a:prstGeom prst="rect">
              <a:avLst/>
            </a:prstGeom>
            <a:solidFill>
              <a:srgbClr val="80CBC4"/>
            </a:solidFill>
            <a:ln cap="flat" cmpd="sng" w="9525">
              <a:solidFill>
                <a:srgbClr val="26A69A"/>
              </a:solidFill>
              <a:prstDash val="solid"/>
              <a:round/>
              <a:headEnd len="med" w="med" type="none"/>
              <a:tailEnd len="med" w="med"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Old Standard TT"/>
                  <a:ea typeface="Old Standard TT"/>
                  <a:cs typeface="Old Standard TT"/>
                  <a:sym typeface="Old Standard TT"/>
                </a:rPr>
                <a:t>Classifier Training</a:t>
              </a:r>
              <a:endParaRPr/>
            </a:p>
          </p:txBody>
        </p:sp>
        <p:sp>
          <p:nvSpPr>
            <p:cNvPr id="110" name="Shape 110"/>
            <p:cNvSpPr txBox="1"/>
            <p:nvPr/>
          </p:nvSpPr>
          <p:spPr>
            <a:xfrm>
              <a:off x="7702850" y="1273275"/>
              <a:ext cx="1263900" cy="670800"/>
            </a:xfrm>
            <a:prstGeom prst="rect">
              <a:avLst/>
            </a:prstGeom>
            <a:solidFill>
              <a:srgbClr val="80CBC4"/>
            </a:solidFill>
            <a:ln cap="flat" cmpd="sng" w="9525">
              <a:solidFill>
                <a:srgbClr val="26A69A"/>
              </a:solidFill>
              <a:prstDash val="solid"/>
              <a:round/>
              <a:headEnd len="med" w="med" type="none"/>
              <a:tailEnd len="med" w="med"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Old Standard TT"/>
                  <a:ea typeface="Old Standard TT"/>
                  <a:cs typeface="Old Standard TT"/>
                  <a:sym typeface="Old Standard TT"/>
                </a:rPr>
                <a:t>Classification model</a:t>
              </a:r>
              <a:endParaRPr/>
            </a:p>
          </p:txBody>
        </p:sp>
        <p:sp>
          <p:nvSpPr>
            <p:cNvPr id="111" name="Shape 111"/>
            <p:cNvSpPr txBox="1"/>
            <p:nvPr/>
          </p:nvSpPr>
          <p:spPr>
            <a:xfrm>
              <a:off x="3382950" y="810100"/>
              <a:ext cx="2225700" cy="33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Train Database</a:t>
              </a:r>
              <a:endParaRPr b="1" sz="1800"/>
            </a:p>
          </p:txBody>
        </p:sp>
        <p:sp>
          <p:nvSpPr>
            <p:cNvPr id="112" name="Shape 112"/>
            <p:cNvSpPr/>
            <p:nvPr/>
          </p:nvSpPr>
          <p:spPr>
            <a:xfrm>
              <a:off x="7089546" y="1302075"/>
              <a:ext cx="5487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13" name="Shape 113"/>
            <p:cNvPicPr preferRelativeResize="0"/>
            <p:nvPr/>
          </p:nvPicPr>
          <p:blipFill>
            <a:blip r:embed="rId3">
              <a:alphaModFix/>
            </a:blip>
            <a:stretch>
              <a:fillRect/>
            </a:stretch>
          </p:blipFill>
          <p:spPr>
            <a:xfrm>
              <a:off x="184375" y="945224"/>
              <a:ext cx="1264000" cy="1264000"/>
            </a:xfrm>
            <a:prstGeom prst="rect">
              <a:avLst/>
            </a:prstGeom>
            <a:noFill/>
            <a:ln>
              <a:noFill/>
            </a:ln>
          </p:spPr>
        </p:pic>
        <p:sp>
          <p:nvSpPr>
            <p:cNvPr id="114" name="Shape 114"/>
            <p:cNvSpPr/>
            <p:nvPr/>
          </p:nvSpPr>
          <p:spPr>
            <a:xfrm>
              <a:off x="3361134" y="1302075"/>
              <a:ext cx="5487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a:off x="1524584" y="1270625"/>
              <a:ext cx="5487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txBox="1"/>
            <p:nvPr/>
          </p:nvSpPr>
          <p:spPr>
            <a:xfrm>
              <a:off x="3984450" y="1273281"/>
              <a:ext cx="1135500" cy="670800"/>
            </a:xfrm>
            <a:prstGeom prst="rect">
              <a:avLst/>
            </a:prstGeom>
            <a:solidFill>
              <a:srgbClr val="80CBC4"/>
            </a:solidFill>
            <a:ln cap="flat" cmpd="sng" w="9525">
              <a:solidFill>
                <a:srgbClr val="26A69A"/>
              </a:solidFill>
              <a:prstDash val="solid"/>
              <a:round/>
              <a:headEnd len="med" w="med" type="none"/>
              <a:tailEnd len="med" w="med"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Old Standard TT"/>
                  <a:ea typeface="Old Standard TT"/>
                  <a:cs typeface="Old Standard TT"/>
                  <a:sym typeface="Old Standard TT"/>
                </a:rPr>
                <a:t>Save Features</a:t>
              </a:r>
              <a:endParaRPr/>
            </a:p>
          </p:txBody>
        </p:sp>
        <p:sp>
          <p:nvSpPr>
            <p:cNvPr id="117" name="Shape 117"/>
            <p:cNvSpPr/>
            <p:nvPr/>
          </p:nvSpPr>
          <p:spPr>
            <a:xfrm>
              <a:off x="5182796" y="1302075"/>
              <a:ext cx="5487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txBox="1"/>
            <p:nvPr/>
          </p:nvSpPr>
          <p:spPr>
            <a:xfrm>
              <a:off x="67525" y="2265150"/>
              <a:ext cx="16110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Input Images and Labels</a:t>
              </a:r>
              <a:endParaRPr/>
            </a:p>
          </p:txBody>
        </p:sp>
        <p:sp>
          <p:nvSpPr>
            <p:cNvPr id="119" name="Shape 119"/>
            <p:cNvSpPr txBox="1"/>
            <p:nvPr/>
          </p:nvSpPr>
          <p:spPr>
            <a:xfrm>
              <a:off x="2125700" y="2028775"/>
              <a:ext cx="11355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SIFT descriptor</a:t>
              </a:r>
              <a:endParaRPr/>
            </a:p>
          </p:txBody>
        </p:sp>
        <p:sp>
          <p:nvSpPr>
            <p:cNvPr id="120" name="Shape 120"/>
            <p:cNvSpPr txBox="1"/>
            <p:nvPr/>
          </p:nvSpPr>
          <p:spPr>
            <a:xfrm>
              <a:off x="5813250" y="2028775"/>
              <a:ext cx="11355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K-NN</a:t>
              </a:r>
              <a:endParaRPr/>
            </a:p>
            <a:p>
              <a:pPr indent="0" lvl="0" marL="0" rtl="0" algn="l">
                <a:spcBef>
                  <a:spcPts val="0"/>
                </a:spcBef>
                <a:spcAft>
                  <a:spcPts val="0"/>
                </a:spcAft>
                <a:buNone/>
              </a:pPr>
              <a:r>
                <a:t/>
              </a:r>
              <a:endParaRPr/>
            </a:p>
          </p:txBody>
        </p:sp>
        <p:sp>
          <p:nvSpPr>
            <p:cNvPr id="121" name="Shape 121"/>
            <p:cNvSpPr txBox="1"/>
            <p:nvPr/>
          </p:nvSpPr>
          <p:spPr>
            <a:xfrm>
              <a:off x="3563275" y="2028775"/>
              <a:ext cx="19479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Save Features to test several Classifiers </a:t>
              </a:r>
              <a:endParaRPr/>
            </a:p>
          </p:txBody>
        </p:sp>
      </p:grpSp>
      <p:sp>
        <p:nvSpPr>
          <p:cNvPr id="122" name="Shape 122"/>
          <p:cNvSpPr/>
          <p:nvPr/>
        </p:nvSpPr>
        <p:spPr>
          <a:xfrm>
            <a:off x="67525" y="2715100"/>
            <a:ext cx="9026400" cy="2003700"/>
          </a:xfrm>
          <a:prstGeom prst="roundRect">
            <a:avLst>
              <a:gd fmla="val 16667" name="adj"/>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txBox="1"/>
          <p:nvPr/>
        </p:nvSpPr>
        <p:spPr>
          <a:xfrm>
            <a:off x="2150988" y="3178275"/>
            <a:ext cx="1135500" cy="670800"/>
          </a:xfrm>
          <a:prstGeom prst="rect">
            <a:avLst/>
          </a:prstGeom>
          <a:solidFill>
            <a:srgbClr val="80CBC4"/>
          </a:solidFill>
          <a:ln cap="flat" cmpd="sng" w="9525">
            <a:solidFill>
              <a:srgbClr val="26A69A"/>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Old Standard TT"/>
                <a:ea typeface="Old Standard TT"/>
                <a:cs typeface="Old Standard TT"/>
                <a:sym typeface="Old Standard TT"/>
              </a:rPr>
              <a:t>Feature Extraction</a:t>
            </a:r>
            <a:endParaRPr>
              <a:latin typeface="Old Standard TT"/>
              <a:ea typeface="Old Standard TT"/>
              <a:cs typeface="Old Standard TT"/>
              <a:sym typeface="Old Standard TT"/>
            </a:endParaRPr>
          </a:p>
        </p:txBody>
      </p:sp>
      <p:sp>
        <p:nvSpPr>
          <p:cNvPr id="124" name="Shape 124"/>
          <p:cNvSpPr txBox="1"/>
          <p:nvPr/>
        </p:nvSpPr>
        <p:spPr>
          <a:xfrm>
            <a:off x="5813075" y="3178275"/>
            <a:ext cx="1364400" cy="670800"/>
          </a:xfrm>
          <a:prstGeom prst="rect">
            <a:avLst/>
          </a:prstGeom>
          <a:solidFill>
            <a:srgbClr val="80CBC4"/>
          </a:solidFill>
          <a:ln cap="flat" cmpd="sng" w="9525">
            <a:solidFill>
              <a:srgbClr val="26A69A"/>
            </a:solidFill>
            <a:prstDash val="solid"/>
            <a:round/>
            <a:headEnd len="med" w="med" type="none"/>
            <a:tailEnd len="med" w="med"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Old Standard TT"/>
                <a:ea typeface="Old Standard TT"/>
                <a:cs typeface="Old Standard TT"/>
                <a:sym typeface="Old Standard TT"/>
              </a:rPr>
              <a:t>Evaluate Code Performance</a:t>
            </a:r>
            <a:endParaRPr/>
          </a:p>
        </p:txBody>
      </p:sp>
      <p:sp>
        <p:nvSpPr>
          <p:cNvPr id="125" name="Shape 125"/>
          <p:cNvSpPr txBox="1"/>
          <p:nvPr/>
        </p:nvSpPr>
        <p:spPr>
          <a:xfrm>
            <a:off x="3382950" y="2715100"/>
            <a:ext cx="2225700" cy="33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Test Database</a:t>
            </a:r>
            <a:endParaRPr b="1" sz="1800"/>
          </a:p>
        </p:txBody>
      </p:sp>
      <p:sp>
        <p:nvSpPr>
          <p:cNvPr id="126" name="Shape 126"/>
          <p:cNvSpPr/>
          <p:nvPr/>
        </p:nvSpPr>
        <p:spPr>
          <a:xfrm>
            <a:off x="7241949" y="3207075"/>
            <a:ext cx="4563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p:nvPr/>
        </p:nvSpPr>
        <p:spPr>
          <a:xfrm>
            <a:off x="3361134" y="3207075"/>
            <a:ext cx="5487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p:nvPr/>
        </p:nvSpPr>
        <p:spPr>
          <a:xfrm>
            <a:off x="1524584" y="3175625"/>
            <a:ext cx="5487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txBox="1"/>
          <p:nvPr/>
        </p:nvSpPr>
        <p:spPr>
          <a:xfrm>
            <a:off x="3984450" y="3178275"/>
            <a:ext cx="1023900" cy="670800"/>
          </a:xfrm>
          <a:prstGeom prst="rect">
            <a:avLst/>
          </a:prstGeom>
          <a:solidFill>
            <a:srgbClr val="80CBC4"/>
          </a:solidFill>
          <a:ln cap="flat" cmpd="sng" w="9525">
            <a:solidFill>
              <a:srgbClr val="26A69A"/>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Old Standard TT"/>
                <a:ea typeface="Old Standard TT"/>
                <a:cs typeface="Old Standard TT"/>
                <a:sym typeface="Old Standard TT"/>
              </a:rPr>
              <a:t>Classify Image</a:t>
            </a:r>
            <a:endParaRPr/>
          </a:p>
        </p:txBody>
      </p:sp>
      <p:sp>
        <p:nvSpPr>
          <p:cNvPr id="130" name="Shape 130"/>
          <p:cNvSpPr/>
          <p:nvPr/>
        </p:nvSpPr>
        <p:spPr>
          <a:xfrm>
            <a:off x="5182796" y="3207075"/>
            <a:ext cx="5487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 name="Shape 131"/>
          <p:cNvSpPr txBox="1"/>
          <p:nvPr/>
        </p:nvSpPr>
        <p:spPr>
          <a:xfrm>
            <a:off x="67525" y="4170150"/>
            <a:ext cx="16110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Input Images and Labels</a:t>
            </a:r>
            <a:endParaRPr/>
          </a:p>
        </p:txBody>
      </p:sp>
      <p:sp>
        <p:nvSpPr>
          <p:cNvPr id="132" name="Shape 132"/>
          <p:cNvSpPr txBox="1"/>
          <p:nvPr/>
        </p:nvSpPr>
        <p:spPr>
          <a:xfrm>
            <a:off x="2125700" y="3933775"/>
            <a:ext cx="11355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33" name="Shape 133"/>
          <p:cNvSpPr txBox="1"/>
          <p:nvPr/>
        </p:nvSpPr>
        <p:spPr>
          <a:xfrm>
            <a:off x="5599775" y="3849075"/>
            <a:ext cx="17724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Compute metrics using ground truth</a:t>
            </a:r>
            <a:endParaRPr/>
          </a:p>
        </p:txBody>
      </p:sp>
      <p:sp>
        <p:nvSpPr>
          <p:cNvPr id="134" name="Shape 134"/>
          <p:cNvSpPr txBox="1"/>
          <p:nvPr/>
        </p:nvSpPr>
        <p:spPr>
          <a:xfrm>
            <a:off x="1947100" y="3849075"/>
            <a:ext cx="31407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Feature extraction (SIFT) and classification</a:t>
            </a:r>
            <a:endParaRPr/>
          </a:p>
        </p:txBody>
      </p:sp>
      <p:pic>
        <p:nvPicPr>
          <p:cNvPr id="135" name="Shape 135"/>
          <p:cNvPicPr preferRelativeResize="0"/>
          <p:nvPr/>
        </p:nvPicPr>
        <p:blipFill>
          <a:blip r:embed="rId4">
            <a:alphaModFix/>
          </a:blip>
          <a:stretch>
            <a:fillRect/>
          </a:stretch>
        </p:blipFill>
        <p:spPr>
          <a:xfrm>
            <a:off x="205150" y="2928450"/>
            <a:ext cx="1241700" cy="1241700"/>
          </a:xfrm>
          <a:prstGeom prst="rect">
            <a:avLst/>
          </a:prstGeom>
          <a:noFill/>
          <a:ln>
            <a:noFill/>
          </a:ln>
        </p:spPr>
      </p:pic>
      <p:pic>
        <p:nvPicPr>
          <p:cNvPr id="136" name="Shape 136"/>
          <p:cNvPicPr preferRelativeResize="0"/>
          <p:nvPr/>
        </p:nvPicPr>
        <p:blipFill>
          <a:blip r:embed="rId5">
            <a:alphaModFix/>
          </a:blip>
          <a:stretch>
            <a:fillRect/>
          </a:stretch>
        </p:blipFill>
        <p:spPr>
          <a:xfrm>
            <a:off x="7762725" y="2997600"/>
            <a:ext cx="1241700" cy="11706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Shape 141"/>
          <p:cNvPicPr preferRelativeResize="0"/>
          <p:nvPr/>
        </p:nvPicPr>
        <p:blipFill>
          <a:blip r:embed="rId3">
            <a:alphaModFix/>
          </a:blip>
          <a:stretch>
            <a:fillRect/>
          </a:stretch>
        </p:blipFill>
        <p:spPr>
          <a:xfrm>
            <a:off x="7051625" y="2668325"/>
            <a:ext cx="2055600" cy="1937900"/>
          </a:xfrm>
          <a:prstGeom prst="rect">
            <a:avLst/>
          </a:prstGeom>
          <a:noFill/>
          <a:ln>
            <a:noFill/>
          </a:ln>
        </p:spPr>
      </p:pic>
      <p:sp>
        <p:nvSpPr>
          <p:cNvPr id="142" name="Shape 142"/>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2200"/>
              <a:t>Week 1</a:t>
            </a:r>
            <a:r>
              <a:rPr lang="en-GB" sz="2200"/>
              <a:t>: Implement performance evaluation measures and experimental protocols</a:t>
            </a:r>
            <a:endParaRPr sz="2200"/>
          </a:p>
          <a:p>
            <a:pPr indent="0" lvl="0" marL="0" rtl="0">
              <a:spcBef>
                <a:spcPts val="0"/>
              </a:spcBef>
              <a:spcAft>
                <a:spcPts val="0"/>
              </a:spcAft>
              <a:buNone/>
            </a:pPr>
            <a:r>
              <a:t/>
            </a:r>
            <a:endParaRPr sz="2200"/>
          </a:p>
        </p:txBody>
      </p:sp>
      <p:sp>
        <p:nvSpPr>
          <p:cNvPr id="143" name="Shape 1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a:p>
        </p:txBody>
      </p:sp>
      <p:sp>
        <p:nvSpPr>
          <p:cNvPr id="144" name="Shape 144"/>
          <p:cNvSpPr txBox="1"/>
          <p:nvPr>
            <p:ph idx="1" type="body"/>
          </p:nvPr>
        </p:nvSpPr>
        <p:spPr>
          <a:xfrm>
            <a:off x="139125" y="950425"/>
            <a:ext cx="8520600" cy="4089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a:t>Performance evaluation metrics:</a:t>
            </a:r>
            <a:endParaRPr b="1"/>
          </a:p>
          <a:p>
            <a:pPr indent="-342900" lvl="0" marL="457200" marR="0" rtl="0" algn="l">
              <a:lnSpc>
                <a:spcPct val="115000"/>
              </a:lnSpc>
              <a:spcBef>
                <a:spcPts val="1600"/>
              </a:spcBef>
              <a:spcAft>
                <a:spcPts val="0"/>
              </a:spcAft>
              <a:buSzPts val="1800"/>
              <a:buChar char="●"/>
            </a:pPr>
            <a:r>
              <a:rPr lang="en-GB"/>
              <a:t>Evaluator class has been implemented to assess code performance after assessing test images. Implementation based on sklearn.metrics class.</a:t>
            </a:r>
            <a:endParaRPr/>
          </a:p>
          <a:p>
            <a:pPr indent="-342900" lvl="0" marL="457200" marR="0" rtl="0" algn="l">
              <a:lnSpc>
                <a:spcPct val="115000"/>
              </a:lnSpc>
              <a:spcBef>
                <a:spcPts val="0"/>
              </a:spcBef>
              <a:spcAft>
                <a:spcPts val="0"/>
              </a:spcAft>
              <a:buSzPts val="1800"/>
              <a:buChar char="●"/>
            </a:pPr>
            <a:r>
              <a:rPr lang="en-GB"/>
              <a:t>Code performance metrics implemented:</a:t>
            </a:r>
            <a:endParaRPr/>
          </a:p>
          <a:p>
            <a:pPr indent="-317500" lvl="1" marL="914400" rtl="0">
              <a:spcBef>
                <a:spcPts val="0"/>
              </a:spcBef>
              <a:spcAft>
                <a:spcPts val="0"/>
              </a:spcAft>
              <a:buSzPts val="1400"/>
              <a:buChar char="○"/>
            </a:pPr>
            <a:r>
              <a:rPr lang="en-GB" u="sng"/>
              <a:t>Confusion matrix:</a:t>
            </a:r>
            <a:r>
              <a:rPr lang="en-GB"/>
              <a:t> Great for visualize similar classes on the feature space in use.</a:t>
            </a:r>
            <a:endParaRPr u="sng"/>
          </a:p>
          <a:p>
            <a:pPr indent="-317500" lvl="1" marL="914400" marR="0" rtl="0" algn="l">
              <a:lnSpc>
                <a:spcPct val="115000"/>
              </a:lnSpc>
              <a:spcBef>
                <a:spcPts val="0"/>
              </a:spcBef>
              <a:spcAft>
                <a:spcPts val="0"/>
              </a:spcAft>
              <a:buSzPts val="1400"/>
              <a:buChar char="○"/>
            </a:pPr>
            <a:r>
              <a:rPr lang="en-GB" u="sng"/>
              <a:t>Accuracy;</a:t>
            </a:r>
            <a:r>
              <a:rPr lang="en-GB"/>
              <a:t> Metric used to assess correct classifications vs entire dataset</a:t>
            </a:r>
            <a:endParaRPr/>
          </a:p>
          <a:p>
            <a:pPr indent="-317500" lvl="1" marL="914400" marR="0" rtl="0" algn="l">
              <a:lnSpc>
                <a:spcPct val="115000"/>
              </a:lnSpc>
              <a:spcBef>
                <a:spcPts val="0"/>
              </a:spcBef>
              <a:spcAft>
                <a:spcPts val="0"/>
              </a:spcAft>
              <a:buSzPts val="1400"/>
              <a:buChar char="○"/>
            </a:pPr>
            <a:r>
              <a:rPr lang="en-GB" u="sng"/>
              <a:t>Precision &amp; Recall</a:t>
            </a:r>
            <a:endParaRPr u="sng"/>
          </a:p>
          <a:p>
            <a:pPr indent="-317500" lvl="1" marL="914400" marR="0" rtl="0" algn="l">
              <a:lnSpc>
                <a:spcPct val="115000"/>
              </a:lnSpc>
              <a:spcBef>
                <a:spcPts val="0"/>
              </a:spcBef>
              <a:spcAft>
                <a:spcPts val="0"/>
              </a:spcAft>
              <a:buSzPts val="1400"/>
              <a:buChar char="○"/>
            </a:pPr>
            <a:r>
              <a:rPr lang="en-GB" u="sng"/>
              <a:t>F-score:</a:t>
            </a:r>
            <a:r>
              <a:rPr lang="en-GB"/>
              <a:t> Metric used to </a:t>
            </a:r>
            <a:r>
              <a:rPr lang="en-GB"/>
              <a:t>assess</a:t>
            </a:r>
            <a:r>
              <a:rPr lang="en-GB"/>
              <a:t> overall classifier performance</a:t>
            </a:r>
            <a:endParaRPr sz="1100" u="sng"/>
          </a:p>
          <a:p>
            <a:pPr indent="-342900" lvl="0" marL="457200" marR="0" rtl="0" algn="l">
              <a:lnSpc>
                <a:spcPct val="115000"/>
              </a:lnSpc>
              <a:spcBef>
                <a:spcPts val="0"/>
              </a:spcBef>
              <a:spcAft>
                <a:spcPts val="0"/>
              </a:spcAft>
              <a:buSzPts val="1800"/>
              <a:buChar char="●"/>
            </a:pPr>
            <a:r>
              <a:rPr lang="en-GB"/>
              <a:t>Image Classification algorithm evaluated on every code iteration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2200"/>
              <a:t>Week 1</a:t>
            </a:r>
            <a:r>
              <a:rPr lang="en-GB" sz="2200"/>
              <a:t>: Global description of the image</a:t>
            </a:r>
            <a:endParaRPr sz="2200"/>
          </a:p>
        </p:txBody>
      </p:sp>
      <p:sp>
        <p:nvSpPr>
          <p:cNvPr id="150" name="Shape 150"/>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a:p>
        </p:txBody>
      </p:sp>
      <p:sp>
        <p:nvSpPr>
          <p:cNvPr id="151" name="Shape 151"/>
          <p:cNvSpPr txBox="1"/>
          <p:nvPr>
            <p:ph idx="1" type="body"/>
          </p:nvPr>
        </p:nvSpPr>
        <p:spPr>
          <a:xfrm>
            <a:off x="5175" y="579000"/>
            <a:ext cx="8986500" cy="2121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a:t>Color Histogram</a:t>
            </a:r>
            <a:endParaRPr b="1"/>
          </a:p>
          <a:p>
            <a:pPr indent="-342900" lvl="0" marL="457200" marR="0" rtl="0" algn="l">
              <a:lnSpc>
                <a:spcPct val="115000"/>
              </a:lnSpc>
              <a:spcBef>
                <a:spcPts val="1600"/>
              </a:spcBef>
              <a:spcAft>
                <a:spcPts val="0"/>
              </a:spcAft>
              <a:buClr>
                <a:schemeClr val="dk1"/>
              </a:buClr>
              <a:buSzPts val="1800"/>
              <a:buFont typeface="Old Standard TT"/>
              <a:buChar char="●"/>
            </a:pPr>
            <a:r>
              <a:rPr lang="en-GB"/>
              <a:t>A global feature descriptor based on the image color histogram has been implemented. Luv color space used for color histogram.</a:t>
            </a:r>
            <a:endParaRPr/>
          </a:p>
          <a:p>
            <a:pPr indent="-342900" lvl="0" marL="457200" marR="0" rtl="0" algn="l">
              <a:lnSpc>
                <a:spcPct val="115000"/>
              </a:lnSpc>
              <a:spcBef>
                <a:spcPts val="0"/>
              </a:spcBef>
              <a:spcAft>
                <a:spcPts val="0"/>
              </a:spcAft>
              <a:buSzPts val="1800"/>
              <a:buChar char="●"/>
            </a:pPr>
            <a:r>
              <a:rPr lang="en-GB"/>
              <a:t>Number of descriptors per image = (number of bins)^2</a:t>
            </a:r>
            <a:endParaRPr/>
          </a:p>
          <a:p>
            <a:pPr indent="-342900" lvl="0" marL="457200" marR="0" rtl="0" algn="l">
              <a:lnSpc>
                <a:spcPct val="115000"/>
              </a:lnSpc>
              <a:spcBef>
                <a:spcPts val="0"/>
              </a:spcBef>
              <a:spcAft>
                <a:spcPts val="0"/>
              </a:spcAft>
              <a:buSzPts val="1800"/>
              <a:buChar char="●"/>
            </a:pPr>
            <a:r>
              <a:rPr lang="en-GB"/>
              <a:t>The following flowchart summarizes the process to obtain the color histogram descriptor:</a:t>
            </a:r>
            <a:endParaRPr/>
          </a:p>
        </p:txBody>
      </p:sp>
      <p:grpSp>
        <p:nvGrpSpPr>
          <p:cNvPr id="152" name="Shape 152"/>
          <p:cNvGrpSpPr/>
          <p:nvPr/>
        </p:nvGrpSpPr>
        <p:grpSpPr>
          <a:xfrm>
            <a:off x="-34800" y="2766638"/>
            <a:ext cx="9102600" cy="2003700"/>
            <a:chOff x="-8675" y="810100"/>
            <a:chExt cx="9102600" cy="2003700"/>
          </a:xfrm>
        </p:grpSpPr>
        <p:sp>
          <p:nvSpPr>
            <p:cNvPr id="153" name="Shape 153"/>
            <p:cNvSpPr/>
            <p:nvPr/>
          </p:nvSpPr>
          <p:spPr>
            <a:xfrm>
              <a:off x="67525" y="810100"/>
              <a:ext cx="9026400" cy="2003700"/>
            </a:xfrm>
            <a:prstGeom prst="roundRect">
              <a:avLst>
                <a:gd fmla="val 16667" name="adj"/>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txBox="1"/>
            <p:nvPr/>
          </p:nvSpPr>
          <p:spPr>
            <a:xfrm>
              <a:off x="1538326" y="1394238"/>
              <a:ext cx="1213200" cy="670800"/>
            </a:xfrm>
            <a:prstGeom prst="rect">
              <a:avLst/>
            </a:prstGeom>
            <a:solidFill>
              <a:srgbClr val="80CBC4"/>
            </a:solidFill>
            <a:ln cap="flat" cmpd="sng" w="9525">
              <a:solidFill>
                <a:srgbClr val="26A69A"/>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Old Standard TT"/>
                  <a:ea typeface="Old Standard TT"/>
                  <a:cs typeface="Old Standard TT"/>
                  <a:sym typeface="Old Standard TT"/>
                </a:rPr>
                <a:t>Convert image to Luv</a:t>
              </a:r>
              <a:endParaRPr>
                <a:latin typeface="Old Standard TT"/>
                <a:ea typeface="Old Standard TT"/>
                <a:cs typeface="Old Standard TT"/>
                <a:sym typeface="Old Standard TT"/>
              </a:endParaRPr>
            </a:p>
          </p:txBody>
        </p:sp>
        <p:sp>
          <p:nvSpPr>
            <p:cNvPr id="155" name="Shape 155"/>
            <p:cNvSpPr txBox="1"/>
            <p:nvPr/>
          </p:nvSpPr>
          <p:spPr>
            <a:xfrm>
              <a:off x="7542050" y="1425688"/>
              <a:ext cx="1495800" cy="670800"/>
            </a:xfrm>
            <a:prstGeom prst="rect">
              <a:avLst/>
            </a:prstGeom>
            <a:solidFill>
              <a:srgbClr val="80CBC4"/>
            </a:solidFill>
            <a:ln cap="flat" cmpd="sng" w="9525">
              <a:solidFill>
                <a:srgbClr val="26A69A"/>
              </a:solidFill>
              <a:prstDash val="solid"/>
              <a:round/>
              <a:headEnd len="med" w="med" type="none"/>
              <a:tailEnd len="med" w="med"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Old Standard TT"/>
                  <a:ea typeface="Old Standard TT"/>
                  <a:cs typeface="Old Standard TT"/>
                  <a:sym typeface="Old Standard TT"/>
                </a:rPr>
                <a:t>Convert matrix to 1D array</a:t>
              </a:r>
              <a:endParaRPr/>
            </a:p>
          </p:txBody>
        </p:sp>
        <p:sp>
          <p:nvSpPr>
            <p:cNvPr id="156" name="Shape 156"/>
            <p:cNvSpPr/>
            <p:nvPr/>
          </p:nvSpPr>
          <p:spPr>
            <a:xfrm>
              <a:off x="7089550" y="1454488"/>
              <a:ext cx="3477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a:off x="2827725" y="1454488"/>
              <a:ext cx="3477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a:off x="1185325" y="1423038"/>
              <a:ext cx="2931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txBox="1"/>
            <p:nvPr/>
          </p:nvSpPr>
          <p:spPr>
            <a:xfrm>
              <a:off x="3251613" y="1425688"/>
              <a:ext cx="1495800" cy="670800"/>
            </a:xfrm>
            <a:prstGeom prst="rect">
              <a:avLst/>
            </a:prstGeom>
            <a:solidFill>
              <a:srgbClr val="80CBC4"/>
            </a:solidFill>
            <a:ln cap="flat" cmpd="sng" w="9525">
              <a:solidFill>
                <a:srgbClr val="26A69A"/>
              </a:solidFill>
              <a:prstDash val="solid"/>
              <a:round/>
              <a:headEnd len="med" w="med" type="none"/>
              <a:tailEnd len="med" w="med"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Old Standard TT"/>
                  <a:ea typeface="Old Standard TT"/>
                  <a:cs typeface="Old Standard TT"/>
                  <a:sym typeface="Old Standard TT"/>
                </a:rPr>
                <a:t>Compute 2D histogram of u, v</a:t>
              </a:r>
              <a:endParaRPr/>
            </a:p>
          </p:txBody>
        </p:sp>
        <p:sp>
          <p:nvSpPr>
            <p:cNvPr id="160" name="Shape 160"/>
            <p:cNvSpPr/>
            <p:nvPr/>
          </p:nvSpPr>
          <p:spPr>
            <a:xfrm>
              <a:off x="4878000" y="1454488"/>
              <a:ext cx="2931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txBox="1"/>
            <p:nvPr/>
          </p:nvSpPr>
          <p:spPr>
            <a:xfrm>
              <a:off x="-8675" y="2188963"/>
              <a:ext cx="12639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Input Images</a:t>
              </a:r>
              <a:endParaRPr/>
            </a:p>
          </p:txBody>
        </p:sp>
      </p:grpSp>
      <p:pic>
        <p:nvPicPr>
          <p:cNvPr id="162" name="Shape 162"/>
          <p:cNvPicPr preferRelativeResize="0"/>
          <p:nvPr/>
        </p:nvPicPr>
        <p:blipFill>
          <a:blip r:embed="rId3">
            <a:alphaModFix/>
          </a:blip>
          <a:stretch>
            <a:fillRect/>
          </a:stretch>
        </p:blipFill>
        <p:spPr>
          <a:xfrm>
            <a:off x="135550" y="3166725"/>
            <a:ext cx="963750" cy="963750"/>
          </a:xfrm>
          <a:prstGeom prst="rect">
            <a:avLst/>
          </a:prstGeom>
          <a:noFill/>
          <a:ln>
            <a:noFill/>
          </a:ln>
        </p:spPr>
      </p:pic>
      <p:pic>
        <p:nvPicPr>
          <p:cNvPr id="163" name="Shape 163"/>
          <p:cNvPicPr preferRelativeResize="0"/>
          <p:nvPr/>
        </p:nvPicPr>
        <p:blipFill>
          <a:blip r:embed="rId4">
            <a:alphaModFix/>
          </a:blip>
          <a:stretch>
            <a:fillRect/>
          </a:stretch>
        </p:blipFill>
        <p:spPr>
          <a:xfrm>
            <a:off x="5225299" y="3166725"/>
            <a:ext cx="1790350" cy="1225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2200"/>
              <a:t>Week 1</a:t>
            </a:r>
            <a:r>
              <a:rPr lang="en-GB" sz="2200"/>
              <a:t>: Classifiers testing</a:t>
            </a:r>
            <a:endParaRPr sz="2200"/>
          </a:p>
        </p:txBody>
      </p:sp>
      <p:sp>
        <p:nvSpPr>
          <p:cNvPr id="169" name="Shape 1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a:p>
        </p:txBody>
      </p:sp>
      <p:sp>
        <p:nvSpPr>
          <p:cNvPr id="170" name="Shape 170"/>
          <p:cNvSpPr txBox="1"/>
          <p:nvPr>
            <p:ph idx="1" type="body"/>
          </p:nvPr>
        </p:nvSpPr>
        <p:spPr>
          <a:xfrm>
            <a:off x="5175" y="579000"/>
            <a:ext cx="8986500" cy="4084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Old Standard TT"/>
              <a:buChar char="●"/>
            </a:pPr>
            <a:r>
              <a:rPr lang="en-GB"/>
              <a:t>A Classifier builder has been implemented to select between the following classifiers:</a:t>
            </a:r>
            <a:endParaRPr/>
          </a:p>
          <a:p>
            <a:pPr indent="-317500" lvl="1" marL="914400" marR="0" rtl="0" algn="l">
              <a:lnSpc>
                <a:spcPct val="115000"/>
              </a:lnSpc>
              <a:spcBef>
                <a:spcPts val="0"/>
              </a:spcBef>
              <a:spcAft>
                <a:spcPts val="0"/>
              </a:spcAft>
              <a:buSzPts val="1400"/>
              <a:buChar char="○"/>
            </a:pPr>
            <a:r>
              <a:rPr lang="en-GB" u="sng"/>
              <a:t>K-NN</a:t>
            </a:r>
            <a:endParaRPr u="sng"/>
          </a:p>
          <a:p>
            <a:pPr indent="-317500" lvl="1" marL="914400" marR="0" rtl="0" algn="l">
              <a:lnSpc>
                <a:spcPct val="115000"/>
              </a:lnSpc>
              <a:spcBef>
                <a:spcPts val="0"/>
              </a:spcBef>
              <a:spcAft>
                <a:spcPts val="0"/>
              </a:spcAft>
              <a:buSzPts val="1400"/>
              <a:buChar char="○"/>
            </a:pPr>
            <a:r>
              <a:rPr lang="en-GB" u="sng"/>
              <a:t>Random Forest</a:t>
            </a:r>
            <a:endParaRPr u="sng"/>
          </a:p>
          <a:p>
            <a:pPr indent="-317500" lvl="1" marL="914400" marR="0" rtl="0" algn="l">
              <a:lnSpc>
                <a:spcPct val="115000"/>
              </a:lnSpc>
              <a:spcBef>
                <a:spcPts val="0"/>
              </a:spcBef>
              <a:spcAft>
                <a:spcPts val="0"/>
              </a:spcAft>
              <a:buSzPts val="1400"/>
              <a:buChar char="○"/>
            </a:pPr>
            <a:r>
              <a:rPr lang="en-GB" u="sng"/>
              <a:t>Gaussian &amp; </a:t>
            </a:r>
            <a:r>
              <a:rPr lang="en-GB" u="sng"/>
              <a:t>Bernoulli</a:t>
            </a:r>
            <a:r>
              <a:rPr lang="en-GB" u="sng"/>
              <a:t> Bayesian Classifier</a:t>
            </a:r>
            <a:endParaRPr u="sng"/>
          </a:p>
          <a:p>
            <a:pPr indent="-317500" lvl="1" marL="914400" marR="0" rtl="0" algn="l">
              <a:lnSpc>
                <a:spcPct val="115000"/>
              </a:lnSpc>
              <a:spcBef>
                <a:spcPts val="0"/>
              </a:spcBef>
              <a:spcAft>
                <a:spcPts val="0"/>
              </a:spcAft>
              <a:buSzPts val="1400"/>
              <a:buChar char="○"/>
            </a:pPr>
            <a:r>
              <a:rPr lang="en-GB" u="sng"/>
              <a:t>SVM</a:t>
            </a:r>
            <a:endParaRPr/>
          </a:p>
          <a:p>
            <a:pPr indent="-342900" lvl="0" marL="457200" rtl="0">
              <a:spcBef>
                <a:spcPts val="0"/>
              </a:spcBef>
              <a:spcAft>
                <a:spcPts val="0"/>
              </a:spcAft>
              <a:buSzPts val="1800"/>
              <a:buChar char="●"/>
            </a:pPr>
            <a:r>
              <a:rPr lang="en-GB"/>
              <a:t>A custom implementation of the logistic regression classifier has been implemented with the following features:</a:t>
            </a:r>
            <a:endParaRPr/>
          </a:p>
          <a:p>
            <a:pPr indent="-317500" lvl="1" marL="914400" rtl="0">
              <a:spcBef>
                <a:spcPts val="0"/>
              </a:spcBef>
              <a:spcAft>
                <a:spcPts val="0"/>
              </a:spcAft>
              <a:buSzPts val="1400"/>
              <a:buChar char="○"/>
            </a:pPr>
            <a:r>
              <a:rPr lang="en-GB"/>
              <a:t>Convergence detection</a:t>
            </a:r>
            <a:endParaRPr/>
          </a:p>
          <a:p>
            <a:pPr indent="-317500" lvl="1" marL="914400" rtl="0">
              <a:spcBef>
                <a:spcPts val="0"/>
              </a:spcBef>
              <a:spcAft>
                <a:spcPts val="0"/>
              </a:spcAft>
              <a:buSzPts val="1400"/>
              <a:buChar char="○"/>
            </a:pPr>
            <a:r>
              <a:rPr lang="en-GB"/>
              <a:t>Selectable maximum number of iterations </a:t>
            </a:r>
            <a:endParaRPr/>
          </a:p>
          <a:p>
            <a:pPr indent="-317500" lvl="1" marL="914400" rtl="0">
              <a:spcBef>
                <a:spcPts val="0"/>
              </a:spcBef>
              <a:spcAft>
                <a:spcPts val="0"/>
              </a:spcAft>
              <a:buSzPts val="1400"/>
              <a:buChar char="○"/>
            </a:pPr>
            <a:r>
              <a:rPr lang="en-GB"/>
              <a:t>Lasso regularization with selectable lambda parameter</a:t>
            </a:r>
            <a:endParaRPr/>
          </a:p>
          <a:p>
            <a:pPr indent="-317500" lvl="1" marL="914400" rtl="0">
              <a:spcBef>
                <a:spcPts val="0"/>
              </a:spcBef>
              <a:spcAft>
                <a:spcPts val="0"/>
              </a:spcAft>
              <a:buSzPts val="1400"/>
              <a:buChar char="○"/>
            </a:pPr>
            <a:r>
              <a:rPr lang="en-GB"/>
              <a:t>One vs All multiclass classification</a:t>
            </a:r>
            <a:endParaRPr/>
          </a:p>
          <a:p>
            <a:pPr indent="-342900" lvl="0" marL="457200" rtl="0">
              <a:spcBef>
                <a:spcPts val="0"/>
              </a:spcBef>
              <a:spcAft>
                <a:spcPts val="0"/>
              </a:spcAft>
              <a:buSzPts val="1800"/>
              <a:buChar char="●"/>
            </a:pPr>
            <a:r>
              <a:rPr lang="en-GB"/>
              <a:t>The following equation defines the cost function of the gradient descent algorithm implemented:</a:t>
            </a:r>
            <a:endParaRPr/>
          </a:p>
        </p:txBody>
      </p:sp>
      <p:pic>
        <p:nvPicPr>
          <p:cNvPr id="171" name="Shape 171"/>
          <p:cNvPicPr preferRelativeResize="0"/>
          <p:nvPr/>
        </p:nvPicPr>
        <p:blipFill>
          <a:blip r:embed="rId3">
            <a:alphaModFix/>
          </a:blip>
          <a:stretch>
            <a:fillRect/>
          </a:stretch>
        </p:blipFill>
        <p:spPr>
          <a:xfrm>
            <a:off x="1971899" y="4086600"/>
            <a:ext cx="5990951" cy="832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2200"/>
              <a:t>Week 2: </a:t>
            </a:r>
            <a:r>
              <a:rPr lang="en-GB" sz="2200"/>
              <a:t>Image Classification Pipeline</a:t>
            </a:r>
            <a:endParaRPr sz="2200"/>
          </a:p>
        </p:txBody>
      </p:sp>
      <p:sp>
        <p:nvSpPr>
          <p:cNvPr id="177" name="Shape 1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a:p>
        </p:txBody>
      </p:sp>
      <p:grpSp>
        <p:nvGrpSpPr>
          <p:cNvPr id="178" name="Shape 178"/>
          <p:cNvGrpSpPr/>
          <p:nvPr/>
        </p:nvGrpSpPr>
        <p:grpSpPr>
          <a:xfrm>
            <a:off x="67525" y="581500"/>
            <a:ext cx="9026400" cy="2068250"/>
            <a:chOff x="67525" y="810100"/>
            <a:chExt cx="9026400" cy="2068250"/>
          </a:xfrm>
        </p:grpSpPr>
        <p:sp>
          <p:nvSpPr>
            <p:cNvPr id="179" name="Shape 179"/>
            <p:cNvSpPr/>
            <p:nvPr/>
          </p:nvSpPr>
          <p:spPr>
            <a:xfrm>
              <a:off x="67525" y="810100"/>
              <a:ext cx="9026400" cy="2003700"/>
            </a:xfrm>
            <a:prstGeom prst="roundRect">
              <a:avLst>
                <a:gd fmla="val 16667" name="adj"/>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txBox="1"/>
            <p:nvPr/>
          </p:nvSpPr>
          <p:spPr>
            <a:xfrm>
              <a:off x="1720963" y="1273275"/>
              <a:ext cx="1135500" cy="670800"/>
            </a:xfrm>
            <a:prstGeom prst="rect">
              <a:avLst/>
            </a:prstGeom>
            <a:solidFill>
              <a:srgbClr val="80CBC4"/>
            </a:solidFill>
            <a:ln cap="flat" cmpd="sng" w="9525">
              <a:solidFill>
                <a:srgbClr val="26A69A"/>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Old Standard TT"/>
                  <a:ea typeface="Old Standard TT"/>
                  <a:cs typeface="Old Standard TT"/>
                  <a:sym typeface="Old Standard TT"/>
                </a:rPr>
                <a:t>Feature Extraction</a:t>
              </a:r>
              <a:endParaRPr>
                <a:latin typeface="Old Standard TT"/>
                <a:ea typeface="Old Standard TT"/>
                <a:cs typeface="Old Standard TT"/>
                <a:sym typeface="Old Standard TT"/>
              </a:endParaRPr>
            </a:p>
          </p:txBody>
        </p:sp>
        <p:sp>
          <p:nvSpPr>
            <p:cNvPr id="181" name="Shape 181"/>
            <p:cNvSpPr txBox="1"/>
            <p:nvPr/>
          </p:nvSpPr>
          <p:spPr>
            <a:xfrm>
              <a:off x="6290438" y="1273281"/>
              <a:ext cx="1135500" cy="670800"/>
            </a:xfrm>
            <a:prstGeom prst="rect">
              <a:avLst/>
            </a:prstGeom>
            <a:solidFill>
              <a:srgbClr val="80CBC4"/>
            </a:solidFill>
            <a:ln cap="flat" cmpd="sng" w="9525">
              <a:solidFill>
                <a:srgbClr val="26A69A"/>
              </a:solidFill>
              <a:prstDash val="solid"/>
              <a:round/>
              <a:headEnd len="med" w="med" type="none"/>
              <a:tailEnd len="med" w="med"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Old Standard TT"/>
                  <a:ea typeface="Old Standard TT"/>
                  <a:cs typeface="Old Standard TT"/>
                  <a:sym typeface="Old Standard TT"/>
                </a:rPr>
                <a:t>Classifier Training</a:t>
              </a:r>
              <a:endParaRPr/>
            </a:p>
          </p:txBody>
        </p:sp>
        <p:sp>
          <p:nvSpPr>
            <p:cNvPr id="182" name="Shape 182"/>
            <p:cNvSpPr txBox="1"/>
            <p:nvPr/>
          </p:nvSpPr>
          <p:spPr>
            <a:xfrm>
              <a:off x="7702850" y="1273275"/>
              <a:ext cx="1263900" cy="670800"/>
            </a:xfrm>
            <a:prstGeom prst="rect">
              <a:avLst/>
            </a:prstGeom>
            <a:solidFill>
              <a:srgbClr val="80CBC4"/>
            </a:solidFill>
            <a:ln cap="flat" cmpd="sng" w="9525">
              <a:solidFill>
                <a:srgbClr val="26A69A"/>
              </a:solidFill>
              <a:prstDash val="solid"/>
              <a:round/>
              <a:headEnd len="med" w="med" type="none"/>
              <a:tailEnd len="med" w="med"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Old Standard TT"/>
                  <a:ea typeface="Old Standard TT"/>
                  <a:cs typeface="Old Standard TT"/>
                  <a:sym typeface="Old Standard TT"/>
                </a:rPr>
                <a:t>Classification model</a:t>
              </a:r>
              <a:endParaRPr/>
            </a:p>
          </p:txBody>
        </p:sp>
        <p:sp>
          <p:nvSpPr>
            <p:cNvPr id="183" name="Shape 183"/>
            <p:cNvSpPr txBox="1"/>
            <p:nvPr/>
          </p:nvSpPr>
          <p:spPr>
            <a:xfrm>
              <a:off x="3382950" y="810100"/>
              <a:ext cx="2225700" cy="33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Train Database</a:t>
              </a:r>
              <a:endParaRPr b="1" sz="1800"/>
            </a:p>
          </p:txBody>
        </p:sp>
        <p:sp>
          <p:nvSpPr>
            <p:cNvPr id="184" name="Shape 184"/>
            <p:cNvSpPr/>
            <p:nvPr/>
          </p:nvSpPr>
          <p:spPr>
            <a:xfrm>
              <a:off x="7460150" y="1297200"/>
              <a:ext cx="2319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85" name="Shape 185"/>
            <p:cNvPicPr preferRelativeResize="0"/>
            <p:nvPr/>
          </p:nvPicPr>
          <p:blipFill>
            <a:blip r:embed="rId3">
              <a:alphaModFix/>
            </a:blip>
            <a:stretch>
              <a:fillRect/>
            </a:stretch>
          </p:blipFill>
          <p:spPr>
            <a:xfrm>
              <a:off x="184375" y="945224"/>
              <a:ext cx="1264000" cy="1264000"/>
            </a:xfrm>
            <a:prstGeom prst="rect">
              <a:avLst/>
            </a:prstGeom>
            <a:noFill/>
            <a:ln>
              <a:noFill/>
            </a:ln>
          </p:spPr>
        </p:pic>
        <p:sp>
          <p:nvSpPr>
            <p:cNvPr id="186" name="Shape 186"/>
            <p:cNvSpPr/>
            <p:nvPr/>
          </p:nvSpPr>
          <p:spPr>
            <a:xfrm>
              <a:off x="2884625" y="1270625"/>
              <a:ext cx="2319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a:off x="1460925" y="1278888"/>
              <a:ext cx="2319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txBox="1"/>
            <p:nvPr/>
          </p:nvSpPr>
          <p:spPr>
            <a:xfrm>
              <a:off x="3157600" y="1268400"/>
              <a:ext cx="1063800" cy="670800"/>
            </a:xfrm>
            <a:prstGeom prst="rect">
              <a:avLst/>
            </a:prstGeom>
            <a:solidFill>
              <a:srgbClr val="80CBC4"/>
            </a:solidFill>
            <a:ln cap="flat" cmpd="sng" w="9525">
              <a:solidFill>
                <a:srgbClr val="26A69A"/>
              </a:solidFill>
              <a:prstDash val="solid"/>
              <a:round/>
              <a:headEnd len="med" w="med" type="none"/>
              <a:tailEnd len="med" w="med"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Old Standard TT"/>
                  <a:ea typeface="Old Standard TT"/>
                  <a:cs typeface="Old Standard TT"/>
                  <a:sym typeface="Old Standard TT"/>
                </a:rPr>
                <a:t>Vocabulary Learning</a:t>
              </a:r>
              <a:endParaRPr/>
            </a:p>
          </p:txBody>
        </p:sp>
        <p:sp>
          <p:nvSpPr>
            <p:cNvPr id="189" name="Shape 189"/>
            <p:cNvSpPr/>
            <p:nvPr/>
          </p:nvSpPr>
          <p:spPr>
            <a:xfrm>
              <a:off x="4271801" y="1297200"/>
              <a:ext cx="2319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 name="Shape 190"/>
            <p:cNvSpPr txBox="1"/>
            <p:nvPr/>
          </p:nvSpPr>
          <p:spPr>
            <a:xfrm>
              <a:off x="67525" y="2265150"/>
              <a:ext cx="16110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Input Images and Labels</a:t>
              </a:r>
              <a:endParaRPr/>
            </a:p>
          </p:txBody>
        </p:sp>
        <p:sp>
          <p:nvSpPr>
            <p:cNvPr id="191" name="Shape 191"/>
            <p:cNvSpPr txBox="1"/>
            <p:nvPr/>
          </p:nvSpPr>
          <p:spPr>
            <a:xfrm>
              <a:off x="1706900" y="2028775"/>
              <a:ext cx="11355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solidFill>
                    <a:schemeClr val="dk1"/>
                  </a:solidFill>
                </a:rPr>
                <a:t>SIFT descriptor</a:t>
              </a:r>
              <a:endParaRPr/>
            </a:p>
          </p:txBody>
        </p:sp>
        <p:sp>
          <p:nvSpPr>
            <p:cNvPr id="192" name="Shape 192"/>
            <p:cNvSpPr txBox="1"/>
            <p:nvPr/>
          </p:nvSpPr>
          <p:spPr>
            <a:xfrm>
              <a:off x="6251000" y="2028775"/>
              <a:ext cx="11355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solidFill>
                    <a:schemeClr val="dk1"/>
                  </a:solidFill>
                </a:rPr>
                <a:t>SVM classifier</a:t>
              </a:r>
              <a:endParaRPr/>
            </a:p>
            <a:p>
              <a:pPr indent="0" lvl="0" marL="0" rtl="0" algn="l">
                <a:spcBef>
                  <a:spcPts val="0"/>
                </a:spcBef>
                <a:spcAft>
                  <a:spcPts val="0"/>
                </a:spcAft>
                <a:buNone/>
              </a:pPr>
              <a:r>
                <a:t/>
              </a:r>
              <a:endParaRPr/>
            </a:p>
          </p:txBody>
        </p:sp>
      </p:grpSp>
      <p:sp>
        <p:nvSpPr>
          <p:cNvPr id="193" name="Shape 193"/>
          <p:cNvSpPr/>
          <p:nvPr/>
        </p:nvSpPr>
        <p:spPr>
          <a:xfrm>
            <a:off x="67525" y="2715100"/>
            <a:ext cx="9026400" cy="2003700"/>
          </a:xfrm>
          <a:prstGeom prst="roundRect">
            <a:avLst>
              <a:gd fmla="val 16667" name="adj"/>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 name="Shape 194"/>
          <p:cNvSpPr txBox="1"/>
          <p:nvPr/>
        </p:nvSpPr>
        <p:spPr>
          <a:xfrm>
            <a:off x="1706888" y="3158150"/>
            <a:ext cx="1135500" cy="670800"/>
          </a:xfrm>
          <a:prstGeom prst="rect">
            <a:avLst/>
          </a:prstGeom>
          <a:solidFill>
            <a:srgbClr val="80CBC4"/>
          </a:solidFill>
          <a:ln cap="flat" cmpd="sng" w="9525">
            <a:solidFill>
              <a:srgbClr val="26A69A"/>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Old Standard TT"/>
                <a:ea typeface="Old Standard TT"/>
                <a:cs typeface="Old Standard TT"/>
                <a:sym typeface="Old Standard TT"/>
              </a:rPr>
              <a:t>Feature Extraction</a:t>
            </a:r>
            <a:endParaRPr>
              <a:latin typeface="Old Standard TT"/>
              <a:ea typeface="Old Standard TT"/>
              <a:cs typeface="Old Standard TT"/>
              <a:sym typeface="Old Standard TT"/>
            </a:endParaRPr>
          </a:p>
        </p:txBody>
      </p:sp>
      <p:sp>
        <p:nvSpPr>
          <p:cNvPr id="195" name="Shape 195"/>
          <p:cNvSpPr txBox="1"/>
          <p:nvPr/>
        </p:nvSpPr>
        <p:spPr>
          <a:xfrm>
            <a:off x="6028850" y="3178275"/>
            <a:ext cx="1364400" cy="670800"/>
          </a:xfrm>
          <a:prstGeom prst="rect">
            <a:avLst/>
          </a:prstGeom>
          <a:solidFill>
            <a:srgbClr val="80CBC4"/>
          </a:solidFill>
          <a:ln cap="flat" cmpd="sng" w="9525">
            <a:solidFill>
              <a:srgbClr val="26A69A"/>
            </a:solidFill>
            <a:prstDash val="solid"/>
            <a:round/>
            <a:headEnd len="med" w="med" type="none"/>
            <a:tailEnd len="med" w="med"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Old Standard TT"/>
                <a:ea typeface="Old Standard TT"/>
                <a:cs typeface="Old Standard TT"/>
                <a:sym typeface="Old Standard TT"/>
              </a:rPr>
              <a:t>Evaluate Code Performance</a:t>
            </a:r>
            <a:endParaRPr/>
          </a:p>
        </p:txBody>
      </p:sp>
      <p:sp>
        <p:nvSpPr>
          <p:cNvPr id="196" name="Shape 196"/>
          <p:cNvSpPr txBox="1"/>
          <p:nvPr/>
        </p:nvSpPr>
        <p:spPr>
          <a:xfrm>
            <a:off x="3382950" y="2715100"/>
            <a:ext cx="2225700" cy="33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Test Database</a:t>
            </a:r>
            <a:endParaRPr b="1" sz="1800"/>
          </a:p>
        </p:txBody>
      </p:sp>
      <p:sp>
        <p:nvSpPr>
          <p:cNvPr id="197" name="Shape 197"/>
          <p:cNvSpPr/>
          <p:nvPr/>
        </p:nvSpPr>
        <p:spPr>
          <a:xfrm>
            <a:off x="7463925" y="3186950"/>
            <a:ext cx="2988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 name="Shape 198"/>
          <p:cNvSpPr/>
          <p:nvPr/>
        </p:nvSpPr>
        <p:spPr>
          <a:xfrm>
            <a:off x="2856478" y="3186950"/>
            <a:ext cx="2319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 name="Shape 199"/>
          <p:cNvSpPr/>
          <p:nvPr/>
        </p:nvSpPr>
        <p:spPr>
          <a:xfrm>
            <a:off x="1460926" y="3186950"/>
            <a:ext cx="2319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txBox="1"/>
          <p:nvPr/>
        </p:nvSpPr>
        <p:spPr>
          <a:xfrm>
            <a:off x="4754400" y="3158150"/>
            <a:ext cx="932100" cy="670800"/>
          </a:xfrm>
          <a:prstGeom prst="rect">
            <a:avLst/>
          </a:prstGeom>
          <a:solidFill>
            <a:srgbClr val="80CBC4"/>
          </a:solidFill>
          <a:ln cap="flat" cmpd="sng" w="9525">
            <a:solidFill>
              <a:srgbClr val="26A69A"/>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Old Standard TT"/>
                <a:ea typeface="Old Standard TT"/>
                <a:cs typeface="Old Standard TT"/>
                <a:sym typeface="Old Standard TT"/>
              </a:rPr>
              <a:t>Classify Image</a:t>
            </a:r>
            <a:endParaRPr/>
          </a:p>
        </p:txBody>
      </p:sp>
      <p:sp>
        <p:nvSpPr>
          <p:cNvPr id="201" name="Shape 201"/>
          <p:cNvSpPr/>
          <p:nvPr/>
        </p:nvSpPr>
        <p:spPr>
          <a:xfrm>
            <a:off x="5719537" y="3215750"/>
            <a:ext cx="2988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txBox="1"/>
          <p:nvPr/>
        </p:nvSpPr>
        <p:spPr>
          <a:xfrm>
            <a:off x="67525" y="4170150"/>
            <a:ext cx="16110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Input Images and Labels</a:t>
            </a:r>
            <a:endParaRPr/>
          </a:p>
        </p:txBody>
      </p:sp>
      <p:sp>
        <p:nvSpPr>
          <p:cNvPr id="203" name="Shape 203"/>
          <p:cNvSpPr txBox="1"/>
          <p:nvPr/>
        </p:nvSpPr>
        <p:spPr>
          <a:xfrm>
            <a:off x="2125700" y="3933775"/>
            <a:ext cx="11355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04" name="Shape 204"/>
          <p:cNvSpPr txBox="1"/>
          <p:nvPr/>
        </p:nvSpPr>
        <p:spPr>
          <a:xfrm>
            <a:off x="5828375" y="3849075"/>
            <a:ext cx="1772400" cy="75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Compute metrics using ground truth information</a:t>
            </a:r>
            <a:endParaRPr/>
          </a:p>
        </p:txBody>
      </p:sp>
      <p:pic>
        <p:nvPicPr>
          <p:cNvPr id="205" name="Shape 205"/>
          <p:cNvPicPr preferRelativeResize="0"/>
          <p:nvPr/>
        </p:nvPicPr>
        <p:blipFill>
          <a:blip r:embed="rId4">
            <a:alphaModFix/>
          </a:blip>
          <a:stretch>
            <a:fillRect/>
          </a:stretch>
        </p:blipFill>
        <p:spPr>
          <a:xfrm>
            <a:off x="205150" y="2928450"/>
            <a:ext cx="1241700" cy="1241700"/>
          </a:xfrm>
          <a:prstGeom prst="rect">
            <a:avLst/>
          </a:prstGeom>
          <a:noFill/>
          <a:ln>
            <a:noFill/>
          </a:ln>
        </p:spPr>
      </p:pic>
      <p:sp>
        <p:nvSpPr>
          <p:cNvPr id="206" name="Shape 206"/>
          <p:cNvSpPr txBox="1"/>
          <p:nvPr/>
        </p:nvSpPr>
        <p:spPr>
          <a:xfrm>
            <a:off x="1693800" y="3849075"/>
            <a:ext cx="11355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SIFT descriptor</a:t>
            </a:r>
            <a:endParaRPr/>
          </a:p>
        </p:txBody>
      </p:sp>
      <p:sp>
        <p:nvSpPr>
          <p:cNvPr id="207" name="Shape 207"/>
          <p:cNvSpPr txBox="1"/>
          <p:nvPr/>
        </p:nvSpPr>
        <p:spPr>
          <a:xfrm>
            <a:off x="3134650" y="3154175"/>
            <a:ext cx="1308600" cy="670800"/>
          </a:xfrm>
          <a:prstGeom prst="rect">
            <a:avLst/>
          </a:prstGeom>
          <a:solidFill>
            <a:srgbClr val="80CBC4"/>
          </a:solidFill>
          <a:ln cap="flat" cmpd="sng" w="9525">
            <a:solidFill>
              <a:srgbClr val="26A69A"/>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Old Standard TT"/>
                <a:ea typeface="Old Standard TT"/>
                <a:cs typeface="Old Standard TT"/>
                <a:sym typeface="Old Standard TT"/>
              </a:rPr>
              <a:t>Global image representation</a:t>
            </a:r>
            <a:endParaRPr/>
          </a:p>
        </p:txBody>
      </p:sp>
      <p:sp>
        <p:nvSpPr>
          <p:cNvPr id="208" name="Shape 208"/>
          <p:cNvSpPr/>
          <p:nvPr/>
        </p:nvSpPr>
        <p:spPr>
          <a:xfrm>
            <a:off x="4489500" y="3215750"/>
            <a:ext cx="2319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 name="Shape 209"/>
          <p:cNvSpPr txBox="1"/>
          <p:nvPr/>
        </p:nvSpPr>
        <p:spPr>
          <a:xfrm>
            <a:off x="4569950" y="3849075"/>
            <a:ext cx="11355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SVM classifier</a:t>
            </a:r>
            <a:endParaRPr/>
          </a:p>
        </p:txBody>
      </p:sp>
      <p:sp>
        <p:nvSpPr>
          <p:cNvPr id="210" name="Shape 210"/>
          <p:cNvSpPr txBox="1"/>
          <p:nvPr/>
        </p:nvSpPr>
        <p:spPr>
          <a:xfrm>
            <a:off x="3138425" y="3849075"/>
            <a:ext cx="11355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BoVW framework</a:t>
            </a:r>
            <a:endParaRPr/>
          </a:p>
        </p:txBody>
      </p:sp>
      <p:pic>
        <p:nvPicPr>
          <p:cNvPr id="211" name="Shape 211"/>
          <p:cNvPicPr preferRelativeResize="0"/>
          <p:nvPr/>
        </p:nvPicPr>
        <p:blipFill>
          <a:blip r:embed="rId5">
            <a:alphaModFix/>
          </a:blip>
          <a:stretch>
            <a:fillRect/>
          </a:stretch>
        </p:blipFill>
        <p:spPr>
          <a:xfrm>
            <a:off x="7833400" y="2994975"/>
            <a:ext cx="1135500" cy="1070504"/>
          </a:xfrm>
          <a:prstGeom prst="rect">
            <a:avLst/>
          </a:prstGeom>
          <a:noFill/>
          <a:ln>
            <a:noFill/>
          </a:ln>
        </p:spPr>
      </p:pic>
      <p:sp>
        <p:nvSpPr>
          <p:cNvPr id="212" name="Shape 212"/>
          <p:cNvSpPr/>
          <p:nvPr/>
        </p:nvSpPr>
        <p:spPr>
          <a:xfrm>
            <a:off x="5952200" y="1090800"/>
            <a:ext cx="2988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txBox="1"/>
          <p:nvPr/>
        </p:nvSpPr>
        <p:spPr>
          <a:xfrm>
            <a:off x="4538250" y="1062000"/>
            <a:ext cx="1364400" cy="670800"/>
          </a:xfrm>
          <a:prstGeom prst="rect">
            <a:avLst/>
          </a:prstGeom>
          <a:solidFill>
            <a:srgbClr val="80CBC4"/>
          </a:solidFill>
          <a:ln cap="flat" cmpd="sng" w="9525">
            <a:solidFill>
              <a:srgbClr val="26A69A"/>
            </a:solidFill>
            <a:prstDash val="solid"/>
            <a:round/>
            <a:headEnd len="med" w="med" type="none"/>
            <a:tailEnd len="med" w="med"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dk1"/>
                </a:solidFill>
                <a:latin typeface="Old Standard TT"/>
                <a:ea typeface="Old Standard TT"/>
                <a:cs typeface="Old Standard TT"/>
                <a:sym typeface="Old Standard TT"/>
              </a:rPr>
              <a:t>Global image representation</a:t>
            </a:r>
            <a:endParaRPr/>
          </a:p>
        </p:txBody>
      </p:sp>
      <p:sp>
        <p:nvSpPr>
          <p:cNvPr id="214" name="Shape 214"/>
          <p:cNvSpPr txBox="1"/>
          <p:nvPr/>
        </p:nvSpPr>
        <p:spPr>
          <a:xfrm>
            <a:off x="3138425" y="1806250"/>
            <a:ext cx="11355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dk1"/>
                </a:solidFill>
              </a:rPr>
              <a:t>k-means clustering</a:t>
            </a:r>
            <a:endParaRPr/>
          </a:p>
        </p:txBody>
      </p:sp>
      <p:sp>
        <p:nvSpPr>
          <p:cNvPr id="215" name="Shape 215"/>
          <p:cNvSpPr txBox="1"/>
          <p:nvPr/>
        </p:nvSpPr>
        <p:spPr>
          <a:xfrm>
            <a:off x="4652700" y="1806250"/>
            <a:ext cx="11355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BoVW framework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2200"/>
              <a:t>Week 2</a:t>
            </a:r>
            <a:r>
              <a:rPr lang="en-GB" sz="2200"/>
              <a:t>: Implement dense SIFT</a:t>
            </a:r>
            <a:endParaRPr sz="2200"/>
          </a:p>
          <a:p>
            <a:pPr indent="0" lvl="0" marL="0" rtl="0">
              <a:spcBef>
                <a:spcPts val="0"/>
              </a:spcBef>
              <a:spcAft>
                <a:spcPts val="0"/>
              </a:spcAft>
              <a:buNone/>
            </a:pPr>
            <a:r>
              <a:t/>
            </a:r>
            <a:endParaRPr sz="2200"/>
          </a:p>
        </p:txBody>
      </p:sp>
      <p:sp>
        <p:nvSpPr>
          <p:cNvPr id="221" name="Shape 2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a:p>
        </p:txBody>
      </p:sp>
      <p:sp>
        <p:nvSpPr>
          <p:cNvPr id="222" name="Shape 222"/>
          <p:cNvSpPr txBox="1"/>
          <p:nvPr>
            <p:ph idx="1" type="body"/>
          </p:nvPr>
        </p:nvSpPr>
        <p:spPr>
          <a:xfrm>
            <a:off x="139125" y="448625"/>
            <a:ext cx="6805200" cy="4089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a:t>Dense SIFT:</a:t>
            </a:r>
            <a:endParaRPr b="1"/>
          </a:p>
          <a:p>
            <a:pPr indent="-317500" lvl="0" marL="457200" marR="0" rtl="0" algn="l">
              <a:lnSpc>
                <a:spcPct val="115000"/>
              </a:lnSpc>
              <a:spcBef>
                <a:spcPts val="1600"/>
              </a:spcBef>
              <a:spcAft>
                <a:spcPts val="0"/>
              </a:spcAft>
              <a:buSzPts val="1400"/>
              <a:buChar char="●"/>
            </a:pPr>
            <a:r>
              <a:rPr lang="en-GB" sz="1400"/>
              <a:t>Normal SIFT implementation computes features on corner detections. 		(See right image).</a:t>
            </a:r>
            <a:endParaRPr sz="1400"/>
          </a:p>
          <a:p>
            <a:pPr indent="-317500" lvl="0" marL="457200" marR="0" rtl="0" algn="l">
              <a:lnSpc>
                <a:spcPct val="115000"/>
              </a:lnSpc>
              <a:spcBef>
                <a:spcPts val="0"/>
              </a:spcBef>
              <a:spcAft>
                <a:spcPts val="0"/>
              </a:spcAft>
              <a:buSzPts val="1400"/>
              <a:buChar char="●"/>
            </a:pPr>
            <a:r>
              <a:rPr lang="en-GB" sz="1400"/>
              <a:t>Dense SIFT implemented by selecting key points uniformly spaced on the image. Python implementation using cv2.FeatureDetector_create("Dense") function</a:t>
            </a:r>
            <a:endParaRPr sz="1400"/>
          </a:p>
          <a:p>
            <a:pPr indent="-317500" lvl="0" marL="457200" marR="0" rtl="0" algn="l">
              <a:lnSpc>
                <a:spcPct val="115000"/>
              </a:lnSpc>
              <a:spcBef>
                <a:spcPts val="0"/>
              </a:spcBef>
              <a:spcAft>
                <a:spcPts val="0"/>
              </a:spcAft>
              <a:buSzPts val="1400"/>
              <a:buChar char="●"/>
            </a:pPr>
            <a:r>
              <a:rPr lang="en-GB" sz="1400"/>
              <a:t>Use standard SIFT descriptor to obtain the features on the selected key points.</a:t>
            </a:r>
            <a:endParaRPr sz="1400"/>
          </a:p>
          <a:p>
            <a:pPr indent="-317500" lvl="0" marL="457200" marR="0" rtl="0" algn="l">
              <a:lnSpc>
                <a:spcPct val="115000"/>
              </a:lnSpc>
              <a:spcBef>
                <a:spcPts val="0"/>
              </a:spcBef>
              <a:spcAft>
                <a:spcPts val="0"/>
              </a:spcAft>
              <a:buSzPts val="1400"/>
              <a:buChar char="●"/>
            </a:pPr>
            <a:r>
              <a:rPr lang="en-GB" sz="1400"/>
              <a:t>Dense SIFT improves accuracy from .66 to .79 (cross-validation average).</a:t>
            </a:r>
            <a:endParaRPr sz="1400"/>
          </a:p>
        </p:txBody>
      </p:sp>
      <p:grpSp>
        <p:nvGrpSpPr>
          <p:cNvPr id="223" name="Shape 223"/>
          <p:cNvGrpSpPr/>
          <p:nvPr/>
        </p:nvGrpSpPr>
        <p:grpSpPr>
          <a:xfrm>
            <a:off x="-34800" y="2842838"/>
            <a:ext cx="9102600" cy="2003700"/>
            <a:chOff x="-8675" y="810100"/>
            <a:chExt cx="9102600" cy="2003700"/>
          </a:xfrm>
        </p:grpSpPr>
        <p:sp>
          <p:nvSpPr>
            <p:cNvPr id="224" name="Shape 224"/>
            <p:cNvSpPr/>
            <p:nvPr/>
          </p:nvSpPr>
          <p:spPr>
            <a:xfrm>
              <a:off x="67525" y="810100"/>
              <a:ext cx="9026400" cy="2003700"/>
            </a:xfrm>
            <a:prstGeom prst="roundRect">
              <a:avLst>
                <a:gd fmla="val 16667" name="adj"/>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txBox="1"/>
            <p:nvPr/>
          </p:nvSpPr>
          <p:spPr>
            <a:xfrm>
              <a:off x="1538325" y="1394238"/>
              <a:ext cx="1541700" cy="670800"/>
            </a:xfrm>
            <a:prstGeom prst="rect">
              <a:avLst/>
            </a:prstGeom>
            <a:solidFill>
              <a:srgbClr val="80CBC4"/>
            </a:solidFill>
            <a:ln cap="flat" cmpd="sng" w="9525">
              <a:solidFill>
                <a:srgbClr val="26A69A"/>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Keypoints uniform definition</a:t>
              </a:r>
              <a:r>
                <a:rPr lang="en-GB">
                  <a:latin typeface="Old Standard TT"/>
                  <a:ea typeface="Old Standard TT"/>
                  <a:cs typeface="Old Standard TT"/>
                  <a:sym typeface="Old Standard TT"/>
                </a:rPr>
                <a:t> </a:t>
              </a:r>
              <a:endParaRPr>
                <a:latin typeface="Old Standard TT"/>
                <a:ea typeface="Old Standard TT"/>
                <a:cs typeface="Old Standard TT"/>
                <a:sym typeface="Old Standard TT"/>
              </a:endParaRPr>
            </a:p>
          </p:txBody>
        </p:sp>
        <p:sp>
          <p:nvSpPr>
            <p:cNvPr id="226" name="Shape 226"/>
            <p:cNvSpPr txBox="1"/>
            <p:nvPr/>
          </p:nvSpPr>
          <p:spPr>
            <a:xfrm>
              <a:off x="7542050" y="1425688"/>
              <a:ext cx="1495800" cy="670800"/>
            </a:xfrm>
            <a:prstGeom prst="rect">
              <a:avLst/>
            </a:prstGeom>
            <a:solidFill>
              <a:srgbClr val="80CBC4"/>
            </a:solidFill>
            <a:ln cap="flat" cmpd="sng" w="9525">
              <a:solidFill>
                <a:srgbClr val="26A69A"/>
              </a:solidFill>
              <a:prstDash val="solid"/>
              <a:round/>
              <a:headEnd len="med" w="med" type="none"/>
              <a:tailEnd len="med" w="med"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t>Image classification</a:t>
              </a:r>
              <a:endParaRPr/>
            </a:p>
          </p:txBody>
        </p:sp>
        <p:sp>
          <p:nvSpPr>
            <p:cNvPr id="227" name="Shape 227"/>
            <p:cNvSpPr/>
            <p:nvPr/>
          </p:nvSpPr>
          <p:spPr>
            <a:xfrm>
              <a:off x="7165750" y="1454488"/>
              <a:ext cx="3477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 name="Shape 228"/>
            <p:cNvSpPr/>
            <p:nvPr/>
          </p:nvSpPr>
          <p:spPr>
            <a:xfrm>
              <a:off x="3132525" y="1454488"/>
              <a:ext cx="2931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 name="Shape 229"/>
            <p:cNvSpPr/>
            <p:nvPr/>
          </p:nvSpPr>
          <p:spPr>
            <a:xfrm>
              <a:off x="1162900" y="1421025"/>
              <a:ext cx="2931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txBox="1"/>
            <p:nvPr/>
          </p:nvSpPr>
          <p:spPr>
            <a:xfrm>
              <a:off x="3480213" y="1425688"/>
              <a:ext cx="1495800" cy="670800"/>
            </a:xfrm>
            <a:prstGeom prst="rect">
              <a:avLst/>
            </a:prstGeom>
            <a:solidFill>
              <a:srgbClr val="80CBC4"/>
            </a:solidFill>
            <a:ln cap="flat" cmpd="sng" w="9525">
              <a:solidFill>
                <a:srgbClr val="26A69A"/>
              </a:solidFill>
              <a:prstDash val="solid"/>
              <a:round/>
              <a:headEnd len="med" w="med" type="none"/>
              <a:tailEnd len="med" w="med"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t>SIFT descriptor computation</a:t>
              </a:r>
              <a:endParaRPr/>
            </a:p>
          </p:txBody>
        </p:sp>
        <p:sp>
          <p:nvSpPr>
            <p:cNvPr id="231" name="Shape 231"/>
            <p:cNvSpPr/>
            <p:nvPr/>
          </p:nvSpPr>
          <p:spPr>
            <a:xfrm>
              <a:off x="5030400" y="1454488"/>
              <a:ext cx="2931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txBox="1"/>
            <p:nvPr/>
          </p:nvSpPr>
          <p:spPr>
            <a:xfrm>
              <a:off x="-8675" y="2188963"/>
              <a:ext cx="12639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Input Images</a:t>
              </a:r>
              <a:endParaRPr/>
            </a:p>
          </p:txBody>
        </p:sp>
      </p:grpSp>
      <p:pic>
        <p:nvPicPr>
          <p:cNvPr id="233" name="Shape 233"/>
          <p:cNvPicPr preferRelativeResize="0"/>
          <p:nvPr/>
        </p:nvPicPr>
        <p:blipFill>
          <a:blip r:embed="rId3">
            <a:alphaModFix/>
          </a:blip>
          <a:stretch>
            <a:fillRect/>
          </a:stretch>
        </p:blipFill>
        <p:spPr>
          <a:xfrm>
            <a:off x="139125" y="3226500"/>
            <a:ext cx="915325" cy="915325"/>
          </a:xfrm>
          <a:prstGeom prst="rect">
            <a:avLst/>
          </a:prstGeom>
          <a:noFill/>
          <a:ln>
            <a:noFill/>
          </a:ln>
        </p:spPr>
      </p:pic>
      <p:pic>
        <p:nvPicPr>
          <p:cNvPr id="234" name="Shape 234"/>
          <p:cNvPicPr preferRelativeResize="0"/>
          <p:nvPr/>
        </p:nvPicPr>
        <p:blipFill>
          <a:blip r:embed="rId4">
            <a:alphaModFix/>
          </a:blip>
          <a:stretch>
            <a:fillRect/>
          </a:stretch>
        </p:blipFill>
        <p:spPr>
          <a:xfrm>
            <a:off x="5328575" y="2898200"/>
            <a:ext cx="1740600" cy="1740600"/>
          </a:xfrm>
          <a:prstGeom prst="rect">
            <a:avLst/>
          </a:prstGeom>
          <a:noFill/>
          <a:ln>
            <a:noFill/>
          </a:ln>
        </p:spPr>
      </p:pic>
      <p:pic>
        <p:nvPicPr>
          <p:cNvPr id="235" name="Shape 235"/>
          <p:cNvPicPr preferRelativeResize="0"/>
          <p:nvPr/>
        </p:nvPicPr>
        <p:blipFill>
          <a:blip r:embed="rId5">
            <a:alphaModFix/>
          </a:blip>
          <a:stretch>
            <a:fillRect/>
          </a:stretch>
        </p:blipFill>
        <p:spPr>
          <a:xfrm>
            <a:off x="7012925" y="772850"/>
            <a:ext cx="1898175" cy="1898175"/>
          </a:xfrm>
          <a:prstGeom prst="rect">
            <a:avLst/>
          </a:prstGeom>
          <a:noFill/>
          <a:ln>
            <a:noFill/>
          </a:ln>
        </p:spPr>
      </p:pic>
      <p:sp>
        <p:nvSpPr>
          <p:cNvPr id="236" name="Shape 236"/>
          <p:cNvSpPr txBox="1"/>
          <p:nvPr/>
        </p:nvSpPr>
        <p:spPr>
          <a:xfrm>
            <a:off x="6862800" y="360125"/>
            <a:ext cx="1969500" cy="31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GB">
                <a:latin typeface="Old Standard TT"/>
                <a:ea typeface="Old Standard TT"/>
                <a:cs typeface="Old Standard TT"/>
                <a:sym typeface="Old Standard TT"/>
              </a:rPr>
              <a:t>Standard SIFT:</a:t>
            </a:r>
            <a:endParaRPr b="1">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pic>
        <p:nvPicPr>
          <p:cNvPr id="241" name="Shape 241"/>
          <p:cNvPicPr preferRelativeResize="0"/>
          <p:nvPr/>
        </p:nvPicPr>
        <p:blipFill>
          <a:blip r:embed="rId3">
            <a:alphaModFix/>
          </a:blip>
          <a:stretch>
            <a:fillRect/>
          </a:stretch>
        </p:blipFill>
        <p:spPr>
          <a:xfrm>
            <a:off x="311700" y="1075650"/>
            <a:ext cx="3845124" cy="2103686"/>
          </a:xfrm>
          <a:prstGeom prst="rect">
            <a:avLst/>
          </a:prstGeom>
          <a:noFill/>
          <a:ln>
            <a:noFill/>
          </a:ln>
        </p:spPr>
      </p:pic>
      <p:sp>
        <p:nvSpPr>
          <p:cNvPr id="242" name="Shape 242"/>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2200"/>
              <a:t>Week 2</a:t>
            </a:r>
            <a:r>
              <a:rPr lang="en-GB" sz="2200"/>
              <a:t>: Spatial Pyramid and </a:t>
            </a:r>
            <a:r>
              <a:rPr lang="en-GB" sz="2200"/>
              <a:t>Histogram</a:t>
            </a:r>
            <a:r>
              <a:rPr lang="en-GB" sz="2200"/>
              <a:t> Intersection kernel</a:t>
            </a:r>
            <a:endParaRPr sz="2200"/>
          </a:p>
        </p:txBody>
      </p:sp>
      <p:sp>
        <p:nvSpPr>
          <p:cNvPr id="243" name="Shape 2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a:p>
        </p:txBody>
      </p:sp>
      <p:sp>
        <p:nvSpPr>
          <p:cNvPr id="244" name="Shape 244"/>
          <p:cNvSpPr txBox="1"/>
          <p:nvPr>
            <p:ph idx="1" type="body"/>
          </p:nvPr>
        </p:nvSpPr>
        <p:spPr>
          <a:xfrm>
            <a:off x="309975" y="502800"/>
            <a:ext cx="8986500" cy="2007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a:t>Spatial pyramids</a:t>
            </a:r>
            <a:endParaRPr b="1"/>
          </a:p>
          <a:p>
            <a:pPr indent="0" lvl="0" marL="0" marR="0" rtl="0" algn="l">
              <a:lnSpc>
                <a:spcPct val="115000"/>
              </a:lnSpc>
              <a:spcBef>
                <a:spcPts val="1600"/>
              </a:spcBef>
              <a:spcAft>
                <a:spcPts val="1600"/>
              </a:spcAft>
              <a:buNone/>
            </a:pPr>
            <a:r>
              <a:t/>
            </a:r>
            <a:endParaRPr sz="1600"/>
          </a:p>
        </p:txBody>
      </p:sp>
      <p:sp>
        <p:nvSpPr>
          <p:cNvPr id="245" name="Shape 245"/>
          <p:cNvSpPr txBox="1"/>
          <p:nvPr>
            <p:ph idx="1" type="body"/>
          </p:nvPr>
        </p:nvSpPr>
        <p:spPr>
          <a:xfrm>
            <a:off x="4485900" y="580150"/>
            <a:ext cx="4505700" cy="2231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a:t>Histogram Intersection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1600"/>
              </a:spcAft>
              <a:buNone/>
            </a:pPr>
            <a:r>
              <a:t/>
            </a:r>
            <a:endParaRPr/>
          </a:p>
        </p:txBody>
      </p:sp>
      <p:sp>
        <p:nvSpPr>
          <p:cNvPr id="246" name="Shape 246"/>
          <p:cNvSpPr txBox="1"/>
          <p:nvPr>
            <p:ph idx="1" type="body"/>
          </p:nvPr>
        </p:nvSpPr>
        <p:spPr>
          <a:xfrm>
            <a:off x="311700" y="3179325"/>
            <a:ext cx="8986500" cy="296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a:t>Results</a:t>
            </a:r>
            <a:endParaRPr/>
          </a:p>
          <a:p>
            <a:pPr indent="-342900" lvl="0" marL="457200" marR="0" rtl="0" algn="l">
              <a:lnSpc>
                <a:spcPct val="115000"/>
              </a:lnSpc>
              <a:spcBef>
                <a:spcPts val="1600"/>
              </a:spcBef>
              <a:spcAft>
                <a:spcPts val="0"/>
              </a:spcAft>
              <a:buSzPts val="1800"/>
              <a:buChar char="●"/>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1600"/>
              </a:spcAft>
              <a:buNone/>
            </a:pPr>
            <a:r>
              <a:t/>
            </a:r>
            <a:endParaRPr/>
          </a:p>
        </p:txBody>
      </p:sp>
      <p:pic>
        <p:nvPicPr>
          <p:cNvPr id="247" name="Shape 247"/>
          <p:cNvPicPr preferRelativeResize="0"/>
          <p:nvPr/>
        </p:nvPicPr>
        <p:blipFill>
          <a:blip r:embed="rId4">
            <a:alphaModFix/>
          </a:blip>
          <a:stretch>
            <a:fillRect/>
          </a:stretch>
        </p:blipFill>
        <p:spPr>
          <a:xfrm>
            <a:off x="4667547" y="1989450"/>
            <a:ext cx="3437650" cy="767021"/>
          </a:xfrm>
          <a:prstGeom prst="rect">
            <a:avLst/>
          </a:prstGeom>
          <a:noFill/>
          <a:ln>
            <a:noFill/>
          </a:ln>
        </p:spPr>
      </p:pic>
      <p:graphicFrame>
        <p:nvGraphicFramePr>
          <p:cNvPr id="248" name="Shape 248"/>
          <p:cNvGraphicFramePr/>
          <p:nvPr/>
        </p:nvGraphicFramePr>
        <p:xfrm>
          <a:off x="391475" y="3673075"/>
          <a:ext cx="3000000" cy="3000000"/>
        </p:xfrm>
        <a:graphic>
          <a:graphicData uri="http://schemas.openxmlformats.org/drawingml/2006/table">
            <a:tbl>
              <a:tblPr>
                <a:noFill/>
                <a:tableStyleId>{4D819F8D-CE36-459C-974C-8B9798367AAB}</a:tableStyleId>
              </a:tblPr>
              <a:tblGrid>
                <a:gridCol w="1044575"/>
                <a:gridCol w="874775"/>
                <a:gridCol w="895050"/>
                <a:gridCol w="775450"/>
                <a:gridCol w="854325"/>
                <a:gridCol w="826100"/>
              </a:tblGrid>
              <a:tr h="250900">
                <a:tc>
                  <a:txBody>
                    <a:bodyPr>
                      <a:noAutofit/>
                    </a:bodyPr>
                    <a:lstStyle/>
                    <a:p>
                      <a:pPr indent="0" lvl="0" marL="0" rtl="0" algn="ctr">
                        <a:spcBef>
                          <a:spcPts val="0"/>
                        </a:spcBef>
                        <a:spcAft>
                          <a:spcPts val="0"/>
                        </a:spcAft>
                        <a:buNone/>
                      </a:pPr>
                      <a:r>
                        <a:rPr lang="en-GB" sz="1300">
                          <a:solidFill>
                            <a:srgbClr val="FFFFFF"/>
                          </a:solidFill>
                          <a:latin typeface="Roboto"/>
                          <a:ea typeface="Roboto"/>
                          <a:cs typeface="Roboto"/>
                          <a:sym typeface="Roboto"/>
                        </a:rPr>
                        <a:t>Pixel based</a:t>
                      </a:r>
                      <a:endParaRPr sz="1300">
                        <a:solidFill>
                          <a:srgbClr val="FFFFFF"/>
                        </a:solidFill>
                        <a:latin typeface="Roboto"/>
                        <a:ea typeface="Roboto"/>
                        <a:cs typeface="Roboto"/>
                        <a:sym typeface="Roboto"/>
                      </a:endParaRPr>
                    </a:p>
                  </a:txBody>
                  <a:tcPr marT="91425" marB="91425" marR="91425" marL="91425" anchor="ctr">
                    <a:solidFill>
                      <a:schemeClr val="lt2"/>
                    </a:solidFill>
                  </a:tcPr>
                </a:tc>
                <a:tc>
                  <a:txBody>
                    <a:bodyPr>
                      <a:noAutofit/>
                    </a:bodyPr>
                    <a:lstStyle/>
                    <a:p>
                      <a:pPr indent="0" lvl="0" marL="0" rtl="0" algn="ctr">
                        <a:spcBef>
                          <a:spcPts val="0"/>
                        </a:spcBef>
                        <a:spcAft>
                          <a:spcPts val="0"/>
                        </a:spcAft>
                        <a:buNone/>
                      </a:pPr>
                      <a:r>
                        <a:rPr lang="en-GB" sz="1300">
                          <a:solidFill>
                            <a:schemeClr val="lt1"/>
                          </a:solidFill>
                          <a:latin typeface="Roboto"/>
                          <a:ea typeface="Roboto"/>
                          <a:cs typeface="Roboto"/>
                          <a:sym typeface="Roboto"/>
                        </a:rPr>
                        <a:t>Accuracy</a:t>
                      </a:r>
                      <a:endParaRPr sz="13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chemeClr val="lt2"/>
                    </a:solidFill>
                  </a:tcPr>
                </a:tc>
                <a:tc>
                  <a:txBody>
                    <a:bodyPr>
                      <a:noAutofit/>
                    </a:bodyPr>
                    <a:lstStyle/>
                    <a:p>
                      <a:pPr indent="0" lvl="0" marL="0" rtl="0" algn="ctr">
                        <a:spcBef>
                          <a:spcPts val="0"/>
                        </a:spcBef>
                        <a:spcAft>
                          <a:spcPts val="0"/>
                        </a:spcAft>
                        <a:buClr>
                          <a:schemeClr val="dk1"/>
                        </a:buClr>
                        <a:buSzPts val="1100"/>
                        <a:buFont typeface="Arial"/>
                        <a:buNone/>
                      </a:pPr>
                      <a:r>
                        <a:rPr lang="en-GB" sz="1300">
                          <a:solidFill>
                            <a:schemeClr val="lt1"/>
                          </a:solidFill>
                          <a:latin typeface="Roboto"/>
                          <a:ea typeface="Roboto"/>
                          <a:cs typeface="Roboto"/>
                          <a:sym typeface="Roboto"/>
                        </a:rPr>
                        <a:t>Precision</a:t>
                      </a:r>
                      <a:endParaRPr sz="13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chemeClr val="lt2"/>
                    </a:solidFill>
                  </a:tcPr>
                </a:tc>
                <a:tc>
                  <a:txBody>
                    <a:bodyPr>
                      <a:noAutofit/>
                    </a:bodyPr>
                    <a:lstStyle/>
                    <a:p>
                      <a:pPr indent="0" lvl="0" marL="0" rtl="0" algn="ctr">
                        <a:spcBef>
                          <a:spcPts val="0"/>
                        </a:spcBef>
                        <a:spcAft>
                          <a:spcPts val="0"/>
                        </a:spcAft>
                        <a:buNone/>
                      </a:pPr>
                      <a:r>
                        <a:rPr lang="en-GB" sz="1300">
                          <a:solidFill>
                            <a:srgbClr val="FFFFFF"/>
                          </a:solidFill>
                          <a:latin typeface="Roboto"/>
                          <a:ea typeface="Roboto"/>
                          <a:cs typeface="Roboto"/>
                          <a:sym typeface="Roboto"/>
                        </a:rPr>
                        <a:t>Recall</a:t>
                      </a:r>
                      <a:endParaRPr sz="13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chemeClr val="lt2"/>
                    </a:solidFill>
                  </a:tcPr>
                </a:tc>
                <a:tc>
                  <a:txBody>
                    <a:bodyPr>
                      <a:noAutofit/>
                    </a:bodyPr>
                    <a:lstStyle/>
                    <a:p>
                      <a:pPr indent="0" lvl="0" marL="0" rtl="0" algn="ctr">
                        <a:spcBef>
                          <a:spcPts val="0"/>
                        </a:spcBef>
                        <a:spcAft>
                          <a:spcPts val="0"/>
                        </a:spcAft>
                        <a:buNone/>
                      </a:pPr>
                      <a:r>
                        <a:rPr lang="en-GB" sz="1300">
                          <a:solidFill>
                            <a:srgbClr val="FFFFFF"/>
                          </a:solidFill>
                          <a:latin typeface="Roboto"/>
                          <a:ea typeface="Roboto"/>
                          <a:cs typeface="Roboto"/>
                          <a:sym typeface="Roboto"/>
                        </a:rPr>
                        <a:t>F1-score</a:t>
                      </a:r>
                      <a:endParaRPr sz="13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chemeClr val="lt2"/>
                    </a:solidFill>
                  </a:tcPr>
                </a:tc>
                <a:tc>
                  <a:txBody>
                    <a:bodyPr>
                      <a:noAutofit/>
                    </a:bodyPr>
                    <a:lstStyle/>
                    <a:p>
                      <a:pPr indent="0" lvl="0" marL="0" rtl="0" algn="ctr">
                        <a:spcBef>
                          <a:spcPts val="0"/>
                        </a:spcBef>
                        <a:spcAft>
                          <a:spcPts val="0"/>
                        </a:spcAft>
                        <a:buNone/>
                      </a:pPr>
                      <a:r>
                        <a:rPr lang="en-GB" sz="1300">
                          <a:solidFill>
                            <a:srgbClr val="FFFFFF"/>
                          </a:solidFill>
                          <a:latin typeface="Roboto"/>
                          <a:ea typeface="Roboto"/>
                          <a:cs typeface="Roboto"/>
                          <a:sym typeface="Roboto"/>
                        </a:rPr>
                        <a:t>time[s]</a:t>
                      </a:r>
                      <a:endParaRPr sz="13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chemeClr val="lt2"/>
                    </a:solidFill>
                  </a:tcPr>
                </a:tc>
              </a:tr>
              <a:tr h="250900">
                <a:tc>
                  <a:txBody>
                    <a:bodyPr>
                      <a:noAutofit/>
                    </a:bodyPr>
                    <a:lstStyle/>
                    <a:p>
                      <a:pPr indent="0" lvl="0" marL="0" rtl="0" algn="ctr">
                        <a:spcBef>
                          <a:spcPts val="0"/>
                        </a:spcBef>
                        <a:spcAft>
                          <a:spcPts val="0"/>
                        </a:spcAft>
                        <a:buNone/>
                      </a:pPr>
                      <a:r>
                        <a:rPr lang="en-GB" sz="900">
                          <a:solidFill>
                            <a:schemeClr val="accent1"/>
                          </a:solidFill>
                          <a:latin typeface="Roboto"/>
                          <a:ea typeface="Roboto"/>
                          <a:cs typeface="Roboto"/>
                          <a:sym typeface="Roboto"/>
                        </a:rPr>
                        <a:t>Method 1</a:t>
                      </a:r>
                      <a:endParaRPr sz="900">
                        <a:solidFill>
                          <a:schemeClr val="accent1"/>
                        </a:solidFill>
                        <a:latin typeface="Roboto"/>
                        <a:ea typeface="Roboto"/>
                        <a:cs typeface="Roboto"/>
                        <a:sym typeface="Roboto"/>
                      </a:endParaRPr>
                    </a:p>
                  </a:txBody>
                  <a:tcPr marT="91425" marB="91425" marR="91425" marL="91425" anchor="ctr">
                    <a:lnR cap="flat" cmpd="sng" w="9525">
                      <a:solidFill>
                        <a:srgbClr val="9E9E9E"/>
                      </a:solidFill>
                      <a:prstDash val="solid"/>
                      <a:round/>
                      <a:headEnd len="med" w="med" type="none"/>
                      <a:tailEnd len="med" w="med" type="none"/>
                    </a:lnR>
                    <a:solidFill>
                      <a:schemeClr val="accent4"/>
                    </a:solidFill>
                  </a:tcPr>
                </a:tc>
                <a:tc>
                  <a:txBody>
                    <a:bodyPr>
                      <a:noAutofit/>
                    </a:bodyPr>
                    <a:lstStyle/>
                    <a:p>
                      <a:pPr indent="0" lvl="0" marL="0" rtl="0" algn="ctr">
                        <a:spcBef>
                          <a:spcPts val="0"/>
                        </a:spcBef>
                        <a:spcAft>
                          <a:spcPts val="0"/>
                        </a:spcAft>
                        <a:buNone/>
                      </a:pPr>
                      <a:r>
                        <a:rPr lang="en-GB"/>
                        <a:t>.</a:t>
                      </a:r>
                      <a:r>
                        <a:rPr lang="en-GB"/>
                        <a:t>793</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a:t>
                      </a:r>
                      <a:r>
                        <a:rPr lang="en-GB"/>
                        <a:t>799</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a:t>
                      </a:r>
                      <a:r>
                        <a:rPr lang="en-GB"/>
                        <a:t>793</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a:t>
                      </a:r>
                      <a:r>
                        <a:rPr lang="en-GB"/>
                        <a:t>796</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579.2</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250900">
                <a:tc>
                  <a:txBody>
                    <a:bodyPr>
                      <a:noAutofit/>
                    </a:bodyPr>
                    <a:lstStyle/>
                    <a:p>
                      <a:pPr indent="0" lvl="0" marL="0" marR="0" rtl="0" algn="ctr">
                        <a:lnSpc>
                          <a:spcPct val="100000"/>
                        </a:lnSpc>
                        <a:spcBef>
                          <a:spcPts val="0"/>
                        </a:spcBef>
                        <a:spcAft>
                          <a:spcPts val="0"/>
                        </a:spcAft>
                        <a:buNone/>
                      </a:pPr>
                      <a:r>
                        <a:rPr lang="en-GB" sz="900">
                          <a:solidFill>
                            <a:schemeClr val="accent1"/>
                          </a:solidFill>
                          <a:latin typeface="Roboto"/>
                          <a:ea typeface="Roboto"/>
                          <a:cs typeface="Roboto"/>
                          <a:sym typeface="Roboto"/>
                        </a:rPr>
                        <a:t>Method 2</a:t>
                      </a:r>
                      <a:endParaRPr sz="900">
                        <a:solidFill>
                          <a:schemeClr val="accent1"/>
                        </a:solidFill>
                        <a:latin typeface="Roboto"/>
                        <a:ea typeface="Roboto"/>
                        <a:cs typeface="Roboto"/>
                        <a:sym typeface="Roboto"/>
                      </a:endParaRPr>
                    </a:p>
                  </a:txBody>
                  <a:tcPr marT="91425" marB="91425" marR="91425" marL="91425" anchor="ctr">
                    <a:lnR cap="flat" cmpd="sng" w="9525">
                      <a:solidFill>
                        <a:srgbClr val="9E9E9E"/>
                      </a:solidFill>
                      <a:prstDash val="solid"/>
                      <a:round/>
                      <a:headEnd len="med" w="med" type="none"/>
                      <a:tailEnd len="med" w="med" type="none"/>
                    </a:lnR>
                    <a:lnB cap="flat" cmpd="sng" w="9525">
                      <a:solidFill>
                        <a:srgbClr val="9E9E9E"/>
                      </a:solidFill>
                      <a:prstDash val="solid"/>
                      <a:round/>
                      <a:headEnd len="med" w="med" type="none"/>
                      <a:tailEnd len="med" w="med" type="none"/>
                    </a:lnB>
                    <a:solidFill>
                      <a:schemeClr val="accent4"/>
                    </a:solidFill>
                  </a:tcPr>
                </a:tc>
                <a:tc>
                  <a:txBody>
                    <a:bodyPr>
                      <a:noAutofit/>
                    </a:bodyPr>
                    <a:lstStyle/>
                    <a:p>
                      <a:pPr indent="0" lvl="0" marL="0" rtl="0" algn="ctr">
                        <a:spcBef>
                          <a:spcPts val="0"/>
                        </a:spcBef>
                        <a:spcAft>
                          <a:spcPts val="0"/>
                        </a:spcAft>
                        <a:buNone/>
                      </a:pPr>
                      <a:r>
                        <a:rPr lang="en-GB"/>
                        <a:t>.</a:t>
                      </a:r>
                      <a:r>
                        <a:rPr lang="en-GB"/>
                        <a:t>844</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a:t>
                      </a:r>
                      <a:r>
                        <a:rPr lang="en-GB"/>
                        <a:t>853</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a:t>
                      </a:r>
                      <a:r>
                        <a:rPr lang="en-GB"/>
                        <a:t>844</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a:t>
                      </a:r>
                      <a:r>
                        <a:rPr lang="en-GB"/>
                        <a:t>849</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n-GB"/>
                        <a:t>1104.3</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bl>
          </a:graphicData>
        </a:graphic>
      </p:graphicFrame>
      <p:sp>
        <p:nvSpPr>
          <p:cNvPr id="249" name="Shape 249"/>
          <p:cNvSpPr txBox="1"/>
          <p:nvPr/>
        </p:nvSpPr>
        <p:spPr>
          <a:xfrm>
            <a:off x="5848450" y="3761050"/>
            <a:ext cx="3066900" cy="1079700"/>
          </a:xfrm>
          <a:prstGeom prst="rect">
            <a:avLst/>
          </a:prstGeom>
          <a:noFill/>
          <a:ln>
            <a:noFill/>
          </a:ln>
        </p:spPr>
        <p:txBody>
          <a:bodyPr anchorCtr="0" anchor="t" bIns="91425" lIns="91425" spcFirstLastPara="1" rIns="91425" wrap="square" tIns="91425">
            <a:noAutofit/>
          </a:bodyPr>
          <a:lstStyle/>
          <a:p>
            <a:pPr indent="-304800" lvl="0" marL="457200" rtl="0">
              <a:spcBef>
                <a:spcPts val="0"/>
              </a:spcBef>
              <a:spcAft>
                <a:spcPts val="0"/>
              </a:spcAft>
              <a:buSzPts val="1200"/>
              <a:buFont typeface="Old Standard TT"/>
              <a:buChar char="●"/>
            </a:pPr>
            <a:r>
              <a:rPr lang="en-GB" sz="1200">
                <a:solidFill>
                  <a:schemeClr val="dk1"/>
                </a:solidFill>
                <a:latin typeface="Old Standard TT"/>
                <a:ea typeface="Old Standard TT"/>
                <a:cs typeface="Old Standard TT"/>
                <a:sym typeface="Old Standard TT"/>
              </a:rPr>
              <a:t>Method 1: Dense SIFT + SVM (RBF kernel)</a:t>
            </a:r>
            <a:endParaRPr sz="1200">
              <a:latin typeface="Old Standard TT"/>
              <a:ea typeface="Old Standard TT"/>
              <a:cs typeface="Old Standard TT"/>
              <a:sym typeface="Old Standard TT"/>
            </a:endParaRPr>
          </a:p>
          <a:p>
            <a:pPr indent="-304800" lvl="0" marL="457200" rtl="0">
              <a:spcBef>
                <a:spcPts val="0"/>
              </a:spcBef>
              <a:spcAft>
                <a:spcPts val="0"/>
              </a:spcAft>
              <a:buSzPts val="1200"/>
              <a:buFont typeface="Old Standard TT"/>
              <a:buChar char="●"/>
            </a:pPr>
            <a:r>
              <a:rPr lang="en-GB" sz="1200">
                <a:latin typeface="Old Standard TT"/>
                <a:ea typeface="Old Standard TT"/>
                <a:cs typeface="Old Standard TT"/>
                <a:sym typeface="Old Standard TT"/>
              </a:rPr>
              <a:t>Method 2: </a:t>
            </a:r>
            <a:r>
              <a:rPr lang="en-GB" sz="1200">
                <a:solidFill>
                  <a:schemeClr val="dk1"/>
                </a:solidFill>
                <a:latin typeface="Old Standard TT"/>
                <a:ea typeface="Old Standard TT"/>
                <a:cs typeface="Old Standard TT"/>
                <a:sym typeface="Old Standard TT"/>
              </a:rPr>
              <a:t>Dense SIFT + Spatial Pyramids + SVM (histogram intersection kernel)</a:t>
            </a:r>
            <a:endParaRPr sz="1200">
              <a:solidFill>
                <a:schemeClr val="dk1"/>
              </a:solidFill>
              <a:latin typeface="Old Standard TT"/>
              <a:ea typeface="Old Standard TT"/>
              <a:cs typeface="Old Standard TT"/>
              <a:sym typeface="Old Standard TT"/>
            </a:endParaRPr>
          </a:p>
          <a:p>
            <a:pPr indent="0" lvl="0" marL="0" rtl="0">
              <a:spcBef>
                <a:spcPts val="0"/>
              </a:spcBef>
              <a:spcAft>
                <a:spcPts val="0"/>
              </a:spcAft>
              <a:buClr>
                <a:schemeClr val="dk1"/>
              </a:buClr>
              <a:buSzPts val="1100"/>
              <a:buFont typeface="Arial"/>
              <a:buNone/>
            </a:pPr>
            <a:r>
              <a:t/>
            </a:r>
            <a:endParaRPr>
              <a:solidFill>
                <a:schemeClr val="dk1"/>
              </a:solidFill>
              <a:latin typeface="Old Standard TT"/>
              <a:ea typeface="Old Standard TT"/>
              <a:cs typeface="Old Standard TT"/>
              <a:sym typeface="Old Standard TT"/>
            </a:endParaRPr>
          </a:p>
          <a:p>
            <a:pPr indent="0" lvl="0" marL="0" rtl="0">
              <a:spcBef>
                <a:spcPts val="0"/>
              </a:spcBef>
              <a:spcAft>
                <a:spcPts val="0"/>
              </a:spcAft>
              <a:buClr>
                <a:schemeClr val="dk1"/>
              </a:buClr>
              <a:buSzPts val="1100"/>
              <a:buFont typeface="Arial"/>
              <a:buNone/>
            </a:pPr>
            <a:r>
              <a:t/>
            </a:r>
            <a:endParaRPr>
              <a:latin typeface="Old Standard TT"/>
              <a:ea typeface="Old Standard TT"/>
              <a:cs typeface="Old Standard TT"/>
              <a:sym typeface="Old Standard TT"/>
            </a:endParaRPr>
          </a:p>
          <a:p>
            <a:pPr indent="0" lvl="0" marL="0" rtl="0">
              <a:spcBef>
                <a:spcPts val="0"/>
              </a:spcBef>
              <a:spcAft>
                <a:spcPts val="0"/>
              </a:spcAft>
              <a:buClr>
                <a:schemeClr val="dk1"/>
              </a:buClr>
              <a:buSzPts val="1100"/>
              <a:buFont typeface="Arial"/>
              <a:buNone/>
            </a:pPr>
            <a:r>
              <a:t/>
            </a:r>
            <a:endParaRPr sz="1200">
              <a:latin typeface="Old Standard TT"/>
              <a:ea typeface="Old Standard TT"/>
              <a:cs typeface="Old Standard TT"/>
              <a:sym typeface="Old Standard TT"/>
            </a:endParaRPr>
          </a:p>
          <a:p>
            <a:pPr indent="0" lvl="0" marL="0" rtl="0">
              <a:spcBef>
                <a:spcPts val="0"/>
              </a:spcBef>
              <a:spcAft>
                <a:spcPts val="0"/>
              </a:spcAft>
              <a:buNone/>
            </a:pPr>
            <a:r>
              <a:t/>
            </a:r>
            <a:endParaRPr sz="1200">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