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Inter Bold" charset="1" panose="020B0802030000000004"/>
      <p:regular r:id="rId21"/>
    </p:embeddedFont>
    <p:embeddedFont>
      <p:font typeface="Open Sans" charset="1" panose="00000000000000000000"/>
      <p:regular r:id="rId22"/>
    </p:embeddedFont>
    <p:embeddedFont>
      <p:font typeface="Canva Sans" charset="1" panose="020B0503030501040103"/>
      <p:regular r:id="rId23"/>
    </p:embeddedFont>
    <p:embeddedFont>
      <p:font typeface="Open Sans Bold" charset="1" panose="00000000000000000000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499047"/>
            <a:ext cx="3818180" cy="3787953"/>
          </a:xfrm>
          <a:custGeom>
            <a:avLst/>
            <a:gdLst/>
            <a:ahLst/>
            <a:cxnLst/>
            <a:rect r="r" b="b" t="t" l="l"/>
            <a:pathLst>
              <a:path h="3787953" w="3818180">
                <a:moveTo>
                  <a:pt x="0" y="0"/>
                </a:moveTo>
                <a:lnTo>
                  <a:pt x="3818180" y="0"/>
                </a:lnTo>
                <a:lnTo>
                  <a:pt x="3818180" y="3787953"/>
                </a:lnTo>
                <a:lnTo>
                  <a:pt x="0" y="3787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3576457" y="0"/>
            <a:ext cx="4711543" cy="4650686"/>
          </a:xfrm>
          <a:custGeom>
            <a:avLst/>
            <a:gdLst/>
            <a:ahLst/>
            <a:cxnLst/>
            <a:rect r="r" b="b" t="t" l="l"/>
            <a:pathLst>
              <a:path h="4650686" w="4711543">
                <a:moveTo>
                  <a:pt x="0" y="4650686"/>
                </a:moveTo>
                <a:lnTo>
                  <a:pt x="4711543" y="4650686"/>
                </a:lnTo>
                <a:lnTo>
                  <a:pt x="4711543" y="0"/>
                </a:lnTo>
                <a:lnTo>
                  <a:pt x="0" y="0"/>
                </a:lnTo>
                <a:lnTo>
                  <a:pt x="0" y="46506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92270" y="3000827"/>
            <a:ext cx="12703460" cy="438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1"/>
              </a:lnSpc>
            </a:pPr>
            <a:r>
              <a:rPr lang="en-US" b="true" sz="10428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NLP PROJECT:</a:t>
            </a:r>
          </a:p>
          <a:p>
            <a:pPr algn="ctr">
              <a:lnSpc>
                <a:spcPts val="11471"/>
              </a:lnSpc>
            </a:pPr>
            <a:r>
              <a:rPr lang="en-US" b="true" sz="10428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HINDI SPEECH SYNTHESIS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9245" y="7324273"/>
            <a:ext cx="7612537" cy="52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15"/>
              </a:lnSpc>
            </a:pPr>
            <a:r>
              <a:rPr lang="en-US" sz="30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PRESENTED BY : GROUP 20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76456" y="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9620" y="659712"/>
            <a:ext cx="15501312" cy="116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8"/>
              </a:lnSpc>
            </a:pPr>
            <a:r>
              <a:rPr lang="en-US" b="true" sz="817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IMPLEMENTED TECHNIQUES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6720807" y="1705772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5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5" y="3411544"/>
                </a:lnTo>
                <a:lnTo>
                  <a:pt x="34115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9620" y="2640859"/>
            <a:ext cx="15937409" cy="701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3960"/>
              </a:lnSpc>
              <a:buAutoNum type="arabicPeriod" startAt="1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Direct Concatenation</a:t>
            </a:r>
          </a:p>
          <a:p>
            <a:pPr algn="l" marL="647703" indent="-323852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pproach of stitching audio segments together.</a:t>
            </a:r>
          </a:p>
          <a:p>
            <a:pPr algn="l" marL="647703" indent="-323852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Pros: Easy to implement.</a:t>
            </a:r>
          </a:p>
          <a:p>
            <a:pPr algn="l" marL="647703" indent="-323852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Cons: Robotic and choppy output, lacking smoothness.</a:t>
            </a:r>
          </a:p>
          <a:p>
            <a:pPr algn="l">
              <a:lnSpc>
                <a:spcPts val="3300"/>
              </a:lnSpc>
            </a:pPr>
          </a:p>
          <a:p>
            <a:pPr algn="l">
              <a:lnSpc>
                <a:spcPts val="3960"/>
              </a:lnSpc>
            </a:pP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2.</a:t>
            </a: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Crossfade Transition</a:t>
            </a:r>
          </a:p>
          <a:p>
            <a:pPr algn="l"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Added crossfades between concatenated segments to create smoother transitions.</a:t>
            </a:r>
          </a:p>
          <a:p>
            <a:pPr algn="l"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Improvement: Reduced abruptness, resulting in more fluid speech</a:t>
            </a: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l">
              <a:lnSpc>
                <a:spcPts val="3300"/>
              </a:lnSpc>
            </a:pPr>
          </a:p>
          <a:p>
            <a:pPr algn="l">
              <a:lnSpc>
                <a:spcPts val="3960"/>
              </a:lnSpc>
            </a:pP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3.</a:t>
            </a: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Prosody Adjustment</a:t>
            </a:r>
          </a:p>
          <a:p>
            <a:pPr algn="l"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Focused on adjusting pitch, tone, and duration to match natural speech patterns.</a:t>
            </a:r>
          </a:p>
          <a:p>
            <a:pPr algn="l"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Outcome: Achieved better expressiveness and flow.</a:t>
            </a:r>
          </a:p>
          <a:p>
            <a:pPr algn="l">
              <a:lnSpc>
                <a:spcPts val="3300"/>
              </a:lnSpc>
            </a:pPr>
          </a:p>
          <a:p>
            <a:pPr algn="l">
              <a:lnSpc>
                <a:spcPts val="3960"/>
              </a:lnSpc>
            </a:pP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4.</a:t>
            </a: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Crossfade Transition with Prosody Adjustment</a:t>
            </a:r>
          </a:p>
          <a:p>
            <a:pPr algn="l"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Combined crossfade with prosody adjustments for optimal results.</a:t>
            </a:r>
          </a:p>
          <a:p>
            <a:pPr algn="l" marL="647700" indent="-323850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Result: Most natural and accurate output among all techniques.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76456" y="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8616" y="796433"/>
            <a:ext cx="14944827" cy="143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68"/>
              </a:lnSpc>
            </a:pPr>
            <a:r>
              <a:rPr lang="en-US" b="true" sz="997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RESULTS &amp; ACCURACY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876456" y="3458589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4424355"/>
            <a:ext cx="14328279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Initial accuracy was low due to dataset limitations.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Improvement Strategies: Increased dataset size, improved data 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quality, and implemented more smoothening techniques.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66759" y="548034"/>
            <a:ext cx="492541" cy="271345"/>
          </a:xfrm>
          <a:custGeom>
            <a:avLst/>
            <a:gdLst/>
            <a:ahLst/>
            <a:cxnLst/>
            <a:rect r="r" b="b" t="t" l="l"/>
            <a:pathLst>
              <a:path h="271345" w="492541">
                <a:moveTo>
                  <a:pt x="0" y="0"/>
                </a:moveTo>
                <a:lnTo>
                  <a:pt x="492541" y="0"/>
                </a:lnTo>
                <a:lnTo>
                  <a:pt x="492541" y="271345"/>
                </a:lnTo>
                <a:lnTo>
                  <a:pt x="0" y="27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710778"/>
            <a:ext cx="5466665" cy="1576222"/>
          </a:xfrm>
          <a:custGeom>
            <a:avLst/>
            <a:gdLst/>
            <a:ahLst/>
            <a:cxnLst/>
            <a:rect r="r" b="b" t="t" l="l"/>
            <a:pathLst>
              <a:path h="1576222" w="5466665">
                <a:moveTo>
                  <a:pt x="0" y="0"/>
                </a:moveTo>
                <a:lnTo>
                  <a:pt x="5466665" y="0"/>
                </a:lnTo>
                <a:lnTo>
                  <a:pt x="5466665" y="1576222"/>
                </a:lnTo>
                <a:lnTo>
                  <a:pt x="0" y="1576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43284"/>
            <a:ext cx="16230600" cy="141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0"/>
              </a:lnSpc>
            </a:pPr>
            <a:r>
              <a:rPr lang="en-US" b="true" sz="99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CHALLENGES FACED?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769029"/>
            <a:ext cx="18288000" cy="571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 creation: We had to create our own dataset for TTS. Creating a lot of which requires months of effort. So we had to filter the syllables into even smaller units and annotate it.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ronunciation variability: Handling diverse accents, pronunciations, and dialects in Hindi.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Variability across different samples: Maintaining uniform pitch and volume between different recordings is difficult for untrained voice actors.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ata quality: Ensuring clean and consistent audio-text pairs was time-consuming.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76456" y="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5018" y="866406"/>
            <a:ext cx="15501312" cy="116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8"/>
              </a:lnSpc>
            </a:pPr>
            <a:r>
              <a:rPr lang="en-US" b="true" sz="817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KEY TAKEAWAYS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5846330" y="2679509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5" y="0"/>
                </a:moveTo>
                <a:lnTo>
                  <a:pt x="0" y="0"/>
                </a:lnTo>
                <a:lnTo>
                  <a:pt x="0" y="3411545"/>
                </a:lnTo>
                <a:lnTo>
                  <a:pt x="3411545" y="3411545"/>
                </a:lnTo>
                <a:lnTo>
                  <a:pt x="34115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3344869"/>
            <a:ext cx="15629483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Building a custom dataset was challenging but crucial for Hindi TTS.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Experimenting with multiple techniques led to significant accuracy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improvements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6376567"/>
            <a:ext cx="16456819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Combining multiple techniques improves naturalness and intelligibility.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212021" y="102870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9620" y="659712"/>
            <a:ext cx="15501312" cy="116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8"/>
              </a:lnSpc>
            </a:pPr>
            <a:r>
              <a:rPr lang="en-US" b="true" sz="817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INDIVIDUAL CONTRIBUTIONS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9620" y="2319318"/>
            <a:ext cx="18038380" cy="740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Saurabh: Recorded speech dataset, frequency analysis and integrated different techniques implemented by other team members to be functional.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Devansh: Recorded speech dataset, implemented splitting and concatenation technique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Shubh: Recorded speech dataset, implemented crossfade transition technique and dataset loading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Aryan: Recorded speech dataset, implemented prosody adjustment technique, along with combinting it with crossfade technique, loading frequency analysis dataset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696433" y="3254064"/>
            <a:ext cx="7856919" cy="6806056"/>
          </a:xfrm>
          <a:custGeom>
            <a:avLst/>
            <a:gdLst/>
            <a:ahLst/>
            <a:cxnLst/>
            <a:rect r="r" b="b" t="t" l="l"/>
            <a:pathLst>
              <a:path h="6806056" w="7856919">
                <a:moveTo>
                  <a:pt x="0" y="0"/>
                </a:moveTo>
                <a:lnTo>
                  <a:pt x="7856919" y="0"/>
                </a:lnTo>
                <a:lnTo>
                  <a:pt x="7856919" y="6806057"/>
                </a:lnTo>
                <a:lnTo>
                  <a:pt x="0" y="6806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51385" y="0"/>
            <a:ext cx="2736615" cy="2728633"/>
          </a:xfrm>
          <a:custGeom>
            <a:avLst/>
            <a:gdLst/>
            <a:ahLst/>
            <a:cxnLst/>
            <a:rect r="r" b="b" t="t" l="l"/>
            <a:pathLst>
              <a:path h="2728633" w="2736615">
                <a:moveTo>
                  <a:pt x="0" y="0"/>
                </a:moveTo>
                <a:lnTo>
                  <a:pt x="2736615" y="0"/>
                </a:lnTo>
                <a:lnTo>
                  <a:pt x="2736615" y="2728633"/>
                </a:lnTo>
                <a:lnTo>
                  <a:pt x="0" y="27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38072" y="2506281"/>
            <a:ext cx="5781709" cy="273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3"/>
              </a:lnSpc>
            </a:pPr>
            <a:r>
              <a:rPr lang="en-US" b="true" sz="966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THANK YOU.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88402" y="-688402"/>
            <a:ext cx="1379101" cy="2755906"/>
          </a:xfrm>
          <a:custGeom>
            <a:avLst/>
            <a:gdLst/>
            <a:ahLst/>
            <a:cxnLst/>
            <a:rect r="r" b="b" t="t" l="l"/>
            <a:pathLst>
              <a:path h="2755906" w="1379101">
                <a:moveTo>
                  <a:pt x="0" y="0"/>
                </a:moveTo>
                <a:lnTo>
                  <a:pt x="1379102" y="0"/>
                </a:lnTo>
                <a:lnTo>
                  <a:pt x="1379102" y="2755906"/>
                </a:lnTo>
                <a:lnTo>
                  <a:pt x="0" y="2755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1218" y="1104900"/>
            <a:ext cx="13145563" cy="116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9"/>
              </a:lnSpc>
            </a:pPr>
            <a:r>
              <a:rPr lang="en-US" b="true" sz="8117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OUR TEAM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5400000">
            <a:off x="16220496" y="-688402"/>
            <a:ext cx="1379101" cy="2755906"/>
          </a:xfrm>
          <a:custGeom>
            <a:avLst/>
            <a:gdLst/>
            <a:ahLst/>
            <a:cxnLst/>
            <a:rect r="r" b="b" t="t" l="l"/>
            <a:pathLst>
              <a:path h="2755906" w="1379101">
                <a:moveTo>
                  <a:pt x="0" y="2755906"/>
                </a:moveTo>
                <a:lnTo>
                  <a:pt x="1379102" y="2755906"/>
                </a:lnTo>
                <a:lnTo>
                  <a:pt x="1379102" y="0"/>
                </a:lnTo>
                <a:lnTo>
                  <a:pt x="0" y="0"/>
                </a:lnTo>
                <a:lnTo>
                  <a:pt x="0" y="275590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947408" y="2865116"/>
            <a:ext cx="6393184" cy="639318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910768" y="3550883"/>
            <a:ext cx="320799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Shubh Tiwari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S20220010203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16427" y="3550883"/>
            <a:ext cx="318745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Aryan Sharma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S20220010021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4693" y="6820641"/>
            <a:ext cx="470014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Devansh Vinay Vashist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S20220010059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49441" y="6820641"/>
            <a:ext cx="320262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Saurabh Pal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S20220010196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76456" y="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14425"/>
            <a:ext cx="10791231" cy="142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68"/>
              </a:lnSpc>
            </a:pPr>
            <a:r>
              <a:rPr lang="en-US" b="true" sz="997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876456" y="3458589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303" y="3601863"/>
            <a:ext cx="12241585" cy="2539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547" indent="-392273" lvl="1">
              <a:lnSpc>
                <a:spcPts val="5087"/>
              </a:lnSpc>
              <a:buFont typeface="Arial"/>
              <a:buChar char="•"/>
            </a:pPr>
            <a:r>
              <a:rPr lang="en-US" sz="36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Concatenative speech synthesis for Hindi language.</a:t>
            </a:r>
          </a:p>
          <a:p>
            <a:pPr algn="l" marL="784547" indent="-392273" lvl="1">
              <a:lnSpc>
                <a:spcPts val="5087"/>
              </a:lnSpc>
              <a:buFont typeface="Arial"/>
              <a:buChar char="•"/>
            </a:pPr>
            <a:r>
              <a:rPr lang="en-US" sz="36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Custom speech sample dataset</a:t>
            </a:r>
          </a:p>
          <a:p>
            <a:pPr algn="l" marL="784547" indent="-392273" lvl="1">
              <a:lnSpc>
                <a:spcPts val="5087"/>
              </a:lnSpc>
              <a:buFont typeface="Arial"/>
              <a:buChar char="•"/>
            </a:pPr>
            <a:r>
              <a:rPr lang="en-US" sz="36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Natural speech output</a:t>
            </a:r>
          </a:p>
          <a:p>
            <a:pPr algn="l">
              <a:lnSpc>
                <a:spcPts val="5087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76456" y="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14425"/>
            <a:ext cx="10791231" cy="142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68"/>
              </a:lnSpc>
            </a:pPr>
            <a:r>
              <a:rPr lang="en-US" b="true" sz="997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MOTIVATION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876456" y="3458589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2717" y="3059971"/>
            <a:ext cx="13295331" cy="501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7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More natural HCI</a:t>
            </a:r>
          </a:p>
          <a:p>
            <a:pPr algn="l" marL="777238" indent="-388619" lvl="1">
              <a:lnSpc>
                <a:spcPts val="57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Accessibility for the visually impaired folks</a:t>
            </a:r>
          </a:p>
          <a:p>
            <a:pPr algn="l" marL="777238" indent="-388619" lvl="1">
              <a:lnSpc>
                <a:spcPts val="57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DL based TTS systems require more computing resources</a:t>
            </a:r>
          </a:p>
          <a:p>
            <a:pPr algn="l" marL="777238" indent="-388619" lvl="1">
              <a:lnSpc>
                <a:spcPts val="57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Local TTS system for better user privacy</a:t>
            </a:r>
          </a:p>
          <a:p>
            <a:pPr algn="l" marL="777238" indent="-388619" lvl="1">
              <a:lnSpc>
                <a:spcPts val="57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And above all, learning something new</a:t>
            </a:r>
          </a:p>
          <a:p>
            <a:pPr algn="l">
              <a:lnSpc>
                <a:spcPts val="575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40513" y="1653076"/>
            <a:ext cx="10330623" cy="2190557"/>
            <a:chOff x="0" y="0"/>
            <a:chExt cx="13774165" cy="29207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363552"/>
              <a:ext cx="13774165" cy="2557190"/>
              <a:chOff x="0" y="0"/>
              <a:chExt cx="2733673" cy="50751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33673" cy="507510"/>
              </a:xfrm>
              <a:custGeom>
                <a:avLst/>
                <a:gdLst/>
                <a:ahLst/>
                <a:cxnLst/>
                <a:rect r="r" b="b" t="t" l="l"/>
                <a:pathLst>
                  <a:path h="507510" w="2733673">
                    <a:moveTo>
                      <a:pt x="0" y="0"/>
                    </a:moveTo>
                    <a:lnTo>
                      <a:pt x="2733673" y="0"/>
                    </a:lnTo>
                    <a:lnTo>
                      <a:pt x="2733673" y="507510"/>
                    </a:lnTo>
                    <a:lnTo>
                      <a:pt x="0" y="5075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2733673" cy="5551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74"/>
                  </a:lnSpc>
                </a:pPr>
                <a:r>
                  <a:rPr lang="en-US" sz="2624">
                    <a:solidFill>
                      <a:srgbClr val="F5F5F5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Transforming text into a consistent, standard format to reduce its variability.</a:t>
                </a: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42566" y="0"/>
              <a:ext cx="6227635" cy="1100259"/>
              <a:chOff x="0" y="0"/>
              <a:chExt cx="1235960" cy="21836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35960" cy="218362"/>
              </a:xfrm>
              <a:custGeom>
                <a:avLst/>
                <a:gdLst/>
                <a:ahLst/>
                <a:cxnLst/>
                <a:rect r="r" b="b" t="t" l="l"/>
                <a:pathLst>
                  <a:path h="218362" w="1235960">
                    <a:moveTo>
                      <a:pt x="0" y="0"/>
                    </a:moveTo>
                    <a:lnTo>
                      <a:pt x="1235960" y="0"/>
                    </a:lnTo>
                    <a:lnTo>
                      <a:pt x="1235960" y="218362"/>
                    </a:lnTo>
                    <a:lnTo>
                      <a:pt x="0" y="218362"/>
                    </a:lnTo>
                    <a:close/>
                  </a:path>
                </a:pathLst>
              </a:custGeom>
              <a:solidFill>
                <a:srgbClr val="030303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235960" cy="2659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3674"/>
                  </a:lnSpc>
                </a:pPr>
                <a:r>
                  <a:rPr lang="en-US" b="true" sz="2624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         NORMALIZATION</a:t>
                </a: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true" flipV="true" rot="0">
            <a:off x="16512590" y="0"/>
            <a:ext cx="1843871" cy="1843871"/>
          </a:xfrm>
          <a:custGeom>
            <a:avLst/>
            <a:gdLst/>
            <a:ahLst/>
            <a:cxnLst/>
            <a:rect r="r" b="b" t="t" l="l"/>
            <a:pathLst>
              <a:path h="1843871" w="1843871">
                <a:moveTo>
                  <a:pt x="1843871" y="1843871"/>
                </a:moveTo>
                <a:lnTo>
                  <a:pt x="0" y="1843871"/>
                </a:lnTo>
                <a:lnTo>
                  <a:pt x="0" y="0"/>
                </a:lnTo>
                <a:lnTo>
                  <a:pt x="1843871" y="0"/>
                </a:lnTo>
                <a:lnTo>
                  <a:pt x="1843871" y="1843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4668719" y="0"/>
            <a:ext cx="1843871" cy="1843871"/>
          </a:xfrm>
          <a:custGeom>
            <a:avLst/>
            <a:gdLst/>
            <a:ahLst/>
            <a:cxnLst/>
            <a:rect r="r" b="b" t="t" l="l"/>
            <a:pathLst>
              <a:path h="1843871" w="1843871">
                <a:moveTo>
                  <a:pt x="1843871" y="1843871"/>
                </a:moveTo>
                <a:lnTo>
                  <a:pt x="0" y="1843871"/>
                </a:lnTo>
                <a:lnTo>
                  <a:pt x="0" y="0"/>
                </a:lnTo>
                <a:lnTo>
                  <a:pt x="1843871" y="0"/>
                </a:lnTo>
                <a:lnTo>
                  <a:pt x="1843871" y="1843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240513" y="4081758"/>
            <a:ext cx="10379415" cy="2123484"/>
            <a:chOff x="0" y="0"/>
            <a:chExt cx="13839220" cy="283131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352421"/>
              <a:ext cx="13839220" cy="2478892"/>
              <a:chOff x="0" y="0"/>
              <a:chExt cx="2733673" cy="48965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33673" cy="489658"/>
              </a:xfrm>
              <a:custGeom>
                <a:avLst/>
                <a:gdLst/>
                <a:ahLst/>
                <a:cxnLst/>
                <a:rect r="r" b="b" t="t" l="l"/>
                <a:pathLst>
                  <a:path h="489658" w="2733673">
                    <a:moveTo>
                      <a:pt x="0" y="0"/>
                    </a:moveTo>
                    <a:lnTo>
                      <a:pt x="2733673" y="0"/>
                    </a:lnTo>
                    <a:lnTo>
                      <a:pt x="2733673" y="489658"/>
                    </a:lnTo>
                    <a:lnTo>
                      <a:pt x="0" y="48965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2733673" cy="5372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74"/>
                  </a:lnSpc>
                </a:pPr>
                <a:r>
                  <a:rPr lang="en-US" sz="2624">
                    <a:solidFill>
                      <a:srgbClr val="F5F5F5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Process of splitting text into smaller units, like words and then small syllable like units for easier analysis.</a:t>
                </a: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956464" y="0"/>
              <a:ext cx="6257048" cy="1066570"/>
              <a:chOff x="0" y="0"/>
              <a:chExt cx="1235960" cy="21068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35960" cy="210681"/>
              </a:xfrm>
              <a:custGeom>
                <a:avLst/>
                <a:gdLst/>
                <a:ahLst/>
                <a:cxnLst/>
                <a:rect r="r" b="b" t="t" l="l"/>
                <a:pathLst>
                  <a:path h="210681" w="1235960">
                    <a:moveTo>
                      <a:pt x="0" y="0"/>
                    </a:moveTo>
                    <a:lnTo>
                      <a:pt x="1235960" y="0"/>
                    </a:lnTo>
                    <a:lnTo>
                      <a:pt x="1235960" y="210681"/>
                    </a:lnTo>
                    <a:lnTo>
                      <a:pt x="0" y="210681"/>
                    </a:lnTo>
                    <a:close/>
                  </a:path>
                </a:pathLst>
              </a:custGeom>
              <a:solidFill>
                <a:srgbClr val="030303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1235960" cy="258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3674"/>
                  </a:lnSpc>
                </a:pPr>
                <a:r>
                  <a:rPr lang="en-US" b="true" sz="2624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          TOKENIZATION</a:t>
                </a: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4240513" y="6443367"/>
            <a:ext cx="10379415" cy="2123484"/>
            <a:chOff x="0" y="0"/>
            <a:chExt cx="13839220" cy="2831313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352421"/>
              <a:ext cx="13839220" cy="2478892"/>
              <a:chOff x="0" y="0"/>
              <a:chExt cx="2733673" cy="48965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733673" cy="489658"/>
              </a:xfrm>
              <a:custGeom>
                <a:avLst/>
                <a:gdLst/>
                <a:ahLst/>
                <a:cxnLst/>
                <a:rect r="r" b="b" t="t" l="l"/>
                <a:pathLst>
                  <a:path h="489658" w="2733673">
                    <a:moveTo>
                      <a:pt x="0" y="0"/>
                    </a:moveTo>
                    <a:lnTo>
                      <a:pt x="2733673" y="0"/>
                    </a:lnTo>
                    <a:lnTo>
                      <a:pt x="2733673" y="489658"/>
                    </a:lnTo>
                    <a:lnTo>
                      <a:pt x="0" y="48965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2733673" cy="5372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74"/>
                  </a:lnSpc>
                </a:pPr>
                <a:r>
                  <a:rPr lang="en-US" sz="2624">
                    <a:solidFill>
                      <a:srgbClr val="F5F5F5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Joining individual speech samples together into a single sample with pauses.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56464" y="0"/>
              <a:ext cx="6257048" cy="1066570"/>
              <a:chOff x="0" y="0"/>
              <a:chExt cx="1235960" cy="21068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235960" cy="210681"/>
              </a:xfrm>
              <a:custGeom>
                <a:avLst/>
                <a:gdLst/>
                <a:ahLst/>
                <a:cxnLst/>
                <a:rect r="r" b="b" t="t" l="l"/>
                <a:pathLst>
                  <a:path h="210681" w="1235960">
                    <a:moveTo>
                      <a:pt x="0" y="0"/>
                    </a:moveTo>
                    <a:lnTo>
                      <a:pt x="1235960" y="0"/>
                    </a:lnTo>
                    <a:lnTo>
                      <a:pt x="1235960" y="210681"/>
                    </a:lnTo>
                    <a:lnTo>
                      <a:pt x="0" y="210681"/>
                    </a:lnTo>
                    <a:close/>
                  </a:path>
                </a:pathLst>
              </a:custGeom>
              <a:solidFill>
                <a:srgbClr val="03030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235960" cy="258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3674"/>
                  </a:lnSpc>
                </a:pPr>
                <a:r>
                  <a:rPr lang="en-US" b="true" sz="2624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         CONCATENATION</a:t>
                </a:r>
                <a:r>
                  <a:rPr lang="en-US" sz="2624" b="true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</a:t>
                </a: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2956464" y="1267343"/>
              <a:ext cx="10061738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1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-5400000">
            <a:off x="-2743896" y="4605066"/>
            <a:ext cx="8763470" cy="107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6"/>
              </a:lnSpc>
            </a:pPr>
            <a:r>
              <a:rPr lang="en-US" b="true" sz="7542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KEY CONCEPTS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76456" y="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1235" y="646412"/>
            <a:ext cx="13926727" cy="1746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9"/>
              </a:lnSpc>
            </a:pPr>
            <a:r>
              <a:rPr lang="en-US" sz="9581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WHAT DID WE DO?</a:t>
            </a:r>
          </a:p>
          <a:p>
            <a:pPr algn="l">
              <a:lnSpc>
                <a:spcPts val="33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876456" y="3458589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8323" y="2772148"/>
            <a:ext cx="13847756" cy="48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57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Generated speech samples for each team member</a:t>
            </a:r>
          </a:p>
          <a:p>
            <a:pPr algn="l" marL="777238" indent="-388619" lvl="1">
              <a:lnSpc>
                <a:spcPts val="557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Filtered and segmented all the samples</a:t>
            </a:r>
          </a:p>
          <a:p>
            <a:pPr algn="l" marL="777238" indent="-388619" lvl="1">
              <a:lnSpc>
                <a:spcPts val="557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Getting text from user</a:t>
            </a:r>
          </a:p>
          <a:p>
            <a:pPr algn="l" marL="777238" indent="-388619" lvl="1">
              <a:lnSpc>
                <a:spcPts val="557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Getting response by text normalization</a:t>
            </a:r>
          </a:p>
          <a:p>
            <a:pPr algn="l" marL="777238" indent="-388619" lvl="1">
              <a:lnSpc>
                <a:spcPts val="557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Did syllable frequency analysis and speech synthesis</a:t>
            </a:r>
          </a:p>
          <a:p>
            <a:pPr algn="l" marL="777238" indent="-388619" lvl="1">
              <a:lnSpc>
                <a:spcPts val="557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Smoothening at concatenation point</a:t>
            </a:r>
          </a:p>
          <a:p>
            <a:pPr algn="l">
              <a:lnSpc>
                <a:spcPts val="5579"/>
              </a:lnSpc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76456" y="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0440" y="408304"/>
            <a:ext cx="15707480" cy="1316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b="true" sz="92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LIMITATION AND MERITS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876456" y="3458589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485436"/>
            <a:ext cx="13065822" cy="594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350" indent="-366675" lvl="1">
              <a:lnSpc>
                <a:spcPts val="5264"/>
              </a:lnSpc>
              <a:buFont typeface="Arial"/>
              <a:buChar char="•"/>
            </a:pPr>
            <a:r>
              <a:rPr lang="en-US" sz="33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 are aware that the modern, deep-learning based, TTS systems are far more accurate than the concatenative speech synthesis method. But those transformer based models require a lot of computing resources for inference.</a:t>
            </a:r>
          </a:p>
          <a:p>
            <a:pPr algn="l" marL="733350" indent="-366675" lvl="1">
              <a:lnSpc>
                <a:spcPts val="5264"/>
              </a:lnSpc>
              <a:buFont typeface="Arial"/>
              <a:buChar char="•"/>
            </a:pPr>
            <a:r>
              <a:rPr lang="en-US" sz="33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Trading memory for computing power</a:t>
            </a:r>
          </a:p>
          <a:p>
            <a:pPr algn="l" marL="733350" indent="-366675" lvl="1">
              <a:lnSpc>
                <a:spcPts val="5264"/>
              </a:lnSpc>
              <a:buFont typeface="Arial"/>
              <a:buChar char="•"/>
            </a:pPr>
            <a:r>
              <a:rPr lang="en-US" sz="33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Lower latency speech output due to stored speech samples</a:t>
            </a:r>
          </a:p>
          <a:p>
            <a:pPr algn="l" marL="733350" indent="-366675" lvl="1">
              <a:lnSpc>
                <a:spcPts val="5264"/>
              </a:lnSpc>
              <a:buFont typeface="Arial"/>
              <a:buChar char="•"/>
            </a:pPr>
            <a:r>
              <a:rPr lang="en-US" sz="33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 have limited dataset creation ability so accounting for every syllable is not possible for a very accurate result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76456" y="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14425"/>
            <a:ext cx="13847756" cy="143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68"/>
              </a:lnSpc>
            </a:pPr>
            <a:r>
              <a:rPr lang="en-US" b="true" sz="997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DATASET CREATION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876456" y="3458589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1922" y="3297244"/>
            <a:ext cx="13847756" cy="418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57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Content:</a:t>
            </a: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Recorded and transcribed over 4 hours of Hindi speech data.</a:t>
            </a:r>
          </a:p>
          <a:p>
            <a:pPr algn="l" marL="777238" indent="-388619" lvl="1">
              <a:lnSpc>
                <a:spcPts val="557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Format: </a:t>
            </a: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Cleaned, labeled, and split the speech samples.</a:t>
            </a:r>
          </a:p>
          <a:p>
            <a:pPr algn="l" marL="777238" indent="-388619" lvl="1">
              <a:lnSpc>
                <a:spcPts val="557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Used:</a:t>
            </a: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Utilized Python and librosa, numpy, soundfile libraries for audio processing and audio smoothening.</a:t>
            </a:r>
          </a:p>
          <a:p>
            <a:pPr algn="l">
              <a:lnSpc>
                <a:spcPts val="557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76456" y="0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4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4" y="3411544"/>
                </a:lnTo>
                <a:lnTo>
                  <a:pt x="3411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9620" y="659712"/>
            <a:ext cx="15501312" cy="116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8"/>
              </a:lnSpc>
            </a:pPr>
            <a:r>
              <a:rPr lang="en-US" b="true" sz="817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PROJECT PHASES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6720807" y="1705772"/>
            <a:ext cx="3411544" cy="3411544"/>
          </a:xfrm>
          <a:custGeom>
            <a:avLst/>
            <a:gdLst/>
            <a:ahLst/>
            <a:cxnLst/>
            <a:rect r="r" b="b" t="t" l="l"/>
            <a:pathLst>
              <a:path h="3411544" w="3411544">
                <a:moveTo>
                  <a:pt x="3411545" y="0"/>
                </a:moveTo>
                <a:lnTo>
                  <a:pt x="0" y="0"/>
                </a:lnTo>
                <a:lnTo>
                  <a:pt x="0" y="3411544"/>
                </a:lnTo>
                <a:lnTo>
                  <a:pt x="3411545" y="3411544"/>
                </a:lnTo>
                <a:lnTo>
                  <a:pt x="34115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9620" y="2194109"/>
            <a:ext cx="18038380" cy="793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1</a:t>
            </a: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Hindi text dataset collection for syllable detection and analysis.</a:t>
            </a:r>
          </a:p>
          <a:p>
            <a:pPr algn="l">
              <a:lnSpc>
                <a:spcPts val="3959"/>
              </a:lnSpc>
            </a:pP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2</a:t>
            </a: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Text filtering, syllable detection</a:t>
            </a: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Hindi text dataset collection for syllable detection and analysis.</a:t>
            </a:r>
          </a:p>
          <a:p>
            <a:pPr algn="l">
              <a:lnSpc>
                <a:spcPts val="3959"/>
              </a:lnSpc>
            </a:pP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3</a:t>
            </a: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Text filtering, syllable detection using regular expression, and syllable frequency counting.</a:t>
            </a:r>
          </a:p>
          <a:p>
            <a:pPr algn="l">
              <a:lnSpc>
                <a:spcPts val="3959"/>
              </a:lnSpc>
            </a:pP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4</a:t>
            </a: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Syllable speech dataset creation. Both individual syllables and then in groups.</a:t>
            </a:r>
          </a:p>
          <a:p>
            <a:pPr algn="l">
              <a:lnSpc>
                <a:spcPts val="3959"/>
              </a:lnSpc>
            </a:pP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5</a:t>
            </a:r>
          </a:p>
          <a:p>
            <a:pPr algn="l" marL="777237" indent="-388618" lvl="1">
              <a:lnSpc>
                <a:spcPts val="395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Speech dataset cleaning and splitting.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DAGWg9fklm8</dc:identifier>
  <dcterms:modified xsi:type="dcterms:W3CDTF">2011-08-01T06:04:30Z</dcterms:modified>
  <cp:revision>1</cp:revision>
  <dc:title>Black White Modern Geometric Group Project Presentation</dc:title>
</cp:coreProperties>
</file>