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92" r:id="rId4"/>
    <p:sldId id="276" r:id="rId5"/>
    <p:sldId id="277" r:id="rId6"/>
    <p:sldId id="261" r:id="rId7"/>
    <p:sldId id="293" r:id="rId8"/>
    <p:sldId id="294" r:id="rId9"/>
    <p:sldId id="295" r:id="rId10"/>
    <p:sldId id="265" r:id="rId11"/>
    <p:sldId id="266" r:id="rId12"/>
    <p:sldId id="279" r:id="rId13"/>
    <p:sldId id="268" r:id="rId14"/>
    <p:sldId id="269" r:id="rId15"/>
    <p:sldId id="284" r:id="rId16"/>
    <p:sldId id="270" r:id="rId17"/>
    <p:sldId id="280" r:id="rId18"/>
    <p:sldId id="282" r:id="rId19"/>
    <p:sldId id="296" r:id="rId20"/>
    <p:sldId id="271" r:id="rId21"/>
    <p:sldId id="272" r:id="rId22"/>
    <p:sldId id="273" r:id="rId23"/>
    <p:sldId id="274" r:id="rId24"/>
    <p:sldId id="275" r:id="rId25"/>
    <p:sldId id="283" r:id="rId26"/>
    <p:sldId id="288" r:id="rId27"/>
    <p:sldId id="289" r:id="rId28"/>
    <p:sldId id="290" r:id="rId29"/>
    <p:sldId id="259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8DE001-3529-4F1A-80CB-50515792FD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5AE4D-12BC-4D36-9996-2141361A44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A4777F4-B6AE-4AD8-ADC4-8DEAAF32EDAD}" type="datetimeFigureOut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31C9839-4C74-4F85-8165-A954DA8509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19E03E-4574-44CF-A139-2A41B28CF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8640-8005-4EDD-8E1E-5ACE5E70BF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2583-0466-4CF1-982E-2DD33C546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84D37AE-01E9-48FF-962B-A7742B6E92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93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232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57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36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044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6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827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1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27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08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34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652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52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075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770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14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198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497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05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199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34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73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24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56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45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43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9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74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D37AE-01E9-48FF-962B-A7742B6E921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066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B459-BF05-4A09-BE79-99453565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CC954-9477-40D8-8F0C-1B6BF675480A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A21D-D39B-4AD9-821F-722F61C7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7325-B7E4-483E-8F98-409C8A8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42BB4-EA45-40F1-A53F-74BFE4559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61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A7794-C454-46FD-8242-479982BA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167BD-826D-44D8-91C3-9588FC93E4E9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13C5-1ED3-4A1C-87D0-FE13EED4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1095-9C69-4D1A-8AA3-2A859EFE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D0963-38FC-49EC-B082-63FED38C7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31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23C0-322E-4619-9491-AFEF1C86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2DF9F-B65E-4A03-9BEA-68739B655ED2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A4D9-DC92-4B50-AD90-02F3DD98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69A84-E47E-4D06-BAD8-6C3C8450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A3230-7F7C-4D03-A499-7B4C2B05F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9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11D9-C39D-46A9-AE26-DCD61339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32C70-6755-4699-8C8E-7C2F0A76E092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4F9A-1E78-4F09-83DC-E2ED7645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0203-0AB2-43C8-846F-38F7EFBE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ACE8C-9B87-4A40-8F7C-1F25DB23F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6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ABF6-09D9-4F1F-ACCC-915BB4B0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7051B-E28C-4A4F-B293-CFFD3C38B1DA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AC80B-D681-4FA8-ABC3-3CA3CD0D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D4CB-FBF9-475E-A873-BCDF0D2E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E7CAA-7961-45AA-A677-076FC17EE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7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1C50ED-419E-42D3-BA84-BE216E41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2321-FD3C-4C70-A97D-6865E3A51704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B21085-7367-4CCD-AB83-33D10B57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0FD418-FF4A-4609-9F47-D21601DB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3239-46DE-4C97-8690-381EAA3C8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30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3EDA207-4478-4369-97DD-8034923F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05EED-4C69-43D8-8334-31BC26E75E2F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7DC724-DAEB-4458-9E0A-6B6CD81B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A3F1CA-BFCE-4F8D-A33B-D8485C65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78700-ABCC-4E09-B626-B2448C612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4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21A8D22-5F3D-4225-8F4C-5C794A9B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87C87-BC4D-46CC-B3EB-F3BB0848CF25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7173DE-8E05-4D73-836B-3B803933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8D6BCA8-2394-49EE-9F1C-D44D256B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1FE77-6DA2-4FC0-AE51-425037819C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54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4792C3-AA6E-4C98-BACF-FE48CF17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02F4-0842-49BD-A767-D5B51076B2EB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CA0B8F2-D3B5-48F0-81BE-4E95F8E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37B499-2F86-47EB-B99B-710AFA9F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8868B-5379-4747-86AA-4C8296E6D4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38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0497A5-EEDA-44E4-AE8B-A29F26EE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64B7D-E6D7-474C-B07D-8B7533A5CB5E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0E132E-46ED-486E-9D90-BFAE2EC2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B2C7A6-CB25-4C23-AC4F-2CD46C41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7A23D-33B0-43F0-9C3D-139CDA5572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61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BFBB21-E591-458D-9BD2-E1DAE49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929A6-2383-4A88-B78F-41FD4F202D1B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6123F6-7B3D-4866-A70A-A4A5DEB4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39FB1C-98A8-437C-9B9B-C30E51A8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D4D11-9DF4-41E5-BF8D-C0DA8E9D6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2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CEDB640-293E-4FF3-8AEA-7EB3CAF642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7F1E8AE-8225-46CE-9B07-D71C780137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53FD-0252-4310-A040-44835449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094F56-DCC1-4F87-8D22-8C2F247A49D7}" type="datetime1">
              <a:rPr lang="en-US"/>
              <a:pPr>
                <a:defRPr/>
              </a:pPr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66F3-31CF-47F6-A2FE-EFBA29B3F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Engineering and Information Technology   College of Engineering Pune (COEP) Forerunners in Technical Education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5D174-981A-4860-BE0C-02A0E5F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C0BD308-E9D2-4D97-9BD8-E4B2B94C707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9">
            <a:extLst>
              <a:ext uri="{FF2B5EF4-FFF2-40B4-BE49-F238E27FC236}">
                <a16:creationId xmlns:a16="http://schemas.microsoft.com/office/drawing/2014/main" id="{B2C6C038-654A-438A-9708-D9F2860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051" name="Picture 2" descr="C:\Users\Rohini\Downloads\COEP New Logo.jpg">
            <a:extLst>
              <a:ext uri="{FF2B5EF4-FFF2-40B4-BE49-F238E27FC236}">
                <a16:creationId xmlns:a16="http://schemas.microsoft.com/office/drawing/2014/main" id="{B7AE2242-0B5C-453B-9CEF-58BF1850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488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E1652399-305B-4647-8962-DC2CC5DA9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53" name="Slide Number Placeholder 9">
            <a:extLst>
              <a:ext uri="{FF2B5EF4-FFF2-40B4-BE49-F238E27FC236}">
                <a16:creationId xmlns:a16="http://schemas.microsoft.com/office/drawing/2014/main" id="{51EFD134-88CA-45F2-8FDF-9B296087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1D2E0C-D52F-4BF5-89E0-E161BDD03389}" type="slidenum">
              <a:rPr lang="en-US" altLang="en-US">
                <a:solidFill>
                  <a:schemeClr val="tx2"/>
                </a:solidFill>
              </a:rPr>
              <a:pPr/>
              <a:t>1</a:t>
            </a:fld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2054" name="TextBox 10">
            <a:extLst>
              <a:ext uri="{FF2B5EF4-FFF2-40B4-BE49-F238E27FC236}">
                <a16:creationId xmlns:a16="http://schemas.microsoft.com/office/drawing/2014/main" id="{E6E7409B-CFCF-46B8-BC94-74A5418C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981200"/>
            <a:ext cx="487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800" b="1" dirty="0"/>
              <a:t>Knowledge Graph-Based Metaphor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D3C51-6AE3-57F5-72FA-3F58375830D5}"/>
              </a:ext>
            </a:extLst>
          </p:cNvPr>
          <p:cNvSpPr txBox="1"/>
          <p:nvPr/>
        </p:nvSpPr>
        <p:spPr>
          <a:xfrm>
            <a:off x="2133600" y="3276600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Tushar Godbole</a:t>
            </a:r>
          </a:p>
          <a:p>
            <a:pPr algn="ctr"/>
            <a:r>
              <a:rPr lang="en-IN" dirty="0"/>
              <a:t>MIS No.: 111903115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Under the guidance of</a:t>
            </a:r>
          </a:p>
          <a:p>
            <a:pPr algn="ctr"/>
            <a:r>
              <a:rPr lang="en-IN" dirty="0" err="1"/>
              <a:t>Dr.</a:t>
            </a:r>
            <a:r>
              <a:rPr lang="en-IN" dirty="0"/>
              <a:t> Y. V. </a:t>
            </a:r>
            <a:r>
              <a:rPr lang="en-IN" dirty="0" err="1"/>
              <a:t>Haribhakta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/>
              <a:t>Problem statement:</a:t>
            </a:r>
          </a:p>
          <a:p>
            <a:pPr marL="0" indent="0" algn="just">
              <a:buNone/>
            </a:pPr>
            <a:r>
              <a:rPr lang="en-IN" sz="2000" i="1" dirty="0"/>
              <a:t>Study the knowledge graph embedding approach to metaphor representation.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Objectives: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i="1" dirty="0"/>
              <a:t>To study the effectiveness of knowledge graph as a form of metaphor representation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i="1" dirty="0"/>
              <a:t>To study knowledge graph embedding techniques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i="1" dirty="0"/>
              <a:t>To predict the metaphor relations between noun pairs using knowledge graph embedding techniques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0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algn="just"/>
            <a:r>
              <a:rPr lang="en-IN" sz="2000" dirty="0"/>
              <a:t>The code for this project is written using Google </a:t>
            </a:r>
            <a:r>
              <a:rPr lang="en-IN" sz="2000" dirty="0" err="1"/>
              <a:t>Colaboratory</a:t>
            </a:r>
            <a:r>
              <a:rPr lang="en-IN" sz="2000" dirty="0"/>
              <a:t>.</a:t>
            </a:r>
          </a:p>
          <a:p>
            <a:pPr algn="just"/>
            <a:r>
              <a:rPr lang="en-IN" sz="2000" dirty="0"/>
              <a:t>The NLTK and Pandas libraries need to be imported in the notebooks.</a:t>
            </a:r>
          </a:p>
          <a:p>
            <a:pPr algn="just"/>
            <a:r>
              <a:rPr lang="en-IN" sz="2000" dirty="0" err="1"/>
              <a:t>Ampligraph</a:t>
            </a:r>
            <a:r>
              <a:rPr lang="en-IN" sz="2000" dirty="0"/>
              <a:t> 2.0.0 is used for knowledge graph embedding</a:t>
            </a:r>
          </a:p>
          <a:p>
            <a:pPr algn="just"/>
            <a:r>
              <a:rPr lang="en-IN" sz="2000" dirty="0"/>
              <a:t>Gephi is used to visualise the knowledge graph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20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sz="2800" dirty="0"/>
              <a:t>End-to-end process diagram for KG construction, KGE and model evaluation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3E477D15-A0CE-2EA1-9D92-EEF9090A2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087" y="1181100"/>
            <a:ext cx="69818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1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Pseudocode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for </a:t>
            </a:r>
            <a:r>
              <a:rPr lang="en-IN" sz="1800" dirty="0" err="1">
                <a:latin typeface="Lucida Sans Typewriter" panose="020B0509030504030204" pitchFamily="49" charset="0"/>
              </a:rPr>
              <a:t>word_pair</a:t>
            </a:r>
            <a:r>
              <a:rPr lang="en-IN" sz="1800" dirty="0">
                <a:latin typeface="Lucida Sans Typewriter" panose="020B0509030504030204" pitchFamily="49" charset="0"/>
              </a:rPr>
              <a:t> in </a:t>
            </a:r>
            <a:r>
              <a:rPr lang="en-IN" sz="1800" dirty="0" err="1">
                <a:latin typeface="Lucida Sans Typewriter" panose="020B0509030504030204" pitchFamily="49" charset="0"/>
              </a:rPr>
              <a:t>Metaphor_Novelty_Dataset</a:t>
            </a:r>
            <a:r>
              <a:rPr lang="en-IN" sz="1800" dirty="0">
                <a:latin typeface="Lucida Sans Typewriter" panose="020B05090305040302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</a:t>
            </a:r>
            <a:r>
              <a:rPr lang="en-IN" sz="1800" dirty="0" err="1">
                <a:latin typeface="Lucida Sans Typewriter" panose="020B0509030504030204" pitchFamily="49" charset="0"/>
              </a:rPr>
              <a:t>lemmatised_word_pair</a:t>
            </a:r>
            <a:r>
              <a:rPr lang="en-IN" sz="1800" dirty="0">
                <a:latin typeface="Lucida Sans Typewriter" panose="020B0509030504030204" pitchFamily="49" charset="0"/>
              </a:rPr>
              <a:t> = lemmatise(</a:t>
            </a:r>
            <a:r>
              <a:rPr lang="en-IN" sz="1800" dirty="0" err="1">
                <a:latin typeface="Lucida Sans Typewriter" panose="020B0509030504030204" pitchFamily="49" charset="0"/>
              </a:rPr>
              <a:t>word_pair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if words in </a:t>
            </a:r>
            <a:r>
              <a:rPr lang="en-IN" sz="1800" dirty="0" err="1">
                <a:latin typeface="Lucida Sans Typewriter" panose="020B0509030504030204" pitchFamily="49" charset="0"/>
              </a:rPr>
              <a:t>lemmatised_word_pair</a:t>
            </a:r>
            <a:r>
              <a:rPr lang="en-IN" sz="1800" dirty="0">
                <a:latin typeface="Lucida Sans Typewriter" panose="020B0509030504030204" pitchFamily="49" charset="0"/>
              </a:rPr>
              <a:t> are nouns: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</a:t>
            </a:r>
            <a:r>
              <a:rPr lang="en-IN" sz="1800" dirty="0" err="1">
                <a:latin typeface="Lucida Sans Typewriter" panose="020B0509030504030204" pitchFamily="49" charset="0"/>
              </a:rPr>
              <a:t>noun_pair</a:t>
            </a:r>
            <a:r>
              <a:rPr lang="en-IN" sz="1800" dirty="0">
                <a:latin typeface="Lucida Sans Typewriter" panose="020B0509030504030204" pitchFamily="49" charset="0"/>
              </a:rPr>
              <a:t> = </a:t>
            </a:r>
            <a:r>
              <a:rPr lang="en-IN" sz="1800" dirty="0" err="1">
                <a:latin typeface="Lucida Sans Typewriter" panose="020B0509030504030204" pitchFamily="49" charset="0"/>
              </a:rPr>
              <a:t>lemmatised_word_pair</a:t>
            </a:r>
            <a:endParaRPr lang="en-IN" sz="1800" dirty="0">
              <a:latin typeface="Lucida Sans Typewriter" panose="020B0509030504030204" pitchFamily="49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if </a:t>
            </a:r>
            <a:r>
              <a:rPr lang="en-IN" sz="1800" dirty="0" err="1">
                <a:latin typeface="Lucida Sans Typewriter" panose="020B0509030504030204" pitchFamily="49" charset="0"/>
              </a:rPr>
              <a:t>noun_pair</a:t>
            </a:r>
            <a:r>
              <a:rPr lang="en-IN" sz="1800" dirty="0">
                <a:latin typeface="Lucida Sans Typewriter" panose="020B0509030504030204" pitchFamily="49" charset="0"/>
              </a:rPr>
              <a:t> is metaphoric: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	/* ANP(</a:t>
            </a:r>
            <a:r>
              <a:rPr lang="en-IN" sz="1800" dirty="0" err="1">
                <a:latin typeface="Lucida Sans Typewriter" panose="020B0509030504030204" pitchFamily="49" charset="0"/>
              </a:rPr>
              <a:t>noun_pair</a:t>
            </a:r>
            <a:r>
              <a:rPr lang="en-IN" sz="1800" dirty="0">
                <a:latin typeface="Lucida Sans Typewriter" panose="020B0509030504030204" pitchFamily="49" charset="0"/>
              </a:rPr>
              <a:t>) is the set of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	   adjectives common to the noun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	   pair */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	</a:t>
            </a:r>
            <a:r>
              <a:rPr lang="en-IN" sz="1800" dirty="0" err="1">
                <a:latin typeface="Lucida Sans Typewriter" panose="020B0509030504030204" pitchFamily="49" charset="0"/>
              </a:rPr>
              <a:t>adjs</a:t>
            </a:r>
            <a:r>
              <a:rPr lang="en-IN" sz="1800" dirty="0">
                <a:latin typeface="Lucida Sans Typewriter" panose="020B0509030504030204" pitchFamily="49" charset="0"/>
              </a:rPr>
              <a:t> = ANP(</a:t>
            </a:r>
            <a:r>
              <a:rPr lang="en-IN" sz="1800" dirty="0" err="1">
                <a:latin typeface="Lucida Sans Typewriter" panose="020B0509030504030204" pitchFamily="49" charset="0"/>
              </a:rPr>
              <a:t>noun_pair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	// </a:t>
            </a:r>
            <a:r>
              <a:rPr lang="en-IN" sz="1800" dirty="0" err="1">
                <a:latin typeface="Lucida Sans Typewriter" panose="020B0509030504030204" pitchFamily="49" charset="0"/>
              </a:rPr>
              <a:t>noun_pair</a:t>
            </a:r>
            <a:r>
              <a:rPr lang="en-IN" sz="1800" dirty="0">
                <a:latin typeface="Lucida Sans Typewriter" panose="020B0509030504030204" pitchFamily="49" charset="0"/>
              </a:rPr>
              <a:t> == (head, tail)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	for </a:t>
            </a:r>
            <a:r>
              <a:rPr lang="en-IN" sz="1800" dirty="0" err="1">
                <a:latin typeface="Lucida Sans Typewriter" panose="020B0509030504030204" pitchFamily="49" charset="0"/>
              </a:rPr>
              <a:t>adj</a:t>
            </a:r>
            <a:r>
              <a:rPr lang="en-IN" sz="1800" dirty="0">
                <a:latin typeface="Lucida Sans Typewriter" panose="020B0509030504030204" pitchFamily="49" charset="0"/>
              </a:rPr>
              <a:t> in </a:t>
            </a:r>
            <a:r>
              <a:rPr lang="en-IN" sz="1800" dirty="0" err="1">
                <a:latin typeface="Lucida Sans Typewriter" panose="020B0509030504030204" pitchFamily="49" charset="0"/>
              </a:rPr>
              <a:t>adjs</a:t>
            </a:r>
            <a:r>
              <a:rPr lang="en-IN" sz="1800" dirty="0">
                <a:latin typeface="Lucida Sans Typewriter" panose="020B05090305040302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		write(</a:t>
            </a:r>
            <a:r>
              <a:rPr lang="en-IN" sz="1800" dirty="0" err="1">
                <a:latin typeface="Lucida Sans Typewriter" panose="020B0509030504030204" pitchFamily="49" charset="0"/>
              </a:rPr>
              <a:t>head,adj,tail</a:t>
            </a:r>
            <a:r>
              <a:rPr lang="en-IN" sz="1800" dirty="0">
                <a:latin typeface="Lucida Sans Typewriter" panose="020B0509030504030204" pitchFamily="49" charset="0"/>
              </a:rPr>
              <a:t>) to dataset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03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Pseudocode and implementation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KG = </a:t>
            </a:r>
            <a:r>
              <a:rPr lang="en-IN" sz="1800" dirty="0" err="1">
                <a:latin typeface="Lucida Sans Typewriter" panose="020B0509030504030204" pitchFamily="49" charset="0"/>
              </a:rPr>
              <a:t>DirectedGraph</a:t>
            </a:r>
            <a:r>
              <a:rPr lang="en-IN" sz="1800" dirty="0">
                <a:latin typeface="Lucida Sans Typewriter" panose="020B0509030504030204" pitchFamily="49" charset="0"/>
              </a:rPr>
              <a:t>(triples from dataset)</a:t>
            </a:r>
          </a:p>
          <a:p>
            <a:pPr marL="0" indent="0" algn="just">
              <a:buNone/>
            </a:pPr>
            <a:endParaRPr lang="en-IN" sz="1800" dirty="0">
              <a:latin typeface="Lucida Sans Typewriter" panose="020B0509030504030204" pitchFamily="49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split(triples from dataset) into train and test datasets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model = </a:t>
            </a:r>
            <a:r>
              <a:rPr lang="en-IN" sz="1800" dirty="0" err="1">
                <a:latin typeface="Lucida Sans Typewriter" panose="020B0509030504030204" pitchFamily="49" charset="0"/>
              </a:rPr>
              <a:t>create_model</a:t>
            </a:r>
            <a:r>
              <a:rPr lang="en-IN" sz="1800" dirty="0">
                <a:latin typeface="Lucida Sans Typewriter" panose="020B0509030504030204" pitchFamily="49" charset="0"/>
              </a:rPr>
              <a:t>(</a:t>
            </a:r>
            <a:r>
              <a:rPr lang="en-IN" sz="1800" dirty="0" err="1">
                <a:latin typeface="Lucida Sans Typewriter" panose="020B0509030504030204" pitchFamily="49" charset="0"/>
              </a:rPr>
              <a:t>TransE</a:t>
            </a:r>
            <a:r>
              <a:rPr lang="en-IN" sz="1800" dirty="0">
                <a:latin typeface="Lucida Sans Typewriter" panose="020B0509030504030204" pitchFamily="49" charset="0"/>
              </a:rPr>
              <a:t>, hyperparameters)</a:t>
            </a:r>
          </a:p>
          <a:p>
            <a:pPr marL="0" indent="0" algn="just">
              <a:buNone/>
            </a:pPr>
            <a:endParaRPr lang="en-IN" sz="1800" dirty="0">
              <a:latin typeface="Lucida Sans Typewriter" panose="020B0509030504030204" pitchFamily="49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train(model, </a:t>
            </a:r>
            <a:r>
              <a:rPr lang="en-IN" sz="1800" dirty="0" err="1">
                <a:latin typeface="Lucida Sans Typewriter" panose="020B0509030504030204" pitchFamily="49" charset="0"/>
              </a:rPr>
              <a:t>training_dataset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IN" sz="1800" dirty="0" err="1">
                <a:latin typeface="Lucida Sans Typewriter" panose="020B0509030504030204" pitchFamily="49" charset="0"/>
              </a:rPr>
              <a:t>noun_pairs</a:t>
            </a:r>
            <a:r>
              <a:rPr lang="en-IN" sz="1800" dirty="0">
                <a:latin typeface="Lucida Sans Typewriter" panose="020B0509030504030204" pitchFamily="49" charset="0"/>
              </a:rPr>
              <a:t> = </a:t>
            </a:r>
            <a:r>
              <a:rPr lang="en-IN" sz="1800" dirty="0" err="1">
                <a:latin typeface="Lucida Sans Typewriter" panose="020B0509030504030204" pitchFamily="49" charset="0"/>
              </a:rPr>
              <a:t>extract_noun_pairs</a:t>
            </a:r>
            <a:r>
              <a:rPr lang="en-IN" sz="1800" dirty="0">
                <a:latin typeface="Lucida Sans Typewriter" panose="020B0509030504030204" pitchFamily="49" charset="0"/>
              </a:rPr>
              <a:t>(sonnets)</a:t>
            </a:r>
          </a:p>
          <a:p>
            <a:pPr marL="0" indent="0" algn="just">
              <a:buNone/>
            </a:pPr>
            <a:endParaRPr lang="en-IN" sz="1800" dirty="0">
              <a:latin typeface="Lucida Sans Typewriter" panose="020B0509030504030204" pitchFamily="49" charset="0"/>
            </a:endParaRPr>
          </a:p>
          <a:p>
            <a:pPr marL="0" indent="0" algn="just">
              <a:buNone/>
            </a:pPr>
            <a:r>
              <a:rPr lang="en-IN" sz="1800" dirty="0" err="1">
                <a:latin typeface="Lucida Sans Typewriter" panose="020B0509030504030204" pitchFamily="49" charset="0"/>
              </a:rPr>
              <a:t>head_predictions</a:t>
            </a:r>
            <a:r>
              <a:rPr lang="en-IN" sz="1800" dirty="0">
                <a:latin typeface="Lucida Sans Typewriter" panose="020B0509030504030204" pitchFamily="49" charset="0"/>
              </a:rPr>
              <a:t>(model, 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IN" sz="1800" dirty="0" err="1">
                <a:latin typeface="Lucida Sans Typewriter" panose="020B0509030504030204" pitchFamily="49" charset="0"/>
              </a:rPr>
              <a:t>tail_predictions</a:t>
            </a:r>
            <a:r>
              <a:rPr lang="en-IN" sz="1800" dirty="0">
                <a:latin typeface="Lucida Sans Typewriter" panose="020B0509030504030204" pitchFamily="49" charset="0"/>
              </a:rPr>
              <a:t>(model, 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IN" sz="1800" dirty="0" err="1">
                <a:latin typeface="Lucida Sans Typewriter" panose="020B0509030504030204" pitchFamily="49" charset="0"/>
              </a:rPr>
              <a:t>link_predictions</a:t>
            </a:r>
            <a:r>
              <a:rPr lang="en-IN" sz="1800" dirty="0">
                <a:latin typeface="Lucida Sans Typewriter" panose="020B0509030504030204" pitchFamily="49" charset="0"/>
              </a:rPr>
              <a:t>(model, </a:t>
            </a:r>
            <a:r>
              <a:rPr lang="en-IN" sz="1800" dirty="0" err="1">
                <a:latin typeface="Lucida Sans Typewriter" panose="020B0509030504030204" pitchFamily="49" charset="0"/>
              </a:rPr>
              <a:t>noun_pairs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2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Pseudocode and implementation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 err="1">
                <a:latin typeface="Lucida Sans Typewriter" panose="020B0509030504030204" pitchFamily="49" charset="0"/>
              </a:rPr>
              <a:t>head_predictions</a:t>
            </a:r>
            <a:r>
              <a:rPr lang="en-IN" sz="1800" dirty="0">
                <a:latin typeface="Lucida Sans Typewriter" panose="020B0509030504030204" pitchFamily="49" charset="0"/>
              </a:rPr>
              <a:t>(model, 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):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</a:t>
            </a:r>
            <a:r>
              <a:rPr lang="en-IN" sz="1800" dirty="0" err="1">
                <a:latin typeface="Lucida Sans Typewriter" panose="020B0509030504030204" pitchFamily="49" charset="0"/>
              </a:rPr>
              <a:t>neg_triples</a:t>
            </a:r>
            <a:r>
              <a:rPr lang="en-IN" sz="1800" dirty="0">
                <a:latin typeface="Lucida Sans Typewriter" panose="020B0509030504030204" pitchFamily="49" charset="0"/>
              </a:rPr>
              <a:t> = corrupt(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, H)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</a:t>
            </a:r>
            <a:r>
              <a:rPr lang="en-IN" sz="1800" dirty="0" err="1">
                <a:latin typeface="Lucida Sans Typewriter" panose="020B0509030504030204" pitchFamily="49" charset="0"/>
              </a:rPr>
              <a:t>rank_and_evaluate</a:t>
            </a:r>
            <a:r>
              <a:rPr lang="en-IN" sz="1800" dirty="0">
                <a:latin typeface="Lucida Sans Typewriter" panose="020B0509030504030204" pitchFamily="49" charset="0"/>
              </a:rPr>
              <a:t>(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 against </a:t>
            </a:r>
            <a:r>
              <a:rPr lang="en-IN" sz="1800" dirty="0" err="1">
                <a:latin typeface="Lucida Sans Typewriter" panose="020B0509030504030204" pitchFamily="49" charset="0"/>
              </a:rPr>
              <a:t>neg_triples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  <a:p>
            <a:pPr marL="0" indent="0" algn="just">
              <a:buNone/>
            </a:pPr>
            <a:endParaRPr lang="en-IN" sz="1800" dirty="0">
              <a:latin typeface="Lucida Sans Typewriter" panose="020B0509030504030204" pitchFamily="49" charset="0"/>
            </a:endParaRPr>
          </a:p>
          <a:p>
            <a:pPr marL="0" indent="0" algn="just">
              <a:buNone/>
            </a:pPr>
            <a:r>
              <a:rPr lang="en-IN" sz="1800" dirty="0" err="1">
                <a:latin typeface="Lucida Sans Typewriter" panose="020B0509030504030204" pitchFamily="49" charset="0"/>
              </a:rPr>
              <a:t>tail_predictions</a:t>
            </a:r>
            <a:r>
              <a:rPr lang="en-IN" sz="1800" dirty="0">
                <a:latin typeface="Lucida Sans Typewriter" panose="020B0509030504030204" pitchFamily="49" charset="0"/>
              </a:rPr>
              <a:t>(model, 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):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</a:t>
            </a:r>
            <a:r>
              <a:rPr lang="en-IN" sz="1800" dirty="0" err="1">
                <a:latin typeface="Lucida Sans Typewriter" panose="020B0509030504030204" pitchFamily="49" charset="0"/>
              </a:rPr>
              <a:t>neg_triples</a:t>
            </a:r>
            <a:r>
              <a:rPr lang="en-IN" sz="1800" dirty="0">
                <a:latin typeface="Lucida Sans Typewriter" panose="020B0509030504030204" pitchFamily="49" charset="0"/>
              </a:rPr>
              <a:t> = corrupt(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, T)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</a:t>
            </a:r>
            <a:r>
              <a:rPr lang="en-IN" sz="1800" dirty="0" err="1">
                <a:latin typeface="Lucida Sans Typewriter" panose="020B0509030504030204" pitchFamily="49" charset="0"/>
              </a:rPr>
              <a:t>rank_and_evaluate</a:t>
            </a:r>
            <a:r>
              <a:rPr lang="en-IN" sz="1800" dirty="0">
                <a:latin typeface="Lucida Sans Typewriter" panose="020B0509030504030204" pitchFamily="49" charset="0"/>
              </a:rPr>
              <a:t>(</a:t>
            </a:r>
            <a:r>
              <a:rPr lang="en-IN" sz="1800" dirty="0" err="1">
                <a:latin typeface="Lucida Sans Typewriter" panose="020B0509030504030204" pitchFamily="49" charset="0"/>
              </a:rPr>
              <a:t>test_dataset</a:t>
            </a:r>
            <a:r>
              <a:rPr lang="en-IN" sz="1800" dirty="0">
                <a:latin typeface="Lucida Sans Typewriter" panose="020B0509030504030204" pitchFamily="49" charset="0"/>
              </a:rPr>
              <a:t> against </a:t>
            </a:r>
            <a:r>
              <a:rPr lang="en-IN" sz="1800" dirty="0" err="1">
                <a:latin typeface="Lucida Sans Typewriter" panose="020B0509030504030204" pitchFamily="49" charset="0"/>
              </a:rPr>
              <a:t>neg_triples</a:t>
            </a:r>
            <a:r>
              <a:rPr lang="en-IN" sz="1800" dirty="0">
                <a:latin typeface="Lucida Sans Typewriter" panose="020B0509030504030204" pitchFamily="49" charset="0"/>
              </a:rPr>
              <a:t>)</a:t>
            </a:r>
          </a:p>
          <a:p>
            <a:pPr marL="0" indent="0" algn="just">
              <a:buNone/>
            </a:pPr>
            <a:endParaRPr lang="en-IN" sz="1800" dirty="0">
              <a:latin typeface="Lucida Sans Typewriter" panose="020B0509030504030204" pitchFamily="49" charset="0"/>
            </a:endParaRPr>
          </a:p>
          <a:p>
            <a:pPr marL="0" indent="0" algn="just">
              <a:buNone/>
            </a:pPr>
            <a:r>
              <a:rPr lang="en-IN" sz="1800" dirty="0" err="1">
                <a:latin typeface="Lucida Sans Typewriter" panose="020B0509030504030204" pitchFamily="49" charset="0"/>
              </a:rPr>
              <a:t>link_predictions</a:t>
            </a:r>
            <a:r>
              <a:rPr lang="en-IN" sz="1800" dirty="0">
                <a:latin typeface="Lucida Sans Typewriter" panose="020B0509030504030204" pitchFamily="49" charset="0"/>
              </a:rPr>
              <a:t>(model, </a:t>
            </a:r>
            <a:r>
              <a:rPr lang="en-IN" sz="1800" dirty="0" err="1">
                <a:latin typeface="Lucida Sans Typewriter" panose="020B0509030504030204" pitchFamily="49" charset="0"/>
              </a:rPr>
              <a:t>noun_pairs</a:t>
            </a:r>
            <a:r>
              <a:rPr lang="en-IN" sz="1800" dirty="0">
                <a:latin typeface="Lucida Sans Typewriter" panose="020B0509030504030204" pitchFamily="49" charset="0"/>
              </a:rPr>
              <a:t>):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for </a:t>
            </a:r>
            <a:r>
              <a:rPr lang="en-IN" sz="1800" dirty="0" err="1">
                <a:latin typeface="Lucida Sans Typewriter" panose="020B0509030504030204" pitchFamily="49" charset="0"/>
              </a:rPr>
              <a:t>noun_pair</a:t>
            </a:r>
            <a:r>
              <a:rPr lang="en-IN" sz="1800" dirty="0">
                <a:latin typeface="Lucida Sans Typewriter" panose="020B0509030504030204" pitchFamily="49" charset="0"/>
              </a:rPr>
              <a:t> in </a:t>
            </a:r>
            <a:r>
              <a:rPr lang="en-IN" sz="1800" dirty="0" err="1">
                <a:latin typeface="Lucida Sans Typewriter" panose="020B0509030504030204" pitchFamily="49" charset="0"/>
              </a:rPr>
              <a:t>noun_pairs</a:t>
            </a:r>
            <a:r>
              <a:rPr lang="en-IN" sz="1800" dirty="0">
                <a:latin typeface="Lucida Sans Typewriter" panose="020B0509030504030204" pitchFamily="49" charset="0"/>
              </a:rPr>
              <a:t>: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	top = </a:t>
            </a:r>
            <a:r>
              <a:rPr lang="en-IN" sz="1800" dirty="0" err="1">
                <a:latin typeface="Lucida Sans Typewriter" panose="020B0509030504030204" pitchFamily="49" charset="0"/>
              </a:rPr>
              <a:t>top_predictions</a:t>
            </a:r>
            <a:r>
              <a:rPr lang="en-IN" sz="1800" dirty="0">
                <a:latin typeface="Lucida Sans Typewriter" panose="020B0509030504030204" pitchFamily="49" charset="0"/>
              </a:rPr>
              <a:t>(</a:t>
            </a:r>
            <a:r>
              <a:rPr lang="en-IN" sz="1800" dirty="0" err="1">
                <a:latin typeface="Lucida Sans Typewriter" panose="020B0509030504030204" pitchFamily="49" charset="0"/>
              </a:rPr>
              <a:t>noun_pair</a:t>
            </a:r>
            <a:r>
              <a:rPr lang="en-IN" sz="1800" dirty="0">
                <a:latin typeface="Lucida Sans Typewriter" panose="020B0509030504030204" pitchFamily="49" charset="0"/>
              </a:rPr>
              <a:t>, 10)</a:t>
            </a:r>
          </a:p>
          <a:p>
            <a:pPr marL="0" indent="0" algn="just">
              <a:buNone/>
            </a:pPr>
            <a:r>
              <a:rPr lang="en-IN" sz="1800" dirty="0">
                <a:latin typeface="Lucida Sans Typewriter" panose="020B0509030504030204" pitchFamily="49" charset="0"/>
              </a:rPr>
              <a:t>	Manually rank and evaluate link predictions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96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(Head and Tail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/>
              <a:t>The model is evaluated for head and tail prediction for a test set of 528 triples.</a:t>
            </a:r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B2FAB0-4832-41B2-B15E-EF004E5B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48835"/>
              </p:ext>
            </p:extLst>
          </p:nvPr>
        </p:nvGraphicFramePr>
        <p:xfrm>
          <a:off x="1524000" y="2263141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19766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39308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587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9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109.6894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107.6572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5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 reciprocal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Hits@1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1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Hits@3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7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Hits@5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Hits@10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58.52%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1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88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(Link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/>
              <a:t>Link prediction metrics considering only the top 10 predictions using the metaphorical noun pairs from Shakespeare’s sonnets and the training dataset.</a:t>
            </a:r>
          </a:p>
          <a:p>
            <a:pPr marL="0" indent="0" algn="just">
              <a:buNone/>
            </a:pPr>
            <a:endParaRPr lang="en-IN" sz="18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B2FAB0-4832-41B2-B15E-EF004E5B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58825"/>
              </p:ext>
            </p:extLst>
          </p:nvPr>
        </p:nvGraphicFramePr>
        <p:xfrm>
          <a:off x="2362200" y="2606040"/>
          <a:ext cx="4622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3721976672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3323930882"/>
                    </a:ext>
                  </a:extLst>
                </a:gridCol>
              </a:tblGrid>
              <a:tr h="327317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92530"/>
                  </a:ext>
                </a:extLst>
              </a:tr>
              <a:tr h="327317">
                <a:tc>
                  <a:txBody>
                    <a:bodyPr/>
                    <a:lstStyle/>
                    <a:p>
                      <a:r>
                        <a:rPr lang="en-IN" dirty="0"/>
                        <a:t>Mean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3.9130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53334"/>
                  </a:ext>
                </a:extLst>
              </a:tr>
              <a:tr h="327026">
                <a:tc>
                  <a:txBody>
                    <a:bodyPr/>
                    <a:lstStyle/>
                    <a:p>
                      <a:r>
                        <a:rPr lang="en-IN" dirty="0"/>
                        <a:t>Mean reciprocal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83701"/>
                  </a:ext>
                </a:extLst>
              </a:tr>
              <a:tr h="327317">
                <a:tc>
                  <a:txBody>
                    <a:bodyPr/>
                    <a:lstStyle/>
                    <a:p>
                      <a:r>
                        <a:rPr lang="en-IN" dirty="0"/>
                        <a:t>Hits@1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617657"/>
                  </a:ext>
                </a:extLst>
              </a:tr>
              <a:tr h="327317">
                <a:tc>
                  <a:txBody>
                    <a:bodyPr/>
                    <a:lstStyle/>
                    <a:p>
                      <a:r>
                        <a:rPr lang="en-IN" dirty="0"/>
                        <a:t>Hits@3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76208"/>
                  </a:ext>
                </a:extLst>
              </a:tr>
              <a:tr h="327317">
                <a:tc>
                  <a:txBody>
                    <a:bodyPr/>
                    <a:lstStyle/>
                    <a:p>
                      <a:r>
                        <a:rPr lang="en-IN" dirty="0"/>
                        <a:t>Hits@5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8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83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D9E84-0515-562A-BF57-7F1019463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7045"/>
            <a:ext cx="4938003" cy="4924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EAC6F-7D24-D339-7729-965B4986487A}"/>
              </a:ext>
            </a:extLst>
          </p:cNvPr>
          <p:cNvSpPr txBox="1"/>
          <p:nvPr/>
        </p:nvSpPr>
        <p:spPr>
          <a:xfrm>
            <a:off x="3657600" y="518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predictions</a:t>
            </a:r>
          </a:p>
        </p:txBody>
      </p:sp>
    </p:spTree>
    <p:extLst>
      <p:ext uri="{BB962C8B-B14F-4D97-AF65-F5344CB8AC3E}">
        <p14:creationId xmlns:p14="http://schemas.microsoft.com/office/powerpoint/2010/main" val="197029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algn="just"/>
            <a:r>
              <a:rPr lang="en-IN" sz="1800" dirty="0"/>
              <a:t>Metaphors can be represented by knowledge graphs</a:t>
            </a:r>
          </a:p>
          <a:p>
            <a:pPr algn="just"/>
            <a:r>
              <a:rPr lang="en-IN" sz="1800" dirty="0"/>
              <a:t>Knowledge graph embedding techniques can be used to predict metaphor relations between noun pairs</a:t>
            </a:r>
          </a:p>
          <a:p>
            <a:pPr algn="just"/>
            <a:r>
              <a:rPr lang="en-IN" sz="1800" dirty="0"/>
              <a:t>Dataset used was small in size</a:t>
            </a:r>
          </a:p>
          <a:p>
            <a:pPr algn="just"/>
            <a:r>
              <a:rPr lang="en-IN" sz="1800" dirty="0"/>
              <a:t>Larger datasets with better quality may improve results</a:t>
            </a:r>
          </a:p>
          <a:p>
            <a:pPr algn="just"/>
            <a:r>
              <a:rPr lang="en-IN" sz="1800" dirty="0"/>
              <a:t>Idea of common adjectives as the relation between entities works reasonably well for metaphors of the form SUBJECT </a:t>
            </a:r>
            <a:r>
              <a:rPr lang="en-IN" sz="1800"/>
              <a:t>IS-A OBJECT but </a:t>
            </a:r>
            <a:r>
              <a:rPr lang="en-IN" sz="1800" dirty="0"/>
              <a:t>not for others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47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– Metaphors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algn="just"/>
            <a:r>
              <a:rPr lang="en-IN" sz="2200" dirty="0"/>
              <a:t>Metaphor: figure of speech – one thing is described implicitly by referring to another</a:t>
            </a:r>
          </a:p>
          <a:p>
            <a:pPr algn="just"/>
            <a:r>
              <a:rPr lang="en-IN" sz="2200" dirty="0"/>
              <a:t>Detection and interpretation of metaphor is a major challenge in NLP</a:t>
            </a:r>
          </a:p>
          <a:p>
            <a:pPr algn="just"/>
            <a:r>
              <a:rPr lang="en-IN" sz="2200" dirty="0"/>
              <a:t>Project closely follows the work of Peng et al.</a:t>
            </a:r>
            <a:r>
              <a:rPr lang="en-IN" sz="2200" baseline="30000" dirty="0"/>
              <a:t>1</a:t>
            </a:r>
            <a:r>
              <a:rPr lang="en-IN" sz="2200" dirty="0"/>
              <a:t>, who use knowledge graphs to represent metaphors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marL="0" indent="0" algn="just">
              <a:buNone/>
            </a:pPr>
            <a:endParaRPr lang="en-IN" sz="2200" dirty="0"/>
          </a:p>
          <a:p>
            <a:pPr marL="0" indent="0" algn="just">
              <a:buNone/>
            </a:pPr>
            <a:r>
              <a:rPr lang="en-US" sz="1200" dirty="0"/>
              <a:t>1 </a:t>
            </a:r>
            <a:r>
              <a:rPr lang="en-US" sz="1200" dirty="0" err="1"/>
              <a:t>Ciyuan</a:t>
            </a:r>
            <a:r>
              <a:rPr lang="en-US" sz="1200" dirty="0"/>
              <a:t> Peng, Dang Thinh Vu, and Jason J Jung. Knowledge graph-based metaphor representation for literature understanding. Digital Scholarship in the Humanities, 36(3):698–711, 2021.</a:t>
            </a:r>
          </a:p>
          <a:p>
            <a:pPr marL="0" indent="0" algn="just">
              <a:buNone/>
            </a:pPr>
            <a:endParaRPr lang="en-IN" sz="12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39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algn="just"/>
            <a:r>
              <a:rPr lang="en-IN" sz="1800" dirty="0"/>
              <a:t>Create a large, cleaned dataset containing metaphorically related noun pairs.</a:t>
            </a:r>
          </a:p>
          <a:p>
            <a:pPr algn="just"/>
            <a:r>
              <a:rPr lang="en-IN" sz="1800" dirty="0"/>
              <a:t>Create a large, cleaned dataset containing ANPs.</a:t>
            </a:r>
          </a:p>
          <a:p>
            <a:pPr algn="just"/>
            <a:r>
              <a:rPr lang="en-IN" sz="1800" dirty="0"/>
              <a:t>Repeat the experiment using the cleaned datasets to check the performance.</a:t>
            </a:r>
          </a:p>
          <a:p>
            <a:pPr algn="just"/>
            <a:r>
              <a:rPr lang="en-IN" sz="1800" dirty="0"/>
              <a:t>Try other knowledge graph embedding models.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02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91000"/>
          </a:xfrm>
        </p:spPr>
        <p:txBody>
          <a:bodyPr/>
          <a:lstStyle/>
          <a:p>
            <a:pPr algn="just"/>
            <a:r>
              <a:rPr lang="en-US" sz="1600" dirty="0"/>
              <a:t>Yael </a:t>
            </a:r>
            <a:r>
              <a:rPr lang="en-US" sz="1600" dirty="0" err="1"/>
              <a:t>Karov</a:t>
            </a:r>
            <a:r>
              <a:rPr lang="en-US" sz="1600" dirty="0"/>
              <a:t> and Shimon Edelman. Similarity-based word sense disambiguation. Computational linguistics, 24(1):41–59, 1998.</a:t>
            </a:r>
          </a:p>
          <a:p>
            <a:pPr algn="just"/>
            <a:r>
              <a:rPr lang="en-US" sz="1600" dirty="0"/>
              <a:t>Julia Birke and Anoop Sarkar. Active learning for the identification of nonliteral language. In Proceedings of the Workshop on Computational Approaches to Figurative Language, pages 21–28, 2007</a:t>
            </a:r>
          </a:p>
          <a:p>
            <a:pPr algn="just"/>
            <a:r>
              <a:rPr lang="en-US" sz="1600" dirty="0"/>
              <a:t>Ekaterina </a:t>
            </a:r>
            <a:r>
              <a:rPr lang="en-US" sz="1600" dirty="0" err="1"/>
              <a:t>Shutova</a:t>
            </a:r>
            <a:r>
              <a:rPr lang="en-US" sz="1600" dirty="0"/>
              <a:t>. Models of metaphor in NLP. In Proceedings of the 48th annual meeting of the association for computational linguistics, pages 688–697, 2010.</a:t>
            </a:r>
          </a:p>
          <a:p>
            <a:pPr algn="just"/>
            <a:r>
              <a:rPr lang="en-US" sz="1600" dirty="0"/>
              <a:t>Muhammad </a:t>
            </a:r>
            <a:r>
              <a:rPr lang="en-US" sz="1600" dirty="0" err="1"/>
              <a:t>Abulaish</a:t>
            </a:r>
            <a:r>
              <a:rPr lang="en-US" sz="1600" dirty="0"/>
              <a:t>, Ashraf Kamal, and Mohammed J </a:t>
            </a:r>
            <a:r>
              <a:rPr lang="en-US" sz="1600" dirty="0" err="1"/>
              <a:t>Zaki</a:t>
            </a:r>
            <a:r>
              <a:rPr lang="en-US" sz="1600" dirty="0"/>
              <a:t>. A survey of figurative language and its computational detection in online social networks. ACM Transactions on the Web (TWEB), 14(1):1–52, 2020.</a:t>
            </a:r>
          </a:p>
          <a:p>
            <a:pPr algn="just"/>
            <a:r>
              <a:rPr lang="en-US" sz="1600" dirty="0"/>
              <a:t>Ekaterina </a:t>
            </a:r>
            <a:r>
              <a:rPr lang="en-US" sz="1600" dirty="0" err="1"/>
              <a:t>Shutova</a:t>
            </a:r>
            <a:r>
              <a:rPr lang="en-US" sz="1600" dirty="0"/>
              <a:t>. Automatic metaphor interpretation as a paraphrasing task. In Human Language Technologies: The 2010 Annual Conference of the North American Chapter of the Association for Computational Linguistics, pages 1029–1037, 2010.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31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91000"/>
          </a:xfrm>
        </p:spPr>
        <p:txBody>
          <a:bodyPr/>
          <a:lstStyle/>
          <a:p>
            <a:pPr algn="just"/>
            <a:r>
              <a:rPr lang="en-US" sz="1600" dirty="0" err="1"/>
              <a:t>Saisuresh</a:t>
            </a:r>
            <a:r>
              <a:rPr lang="en-US" sz="1600" dirty="0"/>
              <a:t> </a:t>
            </a:r>
            <a:r>
              <a:rPr lang="en-US" sz="1600" dirty="0" err="1"/>
              <a:t>Krishnakumaran</a:t>
            </a:r>
            <a:r>
              <a:rPr lang="en-US" sz="1600" dirty="0"/>
              <a:t> and </a:t>
            </a:r>
            <a:r>
              <a:rPr lang="en-US" sz="1600" dirty="0" err="1"/>
              <a:t>Xiaojin</a:t>
            </a:r>
            <a:r>
              <a:rPr lang="en-US" sz="1600" dirty="0"/>
              <a:t> Zhu. Hunting elusive metaphors using lexical resources. In Proceedings of the Workshop on Computational approaches to Figurative Language, pages 13–20, 2007.</a:t>
            </a:r>
          </a:p>
          <a:p>
            <a:pPr algn="just"/>
            <a:r>
              <a:rPr lang="en-US" sz="1600" dirty="0" err="1"/>
              <a:t>Ciyuan</a:t>
            </a:r>
            <a:r>
              <a:rPr lang="en-US" sz="1600" dirty="0"/>
              <a:t> Peng, Dang </a:t>
            </a:r>
            <a:r>
              <a:rPr lang="en-US" sz="1600" dirty="0" err="1"/>
              <a:t>Thinh</a:t>
            </a:r>
            <a:r>
              <a:rPr lang="en-US" sz="1600" dirty="0"/>
              <a:t> Vu, and Jason J Jung. Knowledge graph-based metaphor representation for literature understanding. Digital Scholarship in the Humanities, 36(3):698–711, 2021.</a:t>
            </a:r>
          </a:p>
          <a:p>
            <a:pPr algn="just"/>
            <a:r>
              <a:rPr lang="en-IN" sz="1600" dirty="0"/>
              <a:t>Wei Song, </a:t>
            </a:r>
            <a:r>
              <a:rPr lang="en-IN" sz="1600" dirty="0" err="1"/>
              <a:t>Jingjin</a:t>
            </a:r>
            <a:r>
              <a:rPr lang="en-IN" sz="1600" dirty="0"/>
              <a:t> Guo, </a:t>
            </a:r>
            <a:r>
              <a:rPr lang="en-IN" sz="1600" dirty="0" err="1"/>
              <a:t>Ruiji</a:t>
            </a:r>
            <a:r>
              <a:rPr lang="en-IN" sz="1600" dirty="0"/>
              <a:t> Fu, Ting Liu, and </a:t>
            </a:r>
            <a:r>
              <a:rPr lang="en-IN" sz="1600" dirty="0" err="1"/>
              <a:t>Lizhen</a:t>
            </a:r>
            <a:r>
              <a:rPr lang="en-IN" sz="1600" dirty="0"/>
              <a:t> Liu. A knowledge graph embedding approach for metaphor processing. IEEE/ACM Transactions on Audio, Speech, and Language Processing, 29:406–420, 2020.</a:t>
            </a:r>
          </a:p>
          <a:p>
            <a:pPr algn="just"/>
            <a:r>
              <a:rPr lang="en-US" sz="1600" dirty="0"/>
              <a:t>Natalie </a:t>
            </a:r>
            <a:r>
              <a:rPr lang="en-US" sz="1600" dirty="0" err="1"/>
              <a:t>Parde</a:t>
            </a:r>
            <a:r>
              <a:rPr lang="en-US" sz="1600" dirty="0"/>
              <a:t> and Rodney Nielsen. A corpus of metaphor novelty scores for syntactically-related word pairs. In Proceedings of the Eleventh International Conference on Language Resources and Evaluation (LREC 2018), 2018.</a:t>
            </a:r>
          </a:p>
          <a:p>
            <a:pPr algn="just"/>
            <a:r>
              <a:rPr lang="en-IN" sz="1600" dirty="0"/>
              <a:t>Damian </a:t>
            </a:r>
            <a:r>
              <a:rPr lang="en-IN" sz="1600" dirty="0" err="1"/>
              <a:t>Borth</a:t>
            </a:r>
            <a:r>
              <a:rPr lang="en-IN" sz="1600" dirty="0"/>
              <a:t>, </a:t>
            </a:r>
            <a:r>
              <a:rPr lang="en-IN" sz="1600" dirty="0" err="1"/>
              <a:t>Rongrong</a:t>
            </a:r>
            <a:r>
              <a:rPr lang="en-IN" sz="1600" dirty="0"/>
              <a:t> Ji, Tao Chen, Thomas </a:t>
            </a:r>
            <a:r>
              <a:rPr lang="en-IN" sz="1600" dirty="0" err="1"/>
              <a:t>Breuel</a:t>
            </a:r>
            <a:r>
              <a:rPr lang="en-IN" sz="1600" dirty="0"/>
              <a:t>, and Shih-Fu Chang. Large-scale visual sentiment ontology and detectors using adjective noun pairs. In Proceedings of the 21st ACM international conference on Multimedia, pages 223–232, 2013.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6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91000"/>
          </a:xfrm>
        </p:spPr>
        <p:txBody>
          <a:bodyPr/>
          <a:lstStyle/>
          <a:p>
            <a:pPr algn="just"/>
            <a:r>
              <a:rPr lang="en-IN" sz="1600" dirty="0"/>
              <a:t>E Dario Gutierrez, Ekaterina </a:t>
            </a:r>
            <a:r>
              <a:rPr lang="en-IN" sz="1600" dirty="0" err="1"/>
              <a:t>Shutova</a:t>
            </a:r>
            <a:r>
              <a:rPr lang="en-IN" sz="1600" dirty="0"/>
              <a:t>, Tyler </a:t>
            </a:r>
            <a:r>
              <a:rPr lang="en-IN" sz="1600" dirty="0" err="1"/>
              <a:t>Marghetis</a:t>
            </a:r>
            <a:r>
              <a:rPr lang="en-IN" sz="1600" dirty="0"/>
              <a:t>, and Benjamin Bergen. Literal and metaphorical senses in compositional distributional semantic models. In Proceedings of the 54th Annual Meeting of the Association for Computational Linguistics (Volume 1: Long Papers), pages 183–193, 2016.</a:t>
            </a:r>
          </a:p>
          <a:p>
            <a:pPr algn="just"/>
            <a:r>
              <a:rPr lang="en-IN" sz="1600" dirty="0"/>
              <a:t>Yuri </a:t>
            </a:r>
            <a:r>
              <a:rPr lang="en-IN" sz="1600" dirty="0" err="1"/>
              <a:t>Bizzoni</a:t>
            </a:r>
            <a:r>
              <a:rPr lang="en-IN" sz="1600" dirty="0"/>
              <a:t>, </a:t>
            </a:r>
            <a:r>
              <a:rPr lang="en-IN" sz="1600" dirty="0" err="1"/>
              <a:t>Stergios</a:t>
            </a:r>
            <a:r>
              <a:rPr lang="en-IN" sz="1600" dirty="0"/>
              <a:t> </a:t>
            </a:r>
            <a:r>
              <a:rPr lang="en-IN" sz="1600" dirty="0" err="1"/>
              <a:t>Chatzikyriakidis</a:t>
            </a:r>
            <a:r>
              <a:rPr lang="en-IN" sz="1600" dirty="0"/>
              <a:t>, and Mehdi </a:t>
            </a:r>
            <a:r>
              <a:rPr lang="en-IN" sz="1600" dirty="0" err="1"/>
              <a:t>Ghanimifard</a:t>
            </a:r>
            <a:r>
              <a:rPr lang="en-IN" sz="1600" dirty="0"/>
              <a:t>. “Deep” learning: Detecting </a:t>
            </a:r>
            <a:r>
              <a:rPr lang="en-IN" sz="1600" dirty="0" err="1"/>
              <a:t>metaphoricity</a:t>
            </a:r>
            <a:r>
              <a:rPr lang="en-IN" sz="1600" dirty="0"/>
              <a:t> in adjective-noun pairs. In Proceedings of the Workshop on Stylistic Variation, pages 43–52, 2017.</a:t>
            </a:r>
          </a:p>
          <a:p>
            <a:pPr algn="just"/>
            <a:r>
              <a:rPr lang="en-US" sz="1600" dirty="0"/>
              <a:t>https://en.wikipedia.org/wiki/Literal and figurative language</a:t>
            </a:r>
            <a:endParaRPr lang="en-IN" sz="1600" dirty="0"/>
          </a:p>
          <a:p>
            <a:pPr algn="just"/>
            <a:r>
              <a:rPr lang="en-US" sz="1600" dirty="0"/>
              <a:t>https://towardsdatascience.com/summary-of-translate-model-for-knowledge-graph-embedding-29042be64273</a:t>
            </a:r>
          </a:p>
          <a:p>
            <a:pPr algn="just"/>
            <a:r>
              <a:rPr lang="en-US" sz="1600" dirty="0"/>
              <a:t>https://www.ibm.com/topics/knowledge-graph</a:t>
            </a:r>
          </a:p>
          <a:p>
            <a:pPr algn="just"/>
            <a:r>
              <a:rPr lang="en-US" sz="1600" dirty="0"/>
              <a:t>https://towardsdatascience.com/introduction-to-knowledge-graph-embedding-with-dgl-ke-77ace6fb60ef, 2020</a:t>
            </a:r>
          </a:p>
          <a:p>
            <a:pPr algn="just"/>
            <a:r>
              <a:rPr lang="en-US" sz="1600" dirty="0"/>
              <a:t>https://en.wikipedia.org/wiki/Knowledge graph</a:t>
            </a:r>
          </a:p>
          <a:p>
            <a:pPr algn="just"/>
            <a:endParaRPr lang="en-US" sz="1600" dirty="0"/>
          </a:p>
          <a:p>
            <a:pPr algn="just"/>
            <a:endParaRPr lang="en-IN" sz="16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5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91000"/>
          </a:xfrm>
        </p:spPr>
        <p:txBody>
          <a:bodyPr/>
          <a:lstStyle/>
          <a:p>
            <a:pPr algn="just"/>
            <a:r>
              <a:rPr lang="en-US" sz="1600" dirty="0"/>
              <a:t>https://en.wikipedia.org/wiki/Knowledge graph embedding</a:t>
            </a:r>
          </a:p>
          <a:p>
            <a:pPr algn="just"/>
            <a:r>
              <a:rPr lang="en-US" sz="1600" dirty="0"/>
              <a:t>https://web.stanford.edu/~vinayc/kg/notes/What is a Knowledge Graph.html</a:t>
            </a:r>
          </a:p>
          <a:p>
            <a:pPr algn="just"/>
            <a:r>
              <a:rPr lang="en-IN" sz="1600" dirty="0"/>
              <a:t>https://aws-dglke.readthedocs.io/en/latest/kg.html</a:t>
            </a:r>
          </a:p>
          <a:p>
            <a:pPr algn="just"/>
            <a:r>
              <a:rPr lang="en-IN" sz="1600" dirty="0"/>
              <a:t>https://stackoverflow.com/questions/44382254/nltk-single-word-part-of-speech-tagging</a:t>
            </a:r>
          </a:p>
          <a:p>
            <a:pPr algn="just"/>
            <a:r>
              <a:rPr lang="en-IN" sz="1600" dirty="0"/>
              <a:t>https://universaldependencies.org/u/pos/</a:t>
            </a:r>
          </a:p>
          <a:p>
            <a:pPr algn="just"/>
            <a:r>
              <a:rPr lang="en-IN" sz="1600" dirty="0"/>
              <a:t>http://www.vismet.org/metcor/manual/index.php</a:t>
            </a:r>
          </a:p>
          <a:p>
            <a:pPr algn="just"/>
            <a:r>
              <a:rPr lang="en-IN" sz="1600" dirty="0"/>
              <a:t>http://www.vismet.org/metcor/about.html</a:t>
            </a:r>
          </a:p>
          <a:p>
            <a:pPr algn="just"/>
            <a:r>
              <a:rPr lang="en-IN" sz="1600" dirty="0"/>
              <a:t>https://www.ee.columbia.edu/ln/dvmm/vso/download/vso.html</a:t>
            </a:r>
          </a:p>
          <a:p>
            <a:pPr algn="just"/>
            <a:r>
              <a:rPr lang="en-US" sz="1600" dirty="0"/>
              <a:t>https://en.wikipedia.org/wiki/Norm (mathematics)</a:t>
            </a:r>
          </a:p>
          <a:p>
            <a:pPr algn="just"/>
            <a:r>
              <a:rPr lang="en-IN" sz="1600" dirty="0"/>
              <a:t>https://stats.stackexchange.com/questions/181620/what-is-the-meaning-of-super-script-2-subscript-2-within-the-context-of-norms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863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91000"/>
          </a:xfrm>
        </p:spPr>
        <p:txBody>
          <a:bodyPr/>
          <a:lstStyle/>
          <a:p>
            <a:pPr algn="just"/>
            <a:r>
              <a:rPr lang="en-IN" sz="1600" dirty="0"/>
              <a:t>https://docs.ampligraph.org/en/latest/</a:t>
            </a:r>
          </a:p>
          <a:p>
            <a:pPr algn="just"/>
            <a:r>
              <a:rPr lang="en-IN" sz="1600" dirty="0"/>
              <a:t>https://github.com/Accenture/AmpliGraph/</a:t>
            </a:r>
          </a:p>
          <a:p>
            <a:pPr algn="just"/>
            <a:r>
              <a:rPr lang="en-IN" sz="1600" dirty="0"/>
              <a:t>https://kge4nlp-coling22.github.io/</a:t>
            </a:r>
          </a:p>
          <a:p>
            <a:pPr algn="just"/>
            <a:r>
              <a:rPr lang="en-IN" sz="1600" dirty="0"/>
              <a:t>https://kge-tutorial-ecai2020.github.io/</a:t>
            </a:r>
          </a:p>
          <a:p>
            <a:pPr algn="just"/>
            <a:r>
              <a:rPr lang="en-IN" sz="1600" dirty="0"/>
              <a:t>Luca </a:t>
            </a:r>
            <a:r>
              <a:rPr lang="en-IN" sz="1600" dirty="0" err="1"/>
              <a:t>Costabello</a:t>
            </a:r>
            <a:r>
              <a:rPr lang="en-IN" sz="1600" dirty="0"/>
              <a:t>, Sumit Pai, Chan Le Van, Rory McGrath, Nick McCarthy, and Pedro </a:t>
            </a:r>
            <a:r>
              <a:rPr lang="en-IN" sz="1600" dirty="0" err="1"/>
              <a:t>Tabacof</a:t>
            </a:r>
            <a:r>
              <a:rPr lang="en-IN" sz="1600" dirty="0"/>
              <a:t>. </a:t>
            </a:r>
            <a:r>
              <a:rPr lang="en-IN" sz="1600" dirty="0" err="1"/>
              <a:t>AmpliGraph</a:t>
            </a:r>
            <a:r>
              <a:rPr lang="en-IN" sz="1600" dirty="0"/>
              <a:t>: a Library for Representation Learning on Knowledge Graphs, March 2019.</a:t>
            </a:r>
          </a:p>
          <a:p>
            <a:pPr algn="just"/>
            <a:r>
              <a:rPr lang="en-IN" sz="1600" dirty="0"/>
              <a:t>Antoine </a:t>
            </a:r>
            <a:r>
              <a:rPr lang="en-IN" sz="1600" dirty="0" err="1"/>
              <a:t>Bordes</a:t>
            </a:r>
            <a:r>
              <a:rPr lang="en-IN" sz="1600" dirty="0"/>
              <a:t>, Nicolas </a:t>
            </a:r>
            <a:r>
              <a:rPr lang="en-IN" sz="1600" dirty="0" err="1"/>
              <a:t>Usunier</a:t>
            </a:r>
            <a:r>
              <a:rPr lang="en-IN" sz="1600" dirty="0"/>
              <a:t>, Alberto Garcia-Duran, Jason Weston, and Oksana </a:t>
            </a:r>
            <a:r>
              <a:rPr lang="en-IN" sz="1600" dirty="0" err="1"/>
              <a:t>Yakhnenko</a:t>
            </a:r>
            <a:r>
              <a:rPr lang="en-IN" sz="1600" dirty="0"/>
              <a:t>. Translating embeddings for </a:t>
            </a:r>
            <a:r>
              <a:rPr lang="en-IN" sz="1600" dirty="0" err="1"/>
              <a:t>modeling</a:t>
            </a:r>
            <a:r>
              <a:rPr lang="en-IN" sz="1600" dirty="0"/>
              <a:t> multi-</a:t>
            </a:r>
            <a:r>
              <a:rPr lang="en-US" sz="1600" dirty="0"/>
              <a:t>relational data. Advances in neural information processing systems, 26, 2013.</a:t>
            </a:r>
            <a:endParaRPr lang="en-IN" sz="1600" dirty="0"/>
          </a:p>
          <a:p>
            <a:pPr algn="just"/>
            <a:endParaRPr lang="en-IN" sz="16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37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877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E0E81-4BAC-16B9-17C2-B71160908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191000"/>
              </a:xfrm>
            </p:spPr>
            <p:txBody>
              <a:bodyPr/>
              <a:lstStyle/>
              <a:p>
                <a:pPr algn="just"/>
                <a:r>
                  <a:rPr lang="en-IN" sz="2400" dirty="0"/>
                  <a:t>Mean rank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I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 i="0" dirty="0" smtClean="0">
                                    <a:latin typeface="Cambria Math" panose="02040503050406030204" pitchFamily="18" charset="0"/>
                                  </a:rPr>
                                  <m:t>rank</m:t>
                                </m:r>
                                <m:r>
                                  <a:rPr lang="en-IN" sz="2400" b="0" i="1" baseline="-25000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fName>
                              <m:e/>
                            </m:func>
                          </m:e>
                        </m:nary>
                      </m:num>
                      <m:den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400" dirty="0"/>
              </a:p>
              <a:p>
                <a:pPr algn="just"/>
                <a:r>
                  <a:rPr lang="en-IN" sz="2400" dirty="0"/>
                  <a:t>Mean reciprocal rank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IN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I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 i="0" dirty="0">
                                    <a:latin typeface="Cambria Math" panose="02040503050406030204" pitchFamily="18" charset="0"/>
                                  </a:rPr>
                                  <m:t>rank</m:t>
                                </m:r>
                              </m:fName>
                              <m:e>
                                <m:r>
                                  <a:rPr lang="en-IN" sz="2400" i="1" baseline="-25000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IN" sz="2400" dirty="0"/>
              </a:p>
              <a:p>
                <a:pPr marL="0" indent="0" algn="just">
                  <a:buNone/>
                </a:pPr>
                <a:r>
                  <a:rPr lang="en-IN" sz="2400" dirty="0"/>
                  <a:t>The value of the MRR ranges from 0 to 1; the higher the value, the better is the model.</a:t>
                </a:r>
              </a:p>
              <a:p>
                <a:pPr marL="0" indent="0" algn="just">
                  <a:buNone/>
                </a:pPr>
                <a:r>
                  <a:rPr lang="en-IN" sz="2400" dirty="0"/>
                  <a:t>N is the number of triples</a:t>
                </a:r>
              </a:p>
              <a:p>
                <a:pPr algn="just"/>
                <a:r>
                  <a:rPr lang="en-IN" sz="2400" dirty="0" err="1"/>
                  <a:t>Hits@k</a:t>
                </a:r>
                <a:r>
                  <a:rPr lang="en-IN" sz="2400" dirty="0"/>
                  <a:t>: The proportion of correct predictions among the top k predictions</a:t>
                </a:r>
              </a:p>
              <a:p>
                <a:pPr algn="just"/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E0E81-4BAC-16B9-17C2-B7116090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191000"/>
              </a:xfrm>
              <a:blipFill>
                <a:blip r:embed="rId3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76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Hyperparameters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2406"/>
            <a:ext cx="8229600" cy="4191000"/>
          </a:xfrm>
        </p:spPr>
        <p:txBody>
          <a:bodyPr/>
          <a:lstStyle/>
          <a:p>
            <a:pPr algn="just"/>
            <a:r>
              <a:rPr lang="en-IN" sz="2400" dirty="0"/>
              <a:t>The Adam  optimiser was used.</a:t>
            </a:r>
          </a:p>
          <a:p>
            <a:pPr algn="just"/>
            <a:r>
              <a:rPr lang="en-IN" sz="2400" dirty="0"/>
              <a:t>5 negatives were used for corrupting each triple during training.</a:t>
            </a:r>
          </a:p>
          <a:p>
            <a:pPr algn="just"/>
            <a:r>
              <a:rPr lang="en-IN" sz="2400" dirty="0"/>
              <a:t>The embeddings are 300-dimensional vectors.</a:t>
            </a:r>
          </a:p>
          <a:p>
            <a:pPr algn="just"/>
            <a:r>
              <a:rPr lang="en-IN" sz="2400"/>
              <a:t>A batch size of 16 with 10 epochs was used for training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229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A metaphor is a figure of speech which is very commonly used in natural language. Metaphor processing involves identifying and interpreting them and presents challenges to automatic natural language processing. This project is a study of the knowledge graph embedding approach to noun-pair metaphor representation. A knowledge graph is a directed graph containing entities and the relations between them. Knowledge graph embedding involves representing the entities and relations of a knowledge graph in the form of low-dimensional vectors to simplify processing while preserving the structure and meaning of the knowledge graph.</a:t>
            </a:r>
            <a:endParaRPr lang="en-IN" sz="20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23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– Knowledge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algn="just"/>
            <a:r>
              <a:rPr lang="en-IN" sz="2200" dirty="0"/>
              <a:t>Knowledge graph (KG): directed graph containing entities and the relationships between them</a:t>
            </a:r>
          </a:p>
          <a:p>
            <a:pPr algn="just"/>
            <a:r>
              <a:rPr lang="en-IN" sz="2200" dirty="0"/>
              <a:t>Knowledge graph embedding: representing the components of a KG using low-dimensional vectors while preserving its inherent structure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735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91000"/>
          </a:xfrm>
        </p:spPr>
        <p:txBody>
          <a:bodyPr/>
          <a:lstStyle/>
          <a:p>
            <a:pPr algn="just"/>
            <a:r>
              <a:rPr lang="en-IN" sz="2400" dirty="0"/>
              <a:t>Self-adversarial loss is used in this project</a:t>
            </a:r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4D966-D38D-FFDB-6F23-D69DE871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82175"/>
            <a:ext cx="8686800" cy="10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1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– Knowledge Graphs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F2C13-C4D6-68B2-2DB5-3BDFDF06A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17638"/>
            <a:ext cx="6629400" cy="3734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E6A291-3634-BD1B-45D9-B4B966B11370}"/>
              </a:ext>
            </a:extLst>
          </p:cNvPr>
          <p:cNvSpPr txBox="1"/>
          <p:nvPr/>
        </p:nvSpPr>
        <p:spPr>
          <a:xfrm>
            <a:off x="762000" y="2895600"/>
            <a:ext cx="1676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Examples of information represented in this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Mike is a person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Mike lives in Liverpool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Mike works for Acme Inc.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Liverpool is a city</a:t>
            </a:r>
          </a:p>
        </p:txBody>
      </p:sp>
    </p:spTree>
    <p:extLst>
      <p:ext uri="{BB962C8B-B14F-4D97-AF65-F5344CB8AC3E}">
        <p14:creationId xmlns:p14="http://schemas.microsoft.com/office/powerpoint/2010/main" val="422021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– Generic Knowledge Graph Embedding Block Diagram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8AD7C-2560-426C-4B2C-AEED813CBD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09"/>
          <a:stretch/>
        </p:blipFill>
        <p:spPr>
          <a:xfrm>
            <a:off x="342900" y="1509681"/>
            <a:ext cx="8458200" cy="35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– </a:t>
            </a:r>
            <a:r>
              <a:rPr lang="en-IN" dirty="0" err="1"/>
              <a:t>TransE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600" dirty="0" err="1"/>
              <a:t>TransE</a:t>
            </a:r>
            <a:r>
              <a:rPr lang="en-IN" sz="1600" dirty="0"/>
              <a:t>: It proposes to force the embeddings to satisfy a simple vector sum equation in each fact in which they appear: </a:t>
            </a:r>
            <a:r>
              <a:rPr lang="en-IN" sz="1600" b="1" dirty="0"/>
              <a:t>h</a:t>
            </a:r>
            <a:r>
              <a:rPr lang="en-IN" sz="1600" dirty="0"/>
              <a:t> +  </a:t>
            </a:r>
            <a:r>
              <a:rPr lang="en-IN" sz="1600" b="1" dirty="0"/>
              <a:t>r</a:t>
            </a:r>
            <a:r>
              <a:rPr lang="en-IN" sz="1600" dirty="0"/>
              <a:t> = </a:t>
            </a:r>
            <a:r>
              <a:rPr lang="en-IN" sz="1600" b="1" dirty="0"/>
              <a:t>t</a:t>
            </a:r>
            <a:r>
              <a:rPr lang="en-IN" sz="1600" dirty="0"/>
              <a:t>.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5C7F-A748-0DCD-3DA6-FACFE7A71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84300"/>
            <a:ext cx="3371964" cy="2238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BF922-17BA-246A-0348-C244A1446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332" y="4748203"/>
            <a:ext cx="36957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7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/>
              <a:t>Word-sense disambiguation and figurative language</a:t>
            </a:r>
          </a:p>
          <a:p>
            <a:pPr algn="just"/>
            <a:r>
              <a:rPr lang="en-IN" sz="2400" dirty="0"/>
              <a:t>Similarity-based Word Sense Disambiguation (</a:t>
            </a:r>
            <a:r>
              <a:rPr lang="en-IN" sz="2400" dirty="0" err="1"/>
              <a:t>Karov</a:t>
            </a:r>
            <a:r>
              <a:rPr lang="en-IN" sz="2400" dirty="0"/>
              <a:t> and Edelman, 1998): </a:t>
            </a:r>
          </a:p>
          <a:p>
            <a:pPr lvl="1" algn="just"/>
            <a:r>
              <a:rPr lang="en-IN" sz="2000" dirty="0"/>
              <a:t>Automatic disambiguation of word sense using text corpus and machine-readable dictionary</a:t>
            </a:r>
          </a:p>
          <a:p>
            <a:pPr algn="just"/>
            <a:r>
              <a:rPr lang="en-IN" sz="2400" dirty="0"/>
              <a:t>Active Learning for the Identification of Nonliteral Language (Birke and Sarkar, 2007)</a:t>
            </a:r>
          </a:p>
          <a:p>
            <a:pPr lvl="1" algn="just"/>
            <a:r>
              <a:rPr lang="en-IN" sz="2000" dirty="0"/>
              <a:t>Recognition of nonliteral language reduced to WSD problem</a:t>
            </a:r>
          </a:p>
          <a:p>
            <a:pPr lvl="1" algn="just"/>
            <a:r>
              <a:rPr lang="en-IN" sz="2000" dirty="0" err="1"/>
              <a:t>Karov</a:t>
            </a:r>
            <a:r>
              <a:rPr lang="en-IN" sz="2000" dirty="0"/>
              <a:t> and Edelman’s algorithm is used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16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/>
              <a:t>Reviews of existing work:</a:t>
            </a:r>
          </a:p>
          <a:p>
            <a:pPr algn="just"/>
            <a:r>
              <a:rPr lang="en-IN" sz="2400" dirty="0"/>
              <a:t>A Survey of Figurative Language and its Computational Detection in Online Social Networks (</a:t>
            </a:r>
            <a:r>
              <a:rPr lang="en-IN" sz="2400" dirty="0" err="1"/>
              <a:t>Abulaish</a:t>
            </a:r>
            <a:r>
              <a:rPr lang="en-IN" sz="2400" dirty="0"/>
              <a:t> et al., 2020):</a:t>
            </a:r>
          </a:p>
          <a:p>
            <a:pPr lvl="1" algn="just"/>
            <a:r>
              <a:rPr lang="en-IN" sz="2000" dirty="0"/>
              <a:t>brief history of figurative language studies</a:t>
            </a:r>
          </a:p>
          <a:p>
            <a:pPr lvl="1" algn="just"/>
            <a:r>
              <a:rPr lang="en-IN" sz="2000" dirty="0"/>
              <a:t>overview of feature extraction techniques and detection approaches</a:t>
            </a:r>
          </a:p>
          <a:p>
            <a:pPr algn="just"/>
            <a:r>
              <a:rPr lang="en-IN" sz="2400" dirty="0"/>
              <a:t>Models of Metaphor in NLP (</a:t>
            </a:r>
            <a:r>
              <a:rPr lang="en-IN" sz="2400" dirty="0" err="1"/>
              <a:t>Shutova</a:t>
            </a:r>
            <a:r>
              <a:rPr lang="en-IN" sz="2400" dirty="0"/>
              <a:t>, 2010):</a:t>
            </a:r>
          </a:p>
          <a:p>
            <a:pPr lvl="1" algn="just"/>
            <a:r>
              <a:rPr lang="en-IN" sz="2000" dirty="0"/>
              <a:t>Review of existing computational methods of metaphor</a:t>
            </a:r>
          </a:p>
          <a:p>
            <a:pPr algn="just"/>
            <a:endParaRPr lang="en-IN" sz="24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84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12B1-A907-BEB7-9EED-0F165491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E81-4BAC-16B9-17C2-B7116090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pPr marL="0" indent="0" algn="just">
              <a:buNone/>
            </a:pPr>
            <a:r>
              <a:rPr lang="en-IN" sz="1800" dirty="0"/>
              <a:t>Metaphors:</a:t>
            </a:r>
          </a:p>
          <a:p>
            <a:pPr algn="just"/>
            <a:r>
              <a:rPr lang="en-IN" sz="1800" dirty="0"/>
              <a:t>Knowledge graph-based metaphor representation for literature understanding (Peng et al., 2021): </a:t>
            </a:r>
          </a:p>
          <a:p>
            <a:pPr lvl="1" algn="just"/>
            <a:r>
              <a:rPr lang="en-IN" sz="1400" dirty="0"/>
              <a:t>Use KG to represent metaphors. Common adjectives of nouns are their relation.</a:t>
            </a:r>
            <a:endParaRPr lang="en-IN" sz="1800" dirty="0"/>
          </a:p>
          <a:p>
            <a:pPr algn="just"/>
            <a:r>
              <a:rPr lang="en-IN" sz="1800" dirty="0"/>
              <a:t>Hunting Elusive Metaphors Using Lexical Resources (</a:t>
            </a:r>
            <a:r>
              <a:rPr lang="en-IN" sz="1800" dirty="0" err="1"/>
              <a:t>Krishnakmaran</a:t>
            </a:r>
            <a:r>
              <a:rPr lang="en-IN" sz="1800" dirty="0"/>
              <a:t> and Zhu, 2007): </a:t>
            </a:r>
          </a:p>
          <a:p>
            <a:pPr lvl="1" algn="just"/>
            <a:r>
              <a:rPr lang="en-IN" sz="1400" dirty="0"/>
              <a:t>Identification of 3 types of live metaphors involving nouns. </a:t>
            </a:r>
          </a:p>
          <a:p>
            <a:pPr lvl="1" algn="just"/>
            <a:r>
              <a:rPr lang="en-IN" sz="1400" dirty="0"/>
              <a:t>Uses WordNet and bigram counts.</a:t>
            </a:r>
          </a:p>
          <a:p>
            <a:pPr algn="just"/>
            <a:r>
              <a:rPr lang="en-IN" sz="1800" dirty="0"/>
              <a:t>A Knowledge Graph Embedding Approach for Metaphor Processing (Song et al., 2020):</a:t>
            </a:r>
          </a:p>
          <a:p>
            <a:pPr lvl="1" algn="just"/>
            <a:r>
              <a:rPr lang="en-IN" sz="1400" dirty="0"/>
              <a:t>Represent metaphors as triples (target, attribute, source), modelled as fact triples in a KG.</a:t>
            </a:r>
          </a:p>
          <a:p>
            <a:pPr lvl="1" algn="just"/>
            <a:r>
              <a:rPr lang="en-IN" sz="1400" dirty="0"/>
              <a:t>Use simile recognition and concept-attribute collocations.</a:t>
            </a:r>
          </a:p>
          <a:p>
            <a:pPr algn="just"/>
            <a:r>
              <a:rPr lang="en-IN" sz="1800" dirty="0"/>
              <a:t>Automatic Metaphor Interpretation as a Paraphrasing Task (</a:t>
            </a:r>
            <a:r>
              <a:rPr lang="en-IN" sz="1800" dirty="0" err="1"/>
              <a:t>Shutova</a:t>
            </a:r>
            <a:r>
              <a:rPr lang="en-IN" sz="1800" dirty="0"/>
              <a:t>, 2010): </a:t>
            </a:r>
          </a:p>
          <a:p>
            <a:pPr lvl="1" algn="just"/>
            <a:r>
              <a:rPr lang="en-IN" sz="1400" dirty="0"/>
              <a:t>Metaphorical expressions paraphrased literally. Uses automatically induced </a:t>
            </a:r>
            <a:r>
              <a:rPr lang="en-IN" sz="1400" dirty="0" err="1"/>
              <a:t>selectional</a:t>
            </a:r>
            <a:r>
              <a:rPr lang="en-IN" sz="1400" dirty="0"/>
              <a:t> preferences.</a:t>
            </a:r>
          </a:p>
          <a:p>
            <a:pPr algn="just"/>
            <a:endParaRPr lang="en-IN" sz="18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3C238DD-4601-775E-4E06-162DEE20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CE8C-9B87-4A40-8F7C-1F25DB23F6A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AEB0E32-F03E-A644-B664-0F277158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143000" y="5867400"/>
            <a:ext cx="80010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111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Department of Computer Engineering and Information Technology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2"/>
                </a:solidFill>
              </a:rPr>
              <a:t>College of Engineering Pune (COEP)</a:t>
            </a:r>
          </a:p>
          <a:p>
            <a:pPr fontAlgn="base">
              <a:lnSpc>
                <a:spcPts val="1613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2"/>
                </a:solidFill>
              </a:rPr>
              <a:t>Forerunners in Technical Education</a:t>
            </a:r>
          </a:p>
        </p:txBody>
      </p:sp>
      <p:pic>
        <p:nvPicPr>
          <p:cNvPr id="21" name="Picture 2" descr="C:\Users\Rohini\Downloads\COEP New Logo.jpg">
            <a:extLst>
              <a:ext uri="{FF2B5EF4-FFF2-40B4-BE49-F238E27FC236}">
                <a16:creationId xmlns:a16="http://schemas.microsoft.com/office/drawing/2014/main" id="{61CD1FCE-B2C1-8B1F-2B0F-BAEC4584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30094"/>
            <a:ext cx="10985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110C672D-3F23-1890-A13C-2AB64F67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3406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5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2661</Words>
  <Application>Microsoft Office PowerPoint</Application>
  <PresentationFormat>On-screen Show (4:3)</PresentationFormat>
  <Paragraphs>359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Lucida Sans Typewriter</vt:lpstr>
      <vt:lpstr>Office Theme</vt:lpstr>
      <vt:lpstr>PowerPoint Presentation</vt:lpstr>
      <vt:lpstr>Introduction – Metaphors</vt:lpstr>
      <vt:lpstr>Introduction – Knowledge Graphs</vt:lpstr>
      <vt:lpstr>Introduction – Knowledge Graphs</vt:lpstr>
      <vt:lpstr>Introduction – Generic Knowledge Graph Embedding Block Diagram</vt:lpstr>
      <vt:lpstr>Introduction – TransE</vt:lpstr>
      <vt:lpstr>Literature Review</vt:lpstr>
      <vt:lpstr>Literature Review (contd.)</vt:lpstr>
      <vt:lpstr>Literature Review (contd.)</vt:lpstr>
      <vt:lpstr>Problem Statement</vt:lpstr>
      <vt:lpstr>System Requirement Specification</vt:lpstr>
      <vt:lpstr>End-to-end process diagram for KG construction, KGE and model evaluation</vt:lpstr>
      <vt:lpstr>Pseudocode and implementation</vt:lpstr>
      <vt:lpstr>Pseudocode and implementation (contd.)</vt:lpstr>
      <vt:lpstr>Pseudocode and implementation (contd.)</vt:lpstr>
      <vt:lpstr>Results (Head and Tail prediction)</vt:lpstr>
      <vt:lpstr>Results (Link Prediction)</vt:lpstr>
      <vt:lpstr>PowerPoint Presentation</vt:lpstr>
      <vt:lpstr>Conclusion</vt:lpstr>
      <vt:lpstr>Future scope</vt:lpstr>
      <vt:lpstr>References</vt:lpstr>
      <vt:lpstr>References (contd.)</vt:lpstr>
      <vt:lpstr>References (contd.)</vt:lpstr>
      <vt:lpstr>References (contd.)</vt:lpstr>
      <vt:lpstr>References (contd.)</vt:lpstr>
      <vt:lpstr>Thank You</vt:lpstr>
      <vt:lpstr>Evaluation metrics</vt:lpstr>
      <vt:lpstr>Hyperparameters and more</vt:lpstr>
      <vt:lpstr>Abstract</vt:lpstr>
      <vt:lpstr>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Tushar Godbole</cp:lastModifiedBy>
  <cp:revision>71</cp:revision>
  <dcterms:created xsi:type="dcterms:W3CDTF">2020-02-25T08:43:10Z</dcterms:created>
  <dcterms:modified xsi:type="dcterms:W3CDTF">2023-05-07T20:32:46Z</dcterms:modified>
</cp:coreProperties>
</file>