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6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6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0" y="2015601"/>
            <a:ext cx="8874206" cy="1337320"/>
          </a:xfrm>
          <a:prstGeom prst="rect">
            <a:avLst/>
          </a:prstGeom>
        </p:spPr>
        <p:txBody>
          <a:bodyPr/>
          <a:lstStyle/>
          <a:p>
            <a:pPr defTabSz="646296">
              <a:defRPr sz="4100"/>
            </a:pPr>
            <a:r>
              <a:t>Решение задачи на построение РВ и КА</a:t>
            </a:r>
          </a:p>
        </p:txBody>
      </p:sp>
      <p:sp>
        <p:nvSpPr>
          <p:cNvPr id="88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89" name="Прямоугольник 4"/>
          <p:cNvSpPr txBox="1"/>
          <p:nvPr/>
        </p:nvSpPr>
        <p:spPr>
          <a:xfrm>
            <a:off x="4239431" y="6270816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lang="ru-RU" dirty="0"/>
              <a:t>20</a:t>
            </a:r>
            <a:r>
              <a:rPr dirty="0"/>
              <a:t>.</a:t>
            </a:r>
            <a:r>
              <a:rPr lang="ru-RU" dirty="0"/>
              <a:t>0</a:t>
            </a:r>
            <a:r>
              <a:rPr dirty="0"/>
              <a:t>1.202</a:t>
            </a:r>
            <a:r>
              <a:rPr lang="ru-RU" dirty="0"/>
              <a:t>1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90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  <p:sp>
        <p:nvSpPr>
          <p:cNvPr id="91" name="TextBox 1"/>
          <p:cNvSpPr txBox="1"/>
          <p:nvPr/>
        </p:nvSpPr>
        <p:spPr>
          <a:xfrm>
            <a:off x="4661132" y="3350760"/>
            <a:ext cx="3109758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(задание 7.2(f), задание 7.4(d))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-14255"/>
            <a:ext cx="10515600" cy="850835"/>
          </a:xfrm>
          <a:prstGeom prst="rect">
            <a:avLst/>
          </a:prstGeom>
        </p:spPr>
        <p:txBody>
          <a:bodyPr/>
          <a:lstStyle/>
          <a:p>
            <a:r>
              <a:t>Задание 7.4(d)</a:t>
            </a:r>
          </a:p>
        </p:txBody>
      </p:sp>
      <p:sp>
        <p:nvSpPr>
          <p:cNvPr id="129" name="Текст 4"/>
          <p:cNvSpPr txBox="1">
            <a:spLocks noGrp="1"/>
          </p:cNvSpPr>
          <p:nvPr>
            <p:ph type="body" sz="quarter" idx="1"/>
          </p:nvPr>
        </p:nvSpPr>
        <p:spPr>
          <a:xfrm>
            <a:off x="838200" y="913719"/>
            <a:ext cx="10515600" cy="51556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d)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Построить эквивалентный ДКА по заданному НКА:</a:t>
            </a:r>
          </a:p>
        </p:txBody>
      </p:sp>
      <p:pic>
        <p:nvPicPr>
          <p:cNvPr id="130" name="Рисунок 2" descr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63" y="1624299"/>
            <a:ext cx="4501984" cy="327346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1" name="Таблица 7"/>
          <p:cNvGraphicFramePr/>
          <p:nvPr/>
        </p:nvGraphicFramePr>
        <p:xfrm>
          <a:off x="7731142" y="1624299"/>
          <a:ext cx="3457641" cy="40955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5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" name="TextBox 1"/>
          <p:cNvSpPr txBox="1"/>
          <p:nvPr/>
        </p:nvSpPr>
        <p:spPr>
          <a:xfrm>
            <a:off x="758757" y="5092734"/>
            <a:ext cx="6896912" cy="145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/>
            </a:pPr>
            <a:r>
              <a:t>Проявление недетерминированности:</a:t>
            </a:r>
          </a:p>
          <a:p>
            <a:pPr>
              <a:defRPr sz="2200"/>
            </a:pPr>
            <a:r>
              <a:t>Заметим, что переход из состояния A по символу ‘a’ не определен однозначно, т.е. можно перейти или в состояние A, или в B.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223518"/>
            <a:ext cx="10515600" cy="915037"/>
          </a:xfrm>
          <a:prstGeom prst="rect">
            <a:avLst/>
          </a:prstGeom>
        </p:spPr>
        <p:txBody>
          <a:bodyPr/>
          <a:lstStyle/>
          <a:p>
            <a:r>
              <a:t>Решение</a:t>
            </a:r>
          </a:p>
        </p:txBody>
      </p:sp>
      <p:sp>
        <p:nvSpPr>
          <p:cNvPr id="135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10515600" cy="289229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Для преобразования НКА в ДКА воспользуемся известным алгоритмом конструкции подмножеств.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Пусть M = {Σ, Q, A, F, δ} – входной НКА.</a:t>
            </a:r>
          </a:p>
          <a:p>
            <a:pPr marL="0" indent="0">
              <a:buSzTx/>
              <a:buNone/>
            </a:pPr>
            <a:r>
              <a:t>В ходе работы алгоритм строит ДКА: M’ = {Σ, Q’, A, F’, δ’}, на основе таблицы переходов НКА. </a:t>
            </a:r>
          </a:p>
        </p:txBody>
      </p:sp>
      <p:sp>
        <p:nvSpPr>
          <p:cNvPr id="136" name="TextBox 3"/>
          <p:cNvSpPr txBox="1"/>
          <p:nvPr/>
        </p:nvSpPr>
        <p:spPr>
          <a:xfrm>
            <a:off x="933856" y="6211673"/>
            <a:ext cx="10419944" cy="62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Алгоритм представлен на сайте: https://www.geeksforgeeks.org/conversion-from-nfa-to-dfa/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  <a:prstGeom prst="rect">
            <a:avLst/>
          </a:prstGeom>
        </p:spPr>
        <p:txBody>
          <a:bodyPr/>
          <a:lstStyle/>
          <a:p>
            <a:r>
              <a:t>Алгоритм конструкции подмножеств</a:t>
            </a:r>
          </a:p>
        </p:txBody>
      </p:sp>
      <p:sp>
        <p:nvSpPr>
          <p:cNvPr id="139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997526"/>
            <a:ext cx="10515600" cy="5860474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Q’ = {A}</a:t>
            </a:r>
          </a:p>
          <a:p>
            <a:pPr marL="514350" indent="-514350">
              <a:buFontTx/>
              <a:buAutoNum type="arabicPeriod"/>
            </a:pPr>
            <a:r>
              <a:t>Для каждого добавленного состояния q ∈ Q’:</a:t>
            </a:r>
          </a:p>
          <a:p>
            <a:pPr marL="1009650" lvl="1" indent="-514350">
              <a:buFontTx/>
              <a:buAutoNum type="arabicPeriod"/>
            </a:pPr>
            <a:r>
              <a:t>Для каждого символа s ∈ Σ:</a:t>
            </a:r>
          </a:p>
          <a:p>
            <a:pPr marL="1520188" lvl="2" indent="-514350">
              <a:buFontTx/>
              <a:buAutoNum type="arabicPeriod"/>
            </a:pPr>
            <a:r>
              <a:t>Если q – одно состояние:</a:t>
            </a:r>
          </a:p>
          <a:p>
            <a:pPr marL="2012950" lvl="3" indent="-514350">
              <a:buFontTx/>
              <a:buAutoNum type="arabicPeriod"/>
            </a:pPr>
            <a:r>
              <a:t>Создаем состояние q’ = δ(q, s)</a:t>
            </a:r>
          </a:p>
          <a:p>
            <a:pPr marL="0" lvl="3" indent="959486" defTabSz="981075">
              <a:buSzTx/>
              <a:buNone/>
            </a:pPr>
            <a:r>
              <a:t>2.   Если q – объединение состояний:</a:t>
            </a:r>
          </a:p>
          <a:p>
            <a:pPr marL="1931036" lvl="4" indent="-514350" defTabSz="981075">
              <a:buFontTx/>
              <a:buAutoNum type="arabicPeriod"/>
            </a:pPr>
            <a:r>
              <a:t>Создаем состояние q’ = { δ(q’’, s) | q’’ ∈ q }</a:t>
            </a:r>
          </a:p>
          <a:p>
            <a:pPr marL="0" lvl="3" indent="959486" defTabSz="981075">
              <a:buSzTx/>
              <a:buNone/>
            </a:pPr>
            <a:r>
              <a:t>3.   Добавляем q’ в Q’</a:t>
            </a:r>
          </a:p>
          <a:p>
            <a:pPr marL="0" lvl="2" indent="0">
              <a:buSzTx/>
              <a:buNone/>
            </a:pPr>
            <a:r>
              <a:t>3.   Для всех состояний q’ ∈ Q’ отмечаем q’ финальным, если оно содержит финальное состояние q ∈ F:</a:t>
            </a:r>
          </a:p>
          <a:p>
            <a:pPr marL="0" lvl="2" indent="0">
              <a:buSzTx/>
              <a:buNone/>
            </a:pPr>
            <a:r>
              <a:t>	F’ = { q’ | ∃q ∈ F, и q ∈ q’ 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42" name="Таблица 7"/>
          <p:cNvGraphicFramePr/>
          <p:nvPr>
            <p:extLst>
              <p:ext uri="{D42A27DB-BD31-4B8C-83A1-F6EECF244321}">
                <p14:modId xmlns:p14="http://schemas.microsoft.com/office/powerpoint/2010/main" val="403648641"/>
              </p:ext>
            </p:extLst>
          </p:nvPr>
        </p:nvGraphicFramePr>
        <p:xfrm>
          <a:off x="536788" y="3097112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810908" y="135786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первом</a:t>
            </a:r>
            <a:r>
              <a:rPr dirty="0"/>
              <a:t> </a:t>
            </a:r>
            <a:r>
              <a:rPr dirty="0" err="1"/>
              <a:t>шаге</a:t>
            </a:r>
            <a:r>
              <a:rPr dirty="0"/>
              <a:t> </a:t>
            </a:r>
            <a:r>
              <a:rPr dirty="0" err="1"/>
              <a:t>алгоритма</a:t>
            </a:r>
            <a:r>
              <a:rPr dirty="0"/>
              <a:t>: Q’ = {S}.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S.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Создано</a:t>
            </a:r>
            <a:r>
              <a:rPr dirty="0"/>
              <a:t> </a:t>
            </a:r>
            <a:r>
              <a:rPr dirty="0" err="1"/>
              <a:t>новое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B.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B}</a:t>
            </a:r>
          </a:p>
        </p:txBody>
      </p:sp>
      <p:graphicFrame>
        <p:nvGraphicFramePr>
          <p:cNvPr id="144" name="Таблица 9"/>
          <p:cNvGraphicFramePr/>
          <p:nvPr>
            <p:extLst>
              <p:ext uri="{D42A27DB-BD31-4B8C-83A1-F6EECF244321}">
                <p14:modId xmlns:p14="http://schemas.microsoft.com/office/powerpoint/2010/main" val="3213231863"/>
              </p:ext>
            </p:extLst>
          </p:nvPr>
        </p:nvGraphicFramePr>
        <p:xfrm>
          <a:off x="3578157" y="3097112"/>
          <a:ext cx="2517843" cy="141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36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9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5" name="Untitled Diagram — копия.png" descr="Untitled Diagram — копи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526" y="3557016"/>
            <a:ext cx="4702782" cy="2302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48" name="Таблица 7"/>
          <p:cNvGraphicFramePr/>
          <p:nvPr>
            <p:extLst>
              <p:ext uri="{D42A27DB-BD31-4B8C-83A1-F6EECF244321}">
                <p14:modId xmlns:p14="http://schemas.microsoft.com/office/powerpoint/2010/main" val="3505619327"/>
              </p:ext>
            </p:extLst>
          </p:nvPr>
        </p:nvGraphicFramePr>
        <p:xfrm>
          <a:off x="326984" y="3521290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B.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Созданы</a:t>
            </a:r>
            <a:r>
              <a:rPr dirty="0"/>
              <a:t> </a:t>
            </a:r>
            <a:r>
              <a:rPr dirty="0" err="1"/>
              <a:t>новые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A, Z.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B, A, Z}</a:t>
            </a:r>
          </a:p>
        </p:txBody>
      </p:sp>
      <p:graphicFrame>
        <p:nvGraphicFramePr>
          <p:cNvPr id="150" name="Таблица 2"/>
          <p:cNvGraphicFramePr/>
          <p:nvPr>
            <p:extLst>
              <p:ext uri="{D42A27DB-BD31-4B8C-83A1-F6EECF244321}">
                <p14:modId xmlns:p14="http://schemas.microsoft.com/office/powerpoint/2010/main" val="3049713503"/>
              </p:ext>
            </p:extLst>
          </p:nvPr>
        </p:nvGraphicFramePr>
        <p:xfrm>
          <a:off x="3371235" y="3521290"/>
          <a:ext cx="2695641" cy="205186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8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74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64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47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1" name="Untitled Diagram — копия 2.png" descr="Untitled Diagram — копия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361" y="3630168"/>
            <a:ext cx="5406752" cy="2845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54" name="Таблица 7"/>
          <p:cNvGraphicFramePr/>
          <p:nvPr>
            <p:extLst>
              <p:ext uri="{D42A27DB-BD31-4B8C-83A1-F6EECF244321}">
                <p14:modId xmlns:p14="http://schemas.microsoft.com/office/powerpoint/2010/main" val="383026426"/>
              </p:ext>
            </p:extLst>
          </p:nvPr>
        </p:nvGraphicFramePr>
        <p:xfrm>
          <a:off x="289605" y="3317452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Z}. Обработка состояния A.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Используя таблицу переходов НКА, заполняем таблицу переходов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Создано новое состояние: (A, B). 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B)}.</a:t>
            </a:r>
          </a:p>
        </p:txBody>
      </p:sp>
      <p:graphicFrame>
        <p:nvGraphicFramePr>
          <p:cNvPr id="156" name="Таблица 2"/>
          <p:cNvGraphicFramePr/>
          <p:nvPr>
            <p:extLst>
              <p:ext uri="{D42A27DB-BD31-4B8C-83A1-F6EECF244321}">
                <p14:modId xmlns:p14="http://schemas.microsoft.com/office/powerpoint/2010/main" val="615657808"/>
              </p:ext>
            </p:extLst>
          </p:nvPr>
        </p:nvGraphicFramePr>
        <p:xfrm>
          <a:off x="3257436" y="3313407"/>
          <a:ext cx="2481633" cy="26361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2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7" name="RETET.png" descr="RET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56" y="2504475"/>
            <a:ext cx="5332383" cy="4319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60" name="Таблица 7"/>
          <p:cNvGraphicFramePr/>
          <p:nvPr>
            <p:extLst>
              <p:ext uri="{D42A27DB-BD31-4B8C-83A1-F6EECF244321}">
                <p14:modId xmlns:p14="http://schemas.microsoft.com/office/powerpoint/2010/main" val="3092128542"/>
              </p:ext>
            </p:extLst>
          </p:nvPr>
        </p:nvGraphicFramePr>
        <p:xfrm>
          <a:off x="286598" y="3317815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Q’ = {S, B, A, Z, (A, B)}. Обработка состояния Z.</a:t>
            </a:r>
          </a:p>
          <a:p>
            <a:pPr marL="0" indent="0">
              <a:buSzTx/>
              <a:buNone/>
            </a:pPr>
            <a:r>
              <a:t>Используя таблицу переходов НКА, заполняем таблицу переходов ДКА:</a:t>
            </a:r>
          </a:p>
          <a:p>
            <a:pPr marL="0" indent="0">
              <a:buSzTx/>
              <a:buNone/>
            </a:pPr>
            <a:r>
              <a:t>Новых состояний не создано.</a:t>
            </a:r>
          </a:p>
        </p:txBody>
      </p:sp>
      <p:graphicFrame>
        <p:nvGraphicFramePr>
          <p:cNvPr id="162" name="Таблица 8"/>
          <p:cNvGraphicFramePr/>
          <p:nvPr>
            <p:extLst>
              <p:ext uri="{D42A27DB-BD31-4B8C-83A1-F6EECF244321}">
                <p14:modId xmlns:p14="http://schemas.microsoft.com/office/powerpoint/2010/main" val="1565415846"/>
              </p:ext>
            </p:extLst>
          </p:nvPr>
        </p:nvGraphicFramePr>
        <p:xfrm>
          <a:off x="3225226" y="3317815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72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3" name="RETET.png" descr="RET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54" y="2484060"/>
            <a:ext cx="5252885" cy="4255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66" name="Таблица 7"/>
          <p:cNvGraphicFramePr/>
          <p:nvPr>
            <p:extLst>
              <p:ext uri="{D42A27DB-BD31-4B8C-83A1-F6EECF244321}">
                <p14:modId xmlns:p14="http://schemas.microsoft.com/office/powerpoint/2010/main" val="3415475127"/>
              </p:ext>
            </p:extLst>
          </p:nvPr>
        </p:nvGraphicFramePr>
        <p:xfrm>
          <a:off x="214008" y="3313407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B)}. Обработка состояния (A, B).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Используя таблицу переходов НКА, заполняем таблицу переходов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Создано новое состояние (A, Z).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B), (A, Z)}.</a:t>
            </a:r>
          </a:p>
        </p:txBody>
      </p:sp>
      <p:graphicFrame>
        <p:nvGraphicFramePr>
          <p:cNvPr id="168" name="Таблица 2"/>
          <p:cNvGraphicFramePr/>
          <p:nvPr>
            <p:extLst>
              <p:ext uri="{D42A27DB-BD31-4B8C-83A1-F6EECF244321}">
                <p14:modId xmlns:p14="http://schemas.microsoft.com/office/powerpoint/2010/main" val="2845166730"/>
              </p:ext>
            </p:extLst>
          </p:nvPr>
        </p:nvGraphicFramePr>
        <p:xfrm>
          <a:off x="3134062" y="3020526"/>
          <a:ext cx="2517843" cy="37550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9" name="5464.png" descr="54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24" y="1737526"/>
            <a:ext cx="6149141" cy="5120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966355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72" name="Таблица 7"/>
          <p:cNvGraphicFramePr/>
          <p:nvPr>
            <p:extLst>
              <p:ext uri="{D42A27DB-BD31-4B8C-83A1-F6EECF244321}">
                <p14:modId xmlns:p14="http://schemas.microsoft.com/office/powerpoint/2010/main" val="1929100059"/>
              </p:ext>
            </p:extLst>
          </p:nvPr>
        </p:nvGraphicFramePr>
        <p:xfrm>
          <a:off x="214008" y="3389377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8615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/>
              <a:t>Q’ = {S, B, A, Z, (A, B), (A, Z)}.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(A, Z).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ДКА.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 err="1"/>
              <a:t>Новых</a:t>
            </a:r>
            <a:r>
              <a:rPr dirty="0"/>
              <a:t> </a:t>
            </a:r>
            <a:r>
              <a:rPr dirty="0" err="1"/>
              <a:t>состояний</a:t>
            </a:r>
            <a:r>
              <a:rPr dirty="0"/>
              <a:t> в Q’ </a:t>
            </a:r>
            <a:r>
              <a:rPr dirty="0" err="1"/>
              <a:t>нет</a:t>
            </a:r>
            <a:r>
              <a:rPr dirty="0"/>
              <a:t>. 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/>
              <a:t>F’ = {Z, (A,Z)}.</a:t>
            </a:r>
          </a:p>
        </p:txBody>
      </p:sp>
      <p:graphicFrame>
        <p:nvGraphicFramePr>
          <p:cNvPr id="174" name="Таблица 4"/>
          <p:cNvGraphicFramePr/>
          <p:nvPr>
            <p:extLst>
              <p:ext uri="{D42A27DB-BD31-4B8C-83A1-F6EECF244321}">
                <p14:modId xmlns:p14="http://schemas.microsoft.com/office/powerpoint/2010/main" val="736948748"/>
              </p:ext>
            </p:extLst>
          </p:nvPr>
        </p:nvGraphicFramePr>
        <p:xfrm>
          <a:off x="3255522" y="2781788"/>
          <a:ext cx="2833992" cy="40762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75" name="Untitled Diagram — копия 3.png" descr="Untitled Diagram — копия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0297"/>
            <a:ext cx="6096000" cy="5076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головок 3"/>
          <p:cNvSpPr txBox="1">
            <a:spLocks noGrp="1"/>
          </p:cNvSpPr>
          <p:nvPr>
            <p:ph type="title"/>
          </p:nvPr>
        </p:nvSpPr>
        <p:spPr>
          <a:xfrm>
            <a:off x="838199" y="56758"/>
            <a:ext cx="10515601" cy="731184"/>
          </a:xfrm>
          <a:prstGeom prst="rect">
            <a:avLst/>
          </a:prstGeom>
        </p:spPr>
        <p:txBody>
          <a:bodyPr/>
          <a:lstStyle/>
          <a:p>
            <a:r>
              <a:t>Результат работы алгоритма</a:t>
            </a:r>
          </a:p>
        </p:txBody>
      </p:sp>
      <p:sp>
        <p:nvSpPr>
          <p:cNvPr id="178" name="Текст 5"/>
          <p:cNvSpPr txBox="1">
            <a:spLocks noGrp="1"/>
          </p:cNvSpPr>
          <p:nvPr>
            <p:ph type="body" sz="quarter" idx="1"/>
          </p:nvPr>
        </p:nvSpPr>
        <p:spPr>
          <a:xfrm>
            <a:off x="220493" y="1225684"/>
            <a:ext cx="6948793" cy="131323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Получен ДКА. Переход по символу определен однозначно для каждого состояния:</a:t>
            </a:r>
          </a:p>
        </p:txBody>
      </p:sp>
      <p:graphicFrame>
        <p:nvGraphicFramePr>
          <p:cNvPr id="179" name="Таблица 4"/>
          <p:cNvGraphicFramePr/>
          <p:nvPr/>
        </p:nvGraphicFramePr>
        <p:xfrm>
          <a:off x="226979" y="2658645"/>
          <a:ext cx="2833992" cy="40762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0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38" y="958984"/>
            <a:ext cx="6287062" cy="5632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Заголовок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Задание 7.2(f)</a:t>
            </a:r>
          </a:p>
        </p:txBody>
      </p:sp>
      <p:sp>
        <p:nvSpPr>
          <p:cNvPr id="94" name="Текст 4"/>
          <p:cNvSpPr txBox="1">
            <a:spLocks noGrp="1"/>
          </p:cNvSpPr>
          <p:nvPr>
            <p:ph type="body" idx="1"/>
          </p:nvPr>
        </p:nvSpPr>
        <p:spPr>
          <a:xfrm>
            <a:off x="838200" y="1352145"/>
            <a:ext cx="10515600" cy="48248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f) Цепочки из 0 и 1, префиксом которых является цепочка 1, а суффиксом – цепочка 11.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Для заданного примера построить:</a:t>
            </a:r>
          </a:p>
          <a:p>
            <a:r>
              <a:t>регулярное выражение (РВ), описывающее заданное множество цепочек (строк);</a:t>
            </a:r>
          </a:p>
          <a:p>
            <a:r>
              <a:t>конечный автомат (КА), допускающий заданное множество цепочек (строк);</a:t>
            </a:r>
          </a:p>
          <a:p>
            <a:pPr marL="0" indent="0">
              <a:buSzTx/>
              <a:buNone/>
            </a:pPr>
            <a:r>
              <a:t>Построен НКА, ДКА или e-КА?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0572"/>
            <a:ext cx="10515600" cy="734101"/>
          </a:xfrm>
        </p:spPr>
        <p:txBody>
          <a:bodyPr/>
          <a:lstStyle/>
          <a:p>
            <a:r>
              <a:rPr lang="ru-RU" dirty="0"/>
              <a:t>Обоснование детерминированности КА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395857"/>
            <a:ext cx="5443728" cy="2856103"/>
          </a:xfr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ru-RU" dirty="0"/>
              <a:t>По определению ДКА:</a:t>
            </a:r>
          </a:p>
          <a:p>
            <a:r>
              <a:rPr lang="ru-RU" dirty="0"/>
              <a:t>Одно начальное состояние </a:t>
            </a:r>
            <a:r>
              <a:rPr lang="en-US" dirty="0"/>
              <a:t>S.</a:t>
            </a:r>
            <a:endParaRPr lang="ru-RU" dirty="0"/>
          </a:p>
          <a:p>
            <a:r>
              <a:rPr lang="ru-RU" dirty="0"/>
              <a:t>Из каждого состояния есть только один переход по одному символу, или такой переход отсутствует. </a:t>
            </a:r>
          </a:p>
          <a:p>
            <a:endParaRPr lang="ru-RU" dirty="0"/>
          </a:p>
        </p:txBody>
      </p:sp>
      <p:pic>
        <p:nvPicPr>
          <p:cNvPr id="4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28" y="1330846"/>
            <a:ext cx="5871972" cy="52604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80105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8" descr="Рисунок 8">
            <a:extLst>
              <a:ext uri="{FF2B5EF4-FFF2-40B4-BE49-F238E27FC236}">
                <a16:creationId xmlns:a16="http://schemas.microsoft.com/office/drawing/2014/main" id="{BB93CBC2-7075-4733-9EB5-B4624828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52" y="0"/>
            <a:ext cx="3817146" cy="3419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Рисунок 2" descr="Рисунок 2">
            <a:extLst>
              <a:ext uri="{FF2B5EF4-FFF2-40B4-BE49-F238E27FC236}">
                <a16:creationId xmlns:a16="http://schemas.microsoft.com/office/drawing/2014/main" id="{6450F734-9087-4B22-943A-B0BADC84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9" y="583800"/>
            <a:ext cx="3817145" cy="277550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C89D1-AE3E-4005-AA14-F20A5500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0119"/>
          </a:xfrm>
        </p:spPr>
        <p:txBody>
          <a:bodyPr/>
          <a:lstStyle/>
          <a:p>
            <a:r>
              <a:rPr lang="ru-RU" dirty="0"/>
              <a:t>Обоснование верности ДКА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F292A-C54D-4418-8B7B-706922B1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3359305"/>
            <a:ext cx="5907933" cy="3512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Примеры цепочек, удовлетворяющих исходному НКА:</a:t>
            </a:r>
          </a:p>
          <a:p>
            <a:r>
              <a:rPr lang="en-US" sz="2000" dirty="0"/>
              <a:t>ab (</a:t>
            </a:r>
            <a:r>
              <a:rPr lang="ru-RU" sz="2000" dirty="0"/>
              <a:t>кратчайшая)</a:t>
            </a:r>
          </a:p>
          <a:p>
            <a:r>
              <a:rPr lang="en-US" sz="2000" dirty="0" err="1"/>
              <a:t>aaab</a:t>
            </a:r>
            <a:endParaRPr lang="en-US" sz="2000" dirty="0"/>
          </a:p>
          <a:p>
            <a:r>
              <a:rPr lang="en-US" sz="2000" dirty="0" err="1"/>
              <a:t>aabab</a:t>
            </a:r>
            <a:endParaRPr lang="en-US" sz="2000" dirty="0"/>
          </a:p>
          <a:p>
            <a:r>
              <a:rPr lang="en-US" sz="2000" dirty="0" err="1"/>
              <a:t>aaababab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Все цепочки, кроме первой, можно описать общим шаблоном: </a:t>
            </a:r>
            <a:r>
              <a:rPr lang="en-US" sz="2000" dirty="0"/>
              <a:t>aa…ab</a:t>
            </a:r>
            <a:r>
              <a:rPr lang="ru-RU" sz="2000" dirty="0"/>
              <a:t>, где вместо … может быть пустота или любая последовательность из символов </a:t>
            </a:r>
            <a:r>
              <a:rPr lang="en-US" sz="2000" dirty="0"/>
              <a:t>a, b.</a:t>
            </a:r>
            <a:endParaRPr lang="ru-RU" sz="2000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C1A8F85C-223C-4760-AB63-5A0C5E88272E}"/>
              </a:ext>
            </a:extLst>
          </p:cNvPr>
          <p:cNvSpPr txBox="1">
            <a:spLocks/>
          </p:cNvSpPr>
          <p:nvPr/>
        </p:nvSpPr>
        <p:spPr>
          <a:xfrm>
            <a:off x="6284068" y="3419621"/>
            <a:ext cx="5907933" cy="3512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8" marR="0" indent="-320038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ru-RU" sz="2000" dirty="0"/>
              <a:t>Примеры цепочек, удовлетворяющих ДКА:</a:t>
            </a:r>
          </a:p>
          <a:p>
            <a:pPr hangingPunct="1"/>
            <a:r>
              <a:rPr lang="en-US" sz="2000" dirty="0"/>
              <a:t>ab (</a:t>
            </a:r>
            <a:r>
              <a:rPr lang="ru-RU" sz="2000" dirty="0"/>
              <a:t>кратчайшая)</a:t>
            </a:r>
          </a:p>
          <a:p>
            <a:pPr hangingPunct="1"/>
            <a:r>
              <a:rPr lang="en-US" sz="2000" dirty="0" err="1"/>
              <a:t>aaab</a:t>
            </a:r>
            <a:endParaRPr lang="en-US" sz="2000" dirty="0"/>
          </a:p>
          <a:p>
            <a:pPr hangingPunct="1"/>
            <a:r>
              <a:rPr lang="en-US" sz="2000" dirty="0" err="1"/>
              <a:t>aaabaaab</a:t>
            </a:r>
            <a:endParaRPr lang="en-US" sz="2000" dirty="0"/>
          </a:p>
          <a:p>
            <a:pPr hangingPunct="1"/>
            <a:r>
              <a:rPr lang="en-US" sz="2000" dirty="0" err="1"/>
              <a:t>aaababbbbaaab</a:t>
            </a:r>
            <a:endParaRPr lang="en-US" sz="2000" dirty="0"/>
          </a:p>
          <a:p>
            <a:pPr marL="0" indent="0" hangingPunct="1">
              <a:buFont typeface="Arial"/>
              <a:buNone/>
            </a:pPr>
            <a:r>
              <a:rPr lang="ru-RU" sz="2000" dirty="0"/>
              <a:t>Все цепочки, кроме первой, можно описать общим шаблоном: </a:t>
            </a:r>
            <a:r>
              <a:rPr lang="en-US" sz="2000" dirty="0"/>
              <a:t>aa…ab</a:t>
            </a:r>
            <a:r>
              <a:rPr lang="ru-RU" sz="2000" dirty="0"/>
              <a:t>, где вместо … может быть пустота или любая последовательность из символов </a:t>
            </a:r>
            <a:r>
              <a:rPr lang="en-US" sz="2000" dirty="0"/>
              <a:t>a, b.</a:t>
            </a:r>
            <a:endParaRPr lang="ru-RU" sz="2000" dirty="0"/>
          </a:p>
          <a:p>
            <a:pPr marL="0" indent="0" hangingPunct="1">
              <a:buFont typeface="Arial"/>
              <a:buNone/>
            </a:pPr>
            <a:r>
              <a:rPr lang="ru-RU" sz="2000" dirty="0"/>
              <a:t>ДКА распознает только те же цепочки, что и исходный НКА.</a:t>
            </a:r>
          </a:p>
        </p:txBody>
      </p:sp>
    </p:spTree>
    <p:extLst>
      <p:ext uri="{BB962C8B-B14F-4D97-AF65-F5344CB8AC3E}">
        <p14:creationId xmlns:p14="http://schemas.microsoft.com/office/powerpoint/2010/main" val="19512893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оловок 1"/>
          <p:cNvSpPr txBox="1">
            <a:spLocks noGrp="1"/>
          </p:cNvSpPr>
          <p:nvPr>
            <p:ph type="title"/>
          </p:nvPr>
        </p:nvSpPr>
        <p:spPr>
          <a:xfrm>
            <a:off x="673608" y="-329819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Примеры</a:t>
            </a:r>
          </a:p>
        </p:txBody>
      </p:sp>
      <p:sp>
        <p:nvSpPr>
          <p:cNvPr id="183" name="TextBox 10"/>
          <p:cNvSpPr txBox="1"/>
          <p:nvPr/>
        </p:nvSpPr>
        <p:spPr>
          <a:xfrm>
            <a:off x="0" y="3163824"/>
            <a:ext cx="6553200" cy="39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b b a a b</a:t>
            </a:r>
          </a:p>
          <a:p>
            <a:pPr>
              <a:defRPr sz="1500"/>
            </a:pPr>
            <a:r>
              <a:t>1.Состояние S: Символ «a» -&gt; переход в Состояние B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 a a b</a:t>
            </a:r>
          </a:p>
          <a:p>
            <a:pPr>
              <a:defRPr sz="1500"/>
            </a:pPr>
            <a:r>
              <a:t>2. Состояние B: Символ «a» -&gt; переход в Состояние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a a b</a:t>
            </a:r>
          </a:p>
          <a:p>
            <a:pPr>
              <a:defRPr sz="1500"/>
            </a:pPr>
            <a:r>
              <a:t>3.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a b</a:t>
            </a:r>
          </a:p>
          <a:p>
            <a:pPr>
              <a:defRPr sz="1500"/>
            </a:pPr>
            <a:r>
              <a:t>4.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</a:t>
            </a:r>
            <a:endParaRPr b="1">
              <a:solidFill>
                <a:srgbClr val="00B05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>
              <a:defRPr sz="1500"/>
            </a:pPr>
            <a:r>
              <a:t>5. Состояние A: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</a:t>
            </a:r>
          </a:p>
          <a:p>
            <a:pPr>
              <a:defRPr sz="1500"/>
            </a:pPr>
            <a:r>
              <a:t>6. Состояние (A,B):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</a:p>
          <a:p>
            <a:pPr>
              <a:defRPr sz="1500"/>
            </a:pPr>
            <a:r>
              <a:t>7. Состояние (A,B): Символ «b» -&gt; переход в Состояние (A,Z)</a:t>
            </a:r>
          </a:p>
          <a:p>
            <a:pPr>
              <a:defRPr sz="1500"/>
            </a:pPr>
            <a:r>
              <a:t>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распознана</a:t>
            </a:r>
            <a:r>
              <a:t>.</a:t>
            </a:r>
          </a:p>
        </p:txBody>
      </p:sp>
      <p:sp>
        <p:nvSpPr>
          <p:cNvPr id="184" name="TextBox 13"/>
          <p:cNvSpPr txBox="1"/>
          <p:nvPr/>
        </p:nvSpPr>
        <p:spPr>
          <a:xfrm>
            <a:off x="6553200" y="2617301"/>
            <a:ext cx="6390202" cy="466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b b a a b b</a:t>
            </a:r>
          </a:p>
          <a:p>
            <a:pPr>
              <a:defRPr sz="1500"/>
            </a:pPr>
            <a:r>
              <a:t>1.Состояние S: Символ «a» -&gt; переход в Состояние B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 a a b b</a:t>
            </a:r>
          </a:p>
          <a:p>
            <a:pPr>
              <a:defRPr sz="1500"/>
            </a:pPr>
            <a:r>
              <a:t>2. Состояние B: Символ «a» -&gt; переход в Состояние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a a b b</a:t>
            </a:r>
          </a:p>
          <a:p>
            <a:pPr>
              <a:defRPr sz="1500"/>
            </a:pPr>
            <a:r>
              <a:t>3.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a b b</a:t>
            </a:r>
          </a:p>
          <a:p>
            <a:pPr>
              <a:defRPr sz="1500"/>
            </a:pPr>
            <a:r>
              <a:t>4.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 b</a:t>
            </a:r>
            <a:endParaRPr b="1">
              <a:solidFill>
                <a:srgbClr val="00B05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>
              <a:defRPr sz="1500"/>
            </a:pPr>
            <a:r>
              <a:t>5. Состояние A: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</a:t>
            </a:r>
          </a:p>
          <a:p>
            <a:pPr>
              <a:defRPr sz="1500"/>
            </a:pPr>
            <a:r>
              <a:t>6. Состояние (A,B):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b</a:t>
            </a:r>
          </a:p>
          <a:p>
            <a:pPr>
              <a:defRPr sz="1500"/>
            </a:pPr>
            <a:r>
              <a:t>7. Состояние (A,B): Символ «b» -&gt; переход в Состояние (A,Z)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b</a:t>
            </a:r>
          </a:p>
          <a:p>
            <a:pPr>
              <a:defRPr sz="1500" b="1">
                <a:latin typeface="+mn-lt"/>
                <a:ea typeface="+mn-ea"/>
                <a:cs typeface="+mn-cs"/>
                <a:sym typeface="Helvetica"/>
              </a:defRPr>
            </a:pPr>
            <a:r>
              <a:t>8.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Состояние (A,Z): Символ «b» -&gt; переход в Состояние A</a:t>
            </a:r>
          </a:p>
          <a:p>
            <a:pPr>
              <a:defRPr sz="1500"/>
            </a:pPr>
            <a:r>
              <a:t>Не 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не распознана.</a:t>
            </a:r>
          </a:p>
          <a:p>
            <a:pPr>
              <a:defRPr sz="1500"/>
            </a:pPr>
            <a:endParaRPr b="1"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185" name="Таблица 4"/>
          <p:cNvGraphicFramePr/>
          <p:nvPr/>
        </p:nvGraphicFramePr>
        <p:xfrm>
          <a:off x="9098211" y="2"/>
          <a:ext cx="2587821" cy="2909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Q’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S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Z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Z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Z)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Z)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6" name="Рисунок 14" descr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5" y="0"/>
            <a:ext cx="3531614" cy="3163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Примеры цепочек</a:t>
            </a:r>
          </a:p>
        </p:txBody>
      </p:sp>
      <p:sp>
        <p:nvSpPr>
          <p:cNvPr id="97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199" y="1825625"/>
            <a:ext cx="4794117" cy="4351338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rPr dirty="0" err="1"/>
              <a:t>Удовлетворяющие</a:t>
            </a:r>
            <a:r>
              <a:rPr dirty="0"/>
              <a:t> </a:t>
            </a:r>
            <a:r>
              <a:rPr dirty="0" err="1"/>
              <a:t>условию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:</a:t>
            </a:r>
            <a:endParaRPr lang="en-US" dirty="0"/>
          </a:p>
          <a:p>
            <a:r>
              <a:rPr dirty="0"/>
              <a:t>111</a:t>
            </a:r>
          </a:p>
          <a:p>
            <a:r>
              <a:rPr dirty="0"/>
              <a:t>1011, 1111</a:t>
            </a:r>
          </a:p>
          <a:p>
            <a:r>
              <a:rPr dirty="0"/>
              <a:t>100010101011</a:t>
            </a:r>
          </a:p>
          <a:p>
            <a:r>
              <a:rPr dirty="0"/>
              <a:t>1…11, </a:t>
            </a:r>
            <a:r>
              <a:rPr dirty="0" err="1"/>
              <a:t>где</a:t>
            </a:r>
            <a:r>
              <a:rPr dirty="0"/>
              <a:t> … - </a:t>
            </a:r>
            <a:r>
              <a:rPr dirty="0" err="1"/>
              <a:t>любая</a:t>
            </a:r>
            <a:r>
              <a:rPr dirty="0"/>
              <a:t> </a:t>
            </a:r>
            <a:r>
              <a:rPr dirty="0" err="1"/>
              <a:t>последовательность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0 и 1</a:t>
            </a:r>
          </a:p>
        </p:txBody>
      </p:sp>
      <p:sp>
        <p:nvSpPr>
          <p:cNvPr id="98" name="Текст 2"/>
          <p:cNvSpPr txBox="1"/>
          <p:nvPr/>
        </p:nvSpPr>
        <p:spPr>
          <a:xfrm>
            <a:off x="6096000" y="1825625"/>
            <a:ext cx="513311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удовлетворяющие</a:t>
            </a:r>
            <a:r>
              <a:rPr dirty="0"/>
              <a:t> </a:t>
            </a:r>
            <a:r>
              <a:rPr dirty="0" err="1"/>
              <a:t>условию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011 (</a:t>
            </a:r>
            <a:r>
              <a:rPr dirty="0" err="1"/>
              <a:t>неверный</a:t>
            </a:r>
            <a:r>
              <a:rPr dirty="0"/>
              <a:t> </a:t>
            </a:r>
            <a:r>
              <a:rPr dirty="0" err="1"/>
              <a:t>префикс</a:t>
            </a:r>
            <a:r>
              <a:rPr dirty="0"/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1010, 1110 (</a:t>
            </a:r>
            <a:r>
              <a:rPr dirty="0" err="1"/>
              <a:t>неверный</a:t>
            </a:r>
            <a:r>
              <a:rPr dirty="0"/>
              <a:t> </a:t>
            </a:r>
            <a:r>
              <a:rPr dirty="0" err="1"/>
              <a:t>суффикс</a:t>
            </a:r>
            <a:r>
              <a:rPr dirty="0"/>
              <a:t>)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US" dirty="0"/>
              <a:t>11 (</a:t>
            </a:r>
            <a:r>
              <a:rPr lang="ru-RU" dirty="0"/>
              <a:t>недостаточная длина)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Построение РВ</a:t>
            </a:r>
          </a:p>
        </p:txBody>
      </p:sp>
      <p:sp>
        <p:nvSpPr>
          <p:cNvPr id="101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235414"/>
            <a:ext cx="10515600" cy="51264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Построим РВ для цепочек вида 1…11:	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 baseline="30000">
                <a:latin typeface="+mn-lt"/>
                <a:ea typeface="+mn-ea"/>
                <a:cs typeface="+mn-cs"/>
                <a:sym typeface="Helvetica"/>
              </a:rPr>
              <a:t>.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(0 | 1)</a:t>
            </a:r>
            <a:r>
              <a:rPr b="1" baseline="30000">
                <a:latin typeface="+mn-lt"/>
                <a:ea typeface="+mn-ea"/>
                <a:cs typeface="+mn-cs"/>
                <a:sym typeface="Helvetica"/>
              </a:rPr>
              <a:t>*.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11 </a:t>
            </a:r>
          </a:p>
          <a:p>
            <a:pPr>
              <a:buFontTx/>
              <a:buChar char="-"/>
            </a:pPr>
            <a:r>
              <a:t>конкатенация цепочки 1 с неотрицательной итерацией объединения цепочек (0 | 1)</a:t>
            </a:r>
            <a:r>
              <a:rPr baseline="30000"/>
              <a:t>* </a:t>
            </a:r>
            <a:r>
              <a:t>и с цепочкой 11;</a:t>
            </a:r>
          </a:p>
          <a:p>
            <a:pPr>
              <a:buFontTx/>
              <a:buChar char="-"/>
            </a:pPr>
            <a:endParaRPr/>
          </a:p>
          <a:p>
            <a:pPr marL="0" indent="0">
              <a:buSzTx/>
              <a:buNone/>
            </a:pPr>
            <a:r>
              <a:t>Между префиксом 1 и суффиксом 11 может быть бесконечное число нулей и единиц или пустая цепочка, поэтому используется неотрицательная итерация (0 | 1)*.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Построение ДКА</a:t>
            </a:r>
          </a:p>
        </p:txBody>
      </p:sp>
      <p:sp>
        <p:nvSpPr>
          <p:cNvPr id="104" name="Текст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Построим детерминированный конечный автомат (ДКА), где:</a:t>
            </a:r>
          </a:p>
          <a:p>
            <a:pPr marL="0" indent="0">
              <a:buSzTx/>
              <a:buNone/>
            </a:pPr>
            <a:r>
              <a:t>M = {Σ, Q, A, F, δ}</a:t>
            </a:r>
          </a:p>
          <a:p>
            <a:pPr marL="0" indent="0">
              <a:buSzTx/>
              <a:buNone/>
            </a:pPr>
            <a:r>
              <a:t>Σ = {0, 1} – входной алфавит</a:t>
            </a:r>
          </a:p>
          <a:p>
            <a:pPr marL="0" indent="0">
              <a:buSzTx/>
              <a:buNone/>
            </a:pPr>
            <a:r>
              <a:t>Q = {A, B, C, D} – множество состояний</a:t>
            </a:r>
          </a:p>
          <a:p>
            <a:pPr marL="0" indent="0">
              <a:buSzTx/>
              <a:buNone/>
            </a:pPr>
            <a:r>
              <a:t>A – начальное состояние</a:t>
            </a:r>
          </a:p>
          <a:p>
            <a:pPr marL="0" indent="0">
              <a:buSzTx/>
              <a:buNone/>
            </a:pPr>
            <a:r>
              <a:t>F = {D} – множество финальных состояний</a:t>
            </a:r>
          </a:p>
          <a:p>
            <a:pPr marL="0" indent="0">
              <a:buSzTx/>
              <a:buNone/>
            </a:pPr>
            <a:r>
              <a:t>δ – функция переходов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Таблица переходов</a:t>
            </a:r>
          </a:p>
        </p:txBody>
      </p:sp>
      <p:sp>
        <p:nvSpPr>
          <p:cNvPr id="107" name="Прямоугольник 5"/>
          <p:cNvSpPr txBox="1"/>
          <p:nvPr/>
        </p:nvSpPr>
        <p:spPr>
          <a:xfrm>
            <a:off x="883920" y="1315528"/>
            <a:ext cx="9893170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Составим таблицу состояний и построим ДКА по РВ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 baseline="30000">
                <a:latin typeface="+mn-lt"/>
                <a:ea typeface="+mn-ea"/>
                <a:cs typeface="+mn-cs"/>
                <a:sym typeface="Helvetica"/>
              </a:rPr>
              <a:t>.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(0 | 1)</a:t>
            </a:r>
            <a:r>
              <a:rPr b="1" baseline="30000">
                <a:latin typeface="+mn-lt"/>
                <a:ea typeface="+mn-ea"/>
                <a:cs typeface="+mn-cs"/>
                <a:sym typeface="Helvetica"/>
              </a:rPr>
              <a:t>*.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11.</a:t>
            </a:r>
          </a:p>
          <a:p>
            <a:pPr algn="just">
              <a:defRPr sz="2400"/>
            </a:pPr>
            <a:r>
              <a:t> </a:t>
            </a:r>
          </a:p>
        </p:txBody>
      </p:sp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988" y="2324892"/>
            <a:ext cx="7097125" cy="3414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6524"/>
            <a:ext cx="3686175" cy="406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Рисунок 3" descr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311" y="4631054"/>
            <a:ext cx="1095376" cy="70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29830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Обоснование</a:t>
            </a:r>
            <a:r>
              <a:rPr dirty="0"/>
              <a:t> </a:t>
            </a:r>
            <a:r>
              <a:rPr dirty="0" err="1"/>
              <a:t>детерминированности</a:t>
            </a:r>
            <a:r>
              <a:rPr dirty="0"/>
              <a:t> КА</a:t>
            </a:r>
          </a:p>
        </p:txBody>
      </p:sp>
      <p:sp>
        <p:nvSpPr>
          <p:cNvPr id="113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1298303"/>
            <a:ext cx="10515600" cy="21306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определению</a:t>
            </a:r>
            <a:r>
              <a:rPr dirty="0"/>
              <a:t> ДКА:</a:t>
            </a:r>
          </a:p>
          <a:p>
            <a:r>
              <a:rPr dirty="0" err="1"/>
              <a:t>Одно</a:t>
            </a:r>
            <a:r>
              <a:rPr dirty="0"/>
              <a:t> </a:t>
            </a:r>
            <a:r>
              <a:rPr dirty="0" err="1"/>
              <a:t>начальное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A</a:t>
            </a:r>
          </a:p>
          <a:p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одному</a:t>
            </a:r>
            <a:r>
              <a:rPr dirty="0"/>
              <a:t> </a:t>
            </a:r>
            <a:r>
              <a:rPr dirty="0" err="1"/>
              <a:t>символу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такой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отсутствует</a:t>
            </a:r>
            <a:r>
              <a:rPr dirty="0"/>
              <a:t>. </a:t>
            </a:r>
          </a:p>
        </p:txBody>
      </p:sp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07" y="3443284"/>
            <a:ext cx="7097125" cy="3414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-4425"/>
            <a:ext cx="10515600" cy="68546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Обоснование верности ДКА</a:t>
            </a:r>
          </a:p>
        </p:txBody>
      </p:sp>
      <p:sp>
        <p:nvSpPr>
          <p:cNvPr id="117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710320"/>
            <a:ext cx="10515600" cy="2889781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arenR"/>
              <a:defRPr sz="2200"/>
            </a:pPr>
            <a:r>
              <a:t>Для гарантии наличия префикса 1 у входной строки был создан переход из состояния ‘A’ -&gt; ‘B’ по символу 1. 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Автомат переходит в состояние ‘C’, когда суффикс строки равен 1. 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Для гарантии наличия суффикса 11 у входной строки был создан переход из состояния ‘C’ -&gt; ‘D’ по символу 1, а также переход ‘D’ -&gt; ‘D’ по символу 1.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Автомат находится в состоянии ‘B’ для всех символов строки между префиксом 1 и суффиксом 11. </a:t>
            </a:r>
          </a:p>
        </p:txBody>
      </p:sp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69" y="3570816"/>
            <a:ext cx="6832061" cy="3287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>
            <a:spLocks noGrp="1"/>
          </p:cNvSpPr>
          <p:nvPr>
            <p:ph type="title"/>
          </p:nvPr>
        </p:nvSpPr>
        <p:spPr>
          <a:xfrm>
            <a:off x="673608" y="-329819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Примеры</a:t>
            </a:r>
          </a:p>
        </p:txBody>
      </p:sp>
      <p:pic>
        <p:nvPicPr>
          <p:cNvPr id="121" name="Рисунок 9" descr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" y="552610"/>
            <a:ext cx="5658412" cy="24504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10"/>
          <p:cNvSpPr txBox="1"/>
          <p:nvPr/>
        </p:nvSpPr>
        <p:spPr>
          <a:xfrm>
            <a:off x="150112" y="2960128"/>
            <a:ext cx="5793489" cy="38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1 0 1 1</a:t>
            </a:r>
          </a:p>
          <a:p>
            <a:pPr>
              <a:defRPr sz="1900"/>
            </a:pPr>
            <a:r>
              <a:t>1.Состояние А: Символ «1» -&gt; переход в Состояние  B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0 1 1</a:t>
            </a:r>
          </a:p>
          <a:p>
            <a:pPr>
              <a:defRPr sz="1900"/>
            </a:pPr>
            <a:r>
              <a:t>2. Состояние B: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1 1</a:t>
            </a:r>
          </a:p>
          <a:p>
            <a:pPr>
              <a:defRPr sz="1900"/>
            </a:pPr>
            <a:r>
              <a:t>3. Состояние С: Символ «0» -&gt; переход в Состояние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</a:t>
            </a:r>
          </a:p>
          <a:p>
            <a:pPr>
              <a:defRPr sz="1900"/>
            </a:pPr>
            <a:r>
              <a:t>4. Состояние В: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endParaRPr>
              <a:solidFill>
                <a:srgbClr val="00B050"/>
              </a:solidFill>
            </a:endParaRPr>
          </a:p>
          <a:p>
            <a:pPr>
              <a:defRPr sz="1900"/>
            </a:pPr>
            <a:r>
              <a:t>5. Состояние С: Символ «1» -&gt; переход в Состояние D</a:t>
            </a:r>
          </a:p>
          <a:p>
            <a:pPr>
              <a:defRPr sz="1900"/>
            </a:pPr>
            <a:r>
              <a:t>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распознана</a:t>
            </a:r>
            <a:r>
              <a:t>.</a:t>
            </a:r>
          </a:p>
        </p:txBody>
      </p:sp>
      <p:pic>
        <p:nvPicPr>
          <p:cNvPr id="123" name="Рисунок 11" descr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527" y="10142"/>
            <a:ext cx="2790825" cy="3079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Рисунок 12" descr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844" y="1263484"/>
            <a:ext cx="829316" cy="53364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3"/>
          <p:cNvSpPr txBox="1"/>
          <p:nvPr/>
        </p:nvSpPr>
        <p:spPr>
          <a:xfrm>
            <a:off x="6107474" y="2960128"/>
            <a:ext cx="5824730" cy="354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1 0 0 0  </a:t>
            </a:r>
          </a:p>
          <a:p>
            <a:pPr>
              <a:defRPr sz="1900"/>
            </a:pPr>
            <a:r>
              <a:t>1.Состояние А: Символ «1» -&gt; переход в Состояние  B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0 0 0</a:t>
            </a:r>
          </a:p>
          <a:p>
            <a:pPr>
              <a:defRPr sz="1900"/>
            </a:pPr>
            <a:r>
              <a:t>2. Состояние B: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0 0</a:t>
            </a:r>
          </a:p>
          <a:p>
            <a:pPr>
              <a:defRPr sz="1900"/>
            </a:pPr>
            <a:r>
              <a:t>3. Состояние С: Символ «0» -&gt; переход в Состояние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0</a:t>
            </a:r>
          </a:p>
          <a:p>
            <a:pPr>
              <a:defRPr sz="1900"/>
            </a:pPr>
            <a:r>
              <a:t>4. Состояние В: Символ «0» -&gt; остались в Состоянии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endParaRPr>
              <a:solidFill>
                <a:srgbClr val="00B050"/>
              </a:solidFill>
            </a:endParaRPr>
          </a:p>
          <a:p>
            <a:pPr>
              <a:defRPr sz="1900"/>
            </a:pPr>
            <a:r>
              <a:t>5. Состояние В: Символ «0» -&gt; остались в Состояние В</a:t>
            </a:r>
          </a:p>
          <a:p>
            <a:pPr>
              <a:defRPr sz="1900"/>
            </a:pPr>
            <a:r>
              <a:t>Не 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не распознана</a:t>
            </a:r>
            <a:r>
              <a:t>.</a:t>
            </a:r>
          </a:p>
        </p:txBody>
      </p:sp>
      <p:pic>
        <p:nvPicPr>
          <p:cNvPr id="126" name="Рисунок 2" descr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844" y="1883648"/>
            <a:ext cx="829316" cy="533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2132</Words>
  <Application>Microsoft Office PowerPoint</Application>
  <PresentationFormat>Широкоэкранный</PresentationFormat>
  <Paragraphs>410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Тема Office</vt:lpstr>
      <vt:lpstr>Решение задачи на построение РВ и КА</vt:lpstr>
      <vt:lpstr>Задание 7.2(f)</vt:lpstr>
      <vt:lpstr>Примеры цепочек</vt:lpstr>
      <vt:lpstr>Построение РВ</vt:lpstr>
      <vt:lpstr>Построение ДКА</vt:lpstr>
      <vt:lpstr>Таблица переходов</vt:lpstr>
      <vt:lpstr>Обоснование детерминированности КА</vt:lpstr>
      <vt:lpstr>Обоснование верности ДКА</vt:lpstr>
      <vt:lpstr>Примеры</vt:lpstr>
      <vt:lpstr>Задание 7.4(d)</vt:lpstr>
      <vt:lpstr>Решение</vt:lpstr>
      <vt:lpstr>Алгоритм конструкции подмножеств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Результат работы алгоритма</vt:lpstr>
      <vt:lpstr>Обоснование детерминированности КА </vt:lpstr>
      <vt:lpstr>Обоснование верности ДКА</vt:lpstr>
      <vt:lpstr>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на построение РВ и КА</dc:title>
  <dc:creator>daniil</dc:creator>
  <cp:lastModifiedBy>Zheka Dikov</cp:lastModifiedBy>
  <cp:revision>12</cp:revision>
  <dcterms:modified xsi:type="dcterms:W3CDTF">2021-01-20T00:37:49Z</dcterms:modified>
</cp:coreProperties>
</file>