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65C2B-CC93-44A0-A6E7-BA402E4F76E0}" v="7" dt="2021-01-22T20:09:33.6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3" y="2057400"/>
            <a:ext cx="393224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1" y="2015602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4100"/>
            </a:lvl1pPr>
          </a:lstStyle>
          <a:p>
            <a:r>
              <a:t>№3. Решение задач на построение БНФ</a:t>
            </a:r>
          </a:p>
        </p:txBody>
      </p:sp>
      <p:sp>
        <p:nvSpPr>
          <p:cNvPr id="113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114" name="Прямоугольник 4"/>
          <p:cNvSpPr txBox="1"/>
          <p:nvPr/>
        </p:nvSpPr>
        <p:spPr>
          <a:xfrm>
            <a:off x="4239430" y="6270816"/>
            <a:ext cx="424410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ru-RU" dirty="0"/>
              <a:t>2</a:t>
            </a:r>
            <a:r>
              <a:rPr lang="en-US" dirty="0"/>
              <a:t>5</a:t>
            </a:r>
            <a:r>
              <a:rPr dirty="0"/>
              <a:t>.</a:t>
            </a:r>
            <a:r>
              <a:rPr lang="ru-RU" dirty="0"/>
              <a:t>0</a:t>
            </a:r>
            <a:r>
              <a:rPr dirty="0"/>
              <a:t>1.202</a:t>
            </a:r>
            <a:r>
              <a:rPr lang="ru-RU" dirty="0"/>
              <a:t>1</a:t>
            </a:r>
            <a:endParaRPr dirty="0"/>
          </a:p>
          <a:p>
            <a:pPr algn="ctr"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  <p:sp>
        <p:nvSpPr>
          <p:cNvPr id="115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179" name="2*A1*A3 + 1/2*PI/A2"/>
          <p:cNvSpPr txBox="1"/>
          <p:nvPr/>
        </p:nvSpPr>
        <p:spPr>
          <a:xfrm>
            <a:off x="3020011" y="1561574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rPr dirty="0"/>
              <a:t>2*A1*A3 + 1/2*PI/A2</a:t>
            </a:r>
          </a:p>
        </p:txBody>
      </p:sp>
      <p:sp>
        <p:nvSpPr>
          <p:cNvPr id="180" name="Имеется выражение"/>
          <p:cNvSpPr txBox="1"/>
          <p:nvPr/>
        </p:nvSpPr>
        <p:spPr>
          <a:xfrm>
            <a:off x="503329" y="1592582"/>
            <a:ext cx="233309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Имеется выражение</a:t>
            </a:r>
          </a:p>
        </p:txBody>
      </p:sp>
      <p:sp>
        <p:nvSpPr>
          <p:cNvPr id="181" name="A1, A3, PI и A2 - переменные. Пусть они уже были инициализированы ранее, тогда информационная…"/>
          <p:cNvSpPr txBox="1"/>
          <p:nvPr/>
        </p:nvSpPr>
        <p:spPr>
          <a:xfrm>
            <a:off x="527376" y="2173475"/>
            <a:ext cx="11022913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A1, A3, PI и A2 - переменные. Пусть они уже были инициализированы ранее, тогда информационная</a:t>
            </a:r>
          </a:p>
          <a:p>
            <a:r>
              <a:t>таблица на начало обработки выражения имеет вид:</a:t>
            </a:r>
          </a:p>
        </p:txBody>
      </p:sp>
      <p:graphicFrame>
        <p:nvGraphicFramePr>
          <p:cNvPr id="182" name="Таблица"/>
          <p:cNvGraphicFramePr/>
          <p:nvPr/>
        </p:nvGraphicFramePr>
        <p:xfrm>
          <a:off x="4885518" y="3212094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1"/>
          <p:cNvSpPr txBox="1"/>
          <p:nvPr/>
        </p:nvSpPr>
        <p:spPr>
          <a:xfrm>
            <a:off x="4620247" y="467259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184" name="2"/>
          <p:cNvSpPr txBox="1"/>
          <p:nvPr/>
        </p:nvSpPr>
        <p:spPr>
          <a:xfrm>
            <a:off x="4620247" y="5335694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185" name="3"/>
          <p:cNvSpPr txBox="1"/>
          <p:nvPr/>
        </p:nvSpPr>
        <p:spPr>
          <a:xfrm>
            <a:off x="4620247" y="599879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186" name="0"/>
          <p:cNvSpPr txBox="1"/>
          <p:nvPr/>
        </p:nvSpPr>
        <p:spPr>
          <a:xfrm>
            <a:off x="4620247" y="400949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189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rPr dirty="0"/>
              <a:t>2*A1*A3 + 1/2*PI/A2</a:t>
            </a:r>
          </a:p>
        </p:txBody>
      </p:sp>
      <p:graphicFrame>
        <p:nvGraphicFramePr>
          <p:cNvPr id="190" name="Таблица"/>
          <p:cNvGraphicFramePr/>
          <p:nvPr/>
        </p:nvGraphicFramePr>
        <p:xfrm>
          <a:off x="9226063" y="2286271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1" name="1"/>
          <p:cNvSpPr txBox="1"/>
          <p:nvPr/>
        </p:nvSpPr>
        <p:spPr>
          <a:xfrm>
            <a:off x="8984839" y="375879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192" name="2"/>
          <p:cNvSpPr txBox="1"/>
          <p:nvPr/>
        </p:nvSpPr>
        <p:spPr>
          <a:xfrm>
            <a:off x="8984839" y="4421895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193" name="3"/>
          <p:cNvSpPr txBox="1"/>
          <p:nvPr/>
        </p:nvSpPr>
        <p:spPr>
          <a:xfrm>
            <a:off x="8984839" y="508499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194" name="4"/>
          <p:cNvSpPr txBox="1"/>
          <p:nvPr/>
        </p:nvSpPr>
        <p:spPr>
          <a:xfrm>
            <a:off x="8984839" y="5748092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195" name="ЛА считывает первую лексему выражения - 2"/>
          <p:cNvSpPr txBox="1"/>
          <p:nvPr/>
        </p:nvSpPr>
        <p:spPr>
          <a:xfrm>
            <a:off x="419163" y="2377877"/>
            <a:ext cx="50728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ЛА считывает первую лексему выражения - </a:t>
            </a:r>
            <a:r>
              <a:rPr b="1"/>
              <a:t>2</a:t>
            </a:r>
          </a:p>
        </p:txBody>
      </p:sp>
      <p:sp>
        <p:nvSpPr>
          <p:cNvPr id="196" name="Информационная таблица"/>
          <p:cNvSpPr txBox="1"/>
          <p:nvPr/>
        </p:nvSpPr>
        <p:spPr>
          <a:xfrm>
            <a:off x="9257912" y="191774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sp>
        <p:nvSpPr>
          <p:cNvPr id="197" name="Цепочка лексем"/>
          <p:cNvSpPr txBox="1"/>
          <p:nvPr/>
        </p:nvSpPr>
        <p:spPr>
          <a:xfrm>
            <a:off x="5308535" y="3443658"/>
            <a:ext cx="1574930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198" name="Это числовая константа. Она добавляется в информационную таблицу,…"/>
          <p:cNvSpPr txBox="1"/>
          <p:nvPr/>
        </p:nvSpPr>
        <p:spPr>
          <a:xfrm>
            <a:off x="443211" y="2873667"/>
            <a:ext cx="7939603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Это числовая константа. Она добавляется в информационную таблицу,</a:t>
            </a:r>
          </a:p>
          <a:p>
            <a:r>
              <a:t>так как ранее не встречалась.</a:t>
            </a:r>
          </a:p>
        </p:txBody>
      </p:sp>
      <p:graphicFrame>
        <p:nvGraphicFramePr>
          <p:cNvPr id="199" name="Таблица"/>
          <p:cNvGraphicFramePr/>
          <p:nvPr/>
        </p:nvGraphicFramePr>
        <p:xfrm>
          <a:off x="9226063" y="5605859"/>
          <a:ext cx="2559873" cy="6638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0900"/>
                      </a:solidFill>
                    </a:lnL>
                    <a:lnR w="127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0900"/>
                      </a:solidFill>
                    </a:lnL>
                    <a:lnR w="127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0900"/>
                      </a:solidFill>
                    </a:lnL>
                    <a:lnR w="381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0"/>
          <p:cNvSpPr txBox="1"/>
          <p:nvPr/>
        </p:nvSpPr>
        <p:spPr>
          <a:xfrm>
            <a:off x="8984839" y="3095699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01" name="Линия"/>
          <p:cNvSpPr/>
          <p:nvPr/>
        </p:nvSpPr>
        <p:spPr>
          <a:xfrm flipH="1">
            <a:off x="6095999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02" name="Таблица"/>
          <p:cNvGraphicFramePr/>
          <p:nvPr/>
        </p:nvGraphicFramePr>
        <p:xfrm>
          <a:off x="5857358" y="5029297"/>
          <a:ext cx="477283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3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04" name="Таблица"/>
          <p:cNvGraphicFramePr/>
          <p:nvPr/>
        </p:nvGraphicFramePr>
        <p:xfrm>
          <a:off x="5857358" y="3798792"/>
          <a:ext cx="477283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207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08" name="Таблица"/>
          <p:cNvGraphicFramePr/>
          <p:nvPr/>
        </p:nvGraphicFramePr>
        <p:xfrm>
          <a:off x="9226063" y="2286271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" name="Информационная таблица"/>
          <p:cNvSpPr txBox="1"/>
          <p:nvPr/>
        </p:nvSpPr>
        <p:spPr>
          <a:xfrm>
            <a:off x="9257912" y="191774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210" name="Таблица"/>
          <p:cNvGraphicFramePr/>
          <p:nvPr/>
        </p:nvGraphicFramePr>
        <p:xfrm>
          <a:off x="9226063" y="5605859"/>
          <a:ext cx="2559873" cy="6638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" name="ЛА считывает следующую лексему выражения - *"/>
          <p:cNvSpPr txBox="1"/>
          <p:nvPr/>
        </p:nvSpPr>
        <p:spPr>
          <a:xfrm>
            <a:off x="419163" y="2377877"/>
            <a:ext cx="551251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ЛА считывает следующую лексему выражения - </a:t>
            </a:r>
            <a:r>
              <a:rPr b="1"/>
              <a:t>*</a:t>
            </a:r>
          </a:p>
        </p:txBody>
      </p:sp>
      <p:sp>
        <p:nvSpPr>
          <p:cNvPr id="212" name="Это знак арифметической операции."/>
          <p:cNvSpPr txBox="1"/>
          <p:nvPr/>
        </p:nvSpPr>
        <p:spPr>
          <a:xfrm>
            <a:off x="443211" y="2873667"/>
            <a:ext cx="414660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Это знак арифметической операции.</a:t>
            </a:r>
          </a:p>
        </p:txBody>
      </p:sp>
      <p:sp>
        <p:nvSpPr>
          <p:cNvPr id="213" name="Цепочка лексем"/>
          <p:cNvSpPr txBox="1"/>
          <p:nvPr/>
        </p:nvSpPr>
        <p:spPr>
          <a:xfrm>
            <a:off x="5308535" y="3443658"/>
            <a:ext cx="1574930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214" name="Линия"/>
          <p:cNvSpPr/>
          <p:nvPr/>
        </p:nvSpPr>
        <p:spPr>
          <a:xfrm>
            <a:off x="6096000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15" name="Таблица"/>
          <p:cNvGraphicFramePr/>
          <p:nvPr/>
        </p:nvGraphicFramePr>
        <p:xfrm>
          <a:off x="5618716" y="5029297"/>
          <a:ext cx="954566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6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17" name="Таблица"/>
          <p:cNvGraphicFramePr/>
          <p:nvPr/>
        </p:nvGraphicFramePr>
        <p:xfrm>
          <a:off x="5618716" y="3798792"/>
          <a:ext cx="954566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8" name="1"/>
          <p:cNvSpPr txBox="1"/>
          <p:nvPr/>
        </p:nvSpPr>
        <p:spPr>
          <a:xfrm>
            <a:off x="8984839" y="375879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219" name="2"/>
          <p:cNvSpPr txBox="1"/>
          <p:nvPr/>
        </p:nvSpPr>
        <p:spPr>
          <a:xfrm>
            <a:off x="8984839" y="442189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220" name="3"/>
          <p:cNvSpPr txBox="1"/>
          <p:nvPr/>
        </p:nvSpPr>
        <p:spPr>
          <a:xfrm>
            <a:off x="8984839" y="5084994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221" name="4"/>
          <p:cNvSpPr txBox="1"/>
          <p:nvPr/>
        </p:nvSpPr>
        <p:spPr>
          <a:xfrm>
            <a:off x="8984839" y="5748092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222" name="0"/>
          <p:cNvSpPr txBox="1"/>
          <p:nvPr/>
        </p:nvSpPr>
        <p:spPr>
          <a:xfrm>
            <a:off x="8984839" y="3095699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225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26" name="Таблица"/>
          <p:cNvGraphicFramePr/>
          <p:nvPr/>
        </p:nvGraphicFramePr>
        <p:xfrm>
          <a:off x="9226063" y="2286271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7" name="Информационная таблица"/>
          <p:cNvSpPr txBox="1"/>
          <p:nvPr/>
        </p:nvSpPr>
        <p:spPr>
          <a:xfrm>
            <a:off x="9257912" y="191774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228" name="Таблица"/>
          <p:cNvGraphicFramePr/>
          <p:nvPr/>
        </p:nvGraphicFramePr>
        <p:xfrm>
          <a:off x="9226063" y="5605859"/>
          <a:ext cx="2559873" cy="6638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9" name="ЛА считывает следующую лексему выражения - A1"/>
          <p:cNvSpPr txBox="1"/>
          <p:nvPr/>
        </p:nvSpPr>
        <p:spPr>
          <a:xfrm>
            <a:off x="419163" y="2377877"/>
            <a:ext cx="571577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ЛА считывает следующую лексему выражения - </a:t>
            </a:r>
            <a:r>
              <a:rPr b="1"/>
              <a:t>A1</a:t>
            </a:r>
          </a:p>
        </p:txBody>
      </p:sp>
      <p:sp>
        <p:nvSpPr>
          <p:cNvPr id="230" name="Цепочка лексем"/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231" name="Линия"/>
          <p:cNvSpPr/>
          <p:nvPr/>
        </p:nvSpPr>
        <p:spPr>
          <a:xfrm>
            <a:off x="6095999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32" name="Таблица"/>
          <p:cNvGraphicFramePr/>
          <p:nvPr/>
        </p:nvGraphicFramePr>
        <p:xfrm>
          <a:off x="5380074" y="5029297"/>
          <a:ext cx="1431849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3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34" name="Таблица"/>
          <p:cNvGraphicFramePr/>
          <p:nvPr/>
        </p:nvGraphicFramePr>
        <p:xfrm>
          <a:off x="5380074" y="3777090"/>
          <a:ext cx="1431849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" name="1"/>
          <p:cNvSpPr txBox="1"/>
          <p:nvPr/>
        </p:nvSpPr>
        <p:spPr>
          <a:xfrm>
            <a:off x="8984839" y="375879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236" name="2"/>
          <p:cNvSpPr txBox="1"/>
          <p:nvPr/>
        </p:nvSpPr>
        <p:spPr>
          <a:xfrm>
            <a:off x="8984839" y="442189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237" name="3"/>
          <p:cNvSpPr txBox="1"/>
          <p:nvPr/>
        </p:nvSpPr>
        <p:spPr>
          <a:xfrm>
            <a:off x="8984839" y="5084994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238" name="4"/>
          <p:cNvSpPr txBox="1"/>
          <p:nvPr/>
        </p:nvSpPr>
        <p:spPr>
          <a:xfrm>
            <a:off x="8984839" y="5748092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239" name="0"/>
          <p:cNvSpPr txBox="1"/>
          <p:nvPr/>
        </p:nvSpPr>
        <p:spPr>
          <a:xfrm>
            <a:off x="8984839" y="3095699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40" name="Это идентификатор переменной. Он уже есть в информационной таблице."/>
          <p:cNvSpPr txBox="1"/>
          <p:nvPr/>
        </p:nvSpPr>
        <p:spPr>
          <a:xfrm>
            <a:off x="443211" y="2873667"/>
            <a:ext cx="826776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Это идентификатор переменной. Он уже есть в информационной таблице.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243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44" name="Таблица"/>
          <p:cNvGraphicFramePr/>
          <p:nvPr/>
        </p:nvGraphicFramePr>
        <p:xfrm>
          <a:off x="9622844" y="2057821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5" name="Информационная таблица"/>
          <p:cNvSpPr txBox="1"/>
          <p:nvPr/>
        </p:nvSpPr>
        <p:spPr>
          <a:xfrm>
            <a:off x="9654693" y="168929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246" name="Таблица"/>
          <p:cNvGraphicFramePr/>
          <p:nvPr/>
        </p:nvGraphicFramePr>
        <p:xfrm>
          <a:off x="9622844" y="537741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7" name="Таким образом, полностью считав выражение имеем:"/>
          <p:cNvSpPr txBox="1"/>
          <p:nvPr/>
        </p:nvSpPr>
        <p:spPr>
          <a:xfrm>
            <a:off x="419163" y="2377877"/>
            <a:ext cx="59562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Таким образом, полностью считав выражение имеем:</a:t>
            </a:r>
          </a:p>
        </p:txBody>
      </p:sp>
      <p:sp>
        <p:nvSpPr>
          <p:cNvPr id="248" name="Цепочка лексем"/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249" name="Линия"/>
          <p:cNvSpPr/>
          <p:nvPr/>
        </p:nvSpPr>
        <p:spPr>
          <a:xfrm>
            <a:off x="6095999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50" name="Таблица"/>
          <p:cNvGraphicFramePr/>
          <p:nvPr/>
        </p:nvGraphicFramePr>
        <p:xfrm>
          <a:off x="2993656" y="5092797"/>
          <a:ext cx="6204679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1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52" name="Таблица"/>
          <p:cNvGraphicFramePr/>
          <p:nvPr/>
        </p:nvGraphicFramePr>
        <p:xfrm>
          <a:off x="2993656" y="3798792"/>
          <a:ext cx="6204679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3" name="1"/>
          <p:cNvSpPr txBox="1"/>
          <p:nvPr/>
        </p:nvSpPr>
        <p:spPr>
          <a:xfrm>
            <a:off x="9381621" y="353034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254" name="2"/>
          <p:cNvSpPr txBox="1"/>
          <p:nvPr/>
        </p:nvSpPr>
        <p:spPr>
          <a:xfrm>
            <a:off x="9381621" y="419344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255" name="3"/>
          <p:cNvSpPr txBox="1"/>
          <p:nvPr/>
        </p:nvSpPr>
        <p:spPr>
          <a:xfrm>
            <a:off x="9381621" y="485654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256" name="4"/>
          <p:cNvSpPr txBox="1"/>
          <p:nvPr/>
        </p:nvSpPr>
        <p:spPr>
          <a:xfrm>
            <a:off x="9381621" y="5519642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257" name="0"/>
          <p:cNvSpPr txBox="1"/>
          <p:nvPr/>
        </p:nvSpPr>
        <p:spPr>
          <a:xfrm>
            <a:off x="9381621" y="2867249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58" name="5"/>
          <p:cNvSpPr txBox="1"/>
          <p:nvPr/>
        </p:nvSpPr>
        <p:spPr>
          <a:xfrm>
            <a:off x="9381621" y="6182741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217339"/>
            <a:ext cx="10515600" cy="72477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Этап синтаксического анализа</a:t>
            </a:r>
          </a:p>
        </p:txBody>
      </p:sp>
      <p:sp>
        <p:nvSpPr>
          <p:cNvPr id="261" name="Объект 2"/>
          <p:cNvSpPr txBox="1">
            <a:spLocks noGrp="1"/>
          </p:cNvSpPr>
          <p:nvPr>
            <p:ph type="body" idx="1"/>
          </p:nvPr>
        </p:nvSpPr>
        <p:spPr>
          <a:xfrm>
            <a:off x="180104" y="1163780"/>
            <a:ext cx="11831791" cy="53386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Синтаксический</a:t>
            </a:r>
            <a:r>
              <a:rPr dirty="0"/>
              <a:t> </a:t>
            </a:r>
            <a:r>
              <a:rPr dirty="0" err="1"/>
              <a:t>анализатор</a:t>
            </a:r>
            <a:r>
              <a:rPr dirty="0"/>
              <a:t> </a:t>
            </a:r>
            <a:r>
              <a:rPr dirty="0" err="1"/>
              <a:t>опирается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исходный</a:t>
            </a:r>
            <a:r>
              <a:rPr dirty="0"/>
              <a:t> </a:t>
            </a:r>
            <a:r>
              <a:rPr dirty="0" err="1"/>
              <a:t>набор</a:t>
            </a:r>
            <a:r>
              <a:rPr dirty="0"/>
              <a:t> БНФ:</a:t>
            </a:r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rPr dirty="0"/>
              <a:t>&lt;expr&gt; </a:t>
            </a:r>
            <a:r>
              <a:rPr b="1" dirty="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 ID		         </a:t>
            </a:r>
            <a:r>
              <a:rPr dirty="0">
                <a:solidFill>
                  <a:srgbClr val="808080"/>
                </a:solidFill>
              </a:rPr>
              <a:t>// </a:t>
            </a:r>
            <a:r>
              <a:rPr dirty="0" err="1">
                <a:solidFill>
                  <a:srgbClr val="808080"/>
                </a:solidFill>
              </a:rPr>
              <a:t>имя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переменной</a:t>
            </a:r>
            <a:endParaRPr dirty="0">
              <a:solidFill>
                <a:srgbClr val="808080"/>
              </a:solidFill>
            </a:endParaR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rPr dirty="0"/>
              <a:t>	| NUM		        </a:t>
            </a:r>
            <a:r>
              <a:rPr dirty="0">
                <a:solidFill>
                  <a:srgbClr val="808080"/>
                </a:solidFill>
              </a:rPr>
              <a:t>// </a:t>
            </a:r>
            <a:r>
              <a:rPr dirty="0" err="1">
                <a:solidFill>
                  <a:srgbClr val="808080"/>
                </a:solidFill>
              </a:rPr>
              <a:t>числовая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константа</a:t>
            </a:r>
            <a:endParaRPr dirty="0">
              <a:solidFill>
                <a:srgbClr val="808080"/>
              </a:solidFill>
            </a:endParaRP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  <a:r>
              <a:rPr lang="ru-RU" dirty="0">
                <a:solidFill>
                  <a:srgbClr val="333333"/>
                </a:solidFill>
              </a:rPr>
              <a:t>	</a:t>
            </a:r>
            <a:r>
              <a:rPr lang="en-US" dirty="0">
                <a:solidFill>
                  <a:srgbClr val="333333"/>
                </a:solidFill>
              </a:rPr>
              <a:t>| &lt;expr&gt; &lt;op&gt; &lt;expr&gt;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двух выражений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(&lt;expr&gt;)</a:t>
            </a:r>
            <a:r>
              <a:rPr lang="en-US" dirty="0"/>
              <a:t>		        </a:t>
            </a:r>
            <a:r>
              <a:rPr lang="en-US" dirty="0">
                <a:solidFill>
                  <a:srgbClr val="808080"/>
                </a:solidFill>
              </a:rPr>
              <a:t>// </a:t>
            </a:r>
            <a:r>
              <a:rPr lang="ru-RU" dirty="0">
                <a:solidFill>
                  <a:srgbClr val="808080"/>
                </a:solidFill>
              </a:rPr>
              <a:t>выражение в скобках</a:t>
            </a:r>
            <a:endParaRPr dirty="0">
              <a:solidFill>
                <a:srgbClr val="333333"/>
              </a:solidFill>
            </a:endParaRP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  <a:endParaRPr dirty="0">
              <a:solidFill>
                <a:srgbClr val="333333"/>
              </a:solidFill>
            </a:endParaR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rPr dirty="0"/>
              <a:t>&lt;op&gt; </a:t>
            </a:r>
            <a:r>
              <a:rPr b="1" dirty="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+ | - | * | / 	       </a:t>
            </a:r>
            <a:r>
              <a:rPr dirty="0">
                <a:solidFill>
                  <a:srgbClr val="808080"/>
                </a:solidFill>
              </a:rPr>
              <a:t>// </a:t>
            </a:r>
            <a:r>
              <a:rPr dirty="0" err="1">
                <a:solidFill>
                  <a:srgbClr val="808080"/>
                </a:solidFill>
              </a:rPr>
              <a:t>арифм.операция</a:t>
            </a:r>
            <a:endParaRPr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Принцип построения дерева</a:t>
            </a:r>
          </a:p>
        </p:txBody>
      </p:sp>
      <p:sp>
        <p:nvSpPr>
          <p:cNvPr id="264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Синтаксический анализатор считывает лексемы до тех пор, пока не будет найдено соответствие БНФ правилу. После этого он строит часть дерева, листья которого – сами лексемы, а родительские вершины - выражения &lt;expr&gt;.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pic>
        <p:nvPicPr>
          <p:cNvPr id="267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Прямая со стрелкой 5"/>
          <p:cNvSpPr/>
          <p:nvPr/>
        </p:nvSpPr>
        <p:spPr>
          <a:xfrm flipH="1">
            <a:off x="439946" y="759119"/>
            <a:ext cx="6" cy="69012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69" name="Рисунок 9" descr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825" y="2863968"/>
            <a:ext cx="2191826" cy="3062379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271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graphicFrame>
        <p:nvGraphicFramePr>
          <p:cNvPr id="272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3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274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5" name="1"/>
          <p:cNvSpPr txBox="1"/>
          <p:nvPr/>
        </p:nvSpPr>
        <p:spPr>
          <a:xfrm>
            <a:off x="9417692" y="366260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276" name="2"/>
          <p:cNvSpPr txBox="1"/>
          <p:nvPr/>
        </p:nvSpPr>
        <p:spPr>
          <a:xfrm>
            <a:off x="9417692" y="432570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277" name="3"/>
          <p:cNvSpPr txBox="1"/>
          <p:nvPr/>
        </p:nvSpPr>
        <p:spPr>
          <a:xfrm>
            <a:off x="9417692" y="4988805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278" name="4"/>
          <p:cNvSpPr txBox="1"/>
          <p:nvPr/>
        </p:nvSpPr>
        <p:spPr>
          <a:xfrm>
            <a:off x="9417692" y="5651903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279" name="0"/>
          <p:cNvSpPr txBox="1"/>
          <p:nvPr/>
        </p:nvSpPr>
        <p:spPr>
          <a:xfrm>
            <a:off x="9417692" y="2999510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80" name="5"/>
          <p:cNvSpPr txBox="1"/>
          <p:nvPr/>
        </p:nvSpPr>
        <p:spPr>
          <a:xfrm>
            <a:off x="9417692" y="6315001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pic>
        <p:nvPicPr>
          <p:cNvPr id="283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Прямая со стрелкой 5"/>
          <p:cNvSpPr/>
          <p:nvPr/>
        </p:nvSpPr>
        <p:spPr>
          <a:xfrm flipH="1">
            <a:off x="974784" y="750497"/>
            <a:ext cx="6" cy="690120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85" name="Рисунок 8" descr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713" y="3968204"/>
            <a:ext cx="1145024" cy="1346984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87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88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9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290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1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292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293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294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295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96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2AA51A-45E1-4DB4-9850-C7FF4447D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35" y="3136900"/>
            <a:ext cx="4038600" cy="29813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Прямая со стрелкой 5"/>
          <p:cNvSpPr/>
          <p:nvPr/>
        </p:nvSpPr>
        <p:spPr>
          <a:xfrm flipH="1">
            <a:off x="1362973" y="741867"/>
            <a:ext cx="6" cy="690121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00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27" y="2230438"/>
            <a:ext cx="5999778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02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3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04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5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06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08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09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10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11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12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Задание 3.1(d)</a:t>
            </a:r>
          </a:p>
        </p:txBody>
      </p:sp>
      <p:sp>
        <p:nvSpPr>
          <p:cNvPr id="118" name="Объект 2"/>
          <p:cNvSpPr txBox="1">
            <a:spLocks noGrp="1"/>
          </p:cNvSpPr>
          <p:nvPr>
            <p:ph type="body" idx="1"/>
          </p:nvPr>
        </p:nvSpPr>
        <p:spPr>
          <a:xfrm>
            <a:off x="594945" y="997527"/>
            <a:ext cx="11002110" cy="586047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300" b="1">
                <a:latin typeface="+mj-lt"/>
                <a:ea typeface="+mj-ea"/>
                <a:cs typeface="+mj-cs"/>
                <a:sym typeface="Helvetica"/>
              </a:defRPr>
            </a:pPr>
            <a:r>
              <a:t>d) 2*A1*A3 + 1/2*PI/A2</a:t>
            </a:r>
          </a:p>
          <a:p>
            <a:pPr marL="0" indent="0">
              <a:lnSpc>
                <a:spcPct val="81000"/>
              </a:lnSpc>
              <a:buSzTx/>
              <a:buNone/>
              <a:defRPr sz="2300"/>
            </a:pPr>
            <a:r>
              <a:t>Разобрать задачу трансляции арифметических выражений в псевдо-машинный код.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Предложить псевдо-машинный код (похож на инструкции языка ассемблера)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Описать информационную таблицу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Описать стадию лексического анализа (какие лексемы распознавать, работа с инф. таблицей). Привести пример (ручной) работы лексического анализатора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Описать стадию синтаксического анализа (синтаксис в виде БНФ, работа с инф. таблицей). Привести пример (ручной) работы синтаксического анализатора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Описать стадию семантического анализа. Привести пример (ручной) работы семантического анализатора с генерацией конкретной программы на псевдомашинном коде.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Разобрать варианты оптимизации генерируемого кода. Привести пример оптимизации для уменьшения используемой памяти (число регистров) или повышения скорости работы (уменьшение размера программы – число инструкций в программе)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Прямая со стрелкой 5"/>
          <p:cNvSpPr/>
          <p:nvPr/>
        </p:nvSpPr>
        <p:spPr>
          <a:xfrm>
            <a:off x="1854680" y="741867"/>
            <a:ext cx="6" cy="690121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16" name="Рисунок 6" descr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715" y="3216780"/>
            <a:ext cx="3123941" cy="2588687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18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9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20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1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22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3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24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25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26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27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28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EBB3C2-3D26-4276-99E0-40D2027C5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248" y="2855913"/>
            <a:ext cx="5876925" cy="3543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Прямая со стрелкой 5"/>
          <p:cNvSpPr/>
          <p:nvPr/>
        </p:nvSpPr>
        <p:spPr>
          <a:xfrm>
            <a:off x="2294626" y="741867"/>
            <a:ext cx="6" cy="690121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32" name="Рисунок 6" descr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9" y="2320199"/>
            <a:ext cx="6875251" cy="4381849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34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35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36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7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38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9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40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41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42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43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44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Прямая со стрелкой 5"/>
          <p:cNvSpPr/>
          <p:nvPr/>
        </p:nvSpPr>
        <p:spPr>
          <a:xfrm flipH="1">
            <a:off x="2743200" y="879893"/>
            <a:ext cx="8626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48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125" y="3295437"/>
            <a:ext cx="3273613" cy="2802211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50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51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52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3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54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5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56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57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58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59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60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C0885A-E025-4E9D-8F61-5E229A09D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993" y="3076501"/>
            <a:ext cx="5857875" cy="3238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Прямая со стрелкой 5"/>
          <p:cNvSpPr/>
          <p:nvPr/>
        </p:nvSpPr>
        <p:spPr>
          <a:xfrm flipH="1">
            <a:off x="3191777" y="879893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64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108" y="3505418"/>
            <a:ext cx="2779292" cy="2382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Рисунок 4" descr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176" y="4921497"/>
            <a:ext cx="744475" cy="1252069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67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68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69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0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71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2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73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74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75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76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77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A33092-8418-4529-8A3F-0CA44C410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74" y="3008313"/>
            <a:ext cx="5857875" cy="3238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Прямая со стрелкой 5"/>
          <p:cNvSpPr/>
          <p:nvPr/>
        </p:nvSpPr>
        <p:spPr>
          <a:xfrm flipH="1">
            <a:off x="3640349" y="891336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1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64" y="3540973"/>
            <a:ext cx="2895396" cy="2481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Рисунок 6" descr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448" y="5168534"/>
            <a:ext cx="947847" cy="1028172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84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85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86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7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88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90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91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92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93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94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563829-1F9F-4A9F-BAA8-7A0241BEC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28" y="2958206"/>
            <a:ext cx="5857875" cy="32385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CB9995-BC4E-432D-BA13-8C0D2834F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411" y="4930145"/>
            <a:ext cx="2085975" cy="1504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Рисунок 2" descr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87" y="3740361"/>
            <a:ext cx="2382949" cy="2042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27B54D0-C305-44DB-9CB2-12DBBDE87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4" y="2999510"/>
            <a:ext cx="5857875" cy="3238500"/>
          </a:xfrm>
          <a:prstGeom prst="rect">
            <a:avLst/>
          </a:prstGeom>
        </p:spPr>
      </p:pic>
      <p:pic>
        <p:nvPicPr>
          <p:cNvPr id="396" name="Объект 3" descr="Объект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Прямая со стрелкой 5"/>
          <p:cNvSpPr/>
          <p:nvPr/>
        </p:nvSpPr>
        <p:spPr>
          <a:xfrm flipH="1">
            <a:off x="4157936" y="891336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99" name="Рисунок 7" descr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688" y="4443581"/>
            <a:ext cx="2635875" cy="2131962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01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02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03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4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05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6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07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08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09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10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11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Прямая со стрелкой 5"/>
          <p:cNvSpPr/>
          <p:nvPr/>
        </p:nvSpPr>
        <p:spPr>
          <a:xfrm flipH="1">
            <a:off x="4701399" y="854913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15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53" y="4578916"/>
            <a:ext cx="2171508" cy="1861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Рисунок 4" descr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967" y="4737629"/>
            <a:ext cx="1431533" cy="1577372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18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19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20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1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22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3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24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25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26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27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28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131655-0BE7-46C9-890A-DCFB47212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339" y="4511124"/>
            <a:ext cx="3152775" cy="19335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F0EC38F-5F60-41F9-8BDA-B185B0C26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318789"/>
            <a:ext cx="5857875" cy="3238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Рисунок 2" descr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05" y="4511124"/>
            <a:ext cx="2250956" cy="1929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5E76896-4091-4782-B0C9-2E171F293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6" y="2598821"/>
            <a:ext cx="5857875" cy="3238500"/>
          </a:xfrm>
          <a:prstGeom prst="rect">
            <a:avLst/>
          </a:prstGeom>
        </p:spPr>
      </p:pic>
      <p:pic>
        <p:nvPicPr>
          <p:cNvPr id="433" name="Рисунок 7" descr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141" y="3662608"/>
            <a:ext cx="4237550" cy="3164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Объект 3" descr="Объект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Прямая со стрелкой 5"/>
          <p:cNvSpPr/>
          <p:nvPr/>
        </p:nvSpPr>
        <p:spPr>
          <a:xfrm flipH="1">
            <a:off x="5132720" y="854913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4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35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36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37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8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39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41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42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43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44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45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53B2BFC-B567-42E6-9640-321F7D51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6456"/>
            <a:ext cx="5857875" cy="3238500"/>
          </a:xfrm>
          <a:prstGeom prst="rect">
            <a:avLst/>
          </a:prstGeom>
        </p:spPr>
      </p:pic>
      <p:pic>
        <p:nvPicPr>
          <p:cNvPr id="449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36" y="4718801"/>
            <a:ext cx="2170382" cy="1860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Рисунок 4" descr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901" y="4718801"/>
            <a:ext cx="1802397" cy="1812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A50CC8-9DD3-4C52-9805-B5966E889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459" y="4033445"/>
            <a:ext cx="4162425" cy="2790825"/>
          </a:xfrm>
          <a:prstGeom prst="rect">
            <a:avLst/>
          </a:prstGeom>
        </p:spPr>
      </p:pic>
      <p:pic>
        <p:nvPicPr>
          <p:cNvPr id="447" name="Объект 3" descr="Объект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Прямая со стрелкой 5"/>
          <p:cNvSpPr/>
          <p:nvPr/>
        </p:nvSpPr>
        <p:spPr>
          <a:xfrm flipH="1">
            <a:off x="5589918" y="854913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1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52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53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54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5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56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7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58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59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60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61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62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Прямая со стрелкой 5"/>
          <p:cNvSpPr/>
          <p:nvPr/>
        </p:nvSpPr>
        <p:spPr>
          <a:xfrm flipH="1">
            <a:off x="6061495" y="814191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66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916" y="2230437"/>
            <a:ext cx="8413752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Прямоугольник"/>
          <p:cNvSpPr/>
          <p:nvPr/>
        </p:nvSpPr>
        <p:spPr>
          <a:xfrm rot="5949">
            <a:off x="6484805" y="5180946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68" name="&lt;id&gt;"/>
          <p:cNvSpPr txBox="1"/>
          <p:nvPr/>
        </p:nvSpPr>
        <p:spPr>
          <a:xfrm>
            <a:off x="6528059" y="5166851"/>
            <a:ext cx="415461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469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70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71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72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3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74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5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79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80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55595"/>
            <a:ext cx="10515600" cy="71554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A. Псевдо-машинный код</a:t>
            </a:r>
          </a:p>
        </p:txBody>
      </p:sp>
      <p:sp>
        <p:nvSpPr>
          <p:cNvPr id="121" name="Объект 2"/>
          <p:cNvSpPr txBox="1">
            <a:spLocks noGrp="1"/>
          </p:cNvSpPr>
          <p:nvPr>
            <p:ph type="body" idx="1"/>
          </p:nvPr>
        </p:nvSpPr>
        <p:spPr>
          <a:xfrm>
            <a:off x="0" y="1200722"/>
            <a:ext cx="12192004" cy="5657281"/>
          </a:xfrm>
          <a:prstGeom prst="rect">
            <a:avLst/>
          </a:prstGeom>
        </p:spPr>
        <p:txBody>
          <a:bodyPr/>
          <a:lstStyle/>
          <a:p>
            <a:pPr marL="0" indent="0" defTabSz="869226">
              <a:spcBef>
                <a:spcPts val="800"/>
              </a:spcBef>
              <a:buSzTx/>
              <a:buNone/>
              <a:defRPr sz="2600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значений</a:t>
            </a:r>
            <a:r>
              <a:rPr dirty="0"/>
              <a:t> </a:t>
            </a:r>
            <a:r>
              <a:rPr dirty="0" err="1"/>
              <a:t>будем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переменные</a:t>
            </a:r>
            <a:r>
              <a:rPr dirty="0"/>
              <a:t> t1, t2,…,</a:t>
            </a:r>
            <a:r>
              <a:rPr dirty="0" err="1"/>
              <a:t>tn</a:t>
            </a:r>
            <a:r>
              <a:rPr dirty="0"/>
              <a:t> </a:t>
            </a:r>
            <a:r>
              <a:rPr dirty="0" err="1"/>
              <a:t>типа</a:t>
            </a:r>
            <a:r>
              <a:rPr dirty="0"/>
              <a:t> </a:t>
            </a:r>
            <a:r>
              <a:rPr b="1" i="1" dirty="0"/>
              <a:t>double</a:t>
            </a:r>
            <a:r>
              <a:rPr dirty="0"/>
              <a:t>.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 err="1"/>
              <a:t>псевдо-машинного</a:t>
            </a:r>
            <a:r>
              <a:rPr dirty="0"/>
              <a:t> </a:t>
            </a:r>
            <a:r>
              <a:rPr dirty="0" err="1"/>
              <a:t>кода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вычисления</a:t>
            </a:r>
            <a:r>
              <a:rPr dirty="0"/>
              <a:t> </a:t>
            </a:r>
            <a:r>
              <a:rPr dirty="0" err="1"/>
              <a:t>арифметических</a:t>
            </a:r>
            <a:r>
              <a:rPr dirty="0"/>
              <a:t> </a:t>
            </a:r>
            <a:r>
              <a:rPr dirty="0" err="1"/>
              <a:t>выражений</a:t>
            </a:r>
            <a:r>
              <a:rPr dirty="0"/>
              <a:t>, в </a:t>
            </a:r>
            <a:r>
              <a:rPr dirty="0" err="1"/>
              <a:t>который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транслироваться</a:t>
            </a:r>
            <a:r>
              <a:rPr dirty="0"/>
              <a:t> </a:t>
            </a:r>
            <a:r>
              <a:rPr dirty="0" err="1"/>
              <a:t>исходный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:</a:t>
            </a:r>
          </a:p>
          <a:p>
            <a:pPr marL="0" indent="0" defTabSz="869226">
              <a:spcBef>
                <a:spcPts val="800"/>
              </a:spcBef>
              <a:defRPr sz="2600"/>
            </a:pP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 err="1"/>
              <a:t>ti</a:t>
            </a:r>
            <a:r>
              <a:rPr dirty="0"/>
              <a:t>		// </a:t>
            </a:r>
            <a:r>
              <a:rPr dirty="0" err="1"/>
              <a:t>объявление</a:t>
            </a:r>
            <a:r>
              <a:rPr dirty="0"/>
              <a:t> </a:t>
            </a:r>
            <a:r>
              <a:rPr dirty="0" err="1"/>
              <a:t>переменной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;</a:t>
            </a:r>
          </a:p>
          <a:p>
            <a:pPr marL="0" indent="0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 mov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n,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	</a:t>
            </a:r>
            <a:r>
              <a:rPr lang="ru-RU" b="0" dirty="0">
                <a:latin typeface="+mn-lt"/>
                <a:ea typeface="+mn-ea"/>
                <a:cs typeface="+mn-cs"/>
                <a:sym typeface="Calibri"/>
              </a:rPr>
              <a:t>	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//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запись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n в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где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n -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числовая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константа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;</a:t>
            </a:r>
          </a:p>
          <a:p>
            <a:pPr marL="0" indent="0" defTabSz="869226">
              <a:spcBef>
                <a:spcPts val="800"/>
              </a:spcBef>
              <a:defRPr sz="2600"/>
            </a:pP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</a:t>
            </a:r>
            <a:r>
              <a:rPr dirty="0"/>
              <a:t> (</a:t>
            </a:r>
            <a:r>
              <a:rPr dirty="0" err="1"/>
              <a:t>val</a:t>
            </a:r>
            <a:r>
              <a:rPr dirty="0"/>
              <a:t>), </a:t>
            </a:r>
            <a:r>
              <a:rPr dirty="0" err="1"/>
              <a:t>ti</a:t>
            </a:r>
            <a:r>
              <a:rPr dirty="0"/>
              <a:t> </a:t>
            </a:r>
            <a:r>
              <a:rPr lang="ru-RU" dirty="0"/>
              <a:t>	</a:t>
            </a:r>
            <a:r>
              <a:rPr dirty="0"/>
              <a:t>// </a:t>
            </a:r>
            <a:r>
              <a:rPr dirty="0" err="1"/>
              <a:t>запись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адресу</a:t>
            </a:r>
            <a:r>
              <a:rPr dirty="0"/>
              <a:t> </a:t>
            </a:r>
            <a:r>
              <a:rPr dirty="0" err="1"/>
              <a:t>val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, </a:t>
            </a:r>
            <a:r>
              <a:rPr dirty="0" err="1"/>
              <a:t>где</a:t>
            </a:r>
            <a:r>
              <a:rPr dirty="0"/>
              <a:t> </a:t>
            </a:r>
            <a:r>
              <a:rPr dirty="0" err="1"/>
              <a:t>val</a:t>
            </a:r>
            <a:r>
              <a:rPr dirty="0"/>
              <a:t> - </a:t>
            </a:r>
            <a:r>
              <a:rPr dirty="0" err="1"/>
              <a:t>переменна</a:t>
            </a:r>
            <a:r>
              <a:rPr lang="ru-RU" dirty="0"/>
              <a:t>я</a:t>
            </a:r>
          </a:p>
          <a:p>
            <a:pPr marL="0" indent="0" defTabSz="869226">
              <a:spcBef>
                <a:spcPts val="800"/>
              </a:spcBef>
              <a:defRPr sz="2600"/>
            </a:pPr>
            <a:r>
              <a:rPr lang="ru-RU"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add </a:t>
            </a:r>
            <a:r>
              <a:rPr dirty="0" err="1"/>
              <a:t>tj</a:t>
            </a:r>
            <a:r>
              <a:rPr dirty="0"/>
              <a:t>, </a:t>
            </a:r>
            <a:r>
              <a:rPr dirty="0" err="1"/>
              <a:t>ti</a:t>
            </a:r>
            <a:r>
              <a:rPr dirty="0"/>
              <a:t> 		// </a:t>
            </a:r>
            <a:r>
              <a:rPr dirty="0" err="1"/>
              <a:t>добавление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tj</a:t>
            </a:r>
            <a:r>
              <a:rPr dirty="0"/>
              <a:t> к </a:t>
            </a:r>
            <a:r>
              <a:rPr dirty="0" err="1"/>
              <a:t>ti</a:t>
            </a:r>
            <a:r>
              <a:rPr dirty="0"/>
              <a:t>;</a:t>
            </a:r>
          </a:p>
          <a:p>
            <a:pPr marL="217305" indent="-217305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sub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		//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вычитание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значения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из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;</a:t>
            </a:r>
          </a:p>
          <a:p>
            <a:pPr marL="217305" indent="-217305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mul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		//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умножение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значения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на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;</a:t>
            </a:r>
          </a:p>
          <a:p>
            <a:pPr marL="217305" indent="-217305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div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		//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деление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на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значение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.</a:t>
            </a:r>
          </a:p>
          <a:p>
            <a:pPr marL="0" indent="0" defTabSz="869226">
              <a:spcBef>
                <a:spcPts val="800"/>
              </a:spcBef>
              <a:buSzTx/>
              <a:buNone/>
              <a:defRPr sz="2600"/>
            </a:pPr>
            <a:r>
              <a:rPr dirty="0" err="1"/>
              <a:t>Результат</a:t>
            </a:r>
            <a:r>
              <a:rPr dirty="0"/>
              <a:t> </a:t>
            </a:r>
            <a:r>
              <a:rPr dirty="0" err="1"/>
              <a:t>каждой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 err="1"/>
              <a:t>записывается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57867"/>
            <a:ext cx="10515600" cy="623175"/>
          </a:xfrm>
          <a:prstGeom prst="rect">
            <a:avLst/>
          </a:prstGeom>
        </p:spPr>
        <p:txBody>
          <a:bodyPr/>
          <a:lstStyle>
            <a:lvl1pPr algn="ctr">
              <a:defRPr sz="3500"/>
            </a:lvl1pPr>
          </a:lstStyle>
          <a:p>
            <a:r>
              <a:t>D. Синтаксическое дерево разбора</a:t>
            </a:r>
          </a:p>
        </p:txBody>
      </p:sp>
      <p:pic>
        <p:nvPicPr>
          <p:cNvPr id="483" name="Рисунок 13" descr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99" y="1477263"/>
            <a:ext cx="8751536" cy="4848497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Прямоугольник"/>
          <p:cNvSpPr/>
          <p:nvPr/>
        </p:nvSpPr>
        <p:spPr>
          <a:xfrm rot="5949">
            <a:off x="6775628" y="4585926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85" name="&lt;id&gt;"/>
          <p:cNvSpPr txBox="1"/>
          <p:nvPr/>
        </p:nvSpPr>
        <p:spPr>
          <a:xfrm>
            <a:off x="6818882" y="4571832"/>
            <a:ext cx="415460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486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87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8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89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0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91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92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93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94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95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Семантический анализ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Семантический анализ</a:t>
            </a:r>
          </a:p>
        </p:txBody>
      </p:sp>
      <p:sp>
        <p:nvSpPr>
          <p:cNvPr id="498" name="Метод обхода дерева:…"/>
          <p:cNvSpPr txBox="1">
            <a:spLocks noGrp="1"/>
          </p:cNvSpPr>
          <p:nvPr>
            <p:ph type="body" idx="4294967295"/>
          </p:nvPr>
        </p:nvSpPr>
        <p:spPr>
          <a:xfrm>
            <a:off x="318322" y="777240"/>
            <a:ext cx="11555356" cy="6087687"/>
          </a:xfrm>
          <a:prstGeom prst="rect">
            <a:avLst/>
          </a:prstGeom>
        </p:spPr>
        <p:txBody>
          <a:bodyPr/>
          <a:lstStyle/>
          <a:p>
            <a:pPr marL="0" indent="0" defTabSz="737370">
              <a:spcBef>
                <a:spcPts val="700"/>
              </a:spcBef>
              <a:buSzTx/>
              <a:buNone/>
              <a:defRPr sz="21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Метод</a:t>
            </a:r>
            <a:r>
              <a:rPr dirty="0"/>
              <a:t> </a:t>
            </a:r>
            <a:r>
              <a:rPr dirty="0" err="1"/>
              <a:t>обхода</a:t>
            </a:r>
            <a:r>
              <a:rPr dirty="0"/>
              <a:t> </a:t>
            </a:r>
            <a:r>
              <a:rPr dirty="0" err="1"/>
              <a:t>дерева</a:t>
            </a:r>
            <a:r>
              <a:rPr dirty="0"/>
              <a:t>: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rPr dirty="0" err="1"/>
              <a:t>Дерево</a:t>
            </a:r>
            <a:r>
              <a:rPr dirty="0"/>
              <a:t> </a:t>
            </a:r>
            <a:r>
              <a:rPr dirty="0" err="1"/>
              <a:t>обходится</a:t>
            </a:r>
            <a:r>
              <a:rPr dirty="0"/>
              <a:t> в </a:t>
            </a:r>
            <a:r>
              <a:rPr dirty="0" err="1"/>
              <a:t>глубину</a:t>
            </a:r>
            <a:r>
              <a:rPr dirty="0"/>
              <a:t>,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этом</a:t>
            </a:r>
            <a:r>
              <a:rPr dirty="0"/>
              <a:t> </a:t>
            </a:r>
            <a:r>
              <a:rPr dirty="0" err="1"/>
              <a:t>сначала</a:t>
            </a:r>
            <a:r>
              <a:rPr dirty="0"/>
              <a:t> </a:t>
            </a:r>
            <a:r>
              <a:rPr dirty="0" err="1"/>
              <a:t>обходятся</a:t>
            </a:r>
            <a:r>
              <a:rPr dirty="0"/>
              <a:t> </a:t>
            </a:r>
            <a:r>
              <a:rPr dirty="0" err="1"/>
              <a:t>левые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, </a:t>
            </a:r>
            <a:r>
              <a:rPr dirty="0" err="1"/>
              <a:t>затем</a:t>
            </a:r>
            <a:r>
              <a:rPr dirty="0"/>
              <a:t> </a:t>
            </a:r>
            <a:r>
              <a:rPr dirty="0" err="1"/>
              <a:t>правые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.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Правила</a:t>
            </a:r>
            <a:r>
              <a:rPr dirty="0"/>
              <a:t> </a:t>
            </a:r>
            <a:r>
              <a:rPr dirty="0" err="1"/>
              <a:t>генерации</a:t>
            </a:r>
            <a:r>
              <a:rPr dirty="0"/>
              <a:t> </a:t>
            </a:r>
            <a:r>
              <a:rPr dirty="0" err="1"/>
              <a:t>кода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обработке</a:t>
            </a:r>
            <a:r>
              <a:rPr dirty="0"/>
              <a:t> </a:t>
            </a:r>
            <a:r>
              <a:rPr dirty="0" err="1"/>
              <a:t>вершин</a:t>
            </a:r>
            <a:r>
              <a:rPr dirty="0"/>
              <a:t> </a:t>
            </a:r>
            <a:r>
              <a:rPr dirty="0" err="1"/>
              <a:t>дерева</a:t>
            </a:r>
            <a:r>
              <a:rPr dirty="0"/>
              <a:t>:</a:t>
            </a: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каждой</a:t>
            </a:r>
            <a:r>
              <a:rPr dirty="0"/>
              <a:t> </a:t>
            </a:r>
            <a:r>
              <a:rPr dirty="0" err="1"/>
              <a:t>новой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 &lt;expr&gt; </a:t>
            </a:r>
            <a:r>
              <a:rPr dirty="0" err="1"/>
              <a:t>объявляется</a:t>
            </a:r>
            <a:r>
              <a:rPr dirty="0"/>
              <a:t> </a:t>
            </a:r>
            <a:r>
              <a:rPr dirty="0" err="1"/>
              <a:t>переменная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 -&gt; </a:t>
            </a:r>
            <a:r>
              <a:rPr b="1" i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i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i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endParaRPr b="1" i="1" dirty="0">
              <a:latin typeface="+mj-lt"/>
              <a:ea typeface="+mj-ea"/>
              <a:cs typeface="+mj-cs"/>
              <a:sym typeface="Helvetica"/>
            </a:endParaRP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эта</a:t>
            </a:r>
            <a:r>
              <a:rPr dirty="0"/>
              <a:t> </a:t>
            </a:r>
            <a:r>
              <a:rPr dirty="0" err="1"/>
              <a:t>вершина</a:t>
            </a:r>
            <a:r>
              <a:rPr dirty="0"/>
              <a:t> </a:t>
            </a:r>
            <a:r>
              <a:rPr dirty="0" err="1"/>
              <a:t>имеет</a:t>
            </a:r>
            <a:r>
              <a:rPr dirty="0"/>
              <a:t> </a:t>
            </a:r>
            <a:r>
              <a:rPr dirty="0" err="1"/>
              <a:t>единственного</a:t>
            </a:r>
            <a:r>
              <a:rPr dirty="0"/>
              <a:t> </a:t>
            </a:r>
            <a:r>
              <a:rPr dirty="0" err="1"/>
              <a:t>потомка</a:t>
            </a:r>
            <a:r>
              <a:rPr dirty="0"/>
              <a:t> - </a:t>
            </a:r>
            <a:r>
              <a:rPr dirty="0" err="1"/>
              <a:t>константу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 </a:t>
            </a:r>
            <a:r>
              <a:rPr dirty="0" err="1"/>
              <a:t>заносится</a:t>
            </a:r>
            <a:r>
              <a:rPr dirty="0"/>
              <a:t> </a:t>
            </a:r>
            <a:r>
              <a:rPr dirty="0" err="1"/>
              <a:t>соответствующее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константы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информационной</a:t>
            </a:r>
            <a:r>
              <a:rPr dirty="0"/>
              <a:t> </a:t>
            </a:r>
            <a:r>
              <a:rPr dirty="0" err="1"/>
              <a:t>таблицы</a:t>
            </a:r>
            <a:r>
              <a:rPr dirty="0"/>
              <a:t> -&gt; </a:t>
            </a:r>
            <a:r>
              <a:rPr b="1" i="1" dirty="0">
                <a:latin typeface="+mj-lt"/>
                <a:ea typeface="+mj-ea"/>
                <a:cs typeface="+mj-cs"/>
                <a:sym typeface="Helvetica"/>
              </a:rPr>
              <a:t>mov &lt;const&gt; </a:t>
            </a:r>
            <a:r>
              <a:rPr b="1" i="1" dirty="0" err="1">
                <a:latin typeface="+mj-lt"/>
                <a:ea typeface="+mj-ea"/>
                <a:cs typeface="+mj-cs"/>
                <a:sym typeface="Helvetica"/>
              </a:rPr>
              <a:t>t</a:t>
            </a:r>
            <a:r>
              <a:rPr sz="1400" b="1" i="1" dirty="0" err="1">
                <a:latin typeface="+mj-lt"/>
                <a:ea typeface="+mj-ea"/>
                <a:cs typeface="+mj-cs"/>
                <a:sym typeface="Helvetica"/>
              </a:rPr>
              <a:t>i</a:t>
            </a:r>
            <a:endParaRPr sz="1400" dirty="0"/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эта</a:t>
            </a:r>
            <a:r>
              <a:rPr dirty="0"/>
              <a:t> </a:t>
            </a:r>
            <a:r>
              <a:rPr dirty="0" err="1"/>
              <a:t>вершина</a:t>
            </a:r>
            <a:r>
              <a:rPr dirty="0"/>
              <a:t> </a:t>
            </a:r>
            <a:r>
              <a:rPr dirty="0" err="1"/>
              <a:t>имеет</a:t>
            </a:r>
            <a:r>
              <a:rPr dirty="0"/>
              <a:t> </a:t>
            </a:r>
            <a:r>
              <a:rPr dirty="0" err="1"/>
              <a:t>единственного</a:t>
            </a:r>
            <a:r>
              <a:rPr dirty="0"/>
              <a:t> </a:t>
            </a:r>
            <a:r>
              <a:rPr dirty="0" err="1"/>
              <a:t>потомка</a:t>
            </a:r>
            <a:r>
              <a:rPr dirty="0"/>
              <a:t> - </a:t>
            </a:r>
            <a:r>
              <a:rPr dirty="0" err="1"/>
              <a:t>переменную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 </a:t>
            </a:r>
            <a:r>
              <a:rPr dirty="0" err="1"/>
              <a:t>заносится</a:t>
            </a:r>
            <a:r>
              <a:rPr dirty="0"/>
              <a:t> </a:t>
            </a:r>
            <a:r>
              <a:rPr dirty="0" err="1"/>
              <a:t>соответствующее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адресу</a:t>
            </a:r>
            <a:r>
              <a:rPr dirty="0"/>
              <a:t> </a:t>
            </a:r>
            <a:r>
              <a:rPr dirty="0" err="1"/>
              <a:t>переменной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информационной</a:t>
            </a:r>
            <a:r>
              <a:rPr dirty="0"/>
              <a:t> </a:t>
            </a:r>
            <a:r>
              <a:rPr dirty="0" err="1"/>
              <a:t>таблицы</a:t>
            </a:r>
            <a:r>
              <a:rPr dirty="0"/>
              <a:t> -&gt; </a:t>
            </a:r>
            <a:r>
              <a:rPr b="1" i="1" dirty="0">
                <a:latin typeface="+mj-lt"/>
                <a:ea typeface="+mj-ea"/>
                <a:cs typeface="+mj-cs"/>
                <a:sym typeface="Helvetica"/>
              </a:rPr>
              <a:t>mov (&lt;var&gt;) </a:t>
            </a:r>
            <a:r>
              <a:rPr b="1" i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endParaRPr b="1" i="1" dirty="0">
              <a:latin typeface="+mj-lt"/>
              <a:ea typeface="+mj-ea"/>
              <a:cs typeface="+mj-cs"/>
              <a:sym typeface="Helvetica"/>
            </a:endParaRP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возвращаемся</a:t>
            </a:r>
            <a:r>
              <a:rPr dirty="0"/>
              <a:t> в </a:t>
            </a:r>
            <a:r>
              <a:rPr dirty="0" err="1"/>
              <a:t>вершину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её</a:t>
            </a:r>
            <a:r>
              <a:rPr dirty="0"/>
              <a:t> </a:t>
            </a:r>
            <a:r>
              <a:rPr dirty="0" err="1"/>
              <a:t>правой</a:t>
            </a:r>
            <a:r>
              <a:rPr dirty="0"/>
              <a:t> </a:t>
            </a:r>
            <a:r>
              <a:rPr dirty="0" err="1"/>
              <a:t>дочерней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 </a:t>
            </a:r>
            <a:r>
              <a:rPr dirty="0" err="1"/>
              <a:t>заносится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tj</a:t>
            </a:r>
            <a:r>
              <a:rPr dirty="0"/>
              <a:t> - </a:t>
            </a:r>
            <a:r>
              <a:rPr dirty="0" err="1"/>
              <a:t>ее</a:t>
            </a:r>
            <a:r>
              <a:rPr dirty="0"/>
              <a:t> </a:t>
            </a:r>
            <a:r>
              <a:rPr dirty="0" err="1"/>
              <a:t>левой</a:t>
            </a:r>
            <a:r>
              <a:rPr dirty="0"/>
              <a:t> </a:t>
            </a:r>
            <a:r>
              <a:rPr dirty="0" err="1"/>
              <a:t>дочерней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, </a:t>
            </a:r>
            <a:r>
              <a:rPr dirty="0" err="1"/>
              <a:t>затем</a:t>
            </a:r>
            <a:r>
              <a:rPr dirty="0"/>
              <a:t> к </a:t>
            </a:r>
            <a:r>
              <a:rPr dirty="0" err="1"/>
              <a:t>ti</a:t>
            </a:r>
            <a:r>
              <a:rPr dirty="0"/>
              <a:t> </a:t>
            </a:r>
            <a:r>
              <a:rPr dirty="0" err="1"/>
              <a:t>применяется</a:t>
            </a:r>
            <a:r>
              <a:rPr dirty="0"/>
              <a:t> </a:t>
            </a:r>
            <a:r>
              <a:rPr dirty="0" err="1"/>
              <a:t>арифметическая</a:t>
            </a:r>
            <a:r>
              <a:rPr dirty="0"/>
              <a:t> </a:t>
            </a:r>
            <a:r>
              <a:rPr dirty="0" err="1"/>
              <a:t>операция</a:t>
            </a:r>
            <a:r>
              <a:rPr dirty="0"/>
              <a:t> </a:t>
            </a:r>
            <a:r>
              <a:rPr dirty="0" err="1"/>
              <a:t>соответствующая</a:t>
            </a:r>
            <a:r>
              <a:rPr dirty="0"/>
              <a:t> </a:t>
            </a:r>
            <a:r>
              <a:rPr dirty="0" err="1"/>
              <a:t>значению</a:t>
            </a:r>
            <a:r>
              <a:rPr dirty="0"/>
              <a:t> </a:t>
            </a:r>
            <a:r>
              <a:rPr dirty="0" err="1"/>
              <a:t>листа</a:t>
            </a:r>
            <a:r>
              <a:rPr dirty="0"/>
              <a:t> </a:t>
            </a:r>
            <a:r>
              <a:rPr dirty="0" err="1"/>
              <a:t>центральной</a:t>
            </a:r>
            <a:r>
              <a:rPr dirty="0"/>
              <a:t> </a:t>
            </a:r>
            <a:r>
              <a:rPr dirty="0" err="1"/>
              <a:t>ветки</a:t>
            </a:r>
            <a:r>
              <a:rPr dirty="0"/>
              <a:t> с </a:t>
            </a:r>
            <a:r>
              <a:rPr dirty="0" err="1"/>
              <a:t>участием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tk</a:t>
            </a:r>
            <a:r>
              <a:rPr dirty="0"/>
              <a:t> - </a:t>
            </a:r>
            <a:r>
              <a:rPr dirty="0" err="1"/>
              <a:t>правой</a:t>
            </a:r>
            <a:r>
              <a:rPr dirty="0"/>
              <a:t> </a:t>
            </a:r>
            <a:r>
              <a:rPr dirty="0" err="1"/>
              <a:t>дочерней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.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rPr dirty="0"/>
              <a:t>-&gt; mov </a:t>
            </a:r>
            <a:r>
              <a:rPr dirty="0" err="1"/>
              <a:t>tj</a:t>
            </a:r>
            <a:r>
              <a:rPr dirty="0"/>
              <a:t> </a:t>
            </a:r>
            <a:r>
              <a:rPr dirty="0" err="1"/>
              <a:t>ti</a:t>
            </a:r>
            <a:endParaRPr dirty="0"/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rPr dirty="0"/>
              <a:t>     add </a:t>
            </a:r>
            <a:r>
              <a:rPr dirty="0" err="1"/>
              <a:t>tk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 / sub </a:t>
            </a:r>
            <a:r>
              <a:rPr dirty="0" err="1"/>
              <a:t>tk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 / </a:t>
            </a:r>
            <a:r>
              <a:rPr dirty="0" err="1"/>
              <a:t>mul</a:t>
            </a:r>
            <a:r>
              <a:rPr dirty="0"/>
              <a:t> </a:t>
            </a:r>
            <a:r>
              <a:rPr dirty="0" err="1"/>
              <a:t>tk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 / div </a:t>
            </a:r>
            <a:r>
              <a:rPr dirty="0" err="1"/>
              <a:t>tk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     (‘+’, ‘-‘, ‘*’, ‘/‘ </a:t>
            </a:r>
            <a:r>
              <a:rPr dirty="0" err="1"/>
              <a:t>соответственно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Рисунок 7" descr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Трансляция в псевдо-машинный код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Трансляция в псевдо-машинный код</a:t>
            </a:r>
          </a:p>
        </p:txBody>
      </p:sp>
      <p:sp>
        <p:nvSpPr>
          <p:cNvPr id="502" name="Линия"/>
          <p:cNvSpPr/>
          <p:nvPr/>
        </p:nvSpPr>
        <p:spPr>
          <a:xfrm flipH="1">
            <a:off x="2706090" y="1900251"/>
            <a:ext cx="1389217" cy="69511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3" name="Линия"/>
          <p:cNvSpPr/>
          <p:nvPr/>
        </p:nvSpPr>
        <p:spPr>
          <a:xfrm>
            <a:off x="4483067" y="1208018"/>
            <a:ext cx="5" cy="423124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4" name="Линия"/>
          <p:cNvSpPr/>
          <p:nvPr/>
        </p:nvSpPr>
        <p:spPr>
          <a:xfrm flipH="1">
            <a:off x="1741157" y="2960964"/>
            <a:ext cx="693643" cy="37763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5" name="Линия"/>
          <p:cNvSpPr/>
          <p:nvPr/>
        </p:nvSpPr>
        <p:spPr>
          <a:xfrm flipH="1">
            <a:off x="965166" y="3633868"/>
            <a:ext cx="562771" cy="32137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6" name="Линия"/>
          <p:cNvSpPr/>
          <p:nvPr/>
        </p:nvSpPr>
        <p:spPr>
          <a:xfrm flipV="1">
            <a:off x="1068720" y="3746979"/>
            <a:ext cx="725028" cy="26688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7" name="Линия"/>
          <p:cNvSpPr/>
          <p:nvPr/>
        </p:nvSpPr>
        <p:spPr>
          <a:xfrm>
            <a:off x="1785271" y="3725247"/>
            <a:ext cx="477384" cy="29743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8" name="Линия"/>
          <p:cNvSpPr/>
          <p:nvPr/>
        </p:nvSpPr>
        <p:spPr>
          <a:xfrm flipH="1">
            <a:off x="774667" y="4157321"/>
            <a:ext cx="85862" cy="50842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9" name="Линия"/>
          <p:cNvSpPr/>
          <p:nvPr/>
        </p:nvSpPr>
        <p:spPr>
          <a:xfrm flipH="1">
            <a:off x="1039363" y="4001411"/>
            <a:ext cx="59475" cy="625405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0" name="Линия"/>
          <p:cNvSpPr/>
          <p:nvPr/>
        </p:nvSpPr>
        <p:spPr>
          <a:xfrm>
            <a:off x="2288245" y="4057324"/>
            <a:ext cx="5" cy="51357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1" name="1. decl t0"/>
          <p:cNvSpPr txBox="1"/>
          <p:nvPr/>
        </p:nvSpPr>
        <p:spPr>
          <a:xfrm>
            <a:off x="3790646" y="1484081"/>
            <a:ext cx="656593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1. decl t0 </a:t>
            </a:r>
          </a:p>
        </p:txBody>
      </p:sp>
      <p:sp>
        <p:nvSpPr>
          <p:cNvPr id="512" name="2. decl t1"/>
          <p:cNvSpPr txBox="1"/>
          <p:nvPr/>
        </p:nvSpPr>
        <p:spPr>
          <a:xfrm>
            <a:off x="2088843" y="2538178"/>
            <a:ext cx="656594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2. decl t1 </a:t>
            </a:r>
          </a:p>
        </p:txBody>
      </p:sp>
      <p:sp>
        <p:nvSpPr>
          <p:cNvPr id="513" name="3. decl t2"/>
          <p:cNvSpPr txBox="1"/>
          <p:nvPr/>
        </p:nvSpPr>
        <p:spPr>
          <a:xfrm>
            <a:off x="1102934" y="3249378"/>
            <a:ext cx="625010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3. decl t2</a:t>
            </a:r>
          </a:p>
        </p:txBody>
      </p:sp>
      <p:sp>
        <p:nvSpPr>
          <p:cNvPr id="514" name="4. decl t3"/>
          <p:cNvSpPr txBox="1"/>
          <p:nvPr/>
        </p:nvSpPr>
        <p:spPr>
          <a:xfrm>
            <a:off x="340934" y="3885265"/>
            <a:ext cx="62501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4. decl t3</a:t>
            </a:r>
          </a:p>
        </p:txBody>
      </p:sp>
      <p:sp>
        <p:nvSpPr>
          <p:cNvPr id="515" name="5. mov 2 t3"/>
          <p:cNvSpPr txBox="1"/>
          <p:nvPr/>
        </p:nvSpPr>
        <p:spPr>
          <a:xfrm>
            <a:off x="-14669" y="4450019"/>
            <a:ext cx="775966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5. mov 2, t3</a:t>
            </a:r>
          </a:p>
        </p:txBody>
      </p:sp>
      <p:sp>
        <p:nvSpPr>
          <p:cNvPr id="516" name="6. decl t4"/>
          <p:cNvSpPr txBox="1"/>
          <p:nvPr/>
        </p:nvSpPr>
        <p:spPr>
          <a:xfrm>
            <a:off x="2219343" y="3796365"/>
            <a:ext cx="62501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6. decl t4</a:t>
            </a:r>
          </a:p>
        </p:txBody>
      </p:sp>
      <p:sp>
        <p:nvSpPr>
          <p:cNvPr id="517" name="7. mov (A1) t4"/>
          <p:cNvSpPr txBox="1"/>
          <p:nvPr/>
        </p:nvSpPr>
        <p:spPr>
          <a:xfrm>
            <a:off x="2207834" y="5066365"/>
            <a:ext cx="941518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7. mov (A1), t4</a:t>
            </a:r>
          </a:p>
        </p:txBody>
      </p:sp>
      <p:sp>
        <p:nvSpPr>
          <p:cNvPr id="518" name="Линия"/>
          <p:cNvSpPr/>
          <p:nvPr/>
        </p:nvSpPr>
        <p:spPr>
          <a:xfrm>
            <a:off x="2830064" y="3777965"/>
            <a:ext cx="5" cy="727857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9" name="Линия"/>
          <p:cNvSpPr/>
          <p:nvPr/>
        </p:nvSpPr>
        <p:spPr>
          <a:xfrm flipH="1" flipV="1">
            <a:off x="2102629" y="3619379"/>
            <a:ext cx="717356" cy="17848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0" name="8. mov t3 t2…"/>
          <p:cNvSpPr txBox="1"/>
          <p:nvPr/>
        </p:nvSpPr>
        <p:spPr>
          <a:xfrm>
            <a:off x="2226797" y="3288407"/>
            <a:ext cx="822759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8. mov t3, t2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9. mul t4, t2</a:t>
            </a:r>
          </a:p>
        </p:txBody>
      </p:sp>
      <p:sp>
        <p:nvSpPr>
          <p:cNvPr id="521" name="Прямоугольник"/>
          <p:cNvSpPr/>
          <p:nvPr/>
        </p:nvSpPr>
        <p:spPr>
          <a:xfrm rot="5949">
            <a:off x="7189092" y="4647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22" name="&lt;id&gt;"/>
          <p:cNvSpPr txBox="1"/>
          <p:nvPr/>
        </p:nvSpPr>
        <p:spPr>
          <a:xfrm>
            <a:off x="7232346" y="4633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523" name="1.   decl t0…"/>
          <p:cNvSpPr txBox="1"/>
          <p:nvPr/>
        </p:nvSpPr>
        <p:spPr>
          <a:xfrm>
            <a:off x="9123046" y="643874"/>
            <a:ext cx="1577758" cy="2669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Трансляция в псевдо-машинный код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Трансляция в псевдо-машинный код</a:t>
            </a:r>
          </a:p>
        </p:txBody>
      </p:sp>
      <p:pic>
        <p:nvPicPr>
          <p:cNvPr id="526" name="Рисунок 7" descr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Линия"/>
          <p:cNvSpPr/>
          <p:nvPr/>
        </p:nvSpPr>
        <p:spPr>
          <a:xfrm flipV="1">
            <a:off x="2120076" y="3079799"/>
            <a:ext cx="738370" cy="341514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8" name="Линия"/>
          <p:cNvSpPr/>
          <p:nvPr/>
        </p:nvSpPr>
        <p:spPr>
          <a:xfrm>
            <a:off x="2832298" y="3076249"/>
            <a:ext cx="1074445" cy="72185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9" name="10. decl t5"/>
          <p:cNvSpPr txBox="1"/>
          <p:nvPr/>
        </p:nvSpPr>
        <p:spPr>
          <a:xfrm>
            <a:off x="3930346" y="35922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10. decl t5</a:t>
            </a:r>
          </a:p>
        </p:txBody>
      </p:sp>
      <p:sp>
        <p:nvSpPr>
          <p:cNvPr id="530" name="Линия"/>
          <p:cNvSpPr/>
          <p:nvPr/>
        </p:nvSpPr>
        <p:spPr>
          <a:xfrm flipH="1">
            <a:off x="3813373" y="3870147"/>
            <a:ext cx="2981" cy="966081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1" name="11. mov (A3) t5"/>
          <p:cNvSpPr txBox="1"/>
          <p:nvPr/>
        </p:nvSpPr>
        <p:spPr>
          <a:xfrm>
            <a:off x="3828746" y="4773381"/>
            <a:ext cx="1043906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11. mov (A3), t5 </a:t>
            </a:r>
          </a:p>
        </p:txBody>
      </p:sp>
      <p:sp>
        <p:nvSpPr>
          <p:cNvPr id="532" name="Линия"/>
          <p:cNvSpPr/>
          <p:nvPr/>
        </p:nvSpPr>
        <p:spPr>
          <a:xfrm flipH="1" flipV="1">
            <a:off x="4631580" y="3655471"/>
            <a:ext cx="167189" cy="121391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3" name="Линия"/>
          <p:cNvSpPr/>
          <p:nvPr/>
        </p:nvSpPr>
        <p:spPr>
          <a:xfrm flipH="1" flipV="1">
            <a:off x="3040805" y="2976964"/>
            <a:ext cx="1592864" cy="69861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4" name="12. mov t2 t1…"/>
          <p:cNvSpPr txBox="1"/>
          <p:nvPr/>
        </p:nvSpPr>
        <p:spPr>
          <a:xfrm>
            <a:off x="3037676" y="2561501"/>
            <a:ext cx="894451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13. mul t5, t1 </a:t>
            </a:r>
          </a:p>
        </p:txBody>
      </p:sp>
      <p:sp>
        <p:nvSpPr>
          <p:cNvPr id="535" name="Линия"/>
          <p:cNvSpPr/>
          <p:nvPr/>
        </p:nvSpPr>
        <p:spPr>
          <a:xfrm flipV="1">
            <a:off x="2792164" y="1981948"/>
            <a:ext cx="1676153" cy="652234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6" name="Линия"/>
          <p:cNvSpPr/>
          <p:nvPr/>
        </p:nvSpPr>
        <p:spPr>
          <a:xfrm>
            <a:off x="4456955" y="1981816"/>
            <a:ext cx="2424613" cy="82251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7" name="14. decl t6"/>
          <p:cNvSpPr txBox="1"/>
          <p:nvPr/>
        </p:nvSpPr>
        <p:spPr>
          <a:xfrm>
            <a:off x="6292546" y="2855678"/>
            <a:ext cx="695815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14. decl t6</a:t>
            </a:r>
          </a:p>
        </p:txBody>
      </p:sp>
      <p:sp>
        <p:nvSpPr>
          <p:cNvPr id="538" name="Линия"/>
          <p:cNvSpPr/>
          <p:nvPr/>
        </p:nvSpPr>
        <p:spPr>
          <a:xfrm flipH="1">
            <a:off x="6318560" y="3117644"/>
            <a:ext cx="628209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9" name="15. decl t7"/>
          <p:cNvSpPr txBox="1"/>
          <p:nvPr/>
        </p:nvSpPr>
        <p:spPr>
          <a:xfrm>
            <a:off x="5644846" y="34906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15. decl t7</a:t>
            </a:r>
          </a:p>
        </p:txBody>
      </p:sp>
      <p:sp>
        <p:nvSpPr>
          <p:cNvPr id="540" name="Линия"/>
          <p:cNvSpPr/>
          <p:nvPr/>
        </p:nvSpPr>
        <p:spPr>
          <a:xfrm flipH="1">
            <a:off x="5555636" y="4014523"/>
            <a:ext cx="628209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1" name="16. decl t8"/>
          <p:cNvSpPr txBox="1"/>
          <p:nvPr/>
        </p:nvSpPr>
        <p:spPr>
          <a:xfrm>
            <a:off x="4835580" y="43923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16. decl t8</a:t>
            </a:r>
          </a:p>
        </p:txBody>
      </p:sp>
      <p:sp>
        <p:nvSpPr>
          <p:cNvPr id="542" name="Линия"/>
          <p:cNvSpPr/>
          <p:nvPr/>
        </p:nvSpPr>
        <p:spPr>
          <a:xfrm flipH="1">
            <a:off x="4640095" y="4892759"/>
            <a:ext cx="737498" cy="35876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3" name="17. decl t9"/>
          <p:cNvSpPr txBox="1"/>
          <p:nvPr/>
        </p:nvSpPr>
        <p:spPr>
          <a:xfrm>
            <a:off x="3730680" y="53321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17. decl t9</a:t>
            </a:r>
          </a:p>
        </p:txBody>
      </p:sp>
      <p:sp>
        <p:nvSpPr>
          <p:cNvPr id="544" name="Линия"/>
          <p:cNvSpPr/>
          <p:nvPr/>
        </p:nvSpPr>
        <p:spPr>
          <a:xfrm flipH="1">
            <a:off x="4401684" y="5540607"/>
            <a:ext cx="14143" cy="389071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5" name="18. mov 1 t9"/>
          <p:cNvSpPr txBox="1"/>
          <p:nvPr/>
        </p:nvSpPr>
        <p:spPr>
          <a:xfrm>
            <a:off x="3672632" y="5951027"/>
            <a:ext cx="84677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18. mov 1, t9</a:t>
            </a:r>
          </a:p>
        </p:txBody>
      </p:sp>
      <p:sp>
        <p:nvSpPr>
          <p:cNvPr id="546" name="Линия"/>
          <p:cNvSpPr/>
          <p:nvPr/>
        </p:nvSpPr>
        <p:spPr>
          <a:xfrm flipV="1">
            <a:off x="4913064" y="4866735"/>
            <a:ext cx="683771" cy="1158349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7" name="Линия"/>
          <p:cNvSpPr/>
          <p:nvPr/>
        </p:nvSpPr>
        <p:spPr>
          <a:xfrm>
            <a:off x="5575498" y="4866949"/>
            <a:ext cx="517825" cy="42662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8" name="19. decl t10"/>
          <p:cNvSpPr txBox="1"/>
          <p:nvPr/>
        </p:nvSpPr>
        <p:spPr>
          <a:xfrm>
            <a:off x="6257144" y="5125527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19. decl t10</a:t>
            </a:r>
          </a:p>
        </p:txBody>
      </p:sp>
      <p:sp>
        <p:nvSpPr>
          <p:cNvPr id="549" name="Линия"/>
          <p:cNvSpPr/>
          <p:nvPr/>
        </p:nvSpPr>
        <p:spPr>
          <a:xfrm>
            <a:off x="5992755" y="5381764"/>
            <a:ext cx="5" cy="89332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0" name="20. mov 2 t10"/>
          <p:cNvSpPr txBox="1"/>
          <p:nvPr/>
        </p:nvSpPr>
        <p:spPr>
          <a:xfrm>
            <a:off x="5914244" y="6368460"/>
            <a:ext cx="91757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20. mov 2, t10</a:t>
            </a:r>
          </a:p>
        </p:txBody>
      </p:sp>
      <p:sp>
        <p:nvSpPr>
          <p:cNvPr id="551" name="Прямоугольник"/>
          <p:cNvSpPr/>
          <p:nvPr/>
        </p:nvSpPr>
        <p:spPr>
          <a:xfrm rot="5949">
            <a:off x="7189092" y="4647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2" name="&lt;id&gt;"/>
          <p:cNvSpPr txBox="1"/>
          <p:nvPr/>
        </p:nvSpPr>
        <p:spPr>
          <a:xfrm>
            <a:off x="7232346" y="4633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553" name="1.   decl t0…"/>
          <p:cNvSpPr txBox="1"/>
          <p:nvPr/>
        </p:nvSpPr>
        <p:spPr>
          <a:xfrm>
            <a:off x="9123046" y="643873"/>
            <a:ext cx="1590260" cy="588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1.   </a:t>
            </a:r>
            <a:r>
              <a:rPr dirty="0" err="1"/>
              <a:t>decl</a:t>
            </a:r>
            <a:r>
              <a:rPr dirty="0"/>
              <a:t>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2.   </a:t>
            </a:r>
            <a:r>
              <a:rPr dirty="0" err="1"/>
              <a:t>decl</a:t>
            </a:r>
            <a:r>
              <a:rPr dirty="0"/>
              <a:t>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3.   </a:t>
            </a:r>
            <a:r>
              <a:rPr dirty="0" err="1"/>
              <a:t>decl</a:t>
            </a:r>
            <a:r>
              <a:rPr dirty="0"/>
              <a:t>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4.   </a:t>
            </a:r>
            <a:r>
              <a:rPr dirty="0" err="1"/>
              <a:t>decl</a:t>
            </a:r>
            <a:r>
              <a:rPr dirty="0"/>
              <a:t>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6.   </a:t>
            </a:r>
            <a:r>
              <a:rPr dirty="0" err="1"/>
              <a:t>decl</a:t>
            </a:r>
            <a:r>
              <a:rPr dirty="0"/>
              <a:t>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9.   </a:t>
            </a:r>
            <a:r>
              <a:rPr dirty="0" err="1"/>
              <a:t>mul</a:t>
            </a:r>
            <a:r>
              <a:rPr dirty="0"/>
              <a:t>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10. </a:t>
            </a:r>
            <a:r>
              <a:rPr dirty="0" err="1"/>
              <a:t>decl</a:t>
            </a:r>
            <a:r>
              <a:rPr dirty="0"/>
              <a:t>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13. </a:t>
            </a:r>
            <a:r>
              <a:rPr dirty="0" err="1"/>
              <a:t>mul</a:t>
            </a:r>
            <a:r>
              <a:rPr dirty="0"/>
              <a:t>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14. </a:t>
            </a:r>
            <a:r>
              <a:rPr dirty="0" err="1"/>
              <a:t>decl</a:t>
            </a:r>
            <a:r>
              <a:rPr dirty="0"/>
              <a:t>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15. </a:t>
            </a:r>
            <a:r>
              <a:rPr dirty="0" err="1"/>
              <a:t>decl</a:t>
            </a:r>
            <a:r>
              <a:rPr dirty="0"/>
              <a:t>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16. </a:t>
            </a:r>
            <a:r>
              <a:rPr dirty="0" err="1"/>
              <a:t>decl</a:t>
            </a:r>
            <a:r>
              <a:rPr dirty="0"/>
              <a:t>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17. </a:t>
            </a:r>
            <a:r>
              <a:rPr dirty="0" err="1"/>
              <a:t>decl</a:t>
            </a:r>
            <a:r>
              <a:rPr dirty="0"/>
              <a:t>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19. </a:t>
            </a:r>
            <a:r>
              <a:rPr dirty="0" err="1"/>
              <a:t>decl</a:t>
            </a:r>
            <a:r>
              <a:rPr dirty="0"/>
              <a:t>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20. mov 2, t10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Рисунок 7" descr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1" y="1571612"/>
            <a:ext cx="8413751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Трансляция в псевдо-машинный код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Трансляция в псевдо-машинный код</a:t>
            </a:r>
          </a:p>
        </p:txBody>
      </p:sp>
      <p:sp>
        <p:nvSpPr>
          <p:cNvPr id="557" name="Линия"/>
          <p:cNvSpPr/>
          <p:nvPr/>
        </p:nvSpPr>
        <p:spPr>
          <a:xfrm flipV="1">
            <a:off x="6225587" y="5202740"/>
            <a:ext cx="5" cy="772069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8" name="Линия"/>
          <p:cNvSpPr/>
          <p:nvPr/>
        </p:nvSpPr>
        <p:spPr>
          <a:xfrm flipH="1" flipV="1">
            <a:off x="5233106" y="4356538"/>
            <a:ext cx="995959" cy="84461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9" name="21. mov t9 t8…"/>
          <p:cNvSpPr txBox="1"/>
          <p:nvPr/>
        </p:nvSpPr>
        <p:spPr>
          <a:xfrm>
            <a:off x="4310050" y="4143380"/>
            <a:ext cx="893564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</p:txBody>
      </p:sp>
      <p:sp>
        <p:nvSpPr>
          <p:cNvPr id="560" name="Линия"/>
          <p:cNvSpPr/>
          <p:nvPr/>
        </p:nvSpPr>
        <p:spPr>
          <a:xfrm flipV="1">
            <a:off x="5327641" y="3804187"/>
            <a:ext cx="815100" cy="539521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1" name="Линия"/>
          <p:cNvSpPr/>
          <p:nvPr/>
        </p:nvSpPr>
        <p:spPr>
          <a:xfrm>
            <a:off x="6170721" y="3849494"/>
            <a:ext cx="444304" cy="20998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2" name="23. decl t11"/>
          <p:cNvSpPr txBox="1"/>
          <p:nvPr/>
        </p:nvSpPr>
        <p:spPr>
          <a:xfrm>
            <a:off x="6442840" y="3772539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23. decl t11</a:t>
            </a:r>
          </a:p>
        </p:txBody>
      </p:sp>
      <p:sp>
        <p:nvSpPr>
          <p:cNvPr id="563" name="Линия"/>
          <p:cNvSpPr/>
          <p:nvPr/>
        </p:nvSpPr>
        <p:spPr>
          <a:xfrm>
            <a:off x="6646354" y="4305951"/>
            <a:ext cx="203994" cy="81224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4" name="24. mov (PI) t11"/>
          <p:cNvSpPr txBox="1"/>
          <p:nvPr/>
        </p:nvSpPr>
        <p:spPr>
          <a:xfrm>
            <a:off x="6861940" y="5004439"/>
            <a:ext cx="1038858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24. mov (PI), t11</a:t>
            </a:r>
          </a:p>
        </p:txBody>
      </p:sp>
      <p:sp>
        <p:nvSpPr>
          <p:cNvPr id="565" name="Прямоугольник"/>
          <p:cNvSpPr/>
          <p:nvPr/>
        </p:nvSpPr>
        <p:spPr>
          <a:xfrm rot="5949">
            <a:off x="6854090" y="4534822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6" name="&lt;id&gt;"/>
          <p:cNvSpPr txBox="1"/>
          <p:nvPr/>
        </p:nvSpPr>
        <p:spPr>
          <a:xfrm>
            <a:off x="6897344" y="4520727"/>
            <a:ext cx="415460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567" name="Линия"/>
          <p:cNvSpPr/>
          <p:nvPr/>
        </p:nvSpPr>
        <p:spPr>
          <a:xfrm flipH="1" flipV="1">
            <a:off x="7174513" y="3726896"/>
            <a:ext cx="197698" cy="116946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8" name="Линия"/>
          <p:cNvSpPr/>
          <p:nvPr/>
        </p:nvSpPr>
        <p:spPr>
          <a:xfrm flipH="1" flipV="1">
            <a:off x="6345294" y="3705516"/>
            <a:ext cx="848970" cy="47842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9" name="25. mov t8 t7…"/>
          <p:cNvSpPr txBox="1"/>
          <p:nvPr/>
        </p:nvSpPr>
        <p:spPr>
          <a:xfrm>
            <a:off x="4881552" y="3500437"/>
            <a:ext cx="933673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</p:txBody>
      </p:sp>
      <p:sp>
        <p:nvSpPr>
          <p:cNvPr id="570" name="Линия"/>
          <p:cNvSpPr/>
          <p:nvPr/>
        </p:nvSpPr>
        <p:spPr>
          <a:xfrm flipV="1">
            <a:off x="6292855" y="3013168"/>
            <a:ext cx="642992" cy="517047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1" name="Линия"/>
          <p:cNvSpPr/>
          <p:nvPr/>
        </p:nvSpPr>
        <p:spPr>
          <a:xfrm>
            <a:off x="6931824" y="3005689"/>
            <a:ext cx="1011342" cy="33187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2" name="27. decl t12"/>
          <p:cNvSpPr txBox="1"/>
          <p:nvPr/>
        </p:nvSpPr>
        <p:spPr>
          <a:xfrm>
            <a:off x="7700140" y="3062694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27. decl t12</a:t>
            </a:r>
          </a:p>
        </p:txBody>
      </p:sp>
      <p:sp>
        <p:nvSpPr>
          <p:cNvPr id="573" name="28. mov (A2)  t12"/>
          <p:cNvSpPr txBox="1"/>
          <p:nvPr/>
        </p:nvSpPr>
        <p:spPr>
          <a:xfrm>
            <a:off x="7666945" y="4413315"/>
            <a:ext cx="1114711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28. mov (A2),  t12</a:t>
            </a:r>
          </a:p>
        </p:txBody>
      </p:sp>
      <p:sp>
        <p:nvSpPr>
          <p:cNvPr id="574" name="Линия"/>
          <p:cNvSpPr/>
          <p:nvPr/>
        </p:nvSpPr>
        <p:spPr>
          <a:xfrm>
            <a:off x="7983956" y="3628630"/>
            <a:ext cx="189376" cy="64704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5" name="Линия"/>
          <p:cNvSpPr/>
          <p:nvPr/>
        </p:nvSpPr>
        <p:spPr>
          <a:xfrm flipV="1">
            <a:off x="8655212" y="3057488"/>
            <a:ext cx="5" cy="860966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6" name="Линия"/>
          <p:cNvSpPr/>
          <p:nvPr/>
        </p:nvSpPr>
        <p:spPr>
          <a:xfrm flipH="1" flipV="1">
            <a:off x="7150851" y="2835020"/>
            <a:ext cx="1503913" cy="23253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7" name="29. mov t7 t6…"/>
          <p:cNvSpPr txBox="1"/>
          <p:nvPr/>
        </p:nvSpPr>
        <p:spPr>
          <a:xfrm>
            <a:off x="7134548" y="2306964"/>
            <a:ext cx="893565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</p:txBody>
      </p:sp>
      <p:sp>
        <p:nvSpPr>
          <p:cNvPr id="578" name="Линия"/>
          <p:cNvSpPr/>
          <p:nvPr/>
        </p:nvSpPr>
        <p:spPr>
          <a:xfrm flipH="1" flipV="1">
            <a:off x="4397681" y="1797092"/>
            <a:ext cx="2669585" cy="87676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9" name="31. mov t1 t0…"/>
          <p:cNvSpPr txBox="1"/>
          <p:nvPr/>
        </p:nvSpPr>
        <p:spPr>
          <a:xfrm>
            <a:off x="4423540" y="1354461"/>
            <a:ext cx="893564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80" name="1.   decl t0…"/>
          <p:cNvSpPr txBox="1"/>
          <p:nvPr/>
        </p:nvSpPr>
        <p:spPr>
          <a:xfrm>
            <a:off x="8882081" y="682909"/>
            <a:ext cx="1590260" cy="588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1.   </a:t>
            </a:r>
            <a:r>
              <a:rPr dirty="0" err="1"/>
              <a:t>decl</a:t>
            </a:r>
            <a:r>
              <a:rPr dirty="0"/>
              <a:t>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2.   </a:t>
            </a:r>
            <a:r>
              <a:rPr dirty="0" err="1"/>
              <a:t>decl</a:t>
            </a:r>
            <a:r>
              <a:rPr dirty="0"/>
              <a:t>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3.   </a:t>
            </a:r>
            <a:r>
              <a:rPr dirty="0" err="1"/>
              <a:t>decl</a:t>
            </a:r>
            <a:r>
              <a:rPr dirty="0"/>
              <a:t>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4.   </a:t>
            </a:r>
            <a:r>
              <a:rPr dirty="0" err="1"/>
              <a:t>decl</a:t>
            </a:r>
            <a:r>
              <a:rPr dirty="0"/>
              <a:t>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6.   </a:t>
            </a:r>
            <a:r>
              <a:rPr dirty="0" err="1"/>
              <a:t>decl</a:t>
            </a:r>
            <a:r>
              <a:rPr dirty="0"/>
              <a:t>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9.   </a:t>
            </a:r>
            <a:r>
              <a:rPr dirty="0" err="1"/>
              <a:t>mul</a:t>
            </a:r>
            <a:r>
              <a:rPr dirty="0"/>
              <a:t>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10. </a:t>
            </a:r>
            <a:r>
              <a:rPr dirty="0" err="1"/>
              <a:t>decl</a:t>
            </a:r>
            <a:r>
              <a:rPr dirty="0"/>
              <a:t>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13. </a:t>
            </a:r>
            <a:r>
              <a:rPr dirty="0" err="1"/>
              <a:t>mul</a:t>
            </a:r>
            <a:r>
              <a:rPr dirty="0"/>
              <a:t>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14. </a:t>
            </a:r>
            <a:r>
              <a:rPr dirty="0" err="1"/>
              <a:t>decl</a:t>
            </a:r>
            <a:r>
              <a:rPr dirty="0"/>
              <a:t>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15. </a:t>
            </a:r>
            <a:r>
              <a:rPr dirty="0" err="1"/>
              <a:t>decl</a:t>
            </a:r>
            <a:r>
              <a:rPr dirty="0"/>
              <a:t>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16. </a:t>
            </a:r>
            <a:r>
              <a:rPr dirty="0" err="1"/>
              <a:t>decl</a:t>
            </a:r>
            <a:r>
              <a:rPr dirty="0"/>
              <a:t>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17. </a:t>
            </a:r>
            <a:r>
              <a:rPr dirty="0" err="1"/>
              <a:t>decl</a:t>
            </a:r>
            <a:r>
              <a:rPr dirty="0"/>
              <a:t>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19. </a:t>
            </a:r>
            <a:r>
              <a:rPr dirty="0" err="1"/>
              <a:t>decl</a:t>
            </a:r>
            <a:r>
              <a:rPr dirty="0"/>
              <a:t>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20. mov 2, t10</a:t>
            </a:r>
          </a:p>
        </p:txBody>
      </p:sp>
      <p:sp>
        <p:nvSpPr>
          <p:cNvPr id="581" name="21. mov t9 t8…"/>
          <p:cNvSpPr txBox="1"/>
          <p:nvPr/>
        </p:nvSpPr>
        <p:spPr>
          <a:xfrm>
            <a:off x="10453716" y="1357295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Заголовок 2"/>
          <p:cNvSpPr txBox="1">
            <a:spLocks noGrp="1"/>
          </p:cNvSpPr>
          <p:nvPr>
            <p:ph type="title"/>
          </p:nvPr>
        </p:nvSpPr>
        <p:spPr>
          <a:xfrm>
            <a:off x="452398" y="142852"/>
            <a:ext cx="11215766" cy="1000132"/>
          </a:xfrm>
          <a:prstGeom prst="rect">
            <a:avLst/>
          </a:prstGeom>
        </p:spPr>
        <p:txBody>
          <a:bodyPr/>
          <a:lstStyle>
            <a:lvl1pPr algn="ctr" defTabSz="795527">
              <a:defRPr sz="3300"/>
            </a:lvl1pPr>
          </a:lstStyle>
          <a:p>
            <a:r>
              <a:rPr dirty="0"/>
              <a:t>F. </a:t>
            </a:r>
            <a:r>
              <a:rPr dirty="0" err="1"/>
              <a:t>Оптимизация</a:t>
            </a:r>
            <a:r>
              <a:rPr dirty="0"/>
              <a:t> </a:t>
            </a:r>
            <a:r>
              <a:rPr dirty="0" err="1"/>
              <a:t>сгенерированного</a:t>
            </a:r>
            <a:r>
              <a:rPr dirty="0"/>
              <a:t> </a:t>
            </a:r>
            <a:r>
              <a:rPr dirty="0" err="1"/>
              <a:t>кода</a:t>
            </a:r>
            <a:r>
              <a:rPr dirty="0"/>
              <a:t>: </a:t>
            </a:r>
            <a:r>
              <a:rPr dirty="0" err="1"/>
              <a:t>уменьшение</a:t>
            </a:r>
            <a:r>
              <a:rPr dirty="0"/>
              <a:t> </a:t>
            </a:r>
            <a:r>
              <a:rPr dirty="0" err="1"/>
              <a:t>числа</a:t>
            </a:r>
            <a:r>
              <a:rPr dirty="0"/>
              <a:t> </a:t>
            </a:r>
            <a:r>
              <a:rPr dirty="0" err="1"/>
              <a:t>используемых</a:t>
            </a:r>
            <a:r>
              <a:rPr dirty="0"/>
              <a:t> </a:t>
            </a:r>
            <a:r>
              <a:rPr lang="ru-RU" dirty="0"/>
              <a:t>переменных</a:t>
            </a:r>
            <a:endParaRPr dirty="0"/>
          </a:p>
        </p:txBody>
      </p:sp>
      <p:sp>
        <p:nvSpPr>
          <p:cNvPr id="584" name="Текст 3"/>
          <p:cNvSpPr txBox="1">
            <a:spLocks noGrp="1"/>
          </p:cNvSpPr>
          <p:nvPr>
            <p:ph type="body" idx="1"/>
          </p:nvPr>
        </p:nvSpPr>
        <p:spPr>
          <a:xfrm>
            <a:off x="523835" y="1571610"/>
            <a:ext cx="11287206" cy="5072103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pPr marL="0" indent="358140" defTabSz="905255">
              <a:spcBef>
                <a:spcPts val="900"/>
              </a:spcBef>
              <a:buSzTx/>
              <a:buNone/>
              <a:defRPr sz="2700"/>
            </a:pPr>
            <a:r>
              <a:rPr dirty="0" err="1"/>
              <a:t>Рассмотрим</a:t>
            </a:r>
            <a:r>
              <a:rPr dirty="0"/>
              <a:t> </a:t>
            </a:r>
            <a:r>
              <a:rPr dirty="0" err="1"/>
              <a:t>инструкцию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tj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где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&gt; j:</a:t>
            </a:r>
            <a:endParaRPr lang="ru-RU" dirty="0"/>
          </a:p>
          <a:p>
            <a:pPr marL="0" indent="358140" defTabSz="905255">
              <a:spcBef>
                <a:spcPts val="900"/>
              </a:spcBef>
              <a:buSzTx/>
              <a:buNone/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П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еременная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1" dirty="0" err="1"/>
              <a:t>tj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соответствует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родительской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вершине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а </a:t>
            </a:r>
            <a:r>
              <a:rPr b="1" dirty="0" err="1"/>
              <a:t>ti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–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левой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дочерней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вершине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.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Инструкция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выполняется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когда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алгоритм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обхода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выходит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из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родительской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вершины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значит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переменная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1" dirty="0" err="1"/>
              <a:t>ti</a:t>
            </a:r>
            <a:r>
              <a:rPr b="1" dirty="0"/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больше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в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коде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не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используется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и е</a:t>
            </a:r>
            <a:r>
              <a:rPr lang="ru-RU" dirty="0">
                <a:latin typeface="+mn-lt"/>
                <a:ea typeface="+mn-ea"/>
                <a:cs typeface="+mn-cs"/>
                <a:sym typeface="Calibri"/>
              </a:rPr>
              <a:t>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можно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ru-RU" dirty="0">
                <a:latin typeface="+mn-lt"/>
                <a:ea typeface="+mn-ea"/>
                <a:cs typeface="+mn-cs"/>
                <a:sym typeface="Calibri"/>
              </a:rPr>
              <a:t>использовать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повторно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.</a:t>
            </a:r>
            <a:endParaRPr dirty="0">
              <a:latin typeface="+mn-lt"/>
              <a:ea typeface="+mn-ea"/>
              <a:cs typeface="+mn-cs"/>
            </a:endParaRPr>
          </a:p>
          <a:p>
            <a:pPr marL="0" indent="358140" defTabSz="905255">
              <a:spcBef>
                <a:spcPts val="900"/>
              </a:spcBef>
              <a:buSzTx/>
              <a:buNone/>
              <a:defRPr sz="2700"/>
            </a:pPr>
            <a:r>
              <a:rPr dirty="0" err="1"/>
              <a:t>Принцип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:</a:t>
            </a: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Ищем</a:t>
            </a:r>
            <a:r>
              <a:rPr dirty="0"/>
              <a:t> </a:t>
            </a:r>
            <a:r>
              <a:rPr dirty="0" err="1"/>
              <a:t>строку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: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tj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где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&gt; j</a:t>
            </a:r>
            <a:r>
              <a:rPr dirty="0"/>
              <a:t>;</a:t>
            </a: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Ниже</a:t>
            </a:r>
            <a:r>
              <a:rPr dirty="0"/>
              <a:t> </a:t>
            </a:r>
            <a:r>
              <a:rPr dirty="0" err="1"/>
              <a:t>этой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dirty="0" err="1"/>
              <a:t>ищем</a:t>
            </a:r>
            <a:r>
              <a:rPr dirty="0"/>
              <a:t> </a:t>
            </a:r>
            <a:r>
              <a:rPr dirty="0" err="1"/>
              <a:t>первую</a:t>
            </a:r>
            <a:r>
              <a:rPr dirty="0"/>
              <a:t> </a:t>
            </a:r>
            <a:r>
              <a:rPr dirty="0" err="1"/>
              <a:t>строку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: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;</a:t>
            </a:r>
            <a:endParaRPr b="1" dirty="0">
              <a:latin typeface="+mj-lt"/>
              <a:ea typeface="+mj-ea"/>
              <a:cs typeface="+mj-cs"/>
            </a:endParaRP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Удаляем</a:t>
            </a:r>
            <a:r>
              <a:rPr dirty="0"/>
              <a:t> </a:t>
            </a:r>
            <a:r>
              <a:rPr dirty="0" err="1"/>
              <a:t>строку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;</a:t>
            </a:r>
            <a:endParaRPr b="1" dirty="0">
              <a:latin typeface="+mj-lt"/>
              <a:ea typeface="+mj-ea"/>
              <a:cs typeface="+mj-cs"/>
            </a:endParaRP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Заменяем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– </a:t>
            </a:r>
            <a:r>
              <a:rPr dirty="0" err="1"/>
              <a:t>число</a:t>
            </a:r>
            <a:r>
              <a:rPr dirty="0"/>
              <a:t> </a:t>
            </a:r>
            <a:r>
              <a:rPr lang="ru-RU" dirty="0"/>
              <a:t>переменных</a:t>
            </a:r>
            <a:r>
              <a:rPr dirty="0"/>
              <a:t> </a:t>
            </a:r>
            <a:r>
              <a:rPr dirty="0" err="1"/>
              <a:t>уменьшено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1;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500040"/>
            <a:ext cx="10515601" cy="78582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Безопасное изменение кода</a:t>
            </a:r>
          </a:p>
        </p:txBody>
      </p:sp>
      <p:sp>
        <p:nvSpPr>
          <p:cNvPr id="587" name="Текст 3"/>
          <p:cNvSpPr txBox="1">
            <a:spLocks noGrp="1"/>
          </p:cNvSpPr>
          <p:nvPr>
            <p:ph type="body" idx="1"/>
          </p:nvPr>
        </p:nvSpPr>
        <p:spPr>
          <a:xfrm>
            <a:off x="523835" y="1785926"/>
            <a:ext cx="11287206" cy="4857787"/>
          </a:xfrm>
          <a:prstGeom prst="rect">
            <a:avLst/>
          </a:prstGeom>
        </p:spPr>
        <p:txBody>
          <a:bodyPr/>
          <a:lstStyle/>
          <a:p>
            <a:pPr marL="0" indent="361950">
              <a:buSzTx/>
              <a:buNone/>
            </a:pPr>
            <a:r>
              <a:rPr dirty="0" err="1"/>
              <a:t>Покажем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удаление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и </a:t>
            </a:r>
            <a:r>
              <a:rPr dirty="0" err="1"/>
              <a:t>замена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приведет</a:t>
            </a:r>
            <a:r>
              <a:rPr dirty="0"/>
              <a:t> к </a:t>
            </a:r>
            <a:r>
              <a:rPr lang="ru-RU" dirty="0"/>
              <a:t>искажению </a:t>
            </a:r>
            <a:r>
              <a:rPr dirty="0" err="1"/>
              <a:t>результата</a:t>
            </a:r>
            <a:r>
              <a:rPr dirty="0"/>
              <a:t>:</a:t>
            </a:r>
          </a:p>
          <a:p>
            <a:pPr marL="361950" indent="-361950">
              <a:buFontTx/>
              <a:buAutoNum type="arabicParenR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строка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 err="1"/>
              <a:t>существует</a:t>
            </a:r>
            <a:r>
              <a:rPr dirty="0"/>
              <a:t> в </a:t>
            </a:r>
            <a:r>
              <a:rPr dirty="0" err="1"/>
              <a:t>коде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переменн</a:t>
            </a:r>
            <a:r>
              <a:rPr lang="ru-RU" dirty="0"/>
              <a:t>ой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рано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поздно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присвоено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, </a:t>
            </a:r>
            <a:r>
              <a:rPr dirty="0" err="1"/>
              <a:t>значит</a:t>
            </a:r>
            <a:r>
              <a:rPr dirty="0"/>
              <a:t> в </a:t>
            </a:r>
            <a:r>
              <a:rPr dirty="0" err="1"/>
              <a:t>коде</a:t>
            </a:r>
            <a:r>
              <a:rPr dirty="0"/>
              <a:t>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существует</a:t>
            </a:r>
            <a:r>
              <a:rPr dirty="0"/>
              <a:t> </a:t>
            </a:r>
            <a:r>
              <a:rPr dirty="0" err="1"/>
              <a:t>строка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S </a:t>
            </a:r>
            <a:r>
              <a:rPr dirty="0" err="1"/>
              <a:t>вида</a:t>
            </a:r>
            <a:r>
              <a:rPr dirty="0"/>
              <a:t>: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&lt;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val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&gt;,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, </a:t>
            </a:r>
            <a:r>
              <a:rPr dirty="0" err="1"/>
              <a:t>где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&lt;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val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&gt; </a:t>
            </a:r>
            <a:r>
              <a:rPr dirty="0"/>
              <a:t>- </a:t>
            </a:r>
            <a:r>
              <a:rPr lang="ru-RU" dirty="0"/>
              <a:t>числовая константа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переменная</a:t>
            </a:r>
            <a:r>
              <a:rPr dirty="0"/>
              <a:t>.</a:t>
            </a:r>
          </a:p>
          <a:p>
            <a:pPr marL="361950" indent="-361950">
              <a:buFontTx/>
              <a:buAutoNum type="arabicParenR"/>
            </a:pPr>
            <a:r>
              <a:rPr dirty="0" err="1"/>
              <a:t>После</a:t>
            </a:r>
            <a:r>
              <a:rPr dirty="0"/>
              <a:t> </a:t>
            </a:r>
            <a:r>
              <a:rPr dirty="0" err="1"/>
              <a:t>удаления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и </a:t>
            </a:r>
            <a:r>
              <a:rPr dirty="0" err="1"/>
              <a:t>замены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dirty="0"/>
              <a:t>, </a:t>
            </a:r>
            <a:r>
              <a:rPr dirty="0" err="1"/>
              <a:t>строка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S</a:t>
            </a:r>
            <a:r>
              <a:rPr dirty="0"/>
              <a:t> </a:t>
            </a:r>
            <a:r>
              <a:rPr dirty="0" err="1"/>
              <a:t>примет</a:t>
            </a:r>
            <a:r>
              <a:rPr dirty="0"/>
              <a:t> </a:t>
            </a:r>
            <a:r>
              <a:rPr dirty="0" err="1"/>
              <a:t>вид</a:t>
            </a:r>
            <a:r>
              <a:rPr dirty="0"/>
              <a:t>: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&lt;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val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&gt;,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dirty="0"/>
              <a:t>. </a:t>
            </a:r>
            <a:r>
              <a:rPr dirty="0" err="1"/>
              <a:t>Теперь</a:t>
            </a:r>
            <a:r>
              <a:rPr dirty="0"/>
              <a:t> </a:t>
            </a:r>
            <a:r>
              <a:rPr dirty="0" err="1"/>
              <a:t>переменная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dirty="0"/>
              <a:t> </a:t>
            </a:r>
            <a:r>
              <a:rPr dirty="0" err="1"/>
              <a:t>полностью</a:t>
            </a:r>
            <a:r>
              <a:rPr dirty="0"/>
              <a:t> </a:t>
            </a:r>
            <a:r>
              <a:rPr dirty="0" err="1"/>
              <a:t>заменяет</a:t>
            </a:r>
            <a:r>
              <a:rPr dirty="0"/>
              <a:t> </a:t>
            </a:r>
            <a:r>
              <a:rPr dirty="0" err="1"/>
              <a:t>переменная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. 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t3, t2</a:t>
            </a:r>
          </a:p>
        </p:txBody>
      </p:sp>
      <p:sp>
        <p:nvSpPr>
          <p:cNvPr id="590" name="1.   decl t0…"/>
          <p:cNvSpPr txBox="1"/>
          <p:nvPr/>
        </p:nvSpPr>
        <p:spPr>
          <a:xfrm>
            <a:off x="666709" y="107154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1.   </a:t>
            </a:r>
            <a:r>
              <a:rPr dirty="0" err="1"/>
              <a:t>decl</a:t>
            </a:r>
            <a:r>
              <a:rPr dirty="0"/>
              <a:t>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2.   </a:t>
            </a:r>
            <a:r>
              <a:rPr dirty="0" err="1"/>
              <a:t>decl</a:t>
            </a:r>
            <a:r>
              <a:rPr dirty="0"/>
              <a:t>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3.   </a:t>
            </a:r>
            <a:r>
              <a:rPr dirty="0" err="1"/>
              <a:t>decl</a:t>
            </a:r>
            <a:r>
              <a:rPr dirty="0"/>
              <a:t>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4.   </a:t>
            </a:r>
            <a:r>
              <a:rPr dirty="0" err="1"/>
              <a:t>decl</a:t>
            </a:r>
            <a:r>
              <a:rPr dirty="0"/>
              <a:t>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6.   </a:t>
            </a:r>
            <a:r>
              <a:rPr dirty="0" err="1"/>
              <a:t>decl</a:t>
            </a:r>
            <a:r>
              <a:rPr dirty="0"/>
              <a:t>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8.   </a:t>
            </a:r>
            <a:r>
              <a:rPr dirty="0">
                <a:solidFill>
                  <a:srgbClr val="00B0F0"/>
                </a:solidFill>
              </a:rPr>
              <a:t>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9.   </a:t>
            </a:r>
            <a:r>
              <a:rPr dirty="0" err="1"/>
              <a:t>mul</a:t>
            </a:r>
            <a:r>
              <a:rPr dirty="0"/>
              <a:t>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10. </a:t>
            </a:r>
            <a:r>
              <a:rPr strike="sngStrike" dirty="0" err="1">
                <a:solidFill>
                  <a:srgbClr val="FF0000"/>
                </a:solidFill>
              </a:rPr>
              <a:t>decl</a:t>
            </a:r>
            <a:r>
              <a:rPr strike="sngStrike" dirty="0">
                <a:solidFill>
                  <a:srgbClr val="FF0000"/>
                </a:solidFill>
              </a:rPr>
              <a:t>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11. mov (A3), </a:t>
            </a:r>
            <a:r>
              <a:rPr dirty="0">
                <a:solidFill>
                  <a:srgbClr val="FF0000"/>
                </a:solidFill>
              </a:rPr>
              <a:t>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13. </a:t>
            </a:r>
            <a:r>
              <a:rPr dirty="0" err="1"/>
              <a:t>mul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t5</a:t>
            </a:r>
            <a:r>
              <a:rPr dirty="0"/>
              <a:t>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14. </a:t>
            </a:r>
            <a:r>
              <a:rPr dirty="0" err="1"/>
              <a:t>decl</a:t>
            </a:r>
            <a:r>
              <a:rPr dirty="0"/>
              <a:t>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15. </a:t>
            </a:r>
            <a:r>
              <a:rPr dirty="0" err="1"/>
              <a:t>decl</a:t>
            </a:r>
            <a:r>
              <a:rPr dirty="0"/>
              <a:t>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16. </a:t>
            </a:r>
            <a:r>
              <a:rPr dirty="0" err="1"/>
              <a:t>decl</a:t>
            </a:r>
            <a:r>
              <a:rPr dirty="0"/>
              <a:t>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17. </a:t>
            </a:r>
            <a:r>
              <a:rPr dirty="0" err="1"/>
              <a:t>decl</a:t>
            </a:r>
            <a:r>
              <a:rPr dirty="0"/>
              <a:t>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19. </a:t>
            </a:r>
            <a:r>
              <a:rPr dirty="0" err="1"/>
              <a:t>decl</a:t>
            </a:r>
            <a:r>
              <a:rPr dirty="0"/>
              <a:t>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20. mov 2, t10</a:t>
            </a:r>
          </a:p>
        </p:txBody>
      </p:sp>
      <p:sp>
        <p:nvSpPr>
          <p:cNvPr id="591" name="21. mov t9 t8…"/>
          <p:cNvSpPr txBox="1"/>
          <p:nvPr/>
        </p:nvSpPr>
        <p:spPr>
          <a:xfrm>
            <a:off x="2595538" y="1142981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92" name="1.   decl t0…"/>
          <p:cNvSpPr txBox="1"/>
          <p:nvPr/>
        </p:nvSpPr>
        <p:spPr>
          <a:xfrm>
            <a:off x="7310446" y="107154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</a:t>
            </a:r>
            <a:r>
              <a:rPr>
                <a:solidFill>
                  <a:srgbClr val="00B0F0"/>
                </a:solidFill>
              </a:rPr>
              <a:t>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</a:t>
            </a:r>
            <a:r>
              <a:rPr>
                <a:solidFill>
                  <a:srgbClr val="00B0F0"/>
                </a:solidFill>
              </a:rPr>
              <a:t>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</a:t>
            </a:r>
            <a:r>
              <a:rPr>
                <a:solidFill>
                  <a:srgbClr val="00B0F0"/>
                </a:solidFill>
              </a:rPr>
              <a:t>t3</a:t>
            </a:r>
            <a:r>
              <a:t>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93" name="21. mov t9 t8…"/>
          <p:cNvSpPr txBox="1"/>
          <p:nvPr/>
        </p:nvSpPr>
        <p:spPr>
          <a:xfrm>
            <a:off x="9096395" y="1071546"/>
            <a:ext cx="1706123" cy="354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94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t2, t1</a:t>
            </a:r>
          </a:p>
        </p:txBody>
      </p:sp>
      <p:sp>
        <p:nvSpPr>
          <p:cNvPr id="597" name="1.   decl t0…"/>
          <p:cNvSpPr txBox="1"/>
          <p:nvPr/>
        </p:nvSpPr>
        <p:spPr>
          <a:xfrm>
            <a:off x="7310446" y="1057357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</a:t>
            </a:r>
            <a:r>
              <a:rPr>
                <a:solidFill>
                  <a:srgbClr val="00B0F0"/>
                </a:solidFill>
              </a:rPr>
              <a:t>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98" name="21. mov t9 t8…"/>
          <p:cNvSpPr txBox="1"/>
          <p:nvPr/>
        </p:nvSpPr>
        <p:spPr>
          <a:xfrm>
            <a:off x="9096395" y="1214419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</a:t>
            </a:r>
            <a:r>
              <a:rPr>
                <a:solidFill>
                  <a:srgbClr val="00B0F0"/>
                </a:solidFill>
              </a:rPr>
              <a:t>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</a:t>
            </a:r>
            <a:r>
              <a:rPr>
                <a:solidFill>
                  <a:srgbClr val="00B0F0"/>
                </a:solidFill>
              </a:rPr>
              <a:t>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</a:t>
            </a:r>
            <a:r>
              <a:rPr>
                <a:solidFill>
                  <a:srgbClr val="00B0F0"/>
                </a:solidFill>
              </a:rPr>
              <a:t>t2</a:t>
            </a:r>
            <a:r>
              <a:t>, t0</a:t>
            </a:r>
          </a:p>
        </p:txBody>
      </p:sp>
      <p:sp>
        <p:nvSpPr>
          <p:cNvPr id="599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00" name="1.   decl t0…"/>
          <p:cNvSpPr txBox="1"/>
          <p:nvPr/>
        </p:nvSpPr>
        <p:spPr>
          <a:xfrm>
            <a:off x="666709" y="1057357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</a:t>
            </a:r>
            <a:r>
              <a:rPr>
                <a:solidFill>
                  <a:srgbClr val="00B0F0"/>
                </a:solidFill>
              </a:rPr>
              <a:t>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  <a:r>
              <a:rPr strike="sngStrike">
                <a:solidFill>
                  <a:srgbClr val="FF0000"/>
                </a:solidFill>
              </a:rPr>
              <a:t>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1" name="21. mov t9 t8…"/>
          <p:cNvSpPr txBox="1"/>
          <p:nvPr/>
        </p:nvSpPr>
        <p:spPr>
          <a:xfrm>
            <a:off x="2452659" y="1225689"/>
            <a:ext cx="1706122" cy="354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</a:t>
            </a:r>
            <a:r>
              <a:rPr>
                <a:solidFill>
                  <a:srgbClr val="FF0000"/>
                </a:solidFill>
              </a:rPr>
              <a:t>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</a:t>
            </a:r>
            <a:r>
              <a:rPr>
                <a:solidFill>
                  <a:srgbClr val="FF0000"/>
                </a:solidFill>
              </a:rPr>
              <a:t>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</a:t>
            </a:r>
            <a:r>
              <a:rPr>
                <a:solidFill>
                  <a:srgbClr val="FF0000"/>
                </a:solidFill>
              </a:rPr>
              <a:t>t6</a:t>
            </a:r>
            <a:r>
              <a:t>, t0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t9, t8</a:t>
            </a:r>
          </a:p>
        </p:txBody>
      </p:sp>
      <p:sp>
        <p:nvSpPr>
          <p:cNvPr id="604" name="1.   decl t0…"/>
          <p:cNvSpPr txBox="1"/>
          <p:nvPr/>
        </p:nvSpPr>
        <p:spPr>
          <a:xfrm>
            <a:off x="7310446" y="1033310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5" name="21. mov t9 t8…"/>
          <p:cNvSpPr txBox="1"/>
          <p:nvPr/>
        </p:nvSpPr>
        <p:spPr>
          <a:xfrm>
            <a:off x="9096395" y="1214419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</a:t>
            </a:r>
            <a:r>
              <a:rPr>
                <a:solidFill>
                  <a:srgbClr val="00B0F0"/>
                </a:solidFill>
              </a:rPr>
              <a:t>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</a:t>
            </a:r>
            <a:r>
              <a:rPr>
                <a:solidFill>
                  <a:srgbClr val="00B0F0"/>
                </a:solidFill>
              </a:rPr>
              <a:t>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</a:t>
            </a:r>
            <a:r>
              <a:rPr>
                <a:solidFill>
                  <a:srgbClr val="00B0F0"/>
                </a:solidFill>
              </a:rPr>
              <a:t>t9</a:t>
            </a:r>
            <a:r>
              <a:t>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06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07" name="1.   decl t0…"/>
          <p:cNvSpPr txBox="1"/>
          <p:nvPr/>
        </p:nvSpPr>
        <p:spPr>
          <a:xfrm>
            <a:off x="738146" y="1033310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8" name="21. mov t9 t8…"/>
          <p:cNvSpPr txBox="1"/>
          <p:nvPr/>
        </p:nvSpPr>
        <p:spPr>
          <a:xfrm>
            <a:off x="2524099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</a:t>
            </a:r>
            <a:r>
              <a:rPr>
                <a:solidFill>
                  <a:srgbClr val="00B0F0"/>
                </a:solidFill>
              </a:rPr>
              <a:t>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  <a:r>
              <a:rPr strike="sngStrike">
                <a:solidFill>
                  <a:srgbClr val="FF0000"/>
                </a:solidFill>
              </a:rPr>
              <a:t>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</a:t>
            </a:r>
            <a:r>
              <a:rPr>
                <a:solidFill>
                  <a:srgbClr val="FF0000"/>
                </a:solidFill>
              </a:rPr>
              <a:t>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</a:t>
            </a:r>
            <a:r>
              <a:rPr>
                <a:solidFill>
                  <a:srgbClr val="FF0000"/>
                </a:solidFill>
              </a:rPr>
              <a:t>t11</a:t>
            </a:r>
            <a:r>
              <a:t>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55595"/>
            <a:ext cx="10515600" cy="71554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А. Псевдо-машинный код</a:t>
            </a:r>
          </a:p>
        </p:txBody>
      </p:sp>
      <p:grpSp>
        <p:nvGrpSpPr>
          <p:cNvPr id="146" name="Группа"/>
          <p:cNvGrpSpPr/>
          <p:nvPr/>
        </p:nvGrpSpPr>
        <p:grpSpPr>
          <a:xfrm>
            <a:off x="2332872" y="1652832"/>
            <a:ext cx="7526256" cy="4319047"/>
            <a:chOff x="-1" y="-126217"/>
            <a:chExt cx="7526255" cy="4319046"/>
          </a:xfrm>
        </p:grpSpPr>
        <p:pic>
          <p:nvPicPr>
            <p:cNvPr id="124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26217"/>
              <a:ext cx="7526255" cy="43190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переменную"/>
            <p:cNvSpPr txBox="1"/>
            <p:nvPr/>
          </p:nvSpPr>
          <p:spPr>
            <a:xfrm>
              <a:off x="3385220" y="-104615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 dirty="0" err="1"/>
                <a:t>переменную</a:t>
              </a:r>
              <a:endParaRPr sz="900" dirty="0"/>
            </a:p>
          </p:txBody>
        </p:sp>
        <p:sp>
          <p:nvSpPr>
            <p:cNvPr id="129" name="переменную"/>
            <p:cNvSpPr txBox="1"/>
            <p:nvPr/>
          </p:nvSpPr>
          <p:spPr>
            <a:xfrm>
              <a:off x="2630212" y="299805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 dirty="0" err="1"/>
                <a:t>переменную</a:t>
              </a:r>
              <a:endParaRPr sz="900" dirty="0"/>
            </a:p>
          </p:txBody>
        </p:sp>
        <p:sp>
          <p:nvSpPr>
            <p:cNvPr id="132" name="переменную"/>
            <p:cNvSpPr txBox="1"/>
            <p:nvPr/>
          </p:nvSpPr>
          <p:spPr>
            <a:xfrm>
              <a:off x="2630212" y="548289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/>
                <a:t>переменную</a:t>
              </a:r>
            </a:p>
          </p:txBody>
        </p:sp>
        <p:sp>
          <p:nvSpPr>
            <p:cNvPr id="135" name="переменную"/>
            <p:cNvSpPr txBox="1"/>
            <p:nvPr/>
          </p:nvSpPr>
          <p:spPr>
            <a:xfrm>
              <a:off x="3385221" y="1599568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/>
                <a:t>переменную</a:t>
              </a:r>
            </a:p>
          </p:txBody>
        </p:sp>
        <p:sp>
          <p:nvSpPr>
            <p:cNvPr id="138" name="переменную"/>
            <p:cNvSpPr txBox="1"/>
            <p:nvPr/>
          </p:nvSpPr>
          <p:spPr>
            <a:xfrm>
              <a:off x="3385221" y="2469263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/>
                <a:t>переменную</a:t>
              </a:r>
            </a:p>
          </p:txBody>
        </p:sp>
        <p:sp>
          <p:nvSpPr>
            <p:cNvPr id="141" name="переменную"/>
            <p:cNvSpPr txBox="1"/>
            <p:nvPr/>
          </p:nvSpPr>
          <p:spPr>
            <a:xfrm>
              <a:off x="2630212" y="2660405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/>
                <a:t>переменную</a:t>
              </a:r>
            </a:p>
          </p:txBody>
        </p:sp>
        <p:sp>
          <p:nvSpPr>
            <p:cNvPr id="144" name="переменную"/>
            <p:cNvSpPr txBox="1"/>
            <p:nvPr/>
          </p:nvSpPr>
          <p:spPr>
            <a:xfrm>
              <a:off x="2630212" y="3319843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ru-RU" sz="900" dirty="0"/>
                <a:t>п</a:t>
              </a:r>
              <a:r>
                <a:rPr sz="900" dirty="0" err="1"/>
                <a:t>еременну</a:t>
              </a:r>
              <a:r>
                <a:rPr lang="ru-RU" sz="900" dirty="0"/>
                <a:t>ю</a:t>
              </a:r>
              <a:endParaRPr sz="900" dirty="0"/>
            </a:p>
          </p:txBody>
        </p:sp>
      </p:grpSp>
      <p:sp>
        <p:nvSpPr>
          <p:cNvPr id="147" name="2*A1*A3 + 1/2*PI/A2"/>
          <p:cNvSpPr txBox="1"/>
          <p:nvPr/>
        </p:nvSpPr>
        <p:spPr>
          <a:xfrm>
            <a:off x="4684055" y="1201572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rPr dirty="0"/>
              <a:t>2*A1*A3 + 1/2*PI/A2</a:t>
            </a:r>
          </a:p>
        </p:txBody>
      </p:sp>
      <p:sp>
        <p:nvSpPr>
          <p:cNvPr id="148" name="Результат вычисления сохраняется в переменной t0"/>
          <p:cNvSpPr txBox="1"/>
          <p:nvPr/>
        </p:nvSpPr>
        <p:spPr>
          <a:xfrm>
            <a:off x="3516328" y="6228532"/>
            <a:ext cx="5159344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Результат вычисления сохраняется в переменной t0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t8, t7</a:t>
            </a:r>
          </a:p>
        </p:txBody>
      </p:sp>
      <p:sp>
        <p:nvSpPr>
          <p:cNvPr id="611" name="1.   decl t0…"/>
          <p:cNvSpPr txBox="1"/>
          <p:nvPr/>
        </p:nvSpPr>
        <p:spPr>
          <a:xfrm>
            <a:off x="7310446" y="102128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2" name="21. mov t9 t8…"/>
          <p:cNvSpPr txBox="1"/>
          <p:nvPr/>
        </p:nvSpPr>
        <p:spPr>
          <a:xfrm>
            <a:off x="9096395" y="1214419"/>
            <a:ext cx="1590260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</a:t>
            </a:r>
            <a:r>
              <a:rPr>
                <a:solidFill>
                  <a:srgbClr val="00B0F0"/>
                </a:solidFill>
              </a:rPr>
              <a:t>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</a:t>
            </a:r>
            <a:r>
              <a:rPr>
                <a:solidFill>
                  <a:srgbClr val="00B0F0"/>
                </a:solidFill>
              </a:rPr>
              <a:t>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</a:t>
            </a:r>
            <a:r>
              <a:rPr>
                <a:solidFill>
                  <a:srgbClr val="00B0F0"/>
                </a:solidFill>
              </a:rPr>
              <a:t>t8</a:t>
            </a:r>
            <a:r>
              <a:t>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13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4" name="1.   decl t0…"/>
          <p:cNvSpPr txBox="1"/>
          <p:nvPr/>
        </p:nvSpPr>
        <p:spPr>
          <a:xfrm>
            <a:off x="750171" y="102128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5" name="21. mov t9 t8…"/>
          <p:cNvSpPr txBox="1"/>
          <p:nvPr/>
        </p:nvSpPr>
        <p:spPr>
          <a:xfrm>
            <a:off x="2524099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</a:t>
            </a:r>
            <a:r>
              <a:rPr>
                <a:solidFill>
                  <a:srgbClr val="00B0F0"/>
                </a:solidFill>
              </a:rPr>
              <a:t>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  <a:r>
              <a:rPr strike="sngStrike">
                <a:solidFill>
                  <a:srgbClr val="FF0000"/>
                </a:solidFill>
              </a:rPr>
              <a:t>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</a:t>
            </a:r>
            <a:r>
              <a:rPr>
                <a:solidFill>
                  <a:srgbClr val="FF0000"/>
                </a:solidFill>
              </a:rPr>
              <a:t>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</a:t>
            </a:r>
            <a:r>
              <a:rPr>
                <a:solidFill>
                  <a:srgbClr val="FF0000"/>
                </a:solidFill>
              </a:rPr>
              <a:t>t12</a:t>
            </a:r>
            <a:r>
              <a:t>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Результат оптимизации</a:t>
            </a:r>
          </a:p>
        </p:txBody>
      </p:sp>
      <p:sp>
        <p:nvSpPr>
          <p:cNvPr id="618" name="1.   decl t0…"/>
          <p:cNvSpPr txBox="1"/>
          <p:nvPr/>
        </p:nvSpPr>
        <p:spPr>
          <a:xfrm>
            <a:off x="7420175" y="102128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9" name="21. mov t9 t8…"/>
          <p:cNvSpPr txBox="1"/>
          <p:nvPr/>
        </p:nvSpPr>
        <p:spPr>
          <a:xfrm>
            <a:off x="9239270" y="1214419"/>
            <a:ext cx="1590260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t8,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20" name="1.   decl t0…"/>
          <p:cNvSpPr txBox="1"/>
          <p:nvPr/>
        </p:nvSpPr>
        <p:spPr>
          <a:xfrm>
            <a:off x="738146" y="102128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 decl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21" name="21. mov t9 t8…"/>
          <p:cNvSpPr txBox="1"/>
          <p:nvPr/>
        </p:nvSpPr>
        <p:spPr>
          <a:xfrm>
            <a:off x="2666974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grpSp>
        <p:nvGrpSpPr>
          <p:cNvPr id="624" name="Стрелка вправо 13"/>
          <p:cNvGrpSpPr/>
          <p:nvPr/>
        </p:nvGrpSpPr>
        <p:grpSpPr>
          <a:xfrm>
            <a:off x="4833885" y="2547721"/>
            <a:ext cx="2357461" cy="1744863"/>
            <a:chOff x="0" y="0"/>
            <a:chExt cx="2357459" cy="1744862"/>
          </a:xfrm>
        </p:grpSpPr>
        <p:sp>
          <p:nvSpPr>
            <p:cNvPr id="622" name="Стрелка"/>
            <p:cNvSpPr/>
            <p:nvPr/>
          </p:nvSpPr>
          <p:spPr>
            <a:xfrm>
              <a:off x="0" y="0"/>
              <a:ext cx="2357460" cy="1744863"/>
            </a:xfrm>
            <a:prstGeom prst="rightArrow">
              <a:avLst>
                <a:gd name="adj1" fmla="val 52597"/>
                <a:gd name="adj2" fmla="val 33715"/>
              </a:avLst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23" name="Кол-во строк кода и переменных уменьшилось на 4"/>
            <p:cNvSpPr txBox="1"/>
            <p:nvPr/>
          </p:nvSpPr>
          <p:spPr>
            <a:xfrm>
              <a:off x="12698" y="413785"/>
              <a:ext cx="2022645" cy="917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Кол-во строк кода и переменных уменьшилось на 4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193960"/>
            <a:ext cx="10515600" cy="74815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B. Описание информационной таблицы</a:t>
            </a:r>
          </a:p>
        </p:txBody>
      </p:sp>
      <p:sp>
        <p:nvSpPr>
          <p:cNvPr id="151" name="Объект 2"/>
          <p:cNvSpPr txBox="1">
            <a:spLocks noGrp="1"/>
          </p:cNvSpPr>
          <p:nvPr>
            <p:ph type="body" idx="1"/>
          </p:nvPr>
        </p:nvSpPr>
        <p:spPr>
          <a:xfrm>
            <a:off x="838200" y="1136069"/>
            <a:ext cx="10515600" cy="5430992"/>
          </a:xfrm>
          <a:prstGeom prst="rect">
            <a:avLst/>
          </a:prstGeom>
        </p:spPr>
        <p:txBody>
          <a:bodyPr/>
          <a:lstStyle/>
          <a:p>
            <a:pPr marL="374313" indent="-374313">
              <a:buFontTx/>
              <a:buAutoNum type="arabicPeriod"/>
            </a:pPr>
            <a:r>
              <a:rPr dirty="0" err="1"/>
              <a:t>Таблица</a:t>
            </a:r>
            <a:r>
              <a:rPr dirty="0"/>
              <a:t> </a:t>
            </a:r>
            <a:r>
              <a:rPr dirty="0" err="1"/>
              <a:t>содержит</a:t>
            </a:r>
            <a:r>
              <a:rPr dirty="0"/>
              <a:t> </a:t>
            </a:r>
            <a:r>
              <a:rPr dirty="0" err="1"/>
              <a:t>информацию</a:t>
            </a:r>
            <a:r>
              <a:rPr dirty="0"/>
              <a:t> </a:t>
            </a:r>
            <a:r>
              <a:rPr dirty="0" err="1"/>
              <a:t>об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, </a:t>
            </a:r>
            <a:r>
              <a:rPr dirty="0" err="1"/>
              <a:t>типе</a:t>
            </a:r>
            <a:r>
              <a:rPr dirty="0"/>
              <a:t>, и </a:t>
            </a:r>
            <a:r>
              <a:rPr dirty="0" err="1"/>
              <a:t>значении</a:t>
            </a:r>
            <a:r>
              <a:rPr dirty="0"/>
              <a:t> </a:t>
            </a:r>
            <a:r>
              <a:rPr dirty="0" err="1"/>
              <a:t>операндов</a:t>
            </a:r>
            <a:r>
              <a:rPr dirty="0"/>
              <a:t>.</a:t>
            </a:r>
          </a:p>
          <a:p>
            <a:pPr marL="374313" indent="-374313">
              <a:buFontTx/>
              <a:buAutoNum type="arabicPeriod"/>
            </a:pP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</a:t>
            </a:r>
            <a:r>
              <a:rPr dirty="0" err="1"/>
              <a:t>операнды</a:t>
            </a:r>
            <a:r>
              <a:rPr dirty="0"/>
              <a:t> </a:t>
            </a:r>
            <a:r>
              <a:rPr dirty="0" err="1"/>
              <a:t>добавляются</a:t>
            </a:r>
            <a:r>
              <a:rPr dirty="0"/>
              <a:t> в </a:t>
            </a:r>
            <a:r>
              <a:rPr dirty="0" err="1"/>
              <a:t>таблицу</a:t>
            </a:r>
            <a:r>
              <a:rPr dirty="0"/>
              <a:t>,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были</a:t>
            </a:r>
            <a:r>
              <a:rPr dirty="0"/>
              <a:t> </a:t>
            </a:r>
            <a:r>
              <a:rPr dirty="0" err="1"/>
              <a:t>добавлены</a:t>
            </a:r>
            <a:r>
              <a:rPr dirty="0"/>
              <a:t> </a:t>
            </a:r>
            <a:r>
              <a:rPr dirty="0" err="1"/>
              <a:t>ранее</a:t>
            </a:r>
            <a:r>
              <a:rPr dirty="0"/>
              <a:t>.</a:t>
            </a:r>
          </a:p>
          <a:p>
            <a:pPr marL="374313" indent="-374313">
              <a:buFontTx/>
              <a:buAutoNum type="arabicPeriod"/>
            </a:pPr>
            <a:r>
              <a:rPr dirty="0" err="1"/>
              <a:t>Структурированная</a:t>
            </a:r>
            <a:r>
              <a:rPr dirty="0"/>
              <a:t> в </a:t>
            </a:r>
            <a:r>
              <a:rPr dirty="0" err="1"/>
              <a:t>таблицах</a:t>
            </a:r>
            <a:r>
              <a:rPr dirty="0"/>
              <a:t> </a:t>
            </a:r>
            <a:r>
              <a:rPr dirty="0" err="1"/>
              <a:t>информация</a:t>
            </a:r>
            <a:r>
              <a:rPr dirty="0"/>
              <a:t> </a:t>
            </a:r>
            <a:r>
              <a:rPr dirty="0" err="1"/>
              <a:t>упрощает</a:t>
            </a:r>
            <a:r>
              <a:rPr dirty="0"/>
              <a:t> </a:t>
            </a: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синтаксического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, </a:t>
            </a:r>
            <a:r>
              <a:rPr dirty="0" err="1"/>
              <a:t>сокращает</a:t>
            </a:r>
            <a:r>
              <a:rPr dirty="0"/>
              <a:t> </a:t>
            </a:r>
            <a:r>
              <a:rPr dirty="0" err="1"/>
              <a:t>объем</a:t>
            </a:r>
            <a:r>
              <a:rPr dirty="0"/>
              <a:t> </a:t>
            </a:r>
            <a:r>
              <a:rPr dirty="0" err="1"/>
              <a:t>обрабатываемой</a:t>
            </a:r>
            <a:r>
              <a:rPr dirty="0"/>
              <a:t> </a:t>
            </a:r>
            <a:r>
              <a:rPr dirty="0" err="1"/>
              <a:t>информации</a:t>
            </a:r>
            <a:r>
              <a:rPr dirty="0"/>
              <a:t>.</a:t>
            </a:r>
          </a:p>
        </p:txBody>
      </p:sp>
      <p:grpSp>
        <p:nvGrpSpPr>
          <p:cNvPr id="4" name="Группа">
            <a:extLst>
              <a:ext uri="{FF2B5EF4-FFF2-40B4-BE49-F238E27FC236}">
                <a16:creationId xmlns:a16="http://schemas.microsoft.com/office/drawing/2014/main" id="{E7E94B03-82EB-42FE-8184-245030D219FE}"/>
              </a:ext>
            </a:extLst>
          </p:cNvPr>
          <p:cNvGrpSpPr/>
          <p:nvPr/>
        </p:nvGrpSpPr>
        <p:grpSpPr>
          <a:xfrm>
            <a:off x="2384742" y="4285761"/>
            <a:ext cx="7422516" cy="2378279"/>
            <a:chOff x="0" y="0"/>
            <a:chExt cx="8352221" cy="2841480"/>
          </a:xfrm>
        </p:grpSpPr>
        <p:pic>
          <p:nvPicPr>
            <p:cNvPr id="5" name="Рисунок 1" descr="Рисунок 1">
              <a:extLst>
                <a:ext uri="{FF2B5EF4-FFF2-40B4-BE49-F238E27FC236}">
                  <a16:creationId xmlns:a16="http://schemas.microsoft.com/office/drawing/2014/main" id="{53C441CE-C2AE-4C40-A986-E87A64C13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8352222" cy="284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Прямоугольник">
              <a:extLst>
                <a:ext uri="{FF2B5EF4-FFF2-40B4-BE49-F238E27FC236}">
                  <a16:creationId xmlns:a16="http://schemas.microsoft.com/office/drawing/2014/main" id="{B6594BAE-4D99-44DD-AF65-E25510B4F0B2}"/>
                </a:ext>
              </a:extLst>
            </p:cNvPr>
            <p:cNvSpPr/>
            <p:nvPr/>
          </p:nvSpPr>
          <p:spPr>
            <a:xfrm>
              <a:off x="5810681" y="1710156"/>
              <a:ext cx="2173292" cy="2592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7" name="Адрес">
              <a:extLst>
                <a:ext uri="{FF2B5EF4-FFF2-40B4-BE49-F238E27FC236}">
                  <a16:creationId xmlns:a16="http://schemas.microsoft.com/office/drawing/2014/main" id="{AAFA9F15-8C02-461B-B964-EA304C4959C6}"/>
                </a:ext>
              </a:extLst>
            </p:cNvPr>
            <p:cNvSpPr txBox="1"/>
            <p:nvPr/>
          </p:nvSpPr>
          <p:spPr>
            <a:xfrm>
              <a:off x="6582874" y="1689469"/>
              <a:ext cx="628905" cy="30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Адрес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97819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C. Этап лексического анализа</a:t>
            </a:r>
          </a:p>
        </p:txBody>
      </p:sp>
      <p:sp>
        <p:nvSpPr>
          <p:cNvPr id="162" name="Объект 2"/>
          <p:cNvSpPr txBox="1">
            <a:spLocks noGrp="1"/>
          </p:cNvSpPr>
          <p:nvPr>
            <p:ph type="body" idx="1"/>
          </p:nvPr>
        </p:nvSpPr>
        <p:spPr>
          <a:xfrm>
            <a:off x="838200" y="1874428"/>
            <a:ext cx="10515600" cy="43334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Задача</a:t>
            </a:r>
            <a:r>
              <a:rPr dirty="0"/>
              <a:t> </a:t>
            </a:r>
            <a:r>
              <a:rPr dirty="0" err="1"/>
              <a:t>лексического</a:t>
            </a:r>
            <a:r>
              <a:rPr dirty="0"/>
              <a:t> </a:t>
            </a:r>
            <a:r>
              <a:rPr dirty="0" err="1"/>
              <a:t>анализатора</a:t>
            </a:r>
            <a:r>
              <a:rPr dirty="0"/>
              <a:t> - </a:t>
            </a:r>
            <a:r>
              <a:rPr dirty="0" err="1"/>
              <a:t>находить</a:t>
            </a:r>
            <a:r>
              <a:rPr dirty="0"/>
              <a:t> </a:t>
            </a:r>
            <a:r>
              <a:rPr dirty="0" err="1"/>
              <a:t>лексемы</a:t>
            </a:r>
            <a:r>
              <a:rPr dirty="0"/>
              <a:t>.</a:t>
            </a:r>
          </a:p>
          <a:p>
            <a:pPr marL="0" indent="0">
              <a:buSzTx/>
              <a:buNone/>
            </a:pPr>
            <a:r>
              <a:rPr dirty="0"/>
              <a:t>В </a:t>
            </a:r>
            <a:r>
              <a:rPr dirty="0" err="1"/>
              <a:t>арифметических</a:t>
            </a:r>
            <a:r>
              <a:rPr dirty="0"/>
              <a:t> </a:t>
            </a:r>
            <a:r>
              <a:rPr dirty="0" err="1"/>
              <a:t>выражениях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встречаться</a:t>
            </a:r>
            <a:r>
              <a:rPr dirty="0"/>
              <a:t> </a:t>
            </a:r>
            <a:r>
              <a:rPr dirty="0" err="1"/>
              <a:t>следующие</a:t>
            </a:r>
            <a:r>
              <a:rPr dirty="0"/>
              <a:t> </a:t>
            </a:r>
            <a:r>
              <a:rPr dirty="0" err="1"/>
              <a:t>лексемы</a:t>
            </a:r>
            <a:r>
              <a:rPr dirty="0"/>
              <a:t>:</a:t>
            </a:r>
          </a:p>
          <a:p>
            <a:r>
              <a:rPr dirty="0" err="1"/>
              <a:t>арифметические</a:t>
            </a:r>
            <a:r>
              <a:rPr dirty="0"/>
              <a:t> </a:t>
            </a:r>
            <a:r>
              <a:rPr dirty="0" err="1"/>
              <a:t>операции</a:t>
            </a:r>
            <a:endParaRPr lang="ru-RU" b="1" dirty="0">
              <a:latin typeface="+mj-lt"/>
              <a:ea typeface="+mj-ea"/>
              <a:cs typeface="+mj-cs"/>
              <a:sym typeface="Helvetica"/>
            </a:endParaRPr>
          </a:p>
          <a:p>
            <a:r>
              <a:rPr lang="ru-RU" dirty="0"/>
              <a:t>идентификаторы переменных (ID)</a:t>
            </a:r>
            <a:endParaRPr lang="ru-RU" b="1" dirty="0">
              <a:latin typeface="+mj-lt"/>
              <a:ea typeface="+mj-ea"/>
              <a:cs typeface="+mj-cs"/>
              <a:sym typeface="Helvetica"/>
            </a:endParaRPr>
          </a:p>
          <a:p>
            <a:r>
              <a:rPr dirty="0" err="1"/>
              <a:t>числовые</a:t>
            </a:r>
            <a:r>
              <a:rPr dirty="0"/>
              <a:t> </a:t>
            </a:r>
            <a:r>
              <a:rPr dirty="0" err="1"/>
              <a:t>константы</a:t>
            </a:r>
            <a:r>
              <a:rPr dirty="0"/>
              <a:t> (NUM)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r>
              <a:rPr dirty="0" err="1"/>
              <a:t>Отступы</a:t>
            </a:r>
            <a:r>
              <a:rPr dirty="0"/>
              <a:t> (</a:t>
            </a:r>
            <a:r>
              <a:rPr dirty="0" err="1"/>
              <a:t>пробелы</a:t>
            </a:r>
            <a:r>
              <a:rPr dirty="0"/>
              <a:t>, </a:t>
            </a:r>
            <a:r>
              <a:rPr dirty="0" err="1"/>
              <a:t>табуляция</a:t>
            </a:r>
            <a:r>
              <a:rPr dirty="0"/>
              <a:t> и </a:t>
            </a:r>
            <a:r>
              <a:rPr dirty="0" err="1"/>
              <a:t>перенос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): « »,  «    ».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Идентификаторы переменных числовые константы"/>
          <p:cNvSpPr txBox="1">
            <a:spLocks noGrp="1"/>
          </p:cNvSpPr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С. Идентификаторы переменных, числовые константы</a:t>
            </a:r>
          </a:p>
        </p:txBody>
      </p:sp>
      <p:sp>
        <p:nvSpPr>
          <p:cNvPr id="165" name="Идентификаторы отображаются в токены вида: [ID, N], где N – строка в таблице идентификаторов.…"/>
          <p:cNvSpPr txBox="1"/>
          <p:nvPr/>
        </p:nvSpPr>
        <p:spPr>
          <a:xfrm>
            <a:off x="881026" y="3357562"/>
            <a:ext cx="10515601" cy="84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 err="1"/>
              <a:t>Идентификаторы</a:t>
            </a:r>
            <a:r>
              <a:rPr dirty="0"/>
              <a:t> </a:t>
            </a:r>
            <a:r>
              <a:rPr dirty="0" err="1"/>
              <a:t>отображаются</a:t>
            </a:r>
            <a:r>
              <a:rPr dirty="0"/>
              <a:t> в </a:t>
            </a:r>
            <a:r>
              <a:rPr dirty="0" err="1"/>
              <a:t>токены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: [ID, N], </a:t>
            </a:r>
            <a:r>
              <a:rPr dirty="0" err="1"/>
              <a:t>где</a:t>
            </a:r>
            <a:r>
              <a:rPr dirty="0"/>
              <a:t> N - </a:t>
            </a:r>
            <a:r>
              <a:rPr dirty="0" err="1"/>
              <a:t>номер</a:t>
            </a:r>
            <a:r>
              <a:rPr dirty="0"/>
              <a:t> </a:t>
            </a:r>
            <a:r>
              <a:rPr dirty="0" err="1"/>
              <a:t>соответствующей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в </a:t>
            </a:r>
            <a:r>
              <a:rPr dirty="0" err="1"/>
              <a:t>информационной</a:t>
            </a:r>
            <a:r>
              <a:rPr dirty="0"/>
              <a:t> </a:t>
            </a:r>
            <a:r>
              <a:rPr dirty="0" err="1"/>
              <a:t>таблице</a:t>
            </a:r>
            <a:r>
              <a:rPr dirty="0"/>
              <a:t>.</a:t>
            </a:r>
          </a:p>
        </p:txBody>
      </p:sp>
      <p:sp>
        <p:nvSpPr>
          <p:cNvPr id="166" name="идентификаторы переменных (ID): A1, A2, res"/>
          <p:cNvSpPr txBox="1"/>
          <p:nvPr/>
        </p:nvSpPr>
        <p:spPr>
          <a:xfrm>
            <a:off x="881024" y="2143117"/>
            <a:ext cx="7508286" cy="53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rPr dirty="0" err="1"/>
              <a:t>идентификаторы</a:t>
            </a:r>
            <a:r>
              <a:rPr dirty="0"/>
              <a:t> </a:t>
            </a:r>
            <a:r>
              <a:rPr dirty="0" err="1"/>
              <a:t>переменных</a:t>
            </a:r>
            <a:r>
              <a:rPr dirty="0"/>
              <a:t> (ID):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A1, A2, res</a:t>
            </a:r>
          </a:p>
        </p:txBody>
      </p:sp>
      <p:sp>
        <p:nvSpPr>
          <p:cNvPr id="167" name="числовые константы (NUM): 1, 2.0, 3.5"/>
          <p:cNvSpPr txBox="1"/>
          <p:nvPr/>
        </p:nvSpPr>
        <p:spPr>
          <a:xfrm>
            <a:off x="881024" y="2714618"/>
            <a:ext cx="6269416" cy="530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rPr dirty="0" err="1"/>
              <a:t>числовые</a:t>
            </a:r>
            <a:r>
              <a:rPr dirty="0"/>
              <a:t> </a:t>
            </a:r>
            <a:r>
              <a:rPr dirty="0" err="1"/>
              <a:t>константы</a:t>
            </a:r>
            <a:r>
              <a:rPr dirty="0"/>
              <a:t> (NUM):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1, 2.0, 3.5</a:t>
            </a:r>
          </a:p>
        </p:txBody>
      </p:sp>
      <p:sp>
        <p:nvSpPr>
          <p:cNvPr id="168" name="Идентификаторы отображаются в токены вида: [ID, N], где N – строка в таблице идентификаторов.…"/>
          <p:cNvSpPr txBox="1"/>
          <p:nvPr/>
        </p:nvSpPr>
        <p:spPr>
          <a:xfrm>
            <a:off x="838199" y="4311373"/>
            <a:ext cx="10515602" cy="84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 err="1"/>
              <a:t>Константы</a:t>
            </a:r>
            <a:r>
              <a:rPr dirty="0"/>
              <a:t> </a:t>
            </a:r>
            <a:r>
              <a:rPr dirty="0" err="1"/>
              <a:t>отображаются</a:t>
            </a:r>
            <a:r>
              <a:rPr dirty="0"/>
              <a:t> в </a:t>
            </a:r>
            <a:r>
              <a:rPr dirty="0" err="1"/>
              <a:t>токены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: [NUM, N], </a:t>
            </a:r>
            <a:r>
              <a:rPr dirty="0" err="1"/>
              <a:t>где</a:t>
            </a:r>
            <a:r>
              <a:rPr dirty="0"/>
              <a:t> N - </a:t>
            </a:r>
            <a:r>
              <a:rPr dirty="0" err="1"/>
              <a:t>номер</a:t>
            </a:r>
            <a:r>
              <a:rPr dirty="0"/>
              <a:t> </a:t>
            </a:r>
            <a:r>
              <a:rPr dirty="0" err="1"/>
              <a:t>соответствующей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в </a:t>
            </a:r>
            <a:r>
              <a:rPr dirty="0" err="1"/>
              <a:t>информационной</a:t>
            </a:r>
            <a:r>
              <a:rPr dirty="0"/>
              <a:t> </a:t>
            </a:r>
            <a:r>
              <a:rPr dirty="0" err="1"/>
              <a:t>таблице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Арифметические операции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С. Арифметические операции</a:t>
            </a:r>
          </a:p>
        </p:txBody>
      </p:sp>
      <p:sp>
        <p:nvSpPr>
          <p:cNvPr id="171" name="Сложение: +…"/>
          <p:cNvSpPr txBox="1"/>
          <p:nvPr/>
        </p:nvSpPr>
        <p:spPr>
          <a:xfrm>
            <a:off x="465385" y="1745132"/>
            <a:ext cx="2502844" cy="2015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Сложение: +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Вычитание: -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Умножение: *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Деление: /</a:t>
            </a:r>
          </a:p>
        </p:txBody>
      </p:sp>
      <p:sp>
        <p:nvSpPr>
          <p:cNvPr id="172" name="Лексический анализатор не вносит лексему арифметическое операции в информационную таблицу, но оставляет ее в цепочке лексем для синтаксического анализатора. Когда лексический анализатор встречает эти лексемы, он определяет их как &quot;операция&quot;."/>
          <p:cNvSpPr txBox="1"/>
          <p:nvPr/>
        </p:nvSpPr>
        <p:spPr>
          <a:xfrm>
            <a:off x="335461" y="4179863"/>
            <a:ext cx="11363668" cy="1634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Лексический анализатор не вносит лексему арифметической операции в информационную таблицу, но оставляет ее в цепочке лексем для синтаксического анализатора. Когда лексический анализатор встречает эти лексемы, он определяет их как "операция".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Отступы"/>
          <p:cNvSpPr txBox="1">
            <a:spLocks noGrp="1"/>
          </p:cNvSpPr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С. Отступы</a:t>
            </a:r>
          </a:p>
        </p:txBody>
      </p:sp>
      <p:sp>
        <p:nvSpPr>
          <p:cNvPr id="175" name="Пробелы: « »;…"/>
          <p:cNvSpPr txBox="1"/>
          <p:nvPr/>
        </p:nvSpPr>
        <p:spPr>
          <a:xfrm>
            <a:off x="293620" y="2059233"/>
            <a:ext cx="2847288" cy="968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Пробелы: « »;</a:t>
            </a:r>
            <a:endParaRPr sz="32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Табуляция: «    »;</a:t>
            </a:r>
          </a:p>
        </p:txBody>
      </p:sp>
      <p:sp>
        <p:nvSpPr>
          <p:cNvPr id="176" name="Лексический анализатор не вносит лексему символов отступа в таблицу и они не попадают в цепочку."/>
          <p:cNvSpPr txBox="1"/>
          <p:nvPr/>
        </p:nvSpPr>
        <p:spPr>
          <a:xfrm>
            <a:off x="458418" y="3921878"/>
            <a:ext cx="10515601" cy="84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Лексический анализатор не вносит лексему символов отступа в таблицу и они не попадают в цепочку.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4387</Words>
  <Application>Microsoft Office PowerPoint</Application>
  <PresentationFormat>Широкоэкранный</PresentationFormat>
  <Paragraphs>1146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Helvetica</vt:lpstr>
      <vt:lpstr>Тема Office</vt:lpstr>
      <vt:lpstr>№3. Решение задач на построение БНФ</vt:lpstr>
      <vt:lpstr>Задание 3.1(d)</vt:lpstr>
      <vt:lpstr>A. Псевдо-машинный код</vt:lpstr>
      <vt:lpstr>А. Псевдо-машинный код</vt:lpstr>
      <vt:lpstr>B. Описание информационной таблицы</vt:lpstr>
      <vt:lpstr>C. Этап лексического анализа</vt:lpstr>
      <vt:lpstr>С. Идентификаторы переменных, числовые константы</vt:lpstr>
      <vt:lpstr>С. Арифметические операции</vt:lpstr>
      <vt:lpstr>С. Отступы</vt:lpstr>
      <vt:lpstr>C. Пример работы лексического анализатора</vt:lpstr>
      <vt:lpstr>C. Пример работы лексического анализатора</vt:lpstr>
      <vt:lpstr>C. Пример работы лексического анализатора</vt:lpstr>
      <vt:lpstr>C. Пример работы лексического анализатора</vt:lpstr>
      <vt:lpstr>C. Пример работы лексического анализатора</vt:lpstr>
      <vt:lpstr>D. Этап синтаксического анализа</vt:lpstr>
      <vt:lpstr>D. Принцип построения дерева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Синтаксическое дерево разбора</vt:lpstr>
      <vt:lpstr>E. Семантический анализ</vt:lpstr>
      <vt:lpstr>E. Трансляция в псевдо-машинный код</vt:lpstr>
      <vt:lpstr>E. Трансляция в псевдо-машинный код</vt:lpstr>
      <vt:lpstr>E. Трансляция в псевдо-машинный код</vt:lpstr>
      <vt:lpstr>F. Оптимизация сгенерированного кода: уменьшение числа используемых переменных</vt:lpstr>
      <vt:lpstr>F. Безопасное изменение кода</vt:lpstr>
      <vt:lpstr>F. Пример оптимизации: mov t3, t2</vt:lpstr>
      <vt:lpstr>F. Пример оптимизации: mov t2, t1</vt:lpstr>
      <vt:lpstr>F. Пример оптимизации: mov t9, t8</vt:lpstr>
      <vt:lpstr>F. Пример оптимизации: mov t8, t7</vt:lpstr>
      <vt:lpstr>F. Результат оптимизации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№3. Решение задач на построение БНФ</dc:title>
  <cp:lastModifiedBy>Zheka Dikov</cp:lastModifiedBy>
  <cp:revision>21</cp:revision>
  <dcterms:modified xsi:type="dcterms:W3CDTF">2021-01-24T23:09:01Z</dcterms:modified>
</cp:coreProperties>
</file>