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  <p:sp>
        <p:nvSpPr>
          <p:cNvPr id="9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/>
          <a:lstStyle/>
          <a:p>
            <a:pPr defTabSz="646296">
              <a:defRPr sz="4100"/>
            </a:pPr>
            <a:r>
              <a:t> КС-грамматика</a:t>
            </a:r>
            <a:br/>
            <a:r>
              <a:t>(задание 8.5i)</a:t>
            </a:r>
          </a:p>
        </p:txBody>
      </p:sp>
      <p:sp>
        <p:nvSpPr>
          <p:cNvPr id="9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1" y="3483928"/>
            <a:ext cx="6647779" cy="2609260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/>
          </a:p>
          <a:p>
            <a:pPr defTabSz="704087">
              <a:spcBef>
                <a:spcPts val="700"/>
              </a:spcBef>
              <a:defRPr sz="1300" i="1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5. Кирилл Логвинов</a:t>
            </a:r>
          </a:p>
        </p:txBody>
      </p:sp>
      <p:sp>
        <p:nvSpPr>
          <p:cNvPr id="97" name="Прямоугольник 4"/>
          <p:cNvSpPr txBox="1"/>
          <p:nvPr/>
        </p:nvSpPr>
        <p:spPr>
          <a:xfrm>
            <a:off x="4121340" y="6191684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dirty="0"/>
              <a:t>1</a:t>
            </a:r>
            <a:r>
              <a:rPr lang="en-US" dirty="0"/>
              <a:t>5</a:t>
            </a:r>
            <a:r>
              <a:rPr dirty="0"/>
              <a:t>.12.2020</a:t>
            </a:r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Формулировка задачи</a:t>
            </a:r>
          </a:p>
        </p:txBody>
      </p:sp>
      <p:sp>
        <p:nvSpPr>
          <p:cNvPr id="100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t>Задача № 6: [Грамматические правила в виде БНФ, лекции: гл.3]. Задана КС-грамматика (в виде набора БНФ, первая синтаксическая переменная - начальная). Построить эквивалентную однозначную грамматику, которая содержит только достижимые и производящие символы.</a:t>
            </a:r>
          </a:p>
          <a:p>
            <a:pPr>
              <a:lnSpc>
                <a:spcPct val="72000"/>
              </a:lnSpc>
              <a:defRPr sz="2500"/>
            </a:pPr>
            <a:r>
              <a:t>а) Выбрать грамматику в упр. 8.5 задачника. Какие цепочки она описывает?</a:t>
            </a:r>
          </a:p>
          <a:p>
            <a:pPr>
              <a:lnSpc>
                <a:spcPct val="72000"/>
              </a:lnSpc>
              <a:defRPr sz="2500"/>
            </a:pPr>
            <a:r>
              <a:t>б) Найти и удалить бесплодные синтаксические переменные.</a:t>
            </a:r>
          </a:p>
          <a:p>
            <a:pPr>
              <a:lnSpc>
                <a:spcPct val="72000"/>
              </a:lnSpc>
              <a:defRPr sz="2500"/>
            </a:pPr>
            <a:r>
              <a:t>в) Найти и удалить недостижимые символы (синтаксические переменные и синтаксические константы).</a:t>
            </a:r>
          </a:p>
          <a:p>
            <a:pPr>
              <a:lnSpc>
                <a:spcPct val="72000"/>
              </a:lnSpc>
              <a:defRPr sz="2500"/>
            </a:pPr>
            <a:r>
              <a:t>г) Если приведённая грамматика является неоднозначной, то предложить эквивалентную однозначную грамматику.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а) Выбрать грамматику в упр. 8.5 задачника. Какие цепочки она описывает?</a:t>
            </a:r>
          </a:p>
        </p:txBody>
      </p:sp>
      <p:sp>
        <p:nvSpPr>
          <p:cNvPr id="103" name="TextBox 7"/>
          <p:cNvSpPr txBox="1"/>
          <p:nvPr/>
        </p:nvSpPr>
        <p:spPr>
          <a:xfrm>
            <a:off x="643539" y="3718679"/>
            <a:ext cx="4643025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цепочек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b="1" i="1" dirty="0" err="1"/>
              <a:t>подходят</a:t>
            </a:r>
            <a:r>
              <a:rPr b="1" i="1" dirty="0"/>
              <a:t>:</a:t>
            </a:r>
          </a:p>
          <a:p>
            <a:pPr algn="ctr">
              <a:defRPr sz="4400"/>
            </a:pPr>
            <a:r>
              <a:rPr sz="3600" dirty="0" err="1"/>
              <a:t>a+a</a:t>
            </a:r>
            <a:endParaRPr sz="3600" dirty="0"/>
          </a:p>
          <a:p>
            <a:pPr algn="ctr">
              <a:defRPr sz="4400"/>
            </a:pPr>
            <a:r>
              <a:rPr sz="3600" dirty="0" err="1"/>
              <a:t>aa+aa</a:t>
            </a:r>
            <a:endParaRPr sz="3600" dirty="0"/>
          </a:p>
          <a:p>
            <a:pPr algn="ctr">
              <a:defRPr sz="4400"/>
            </a:pPr>
            <a:r>
              <a:rPr sz="3600" dirty="0" err="1"/>
              <a:t>a+aa</a:t>
            </a:r>
            <a:endParaRPr lang="ru-RU" sz="3600" dirty="0"/>
          </a:p>
          <a:p>
            <a:pPr algn="ctr">
              <a:defRPr sz="4400"/>
            </a:pPr>
            <a:r>
              <a:rPr lang="ru-RU" sz="3600" dirty="0" err="1"/>
              <a:t>ааа+аааа</a:t>
            </a:r>
            <a:endParaRPr sz="3600" dirty="0"/>
          </a:p>
        </p:txBody>
      </p:sp>
      <p:sp>
        <p:nvSpPr>
          <p:cNvPr id="104" name="TextBox 7"/>
          <p:cNvSpPr txBox="1"/>
          <p:nvPr/>
        </p:nvSpPr>
        <p:spPr>
          <a:xfrm>
            <a:off x="6428564" y="3718679"/>
            <a:ext cx="4643025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цепочек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b="1" dirty="0" err="1"/>
              <a:t>не</a:t>
            </a:r>
            <a:r>
              <a:rPr b="1" dirty="0"/>
              <a:t> </a:t>
            </a:r>
            <a:r>
              <a:rPr b="1" i="1" dirty="0" err="1"/>
              <a:t>подходят</a:t>
            </a:r>
            <a:r>
              <a:rPr b="1" i="1" dirty="0"/>
              <a:t>:</a:t>
            </a:r>
          </a:p>
          <a:p>
            <a:pPr algn="ctr">
              <a:defRPr sz="4400"/>
            </a:pPr>
            <a:r>
              <a:rPr sz="3600" dirty="0"/>
              <a:t>a</a:t>
            </a:r>
          </a:p>
          <a:p>
            <a:pPr algn="ctr">
              <a:defRPr sz="4400"/>
            </a:pPr>
            <a:r>
              <a:rPr sz="3600" dirty="0"/>
              <a:t>a+</a:t>
            </a:r>
          </a:p>
          <a:p>
            <a:pPr algn="ctr">
              <a:defRPr sz="4400"/>
            </a:pPr>
            <a:r>
              <a:rPr sz="3600" dirty="0"/>
              <a:t>+a</a:t>
            </a:r>
          </a:p>
          <a:p>
            <a:pPr algn="ctr">
              <a:defRPr sz="4400"/>
            </a:pPr>
            <a:r>
              <a:rPr sz="3600" dirty="0" err="1"/>
              <a:t>a+a+a</a:t>
            </a:r>
            <a:endParaRPr sz="3600" dirty="0"/>
          </a:p>
          <a:p>
            <a:pPr algn="ctr">
              <a:defRPr sz="4400"/>
            </a:pPr>
            <a:r>
              <a:rPr sz="3600" dirty="0"/>
              <a:t>+</a:t>
            </a:r>
          </a:p>
        </p:txBody>
      </p:sp>
      <p:sp>
        <p:nvSpPr>
          <p:cNvPr id="105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060096" y="1739331"/>
            <a:ext cx="3182844" cy="1529185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FontTx/>
              <a:buNone/>
            </a:pPr>
            <a:r>
              <a:t>i) S → A + A | A + B</a:t>
            </a:r>
          </a:p>
          <a:p>
            <a:pPr marL="0" lvl="1" indent="228600">
              <a:buSzTx/>
              <a:buFontTx/>
              <a:buNone/>
            </a:pPr>
            <a:r>
              <a:t>   A → aA | a</a:t>
            </a:r>
          </a:p>
          <a:p>
            <a:pPr marL="0" lvl="1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C60D9-88A5-41F5-A697-C13E70E224BF}"/>
              </a:ext>
            </a:extLst>
          </p:cNvPr>
          <p:cNvSpPr txBox="1"/>
          <p:nvPr/>
        </p:nvSpPr>
        <p:spPr>
          <a:xfrm>
            <a:off x="6711436" y="1594251"/>
            <a:ext cx="3904034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Грамматика описывает цепочки вида: </a:t>
            </a:r>
            <a:endParaRPr lang="en-US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 … a  +  a … a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Левая фигурная скобка 2">
            <a:extLst>
              <a:ext uri="{FF2B5EF4-FFF2-40B4-BE49-F238E27FC236}">
                <a16:creationId xmlns:a16="http://schemas.microsoft.com/office/drawing/2014/main" id="{8FC1CDA3-96DE-4332-97E8-0CCAF79E48C3}"/>
              </a:ext>
            </a:extLst>
          </p:cNvPr>
          <p:cNvSpPr/>
          <p:nvPr/>
        </p:nvSpPr>
        <p:spPr>
          <a:xfrm rot="16200000">
            <a:off x="7935676" y="2027115"/>
            <a:ext cx="177283" cy="776331"/>
          </a:xfrm>
          <a:prstGeom prst="leftBrace">
            <a:avLst>
              <a:gd name="adj1" fmla="val 49021"/>
              <a:gd name="adj2" fmla="val 51111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98C9EEAD-ED55-48E4-B6E6-E3FBC17733E2}"/>
              </a:ext>
            </a:extLst>
          </p:cNvPr>
          <p:cNvSpPr/>
          <p:nvPr/>
        </p:nvSpPr>
        <p:spPr>
          <a:xfrm rot="16200000">
            <a:off x="9195516" y="2032159"/>
            <a:ext cx="177283" cy="776331"/>
          </a:xfrm>
          <a:prstGeom prst="leftBrace">
            <a:avLst>
              <a:gd name="adj1" fmla="val 49021"/>
              <a:gd name="adj2" fmla="val 51111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74882-30CE-4CC8-A327-83B9E8292081}"/>
              </a:ext>
            </a:extLst>
          </p:cNvPr>
          <p:cNvSpPr txBox="1"/>
          <p:nvPr/>
        </p:nvSpPr>
        <p:spPr>
          <a:xfrm>
            <a:off x="7782585" y="2459484"/>
            <a:ext cx="483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1…*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BB95B-97A7-430F-BA73-116B27537900}"/>
              </a:ext>
            </a:extLst>
          </p:cNvPr>
          <p:cNvSpPr txBox="1"/>
          <p:nvPr/>
        </p:nvSpPr>
        <p:spPr>
          <a:xfrm>
            <a:off x="9042441" y="2457456"/>
            <a:ext cx="483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1…*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FD1AA-9764-4954-A813-4555103AF5A6}"/>
              </a:ext>
            </a:extLst>
          </p:cNvPr>
          <p:cNvSpPr txBox="1"/>
          <p:nvPr/>
        </p:nvSpPr>
        <p:spPr>
          <a:xfrm>
            <a:off x="6831603" y="2848566"/>
            <a:ext cx="38369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(На месте … может быть несколько символов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‘a’</a:t>
            </a: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+"/>
          <p:cNvSpPr/>
          <p:nvPr/>
        </p:nvSpPr>
        <p:spPr>
          <a:xfrm>
            <a:off x="8209753" y="4030583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108" name="Заголовок 1"/>
          <p:cNvSpPr txBox="1">
            <a:spLocks noGrp="1"/>
          </p:cNvSpPr>
          <p:nvPr>
            <p:ph type="title"/>
          </p:nvPr>
        </p:nvSpPr>
        <p:spPr>
          <a:xfrm>
            <a:off x="340468" y="17856"/>
            <a:ext cx="11098456" cy="76907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/>
              <a:t>б) </a:t>
            </a:r>
            <a:r>
              <a:rPr dirty="0" err="1"/>
              <a:t>Найти</a:t>
            </a:r>
            <a:r>
              <a:rPr dirty="0"/>
              <a:t> и </a:t>
            </a:r>
            <a:r>
              <a:rPr dirty="0" err="1"/>
              <a:t>удалить</a:t>
            </a:r>
            <a:r>
              <a:rPr dirty="0"/>
              <a:t> </a:t>
            </a:r>
            <a:r>
              <a:rPr dirty="0" err="1"/>
              <a:t>бесплодные</a:t>
            </a:r>
            <a:r>
              <a:rPr dirty="0"/>
              <a:t> </a:t>
            </a:r>
            <a:r>
              <a:rPr dirty="0" err="1"/>
              <a:t>синтаксические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.</a:t>
            </a:r>
          </a:p>
        </p:txBody>
      </p:sp>
      <p:sp>
        <p:nvSpPr>
          <p:cNvPr id="109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025737" y="1110774"/>
            <a:ext cx="3182844" cy="1529185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FontTx/>
              <a:buNone/>
            </a:pPr>
            <a:r>
              <a:rPr dirty="0" err="1"/>
              <a:t>i</a:t>
            </a:r>
            <a:r>
              <a:rPr dirty="0"/>
              <a:t>) S → A + A | A + B</a:t>
            </a:r>
          </a:p>
          <a:p>
            <a:pPr marL="0" lvl="1" indent="228600">
              <a:buSzTx/>
              <a:buFontTx/>
              <a:buNone/>
            </a:pPr>
            <a:r>
              <a:rPr dirty="0"/>
              <a:t>   A → </a:t>
            </a:r>
            <a:r>
              <a:rPr dirty="0" err="1"/>
              <a:t>aA</a:t>
            </a:r>
            <a:r>
              <a:rPr dirty="0"/>
              <a:t> | a</a:t>
            </a:r>
          </a:p>
          <a:p>
            <a:pPr marL="0" lvl="1" indent="228600">
              <a:buSzTx/>
              <a:buFontTx/>
              <a:buNone/>
            </a:pPr>
            <a:r>
              <a:rPr dirty="0"/>
              <a:t>   B → A | a</a:t>
            </a:r>
          </a:p>
        </p:txBody>
      </p:sp>
      <p:sp>
        <p:nvSpPr>
          <p:cNvPr id="110" name="Цепочка: a+a"/>
          <p:cNvSpPr txBox="1"/>
          <p:nvPr/>
        </p:nvSpPr>
        <p:spPr>
          <a:xfrm>
            <a:off x="6181124" y="1499996"/>
            <a:ext cx="17875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 u="sng"/>
            </a:lvl1pPr>
          </a:lstStyle>
          <a:p>
            <a:r>
              <a:rPr dirty="0" err="1"/>
              <a:t>Цепочка</a:t>
            </a:r>
            <a:r>
              <a:rPr dirty="0"/>
              <a:t>: </a:t>
            </a:r>
            <a:r>
              <a:rPr dirty="0" err="1"/>
              <a:t>a+a</a:t>
            </a:r>
            <a:endParaRPr dirty="0"/>
          </a:p>
        </p:txBody>
      </p:sp>
      <p:sp>
        <p:nvSpPr>
          <p:cNvPr id="111" name="B"/>
          <p:cNvSpPr/>
          <p:nvPr/>
        </p:nvSpPr>
        <p:spPr>
          <a:xfrm>
            <a:off x="9329500" y="3569498"/>
            <a:ext cx="794146" cy="794146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112" name="a"/>
          <p:cNvSpPr/>
          <p:nvPr/>
        </p:nvSpPr>
        <p:spPr>
          <a:xfrm>
            <a:off x="9329500" y="4978311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13" name="S"/>
          <p:cNvSpPr/>
          <p:nvPr/>
        </p:nvSpPr>
        <p:spPr>
          <a:xfrm>
            <a:off x="8209753" y="2575053"/>
            <a:ext cx="794146" cy="794147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114" name="A"/>
          <p:cNvSpPr/>
          <p:nvPr/>
        </p:nvSpPr>
        <p:spPr>
          <a:xfrm>
            <a:off x="7175000" y="3569498"/>
            <a:ext cx="794147" cy="794146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A</a:t>
            </a:r>
          </a:p>
        </p:txBody>
      </p:sp>
      <p:sp>
        <p:nvSpPr>
          <p:cNvPr id="115" name="Линия"/>
          <p:cNvSpPr/>
          <p:nvPr/>
        </p:nvSpPr>
        <p:spPr>
          <a:xfrm>
            <a:off x="8946801" y="3180437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Линия"/>
          <p:cNvSpPr/>
          <p:nvPr/>
        </p:nvSpPr>
        <p:spPr>
          <a:xfrm flipH="1">
            <a:off x="7834710" y="3215355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Линия"/>
          <p:cNvSpPr/>
          <p:nvPr/>
        </p:nvSpPr>
        <p:spPr>
          <a:xfrm>
            <a:off x="9726572" y="4354903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a"/>
          <p:cNvSpPr/>
          <p:nvPr/>
        </p:nvSpPr>
        <p:spPr>
          <a:xfrm>
            <a:off x="7175000" y="4984730"/>
            <a:ext cx="794147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19" name="Линия"/>
          <p:cNvSpPr/>
          <p:nvPr/>
        </p:nvSpPr>
        <p:spPr>
          <a:xfrm>
            <a:off x="7572073" y="4361322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Линия"/>
          <p:cNvSpPr/>
          <p:nvPr/>
        </p:nvSpPr>
        <p:spPr>
          <a:xfrm flipV="1">
            <a:off x="10195211" y="3510715"/>
            <a:ext cx="425180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Порождающий"/>
          <p:cNvSpPr txBox="1"/>
          <p:nvPr/>
        </p:nvSpPr>
        <p:spPr>
          <a:xfrm>
            <a:off x="10549955" y="3097088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rPr dirty="0" err="1"/>
              <a:t>Порождающий</a:t>
            </a:r>
            <a:endParaRPr dirty="0"/>
          </a:p>
        </p:txBody>
      </p:sp>
      <p:sp>
        <p:nvSpPr>
          <p:cNvPr id="122" name="Овал"/>
          <p:cNvSpPr/>
          <p:nvPr/>
        </p:nvSpPr>
        <p:spPr>
          <a:xfrm rot="20028981">
            <a:off x="8571931" y="2020819"/>
            <a:ext cx="1171865" cy="4202966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3" name="Овал"/>
          <p:cNvSpPr/>
          <p:nvPr/>
        </p:nvSpPr>
        <p:spPr>
          <a:xfrm>
            <a:off x="6942534" y="3345883"/>
            <a:ext cx="1259079" cy="2613879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4" name="Линия"/>
          <p:cNvSpPr/>
          <p:nvPr/>
        </p:nvSpPr>
        <p:spPr>
          <a:xfrm>
            <a:off x="6792263" y="3230828"/>
            <a:ext cx="396342" cy="396342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Порождающий"/>
          <p:cNvSpPr txBox="1"/>
          <p:nvPr/>
        </p:nvSpPr>
        <p:spPr>
          <a:xfrm>
            <a:off x="5479035" y="2887518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rPr dirty="0" err="1"/>
              <a:t>Порождающий</a:t>
            </a:r>
            <a:endParaRPr dirty="0"/>
          </a:p>
        </p:txBody>
      </p:sp>
      <p:sp>
        <p:nvSpPr>
          <p:cNvPr id="126" name="Овал"/>
          <p:cNvSpPr/>
          <p:nvPr/>
        </p:nvSpPr>
        <p:spPr>
          <a:xfrm>
            <a:off x="9097033" y="3345883"/>
            <a:ext cx="1259080" cy="2613879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7" name="Линия"/>
          <p:cNvSpPr/>
          <p:nvPr/>
        </p:nvSpPr>
        <p:spPr>
          <a:xfrm flipV="1">
            <a:off x="8825288" y="2195787"/>
            <a:ext cx="425180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Порождающий"/>
          <p:cNvSpPr txBox="1"/>
          <p:nvPr/>
        </p:nvSpPr>
        <p:spPr>
          <a:xfrm>
            <a:off x="9268657" y="1827009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Порождающий</a:t>
            </a:r>
          </a:p>
        </p:txBody>
      </p:sp>
      <p:sp>
        <p:nvSpPr>
          <p:cNvPr id="129" name="Все приведенные синтаксические…"/>
          <p:cNvSpPr txBox="1"/>
          <p:nvPr/>
        </p:nvSpPr>
        <p:spPr>
          <a:xfrm>
            <a:off x="18789" y="3345883"/>
            <a:ext cx="5337646" cy="349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i="1"/>
            </a:pPr>
            <a:r>
              <a:rPr lang="ru-RU" sz="1700" dirty="0"/>
              <a:t>1) Из переменной А можно построить дерево с кроной из </a:t>
            </a:r>
            <a:r>
              <a:rPr lang="ru-RU" sz="1700" dirty="0" err="1"/>
              <a:t>синтаксич.константы</a:t>
            </a:r>
            <a:r>
              <a:rPr lang="en-US" sz="1700" dirty="0"/>
              <a:t> ‘a’</a:t>
            </a:r>
            <a:r>
              <a:rPr lang="ru-RU" sz="1700" dirty="0"/>
              <a:t>.</a:t>
            </a:r>
          </a:p>
          <a:p>
            <a:pPr>
              <a:defRPr sz="2400" i="1"/>
            </a:pPr>
            <a:r>
              <a:rPr lang="ru-RU" sz="1700" dirty="0"/>
              <a:t>2) Из переменной В можно построить дерево с кроной из </a:t>
            </a:r>
            <a:r>
              <a:rPr lang="ru-RU" sz="1700" dirty="0" err="1"/>
              <a:t>синтаксич.константы</a:t>
            </a:r>
            <a:r>
              <a:rPr lang="en-US" sz="1700" dirty="0"/>
              <a:t> ‘a’</a:t>
            </a:r>
            <a:r>
              <a:rPr lang="ru-RU" sz="1700" dirty="0"/>
              <a:t>.</a:t>
            </a:r>
          </a:p>
          <a:p>
            <a:pPr>
              <a:defRPr sz="2400" i="1"/>
            </a:pPr>
            <a:r>
              <a:rPr lang="ru-RU" sz="1700" dirty="0"/>
              <a:t>3) Если </a:t>
            </a:r>
            <a:r>
              <a:rPr lang="en-US" sz="1700" dirty="0"/>
              <a:t>S</a:t>
            </a:r>
            <a:r>
              <a:rPr lang="ru-RU" sz="1700" dirty="0"/>
              <a:t> представляется в виде А + А, то в силу пункта 1) удастся построить дерево с кроной из </a:t>
            </a:r>
            <a:r>
              <a:rPr lang="ru-RU" sz="1700" dirty="0" err="1"/>
              <a:t>синт.констант</a:t>
            </a:r>
            <a:r>
              <a:rPr lang="ru-RU" sz="1700" dirty="0"/>
              <a:t>.</a:t>
            </a:r>
          </a:p>
          <a:p>
            <a:pPr>
              <a:defRPr sz="2400" i="1"/>
            </a:pPr>
            <a:r>
              <a:rPr lang="ru-RU" sz="1700" dirty="0"/>
              <a:t>4) Если </a:t>
            </a:r>
            <a:r>
              <a:rPr lang="en-US" sz="1700" dirty="0"/>
              <a:t>S </a:t>
            </a:r>
            <a:r>
              <a:rPr lang="ru-RU" sz="1700" dirty="0"/>
              <a:t>представляется в виде </a:t>
            </a:r>
            <a:r>
              <a:rPr lang="en-US" sz="1700" dirty="0"/>
              <a:t>A + B, </a:t>
            </a:r>
            <a:r>
              <a:rPr lang="ru-RU" sz="1700" dirty="0"/>
              <a:t>то в силу пункта 1) и 2) удастся построить дерево с кроной из </a:t>
            </a:r>
            <a:r>
              <a:rPr lang="ru-RU" sz="1700" dirty="0" err="1"/>
              <a:t>синт.констант</a:t>
            </a:r>
            <a:r>
              <a:rPr lang="ru-RU" sz="1700" dirty="0"/>
              <a:t>. </a:t>
            </a:r>
          </a:p>
          <a:p>
            <a:pPr>
              <a:defRPr sz="2400" i="1"/>
            </a:pPr>
            <a:endParaRPr lang="ru-RU" sz="1700" dirty="0"/>
          </a:p>
          <a:p>
            <a:pPr>
              <a:defRPr sz="2400" i="1"/>
            </a:pPr>
            <a:r>
              <a:rPr sz="1700" dirty="0" err="1"/>
              <a:t>Все</a:t>
            </a:r>
            <a:r>
              <a:rPr sz="1700" dirty="0"/>
              <a:t> </a:t>
            </a:r>
            <a:r>
              <a:rPr sz="1700" dirty="0" err="1"/>
              <a:t>приведенные</a:t>
            </a:r>
            <a:r>
              <a:rPr sz="1700" dirty="0"/>
              <a:t> </a:t>
            </a:r>
            <a:r>
              <a:rPr lang="ru-RU" sz="1700" dirty="0"/>
              <a:t>с</a:t>
            </a:r>
            <a:r>
              <a:rPr sz="1700" dirty="0" err="1"/>
              <a:t>интаксические</a:t>
            </a:r>
            <a:r>
              <a:rPr sz="1700" dirty="0"/>
              <a:t> </a:t>
            </a:r>
            <a:r>
              <a:rPr sz="1700" dirty="0" err="1"/>
              <a:t>переменные</a:t>
            </a:r>
            <a:r>
              <a:rPr sz="1700" dirty="0"/>
              <a:t> </a:t>
            </a:r>
            <a:r>
              <a:rPr sz="1700" dirty="0" err="1"/>
              <a:t>являются</a:t>
            </a:r>
            <a:r>
              <a:rPr sz="1700" dirty="0"/>
              <a:t> </a:t>
            </a:r>
            <a:r>
              <a:rPr sz="1700" dirty="0" err="1"/>
              <a:t>порождающими</a:t>
            </a:r>
            <a:r>
              <a:rPr sz="1700" dirty="0"/>
              <a:t>.</a:t>
            </a:r>
          </a:p>
        </p:txBody>
      </p:sp>
      <p:sp>
        <p:nvSpPr>
          <p:cNvPr id="130" name="Линия"/>
          <p:cNvSpPr/>
          <p:nvPr/>
        </p:nvSpPr>
        <p:spPr>
          <a:xfrm>
            <a:off x="8606826" y="3407175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1"/>
          <p:cNvSpPr txBox="1">
            <a:spLocks noGrp="1"/>
          </p:cNvSpPr>
          <p:nvPr>
            <p:ph type="title"/>
          </p:nvPr>
        </p:nvSpPr>
        <p:spPr>
          <a:xfrm>
            <a:off x="877334" y="17857"/>
            <a:ext cx="10515600" cy="10200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/>
              <a:t>в) </a:t>
            </a:r>
            <a:r>
              <a:rPr dirty="0" err="1"/>
              <a:t>Найти</a:t>
            </a:r>
            <a:r>
              <a:rPr dirty="0"/>
              <a:t> и </a:t>
            </a:r>
            <a:r>
              <a:rPr dirty="0" err="1"/>
              <a:t>удалить</a:t>
            </a:r>
            <a:r>
              <a:rPr dirty="0"/>
              <a:t> </a:t>
            </a:r>
            <a:r>
              <a:rPr dirty="0" err="1"/>
              <a:t>недостижимые</a:t>
            </a:r>
            <a:r>
              <a:rPr dirty="0"/>
              <a:t> </a:t>
            </a:r>
            <a:r>
              <a:rPr dirty="0" err="1"/>
              <a:t>символы</a:t>
            </a:r>
            <a:r>
              <a:rPr dirty="0"/>
              <a:t> (</a:t>
            </a:r>
            <a:r>
              <a:rPr dirty="0" err="1"/>
              <a:t>синтаксические</a:t>
            </a:r>
            <a:r>
              <a:rPr dirty="0"/>
              <a:t> </a:t>
            </a:r>
            <a:r>
              <a:rPr dirty="0" err="1"/>
              <a:t>переменные</a:t>
            </a:r>
            <a:r>
              <a:rPr dirty="0"/>
              <a:t> и </a:t>
            </a:r>
            <a:r>
              <a:rPr dirty="0" err="1"/>
              <a:t>синтаксические</a:t>
            </a:r>
            <a:r>
              <a:rPr dirty="0"/>
              <a:t> </a:t>
            </a:r>
            <a:r>
              <a:rPr dirty="0" err="1"/>
              <a:t>константы</a:t>
            </a:r>
            <a:r>
              <a:rPr dirty="0"/>
              <a:t>).</a:t>
            </a:r>
          </a:p>
        </p:txBody>
      </p:sp>
      <p:sp>
        <p:nvSpPr>
          <p:cNvPr id="133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060096" y="1739331"/>
            <a:ext cx="3182844" cy="1529185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FontTx/>
              <a:buNone/>
            </a:pPr>
            <a:r>
              <a:t>i) S → A + A | A + B</a:t>
            </a:r>
          </a:p>
          <a:p>
            <a:pPr marL="0" lvl="1" indent="228600">
              <a:buSzTx/>
              <a:buFontTx/>
              <a:buNone/>
            </a:pPr>
            <a:r>
              <a:t>   A → aA | a</a:t>
            </a:r>
          </a:p>
          <a:p>
            <a:pPr marL="0" lvl="1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134" name="B"/>
          <p:cNvSpPr/>
          <p:nvPr/>
        </p:nvSpPr>
        <p:spPr>
          <a:xfrm>
            <a:off x="8843117" y="388305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B</a:t>
            </a:r>
          </a:p>
        </p:txBody>
      </p:sp>
      <p:sp>
        <p:nvSpPr>
          <p:cNvPr id="135" name="a"/>
          <p:cNvSpPr/>
          <p:nvPr/>
        </p:nvSpPr>
        <p:spPr>
          <a:xfrm>
            <a:off x="8843117" y="5291870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36" name="S"/>
          <p:cNvSpPr/>
          <p:nvPr/>
        </p:nvSpPr>
        <p:spPr>
          <a:xfrm>
            <a:off x="7723370" y="2888611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137" name="A"/>
          <p:cNvSpPr/>
          <p:nvPr/>
        </p:nvSpPr>
        <p:spPr>
          <a:xfrm>
            <a:off x="6688618" y="388305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38" name="Линия"/>
          <p:cNvSpPr/>
          <p:nvPr/>
        </p:nvSpPr>
        <p:spPr>
          <a:xfrm>
            <a:off x="8460417" y="3493995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Линия"/>
          <p:cNvSpPr/>
          <p:nvPr/>
        </p:nvSpPr>
        <p:spPr>
          <a:xfrm flipH="1">
            <a:off x="7348328" y="3528913"/>
            <a:ext cx="442766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Линия"/>
          <p:cNvSpPr/>
          <p:nvPr/>
        </p:nvSpPr>
        <p:spPr>
          <a:xfrm>
            <a:off x="9240189" y="4668461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a"/>
          <p:cNvSpPr/>
          <p:nvPr/>
        </p:nvSpPr>
        <p:spPr>
          <a:xfrm>
            <a:off x="6688618" y="529828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42" name="Линия"/>
          <p:cNvSpPr/>
          <p:nvPr/>
        </p:nvSpPr>
        <p:spPr>
          <a:xfrm>
            <a:off x="7085690" y="4674880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Линия"/>
          <p:cNvSpPr/>
          <p:nvPr/>
        </p:nvSpPr>
        <p:spPr>
          <a:xfrm flipV="1">
            <a:off x="8351233" y="2595639"/>
            <a:ext cx="425179" cy="377868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Начальная"/>
          <p:cNvSpPr txBox="1"/>
          <p:nvPr/>
        </p:nvSpPr>
        <p:spPr>
          <a:xfrm>
            <a:off x="8794601" y="2300789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Начальная</a:t>
            </a:r>
          </a:p>
        </p:txBody>
      </p:sp>
      <p:sp>
        <p:nvSpPr>
          <p:cNvPr id="145" name="Цепочка: a+a"/>
          <p:cNvSpPr txBox="1"/>
          <p:nvPr/>
        </p:nvSpPr>
        <p:spPr>
          <a:xfrm>
            <a:off x="5681722" y="1433834"/>
            <a:ext cx="178753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r>
              <a:rPr dirty="0" err="1"/>
              <a:t>Цепочка</a:t>
            </a:r>
            <a:r>
              <a:rPr dirty="0"/>
              <a:t>: </a:t>
            </a:r>
            <a:r>
              <a:rPr dirty="0" err="1"/>
              <a:t>a+a</a:t>
            </a:r>
            <a:endParaRPr dirty="0"/>
          </a:p>
        </p:txBody>
      </p:sp>
      <p:sp>
        <p:nvSpPr>
          <p:cNvPr id="146" name="Линия"/>
          <p:cNvSpPr/>
          <p:nvPr/>
        </p:nvSpPr>
        <p:spPr>
          <a:xfrm flipV="1">
            <a:off x="9501424" y="3597899"/>
            <a:ext cx="425180" cy="377868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Достигнута"/>
          <p:cNvSpPr txBox="1"/>
          <p:nvPr/>
        </p:nvSpPr>
        <p:spPr>
          <a:xfrm>
            <a:off x="9944793" y="3303049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Достигнута</a:t>
            </a:r>
          </a:p>
        </p:txBody>
      </p:sp>
      <p:sp>
        <p:nvSpPr>
          <p:cNvPr id="148" name="Линия"/>
          <p:cNvSpPr/>
          <p:nvPr/>
        </p:nvSpPr>
        <p:spPr>
          <a:xfrm flipV="1">
            <a:off x="9542131" y="5080935"/>
            <a:ext cx="425180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Достигнута"/>
          <p:cNvSpPr txBox="1"/>
          <p:nvPr/>
        </p:nvSpPr>
        <p:spPr>
          <a:xfrm>
            <a:off x="9985499" y="4786085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Достигнута</a:t>
            </a:r>
          </a:p>
        </p:txBody>
      </p:sp>
      <p:sp>
        <p:nvSpPr>
          <p:cNvPr id="150" name="Линия"/>
          <p:cNvSpPr/>
          <p:nvPr/>
        </p:nvSpPr>
        <p:spPr>
          <a:xfrm flipH="1" flipV="1">
            <a:off x="6375912" y="3644849"/>
            <a:ext cx="399156" cy="399156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Достигнута"/>
          <p:cNvSpPr txBox="1"/>
          <p:nvPr/>
        </p:nvSpPr>
        <p:spPr>
          <a:xfrm>
            <a:off x="5139301" y="3280406"/>
            <a:ext cx="1178684" cy="297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Достигнута</a:t>
            </a:r>
          </a:p>
        </p:txBody>
      </p:sp>
      <p:sp>
        <p:nvSpPr>
          <p:cNvPr id="152" name="Все приведенные символы…"/>
          <p:cNvSpPr txBox="1"/>
          <p:nvPr/>
        </p:nvSpPr>
        <p:spPr>
          <a:xfrm>
            <a:off x="13148" y="3997299"/>
            <a:ext cx="5126145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i="1"/>
            </a:pPr>
            <a:r>
              <a:rPr lang="ru-RU" sz="2000" dirty="0"/>
              <a:t>1) Начальная переменная </a:t>
            </a:r>
            <a:r>
              <a:rPr lang="en-US" sz="2000" dirty="0"/>
              <a:t>S</a:t>
            </a:r>
            <a:r>
              <a:rPr lang="ru-RU" sz="2000" dirty="0"/>
              <a:t>.</a:t>
            </a:r>
            <a:endParaRPr lang="en-US" sz="2000" dirty="0"/>
          </a:p>
          <a:p>
            <a:pPr>
              <a:defRPr sz="2400" i="1"/>
            </a:pPr>
            <a:r>
              <a:rPr lang="en-US" sz="2000" dirty="0"/>
              <a:t>2) </a:t>
            </a:r>
            <a:r>
              <a:rPr lang="ru-RU" sz="2000" dirty="0"/>
              <a:t>При построении дерева, начиная с переменной </a:t>
            </a:r>
            <a:r>
              <a:rPr lang="en-US" sz="2000" dirty="0"/>
              <a:t>S, </a:t>
            </a:r>
            <a:r>
              <a:rPr lang="ru-RU" sz="2000" dirty="0"/>
              <a:t>появятся переменные </a:t>
            </a:r>
            <a:r>
              <a:rPr lang="en-US" sz="2000" dirty="0"/>
              <a:t>A </a:t>
            </a:r>
            <a:r>
              <a:rPr lang="ru-RU" sz="2000" dirty="0"/>
              <a:t>или </a:t>
            </a:r>
            <a:r>
              <a:rPr lang="en-US" sz="2000" dirty="0"/>
              <a:t>B</a:t>
            </a:r>
            <a:r>
              <a:rPr lang="ru-RU" sz="2000" dirty="0"/>
              <a:t>.</a:t>
            </a:r>
            <a:endParaRPr lang="en-US" sz="2000" dirty="0"/>
          </a:p>
          <a:p>
            <a:pPr>
              <a:defRPr sz="2400" i="1"/>
            </a:pPr>
            <a:r>
              <a:rPr lang="en-US" sz="2000" dirty="0"/>
              <a:t>3) </a:t>
            </a:r>
            <a:r>
              <a:rPr lang="ru-RU" sz="2000" dirty="0"/>
              <a:t>Крона построенного дерева состоит из единственной </a:t>
            </a:r>
            <a:r>
              <a:rPr lang="ru-RU" sz="2000" dirty="0" err="1"/>
              <a:t>синт.константы</a:t>
            </a:r>
            <a:r>
              <a:rPr lang="ru-RU" sz="2000" dirty="0"/>
              <a:t> </a:t>
            </a:r>
            <a:r>
              <a:rPr lang="en-US" sz="2000" dirty="0"/>
              <a:t>‘a’</a:t>
            </a:r>
            <a:r>
              <a:rPr lang="ru-RU" sz="2000" dirty="0"/>
              <a:t>.</a:t>
            </a:r>
          </a:p>
          <a:p>
            <a:pPr>
              <a:defRPr sz="2400" i="1"/>
            </a:pPr>
            <a:endParaRPr lang="ru-RU" sz="2000" dirty="0"/>
          </a:p>
          <a:p>
            <a:pPr>
              <a:defRPr sz="2400" i="1"/>
            </a:pPr>
            <a:r>
              <a:rPr sz="2000" dirty="0" err="1"/>
              <a:t>Все</a:t>
            </a:r>
            <a:r>
              <a:rPr sz="2000" dirty="0"/>
              <a:t> </a:t>
            </a:r>
            <a:r>
              <a:rPr sz="2000" dirty="0" err="1"/>
              <a:t>приведенные</a:t>
            </a:r>
            <a:r>
              <a:rPr sz="2000" dirty="0"/>
              <a:t> </a:t>
            </a:r>
            <a:r>
              <a:rPr sz="2000" dirty="0" err="1"/>
              <a:t>символы</a:t>
            </a:r>
            <a:r>
              <a:rPr sz="2000" dirty="0"/>
              <a:t> </a:t>
            </a:r>
            <a:r>
              <a:rPr sz="2000" dirty="0" err="1"/>
              <a:t>являются</a:t>
            </a:r>
            <a:r>
              <a:rPr sz="2000" dirty="0"/>
              <a:t> </a:t>
            </a:r>
            <a:r>
              <a:rPr sz="2000" dirty="0" err="1"/>
              <a:t>достижимыми</a:t>
            </a:r>
            <a:r>
              <a:rPr sz="2000" dirty="0"/>
              <a:t>.</a:t>
            </a:r>
          </a:p>
        </p:txBody>
      </p:sp>
      <p:sp>
        <p:nvSpPr>
          <p:cNvPr id="153" name="Достигнуты: S, A, B, a"/>
          <p:cNvSpPr txBox="1"/>
          <p:nvPr/>
        </p:nvSpPr>
        <p:spPr>
          <a:xfrm>
            <a:off x="8025988" y="1497790"/>
            <a:ext cx="213307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Достигнуты</a:t>
            </a:r>
            <a:r>
              <a:rPr dirty="0"/>
              <a:t>: S, A, B, a</a:t>
            </a:r>
          </a:p>
        </p:txBody>
      </p:sp>
      <p:sp>
        <p:nvSpPr>
          <p:cNvPr id="154" name="+"/>
          <p:cNvSpPr/>
          <p:nvPr/>
        </p:nvSpPr>
        <p:spPr>
          <a:xfrm>
            <a:off x="7723370" y="4344141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155" name="Линия"/>
          <p:cNvSpPr/>
          <p:nvPr/>
        </p:nvSpPr>
        <p:spPr>
          <a:xfrm>
            <a:off x="8120443" y="3720733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257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/>
              <a:t>г)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приведённая</a:t>
            </a:r>
            <a:r>
              <a:rPr dirty="0"/>
              <a:t> </a:t>
            </a:r>
            <a:r>
              <a:rPr dirty="0" err="1"/>
              <a:t>грамматика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неоднозначной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предложить</a:t>
            </a:r>
            <a:r>
              <a:rPr dirty="0"/>
              <a:t> </a:t>
            </a:r>
            <a:r>
              <a:rPr dirty="0" err="1"/>
              <a:t>эквивалентную</a:t>
            </a:r>
            <a:r>
              <a:rPr dirty="0"/>
              <a:t> </a:t>
            </a:r>
            <a:r>
              <a:rPr dirty="0" err="1"/>
              <a:t>однозначную</a:t>
            </a:r>
            <a:r>
              <a:rPr dirty="0"/>
              <a:t> </a:t>
            </a:r>
            <a:r>
              <a:rPr dirty="0" err="1"/>
              <a:t>грамматику</a:t>
            </a:r>
            <a:r>
              <a:rPr dirty="0"/>
              <a:t>.</a:t>
            </a:r>
          </a:p>
        </p:txBody>
      </p:sp>
      <p:sp>
        <p:nvSpPr>
          <p:cNvPr id="158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431802" y="1522309"/>
            <a:ext cx="3182844" cy="1529185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FontTx/>
              <a:buNone/>
            </a:pPr>
            <a:r>
              <a:rPr dirty="0" err="1"/>
              <a:t>i</a:t>
            </a:r>
            <a:r>
              <a:rPr dirty="0"/>
              <a:t>) S → A + A | A + B</a:t>
            </a:r>
          </a:p>
          <a:p>
            <a:pPr marL="0" lvl="1" indent="228600">
              <a:buSzTx/>
              <a:buFontTx/>
              <a:buNone/>
            </a:pPr>
            <a:r>
              <a:rPr dirty="0"/>
              <a:t>   A → </a:t>
            </a:r>
            <a:r>
              <a:rPr dirty="0" err="1"/>
              <a:t>aA</a:t>
            </a:r>
            <a:r>
              <a:rPr dirty="0"/>
              <a:t> | a</a:t>
            </a:r>
          </a:p>
          <a:p>
            <a:pPr marL="0" lvl="1" indent="228600">
              <a:buSzTx/>
              <a:buFontTx/>
              <a:buNone/>
            </a:pPr>
            <a:r>
              <a:rPr dirty="0"/>
              <a:t>   B → A | a</a:t>
            </a:r>
          </a:p>
        </p:txBody>
      </p:sp>
      <p:sp>
        <p:nvSpPr>
          <p:cNvPr id="159" name="Приведенная грамматика…"/>
          <p:cNvSpPr txBox="1"/>
          <p:nvPr/>
        </p:nvSpPr>
        <p:spPr>
          <a:xfrm>
            <a:off x="319114" y="5988280"/>
            <a:ext cx="716958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i="1"/>
            </a:pPr>
            <a:r>
              <a:rPr lang="ru-RU" dirty="0"/>
              <a:t>Пример показывает, что п</a:t>
            </a:r>
            <a:r>
              <a:rPr dirty="0" err="1"/>
              <a:t>риведенная</a:t>
            </a:r>
            <a:r>
              <a:rPr dirty="0"/>
              <a:t> </a:t>
            </a:r>
            <a:r>
              <a:rPr dirty="0" err="1"/>
              <a:t>грамматика</a:t>
            </a:r>
            <a:r>
              <a:rPr dirty="0"/>
              <a:t> </a:t>
            </a:r>
          </a:p>
          <a:p>
            <a:pPr>
              <a:defRPr sz="2400" i="1"/>
            </a:pP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неоднозначной</a:t>
            </a:r>
            <a:r>
              <a:rPr dirty="0"/>
              <a:t>.</a:t>
            </a:r>
          </a:p>
        </p:txBody>
      </p:sp>
      <p:sp>
        <p:nvSpPr>
          <p:cNvPr id="160" name="Цепочка: a+a"/>
          <p:cNvSpPr txBox="1"/>
          <p:nvPr/>
        </p:nvSpPr>
        <p:spPr>
          <a:xfrm>
            <a:off x="6860203" y="1482573"/>
            <a:ext cx="178753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r>
              <a:rPr dirty="0" err="1"/>
              <a:t>Цепочка</a:t>
            </a:r>
            <a:r>
              <a:rPr dirty="0"/>
              <a:t>: </a:t>
            </a:r>
            <a:r>
              <a:rPr dirty="0" err="1"/>
              <a:t>a+a</a:t>
            </a:r>
            <a:endParaRPr dirty="0"/>
          </a:p>
        </p:txBody>
      </p:sp>
      <p:sp>
        <p:nvSpPr>
          <p:cNvPr id="161" name="B"/>
          <p:cNvSpPr/>
          <p:nvPr/>
        </p:nvSpPr>
        <p:spPr>
          <a:xfrm>
            <a:off x="6694557" y="3170652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0C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162" name="a"/>
          <p:cNvSpPr/>
          <p:nvPr/>
        </p:nvSpPr>
        <p:spPr>
          <a:xfrm>
            <a:off x="6694557" y="457946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63" name="S"/>
          <p:cNvSpPr/>
          <p:nvPr/>
        </p:nvSpPr>
        <p:spPr>
          <a:xfrm>
            <a:off x="5574810" y="2176207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164" name="A"/>
          <p:cNvSpPr/>
          <p:nvPr/>
        </p:nvSpPr>
        <p:spPr>
          <a:xfrm>
            <a:off x="4540057" y="3170652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65" name="Линия"/>
          <p:cNvSpPr/>
          <p:nvPr/>
        </p:nvSpPr>
        <p:spPr>
          <a:xfrm>
            <a:off x="6311857" y="2781591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Линия"/>
          <p:cNvSpPr/>
          <p:nvPr/>
        </p:nvSpPr>
        <p:spPr>
          <a:xfrm flipH="1">
            <a:off x="5199767" y="2816509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Линия"/>
          <p:cNvSpPr/>
          <p:nvPr/>
        </p:nvSpPr>
        <p:spPr>
          <a:xfrm>
            <a:off x="7091629" y="3956057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a"/>
          <p:cNvSpPr/>
          <p:nvPr/>
        </p:nvSpPr>
        <p:spPr>
          <a:xfrm>
            <a:off x="4540057" y="4585884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69" name="Линия"/>
          <p:cNvSpPr/>
          <p:nvPr/>
        </p:nvSpPr>
        <p:spPr>
          <a:xfrm>
            <a:off x="4937130" y="3962476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A"/>
          <p:cNvSpPr/>
          <p:nvPr/>
        </p:nvSpPr>
        <p:spPr>
          <a:xfrm>
            <a:off x="10405165" y="3170652"/>
            <a:ext cx="794147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03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171" name="a"/>
          <p:cNvSpPr/>
          <p:nvPr/>
        </p:nvSpPr>
        <p:spPr>
          <a:xfrm>
            <a:off x="10405165" y="4579466"/>
            <a:ext cx="794147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72" name="S"/>
          <p:cNvSpPr/>
          <p:nvPr/>
        </p:nvSpPr>
        <p:spPr>
          <a:xfrm>
            <a:off x="9285418" y="2176207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173" name="A"/>
          <p:cNvSpPr/>
          <p:nvPr/>
        </p:nvSpPr>
        <p:spPr>
          <a:xfrm>
            <a:off x="8250666" y="3170652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74" name="Линия"/>
          <p:cNvSpPr/>
          <p:nvPr/>
        </p:nvSpPr>
        <p:spPr>
          <a:xfrm>
            <a:off x="10022466" y="2781591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" name="Линия"/>
          <p:cNvSpPr/>
          <p:nvPr/>
        </p:nvSpPr>
        <p:spPr>
          <a:xfrm flipH="1">
            <a:off x="8910376" y="2816509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Линия"/>
          <p:cNvSpPr/>
          <p:nvPr/>
        </p:nvSpPr>
        <p:spPr>
          <a:xfrm>
            <a:off x="10802237" y="3956057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a"/>
          <p:cNvSpPr/>
          <p:nvPr/>
        </p:nvSpPr>
        <p:spPr>
          <a:xfrm>
            <a:off x="8250666" y="4585884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78" name="Линия"/>
          <p:cNvSpPr/>
          <p:nvPr/>
        </p:nvSpPr>
        <p:spPr>
          <a:xfrm>
            <a:off x="8647739" y="3962476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+"/>
          <p:cNvSpPr/>
          <p:nvPr/>
        </p:nvSpPr>
        <p:spPr>
          <a:xfrm>
            <a:off x="9285418" y="361168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180" name="Линия"/>
          <p:cNvSpPr/>
          <p:nvPr/>
        </p:nvSpPr>
        <p:spPr>
          <a:xfrm>
            <a:off x="9682491" y="2988281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+"/>
          <p:cNvSpPr/>
          <p:nvPr/>
        </p:nvSpPr>
        <p:spPr>
          <a:xfrm>
            <a:off x="5574810" y="361168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182" name="Линия"/>
          <p:cNvSpPr/>
          <p:nvPr/>
        </p:nvSpPr>
        <p:spPr>
          <a:xfrm>
            <a:off x="5971882" y="2988281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Устранение неоднозначност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Устранение неоднозначности</a:t>
            </a:r>
          </a:p>
        </p:txBody>
      </p:sp>
      <p:sp>
        <p:nvSpPr>
          <p:cNvPr id="185" name="i) S → A + A | A + B…"/>
          <p:cNvSpPr txBox="1">
            <a:spLocks noGrp="1"/>
          </p:cNvSpPr>
          <p:nvPr>
            <p:ph type="body" sz="quarter" idx="4294967295"/>
          </p:nvPr>
        </p:nvSpPr>
        <p:spPr>
          <a:xfrm>
            <a:off x="1322194" y="2507110"/>
            <a:ext cx="3182844" cy="1529185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FontTx/>
              <a:buNone/>
            </a:pPr>
            <a:r>
              <a:t>i) S → A + A | A + B</a:t>
            </a:r>
          </a:p>
          <a:p>
            <a:pPr marL="0" lvl="1" indent="228600">
              <a:buSzTx/>
              <a:buFontTx/>
              <a:buNone/>
            </a:pPr>
            <a:r>
              <a:t>   A → aA | a</a:t>
            </a:r>
          </a:p>
          <a:p>
            <a:pPr marL="0" lvl="1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186" name="Объект 2"/>
          <p:cNvSpPr txBox="1"/>
          <p:nvPr/>
        </p:nvSpPr>
        <p:spPr>
          <a:xfrm>
            <a:off x="7686962" y="2790645"/>
            <a:ext cx="3182844" cy="962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sp>
        <p:nvSpPr>
          <p:cNvPr id="187" name="=&gt;"/>
          <p:cNvSpPr txBox="1"/>
          <p:nvPr/>
        </p:nvSpPr>
        <p:spPr>
          <a:xfrm>
            <a:off x="5816222" y="2997035"/>
            <a:ext cx="559556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=&gt;</a:t>
            </a:r>
          </a:p>
        </p:txBody>
      </p:sp>
      <p:sp>
        <p:nvSpPr>
          <p:cNvPr id="188" name="S - начальная переменная, А достижима из S, ‘a’ достижима из A =&gt; Нет недостижимых символов;…"/>
          <p:cNvSpPr txBox="1"/>
          <p:nvPr/>
        </p:nvSpPr>
        <p:spPr>
          <a:xfrm>
            <a:off x="966127" y="4852717"/>
            <a:ext cx="10259747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S - начальная переменная, А достижима из S, ‘a’ достижима из A =&gt; Нет недостижимых символов;</a:t>
            </a:r>
          </a:p>
          <a:p>
            <a:pPr marL="180473" indent="-180473">
              <a:buSzPct val="100000"/>
              <a:buChar char="•"/>
            </a:pPr>
            <a:r>
              <a:t>S порождает A, A порождает ‘а’ =&gt; Все переменные порождающие;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Проверка на эквивалентность (частичная)"/>
          <p:cNvSpPr txBox="1">
            <a:spLocks noGrp="1"/>
          </p:cNvSpPr>
          <p:nvPr>
            <p:ph type="title"/>
          </p:nvPr>
        </p:nvSpPr>
        <p:spPr>
          <a:xfrm>
            <a:off x="820046" y="30434"/>
            <a:ext cx="10515601" cy="75138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Корректность полученного БНФ</a:t>
            </a:r>
            <a:endParaRPr dirty="0"/>
          </a:p>
        </p:txBody>
      </p:sp>
      <p:sp>
        <p:nvSpPr>
          <p:cNvPr id="191" name="TextBox 7"/>
          <p:cNvSpPr txBox="1"/>
          <p:nvPr/>
        </p:nvSpPr>
        <p:spPr>
          <a:xfrm>
            <a:off x="8350533" y="1063169"/>
            <a:ext cx="4643025" cy="1504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t>Пример цепочек, которые </a:t>
            </a:r>
            <a:r>
              <a:rPr b="1" i="1"/>
              <a:t>подходят:</a:t>
            </a:r>
          </a:p>
          <a:p>
            <a:pPr algn="ctr">
              <a:defRPr sz="2600"/>
            </a:pPr>
            <a:r>
              <a:t>a+a</a:t>
            </a:r>
          </a:p>
          <a:p>
            <a:pPr algn="ctr">
              <a:defRPr sz="2600"/>
            </a:pPr>
            <a:r>
              <a:t>aa+aa</a:t>
            </a:r>
          </a:p>
          <a:p>
            <a:pPr algn="ctr">
              <a:defRPr sz="2600"/>
            </a:pPr>
            <a:r>
              <a:t>aa+a</a:t>
            </a:r>
          </a:p>
        </p:txBody>
      </p:sp>
      <p:sp>
        <p:nvSpPr>
          <p:cNvPr id="192" name="Цепочка: a+a"/>
          <p:cNvSpPr txBox="1"/>
          <p:nvPr/>
        </p:nvSpPr>
        <p:spPr>
          <a:xfrm>
            <a:off x="73354" y="2902501"/>
            <a:ext cx="178753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r>
              <a:t>Цепочка: a+a</a:t>
            </a:r>
          </a:p>
        </p:txBody>
      </p:sp>
      <p:sp>
        <p:nvSpPr>
          <p:cNvPr id="193" name="A"/>
          <p:cNvSpPr/>
          <p:nvPr/>
        </p:nvSpPr>
        <p:spPr>
          <a:xfrm>
            <a:off x="2358798" y="451948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94" name="a"/>
          <p:cNvSpPr/>
          <p:nvPr/>
        </p:nvSpPr>
        <p:spPr>
          <a:xfrm>
            <a:off x="2358798" y="592829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95" name="S"/>
          <p:cNvSpPr/>
          <p:nvPr/>
        </p:nvSpPr>
        <p:spPr>
          <a:xfrm>
            <a:off x="1239051" y="3525040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196" name="A"/>
          <p:cNvSpPr/>
          <p:nvPr/>
        </p:nvSpPr>
        <p:spPr>
          <a:xfrm>
            <a:off x="204298" y="451948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197" name="Линия"/>
          <p:cNvSpPr/>
          <p:nvPr/>
        </p:nvSpPr>
        <p:spPr>
          <a:xfrm>
            <a:off x="1976098" y="4130424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Линия"/>
          <p:cNvSpPr/>
          <p:nvPr/>
        </p:nvSpPr>
        <p:spPr>
          <a:xfrm flipH="1">
            <a:off x="864008" y="4165342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Линия"/>
          <p:cNvSpPr/>
          <p:nvPr/>
        </p:nvSpPr>
        <p:spPr>
          <a:xfrm>
            <a:off x="2755870" y="5304890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a"/>
          <p:cNvSpPr/>
          <p:nvPr/>
        </p:nvSpPr>
        <p:spPr>
          <a:xfrm>
            <a:off x="204298" y="5934717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01" name="Линия"/>
          <p:cNvSpPr/>
          <p:nvPr/>
        </p:nvSpPr>
        <p:spPr>
          <a:xfrm flipH="1">
            <a:off x="601371" y="5311309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+"/>
          <p:cNvSpPr/>
          <p:nvPr/>
        </p:nvSpPr>
        <p:spPr>
          <a:xfrm>
            <a:off x="1239051" y="4960522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203" name="Линия"/>
          <p:cNvSpPr/>
          <p:nvPr/>
        </p:nvSpPr>
        <p:spPr>
          <a:xfrm>
            <a:off x="1636123" y="4337114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A"/>
          <p:cNvSpPr/>
          <p:nvPr/>
        </p:nvSpPr>
        <p:spPr>
          <a:xfrm>
            <a:off x="6198105" y="319136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05" name="S"/>
          <p:cNvSpPr/>
          <p:nvPr/>
        </p:nvSpPr>
        <p:spPr>
          <a:xfrm>
            <a:off x="5078358" y="2196917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206" name="A"/>
          <p:cNvSpPr/>
          <p:nvPr/>
        </p:nvSpPr>
        <p:spPr>
          <a:xfrm>
            <a:off x="4043606" y="319136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07" name="Линия"/>
          <p:cNvSpPr/>
          <p:nvPr/>
        </p:nvSpPr>
        <p:spPr>
          <a:xfrm>
            <a:off x="5815406" y="2802300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Линия"/>
          <p:cNvSpPr/>
          <p:nvPr/>
        </p:nvSpPr>
        <p:spPr>
          <a:xfrm flipH="1">
            <a:off x="4703316" y="2837219"/>
            <a:ext cx="442766" cy="44276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a"/>
          <p:cNvSpPr/>
          <p:nvPr/>
        </p:nvSpPr>
        <p:spPr>
          <a:xfrm>
            <a:off x="3478545" y="4607788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10" name="Линия"/>
          <p:cNvSpPr/>
          <p:nvPr/>
        </p:nvSpPr>
        <p:spPr>
          <a:xfrm flipH="1">
            <a:off x="3875617" y="3966393"/>
            <a:ext cx="338140" cy="62346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+"/>
          <p:cNvSpPr/>
          <p:nvPr/>
        </p:nvSpPr>
        <p:spPr>
          <a:xfrm>
            <a:off x="5078358" y="363239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212" name="Линия"/>
          <p:cNvSpPr/>
          <p:nvPr/>
        </p:nvSpPr>
        <p:spPr>
          <a:xfrm>
            <a:off x="5475431" y="3008990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Цепочка: aa+aa"/>
          <p:cNvSpPr txBox="1"/>
          <p:nvPr/>
        </p:nvSpPr>
        <p:spPr>
          <a:xfrm>
            <a:off x="3581741" y="1723457"/>
            <a:ext cx="207953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r>
              <a:t>Цепочка: aa+aa</a:t>
            </a:r>
          </a:p>
        </p:txBody>
      </p:sp>
      <p:sp>
        <p:nvSpPr>
          <p:cNvPr id="214" name="Объект 2"/>
          <p:cNvSpPr txBox="1"/>
          <p:nvPr/>
        </p:nvSpPr>
        <p:spPr>
          <a:xfrm>
            <a:off x="44702" y="1155100"/>
            <a:ext cx="3182843" cy="1529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sp>
        <p:nvSpPr>
          <p:cNvPr id="215" name="A"/>
          <p:cNvSpPr/>
          <p:nvPr/>
        </p:nvSpPr>
        <p:spPr>
          <a:xfrm>
            <a:off x="4532116" y="460017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16" name="Линия"/>
          <p:cNvSpPr/>
          <p:nvPr/>
        </p:nvSpPr>
        <p:spPr>
          <a:xfrm>
            <a:off x="4626313" y="3955070"/>
            <a:ext cx="306168" cy="64557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" name="a"/>
          <p:cNvSpPr/>
          <p:nvPr/>
        </p:nvSpPr>
        <p:spPr>
          <a:xfrm>
            <a:off x="5671320" y="4574529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18" name="Линия"/>
          <p:cNvSpPr/>
          <p:nvPr/>
        </p:nvSpPr>
        <p:spPr>
          <a:xfrm flipH="1">
            <a:off x="6068392" y="3933134"/>
            <a:ext cx="338139" cy="62346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A"/>
          <p:cNvSpPr/>
          <p:nvPr/>
        </p:nvSpPr>
        <p:spPr>
          <a:xfrm>
            <a:off x="6724891" y="456691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20" name="Линия"/>
          <p:cNvSpPr/>
          <p:nvPr/>
        </p:nvSpPr>
        <p:spPr>
          <a:xfrm>
            <a:off x="6819088" y="3921811"/>
            <a:ext cx="306168" cy="64557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1" name="a"/>
          <p:cNvSpPr/>
          <p:nvPr/>
        </p:nvSpPr>
        <p:spPr>
          <a:xfrm>
            <a:off x="4533879" y="600598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22" name="Линия"/>
          <p:cNvSpPr/>
          <p:nvPr/>
        </p:nvSpPr>
        <p:spPr>
          <a:xfrm>
            <a:off x="4930951" y="5382580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3" name="a"/>
          <p:cNvSpPr/>
          <p:nvPr/>
        </p:nvSpPr>
        <p:spPr>
          <a:xfrm>
            <a:off x="6740520" y="600598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24" name="Линия"/>
          <p:cNvSpPr/>
          <p:nvPr/>
        </p:nvSpPr>
        <p:spPr>
          <a:xfrm>
            <a:off x="7137592" y="5382580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5" name="Цепочка: a+aa"/>
          <p:cNvSpPr txBox="1"/>
          <p:nvPr/>
        </p:nvSpPr>
        <p:spPr>
          <a:xfrm>
            <a:off x="7221399" y="1895883"/>
            <a:ext cx="193353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r>
              <a:t>Цепочка: a+aa</a:t>
            </a:r>
          </a:p>
        </p:txBody>
      </p:sp>
      <p:sp>
        <p:nvSpPr>
          <p:cNvPr id="226" name="A"/>
          <p:cNvSpPr/>
          <p:nvPr/>
        </p:nvSpPr>
        <p:spPr>
          <a:xfrm>
            <a:off x="10583655" y="318963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27" name="S"/>
          <p:cNvSpPr/>
          <p:nvPr/>
        </p:nvSpPr>
        <p:spPr>
          <a:xfrm>
            <a:off x="9463908" y="2195193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228" name="A"/>
          <p:cNvSpPr/>
          <p:nvPr/>
        </p:nvSpPr>
        <p:spPr>
          <a:xfrm>
            <a:off x="8429156" y="318963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29" name="Линия"/>
          <p:cNvSpPr/>
          <p:nvPr/>
        </p:nvSpPr>
        <p:spPr>
          <a:xfrm>
            <a:off x="10200955" y="2800576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0" name="Линия"/>
          <p:cNvSpPr/>
          <p:nvPr/>
        </p:nvSpPr>
        <p:spPr>
          <a:xfrm flipH="1">
            <a:off x="9088866" y="2835495"/>
            <a:ext cx="442766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+"/>
          <p:cNvSpPr/>
          <p:nvPr/>
        </p:nvSpPr>
        <p:spPr>
          <a:xfrm>
            <a:off x="9463908" y="3630674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232" name="Линия"/>
          <p:cNvSpPr/>
          <p:nvPr/>
        </p:nvSpPr>
        <p:spPr>
          <a:xfrm>
            <a:off x="9860981" y="3007266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3" name="a"/>
          <p:cNvSpPr/>
          <p:nvPr/>
        </p:nvSpPr>
        <p:spPr>
          <a:xfrm>
            <a:off x="10056870" y="457280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34" name="Линия"/>
          <p:cNvSpPr/>
          <p:nvPr/>
        </p:nvSpPr>
        <p:spPr>
          <a:xfrm flipH="1">
            <a:off x="10453942" y="3931410"/>
            <a:ext cx="338139" cy="62346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A"/>
          <p:cNvSpPr/>
          <p:nvPr/>
        </p:nvSpPr>
        <p:spPr>
          <a:xfrm>
            <a:off x="11110441" y="4565192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36" name="Линия"/>
          <p:cNvSpPr/>
          <p:nvPr/>
        </p:nvSpPr>
        <p:spPr>
          <a:xfrm>
            <a:off x="11204637" y="3920088"/>
            <a:ext cx="306169" cy="64557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a"/>
          <p:cNvSpPr/>
          <p:nvPr/>
        </p:nvSpPr>
        <p:spPr>
          <a:xfrm>
            <a:off x="8415186" y="463590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38" name="Линия"/>
          <p:cNvSpPr/>
          <p:nvPr/>
        </p:nvSpPr>
        <p:spPr>
          <a:xfrm>
            <a:off x="8812258" y="4012492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a"/>
          <p:cNvSpPr/>
          <p:nvPr/>
        </p:nvSpPr>
        <p:spPr>
          <a:xfrm>
            <a:off x="11126070" y="600426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40" name="Линия"/>
          <p:cNvSpPr/>
          <p:nvPr/>
        </p:nvSpPr>
        <p:spPr>
          <a:xfrm>
            <a:off x="11523142" y="5380856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7"/>
          <p:cNvSpPr txBox="1"/>
          <p:nvPr/>
        </p:nvSpPr>
        <p:spPr>
          <a:xfrm>
            <a:off x="8209867" y="1076069"/>
            <a:ext cx="4643025" cy="192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t>Пример цепочек, которые </a:t>
            </a:r>
            <a:r>
              <a:rPr b="1"/>
              <a:t>не </a:t>
            </a:r>
            <a:r>
              <a:rPr b="1" i="1"/>
              <a:t>подходят:</a:t>
            </a:r>
          </a:p>
          <a:p>
            <a:pPr algn="ctr">
              <a:defRPr sz="2600"/>
            </a:pPr>
            <a:r>
              <a:t>a</a:t>
            </a:r>
          </a:p>
          <a:p>
            <a:pPr algn="ctr">
              <a:defRPr sz="2600"/>
            </a:pPr>
            <a:r>
              <a:t>a+</a:t>
            </a:r>
          </a:p>
          <a:p>
            <a:pPr algn="ctr">
              <a:defRPr sz="2600"/>
            </a:pPr>
            <a:r>
              <a:t>+a</a:t>
            </a:r>
          </a:p>
          <a:p>
            <a:pPr algn="ctr">
              <a:defRPr sz="2600"/>
            </a:pPr>
            <a:r>
              <a:t>+</a:t>
            </a:r>
          </a:p>
        </p:txBody>
      </p:sp>
      <p:sp>
        <p:nvSpPr>
          <p:cNvPr id="243" name="Проверка на эквивалентность (частичная)"/>
          <p:cNvSpPr txBox="1"/>
          <p:nvPr/>
        </p:nvSpPr>
        <p:spPr>
          <a:xfrm>
            <a:off x="820046" y="30434"/>
            <a:ext cx="10515601" cy="588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fontScale="92500" lnSpcReduction="20000"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ru-RU" dirty="0"/>
              <a:t>Корректность полученного БНФ</a:t>
            </a:r>
            <a:endParaRPr dirty="0"/>
          </a:p>
        </p:txBody>
      </p:sp>
      <p:sp>
        <p:nvSpPr>
          <p:cNvPr id="244" name="Объект 2"/>
          <p:cNvSpPr txBox="1"/>
          <p:nvPr/>
        </p:nvSpPr>
        <p:spPr>
          <a:xfrm>
            <a:off x="44702" y="1155100"/>
            <a:ext cx="3182843" cy="1529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sp>
        <p:nvSpPr>
          <p:cNvPr id="245" name="Цепочка: a"/>
          <p:cNvSpPr txBox="1"/>
          <p:nvPr/>
        </p:nvSpPr>
        <p:spPr>
          <a:xfrm>
            <a:off x="73354" y="2902501"/>
            <a:ext cx="148973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r>
              <a:t>Цепочка: a</a:t>
            </a:r>
          </a:p>
        </p:txBody>
      </p:sp>
      <p:sp>
        <p:nvSpPr>
          <p:cNvPr id="246" name="S"/>
          <p:cNvSpPr/>
          <p:nvPr/>
        </p:nvSpPr>
        <p:spPr>
          <a:xfrm>
            <a:off x="1036795" y="3525889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247" name="A"/>
          <p:cNvSpPr/>
          <p:nvPr/>
        </p:nvSpPr>
        <p:spPr>
          <a:xfrm>
            <a:off x="2042" y="4520334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48" name="Линия"/>
          <p:cNvSpPr/>
          <p:nvPr/>
        </p:nvSpPr>
        <p:spPr>
          <a:xfrm>
            <a:off x="1773842" y="4131272"/>
            <a:ext cx="512604" cy="512604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9" name="Линия"/>
          <p:cNvSpPr/>
          <p:nvPr/>
        </p:nvSpPr>
        <p:spPr>
          <a:xfrm flipH="1">
            <a:off x="661752" y="4166191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0" name="Линия"/>
          <p:cNvSpPr/>
          <p:nvPr/>
        </p:nvSpPr>
        <p:spPr>
          <a:xfrm flipH="1">
            <a:off x="1433868" y="4337962"/>
            <a:ext cx="1" cy="595840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1" name="a"/>
          <p:cNvSpPr/>
          <p:nvPr/>
        </p:nvSpPr>
        <p:spPr>
          <a:xfrm>
            <a:off x="2042" y="593556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52" name="Линия"/>
          <p:cNvSpPr/>
          <p:nvPr/>
        </p:nvSpPr>
        <p:spPr>
          <a:xfrm flipH="1">
            <a:off x="399115" y="5312158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3" name="A"/>
          <p:cNvSpPr/>
          <p:nvPr/>
        </p:nvSpPr>
        <p:spPr>
          <a:xfrm>
            <a:off x="2156542" y="4520334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1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54" name="+"/>
          <p:cNvSpPr/>
          <p:nvPr/>
        </p:nvSpPr>
        <p:spPr>
          <a:xfrm>
            <a:off x="1036795" y="4961370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1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255" name="Цепочка: a+"/>
          <p:cNvSpPr txBox="1"/>
          <p:nvPr/>
        </p:nvSpPr>
        <p:spPr>
          <a:xfrm>
            <a:off x="3340331" y="2893898"/>
            <a:ext cx="164153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r>
              <a:t>Цепочка: a+</a:t>
            </a:r>
          </a:p>
        </p:txBody>
      </p:sp>
      <p:sp>
        <p:nvSpPr>
          <p:cNvPr id="256" name="S"/>
          <p:cNvSpPr/>
          <p:nvPr/>
        </p:nvSpPr>
        <p:spPr>
          <a:xfrm>
            <a:off x="4069016" y="352876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257" name="A"/>
          <p:cNvSpPr/>
          <p:nvPr/>
        </p:nvSpPr>
        <p:spPr>
          <a:xfrm>
            <a:off x="3034263" y="452320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58" name="Линия"/>
          <p:cNvSpPr/>
          <p:nvPr/>
        </p:nvSpPr>
        <p:spPr>
          <a:xfrm>
            <a:off x="4806063" y="4134148"/>
            <a:ext cx="512604" cy="512604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Линия"/>
          <p:cNvSpPr/>
          <p:nvPr/>
        </p:nvSpPr>
        <p:spPr>
          <a:xfrm flipH="1">
            <a:off x="3693973" y="4169066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Линия"/>
          <p:cNvSpPr/>
          <p:nvPr/>
        </p:nvSpPr>
        <p:spPr>
          <a:xfrm>
            <a:off x="4466088" y="4340838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1" name="a"/>
          <p:cNvSpPr/>
          <p:nvPr/>
        </p:nvSpPr>
        <p:spPr>
          <a:xfrm>
            <a:off x="3034263" y="593844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62" name="Линия"/>
          <p:cNvSpPr/>
          <p:nvPr/>
        </p:nvSpPr>
        <p:spPr>
          <a:xfrm>
            <a:off x="3431336" y="5315033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3" name="A"/>
          <p:cNvSpPr/>
          <p:nvPr/>
        </p:nvSpPr>
        <p:spPr>
          <a:xfrm>
            <a:off x="5188763" y="452320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1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64" name="+"/>
          <p:cNvSpPr/>
          <p:nvPr/>
        </p:nvSpPr>
        <p:spPr>
          <a:xfrm>
            <a:off x="4069016" y="4964245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265" name="Цепочка: +a"/>
          <p:cNvSpPr txBox="1"/>
          <p:nvPr/>
        </p:nvSpPr>
        <p:spPr>
          <a:xfrm>
            <a:off x="6524577" y="2889803"/>
            <a:ext cx="164153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r>
              <a:t>Цепочка: +a</a:t>
            </a:r>
          </a:p>
        </p:txBody>
      </p:sp>
      <p:sp>
        <p:nvSpPr>
          <p:cNvPr id="266" name="S"/>
          <p:cNvSpPr/>
          <p:nvPr/>
        </p:nvSpPr>
        <p:spPr>
          <a:xfrm>
            <a:off x="7176888" y="352466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267" name="A"/>
          <p:cNvSpPr/>
          <p:nvPr/>
        </p:nvSpPr>
        <p:spPr>
          <a:xfrm>
            <a:off x="6142135" y="4519114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68" name="Линия"/>
          <p:cNvSpPr/>
          <p:nvPr/>
        </p:nvSpPr>
        <p:spPr>
          <a:xfrm>
            <a:off x="7913935" y="4130052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Линия"/>
          <p:cNvSpPr/>
          <p:nvPr/>
        </p:nvSpPr>
        <p:spPr>
          <a:xfrm flipH="1">
            <a:off x="6801845" y="4164971"/>
            <a:ext cx="442767" cy="442767"/>
          </a:xfrm>
          <a:prstGeom prst="line">
            <a:avLst/>
          </a:prstGeom>
          <a:ln w="254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Линия"/>
          <p:cNvSpPr/>
          <p:nvPr/>
        </p:nvSpPr>
        <p:spPr>
          <a:xfrm>
            <a:off x="7573961" y="4336742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a"/>
          <p:cNvSpPr/>
          <p:nvPr/>
        </p:nvSpPr>
        <p:spPr>
          <a:xfrm>
            <a:off x="8296635" y="5946673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72" name="Линия"/>
          <p:cNvSpPr/>
          <p:nvPr/>
        </p:nvSpPr>
        <p:spPr>
          <a:xfrm>
            <a:off x="8693708" y="5323265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A"/>
          <p:cNvSpPr/>
          <p:nvPr/>
        </p:nvSpPr>
        <p:spPr>
          <a:xfrm>
            <a:off x="8296635" y="4519114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74" name="+"/>
          <p:cNvSpPr/>
          <p:nvPr/>
        </p:nvSpPr>
        <p:spPr>
          <a:xfrm>
            <a:off x="7176888" y="4960150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275" name="S"/>
          <p:cNvSpPr/>
          <p:nvPr/>
        </p:nvSpPr>
        <p:spPr>
          <a:xfrm>
            <a:off x="10284760" y="352106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276" name="A"/>
          <p:cNvSpPr/>
          <p:nvPr/>
        </p:nvSpPr>
        <p:spPr>
          <a:xfrm>
            <a:off x="9250008" y="4515513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77" name="Линия"/>
          <p:cNvSpPr/>
          <p:nvPr/>
        </p:nvSpPr>
        <p:spPr>
          <a:xfrm>
            <a:off x="11021807" y="4126452"/>
            <a:ext cx="512604" cy="512604"/>
          </a:xfrm>
          <a:prstGeom prst="line">
            <a:avLst/>
          </a:prstGeom>
          <a:ln w="25400">
            <a:solidFill>
              <a:srgbClr val="FF0C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Линия"/>
          <p:cNvSpPr/>
          <p:nvPr/>
        </p:nvSpPr>
        <p:spPr>
          <a:xfrm flipH="1">
            <a:off x="9909718" y="4161370"/>
            <a:ext cx="442766" cy="442767"/>
          </a:xfrm>
          <a:prstGeom prst="line">
            <a:avLst/>
          </a:prstGeom>
          <a:ln w="254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9" name="Линия"/>
          <p:cNvSpPr/>
          <p:nvPr/>
        </p:nvSpPr>
        <p:spPr>
          <a:xfrm>
            <a:off x="10681833" y="4333142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A"/>
          <p:cNvSpPr/>
          <p:nvPr/>
        </p:nvSpPr>
        <p:spPr>
          <a:xfrm>
            <a:off x="11404507" y="4515513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C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A</a:t>
            </a:r>
          </a:p>
        </p:txBody>
      </p:sp>
      <p:sp>
        <p:nvSpPr>
          <p:cNvPr id="281" name="+"/>
          <p:cNvSpPr/>
          <p:nvPr/>
        </p:nvSpPr>
        <p:spPr>
          <a:xfrm>
            <a:off x="10284760" y="4956550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+</a:t>
            </a:r>
          </a:p>
        </p:txBody>
      </p:sp>
      <p:sp>
        <p:nvSpPr>
          <p:cNvPr id="282" name="Цепочка: +"/>
          <p:cNvSpPr txBox="1"/>
          <p:nvPr/>
        </p:nvSpPr>
        <p:spPr>
          <a:xfrm>
            <a:off x="8697959" y="3232765"/>
            <a:ext cx="149553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r>
              <a:t>Цепочка: +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759</Words>
  <Application>Microsoft Office PowerPoint</Application>
  <PresentationFormat>Широкоэкранный</PresentationFormat>
  <Paragraphs>173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 КС-грамматика (задание 8.5i)</vt:lpstr>
      <vt:lpstr>Формулировка задачи</vt:lpstr>
      <vt:lpstr>а) Выбрать грамматику в упр. 8.5 задачника. Какие цепочки она описывает?</vt:lpstr>
      <vt:lpstr>б) Найти и удалить бесплодные синтаксические переменные.</vt:lpstr>
      <vt:lpstr>в) Найти и удалить недостижимые символы (синтаксические переменные и синтаксические константы).</vt:lpstr>
      <vt:lpstr>г) Если приведённая грамматика является неоднозначной, то предложить эквивалентную однозначную грамматику.</vt:lpstr>
      <vt:lpstr>Устранение неоднозначности</vt:lpstr>
      <vt:lpstr>Корректность полученного БНФ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КС-грамматика (задание 8.5i)</dc:title>
  <cp:lastModifiedBy>Zheka Dikov</cp:lastModifiedBy>
  <cp:revision>11</cp:revision>
  <dcterms:modified xsi:type="dcterms:W3CDTF">2020-12-15T00:18:37Z</dcterms:modified>
</cp:coreProperties>
</file>