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nela Regular"/>
          <a:ea typeface="Canela Regular"/>
          <a:cs typeface="Canela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060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521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982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544329" indent="-359929" algn="ctr" defTabSz="808990">
              <a:lnSpc>
                <a:spcPct val="100000"/>
              </a:lnSpc>
              <a:spcBef>
                <a:spcPts val="0"/>
              </a:spcBef>
              <a:defRPr spc="-29" sz="29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Информация о факте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Уровень текста 1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100 %
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«Важная цитата»
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Текст заголовка"/>
          <p:cNvSpPr txBox="1"/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spc="0"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0" name="Уровень текста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1" name="Номер слайда"/>
          <p:cNvSpPr txBox="1"/>
          <p:nvPr>
            <p:ph type="sldNum" sz="quarter" idx="2"/>
          </p:nvPr>
        </p:nvSpPr>
        <p:spPr>
          <a:xfrm>
            <a:off x="22203055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100" sz="29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Уровень текста 1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0673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16134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1595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2705677" indent="-521277" algn="ctr" defTabSz="792479">
              <a:lnSpc>
                <a:spcPct val="100000"/>
              </a:lnSpc>
              <a:spcBef>
                <a:spcPts val="0"/>
              </a:spcBef>
              <a:defRPr spc="-42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/>
        </p:nvSpPr>
        <p:spPr>
          <a:xfrm>
            <a:off x="1808062" y="0"/>
            <a:ext cx="21357458" cy="267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b">
            <a:normAutofit fontScale="100000" lnSpcReduction="0"/>
          </a:bodyPr>
          <a:lstStyle>
            <a:lvl1pPr defTabSz="1828800">
              <a:defRPr sz="6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  <p:sp>
        <p:nvSpPr>
          <p:cNvPr id="161" name="Заголовок 1"/>
          <p:cNvSpPr txBox="1"/>
          <p:nvPr>
            <p:ph type="title"/>
          </p:nvPr>
        </p:nvSpPr>
        <p:spPr>
          <a:xfrm>
            <a:off x="3612584" y="2806252"/>
            <a:ext cx="17748410" cy="2674638"/>
          </a:xfrm>
          <a:prstGeom prst="rect">
            <a:avLst/>
          </a:prstGeom>
        </p:spPr>
        <p:txBody>
          <a:bodyPr/>
          <a:lstStyle>
            <a:lvl1pPr defTabSz="1292592">
              <a:defRPr sz="7200"/>
            </a:lvl1pPr>
          </a:lstStyle>
          <a:p>
            <a:pPr/>
            <a:r>
              <a:t>Разработка лексического анализатора для транслятора арифметических выражений</a:t>
            </a:r>
          </a:p>
        </p:txBody>
      </p:sp>
      <p:sp>
        <p:nvSpPr>
          <p:cNvPr id="162" name="Подзаголовок 2"/>
          <p:cNvSpPr txBox="1"/>
          <p:nvPr>
            <p:ph type="body" sz="half" idx="1"/>
          </p:nvPr>
        </p:nvSpPr>
        <p:spPr>
          <a:xfrm>
            <a:off x="14426502" y="6967856"/>
            <a:ext cx="13295558" cy="5218519"/>
          </a:xfrm>
          <a:prstGeom prst="rect">
            <a:avLst/>
          </a:prstGeom>
        </p:spPr>
        <p:txBody>
          <a:bodyPr/>
          <a:lstStyle/>
          <a:p>
            <a:pPr defTabSz="1408174">
              <a:spcBef>
                <a:spcPts val="1400"/>
              </a:spcBef>
              <a:defRPr i="1" sz="2600"/>
            </a:pPr>
          </a:p>
          <a:p>
            <a:pPr defTabSz="1408174">
              <a:spcBef>
                <a:spcPts val="1400"/>
              </a:spcBef>
              <a:defRPr i="1" sz="2600"/>
            </a:pPr>
            <a:r>
              <a:t>Преподаватель: 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Корзун Дмитрий Жоржевич   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Команда D: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1. Александр Чернышов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2. Игорь Михайлов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3. Даниил Луценко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4. Евгений Диков</a:t>
            </a:r>
          </a:p>
          <a:p>
            <a:pPr defTabSz="1408174">
              <a:spcBef>
                <a:spcPts val="1400"/>
              </a:spcBef>
              <a:defRPr i="1" sz="2600"/>
            </a:pPr>
            <a:r>
              <a:t>5. Кирилл Логвинов</a:t>
            </a:r>
          </a:p>
        </p:txBody>
      </p:sp>
      <p:sp>
        <p:nvSpPr>
          <p:cNvPr id="163" name="Прямоугольник 4"/>
          <p:cNvSpPr txBox="1"/>
          <p:nvPr/>
        </p:nvSpPr>
        <p:spPr>
          <a:xfrm>
            <a:off x="8323512" y="12383368"/>
            <a:ext cx="8326550" cy="1083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/>
          <a:p>
            <a:pPr defTabSz="1828800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25.01.2021</a:t>
            </a:r>
          </a:p>
          <a:p>
            <a:pPr defTabSz="1828800">
              <a:lnSpc>
                <a:spcPct val="10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 = ( + | - | ‘’ )( 0 | … | 9 )+( ‘’ | ( . ( 0 | … | 9 )+) )"/>
          <p:cNvSpPr txBox="1"/>
          <p:nvPr>
            <p:ph type="body" sz="quarter" idx="1"/>
          </p:nvPr>
        </p:nvSpPr>
        <p:spPr>
          <a:xfrm>
            <a:off x="1219200" y="4013198"/>
            <a:ext cx="21945602" cy="1509032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+ | - | ‘’ )</a:t>
            </a:r>
            <a:r>
              <a:rPr>
                <a:solidFill>
                  <a:schemeClr val="accent5"/>
                </a:solidFill>
              </a:rPr>
              <a:t>( 0 | … | 9 )</a:t>
            </a:r>
            <a:r>
              <a:rPr baseline="31999">
                <a:solidFill>
                  <a:schemeClr val="accent5"/>
                </a:solidFill>
              </a:rPr>
              <a:t>+</a:t>
            </a:r>
            <a:r>
              <a:t>(</a:t>
            </a:r>
            <a:r>
              <a:rPr>
                <a:solidFill>
                  <a:srgbClr val="008F1B"/>
                </a:solidFill>
              </a:rPr>
              <a:t> ‘’ </a:t>
            </a:r>
            <a:r>
              <a:t>| </a:t>
            </a:r>
            <a:r>
              <a:rPr>
                <a:solidFill>
                  <a:srgbClr val="CD591A"/>
                </a:solidFill>
              </a:rPr>
              <a:t>( . ( 0 | … | 9 )</a:t>
            </a:r>
            <a:r>
              <a:rPr baseline="31999">
                <a:solidFill>
                  <a:srgbClr val="CD591A"/>
                </a:solidFill>
              </a:rPr>
              <a:t>+</a:t>
            </a:r>
            <a:r>
              <a:rPr>
                <a:solidFill>
                  <a:srgbClr val="CD591A"/>
                </a:solidFill>
              </a:rPr>
              <a:t>)</a:t>
            </a:r>
            <a:r>
              <a:t> )</a:t>
            </a:r>
          </a:p>
        </p:txBody>
      </p:sp>
      <p:sp>
        <p:nvSpPr>
          <p:cNvPr id="239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240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  <p:sp>
        <p:nvSpPr>
          <p:cNvPr id="241" name="Линия"/>
          <p:cNvSpPr/>
          <p:nvPr/>
        </p:nvSpPr>
        <p:spPr>
          <a:xfrm>
            <a:off x="15420435" y="8472741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Линия"/>
          <p:cNvSpPr/>
          <p:nvPr/>
        </p:nvSpPr>
        <p:spPr>
          <a:xfrm>
            <a:off x="6837922" y="8497821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Начальное состояние"/>
          <p:cNvSpPr txBox="1"/>
          <p:nvPr/>
        </p:nvSpPr>
        <p:spPr>
          <a:xfrm>
            <a:off x="6594422" y="917719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244" name="Линия"/>
          <p:cNvSpPr/>
          <p:nvPr/>
        </p:nvSpPr>
        <p:spPr>
          <a:xfrm>
            <a:off x="8593170" y="8494496"/>
            <a:ext cx="1066672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7" name="S"/>
          <p:cNvGrpSpPr/>
          <p:nvPr/>
        </p:nvGrpSpPr>
        <p:grpSpPr>
          <a:xfrm>
            <a:off x="7390803" y="7859494"/>
            <a:ext cx="1270003" cy="1270003"/>
            <a:chOff x="0" y="0"/>
            <a:chExt cx="1270002" cy="1270002"/>
          </a:xfrm>
        </p:grpSpPr>
        <p:sp>
          <p:nvSpPr>
            <p:cNvPr id="24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46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48" name="+, -, ‘’"/>
          <p:cNvSpPr txBox="1"/>
          <p:nvPr/>
        </p:nvSpPr>
        <p:spPr>
          <a:xfrm>
            <a:off x="8692928" y="7768535"/>
            <a:ext cx="86715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+, -, ‘’</a:t>
            </a:r>
          </a:p>
        </p:txBody>
      </p:sp>
      <p:sp>
        <p:nvSpPr>
          <p:cNvPr id="249" name="Соединит. линия"/>
          <p:cNvSpPr/>
          <p:nvPr/>
        </p:nvSpPr>
        <p:spPr>
          <a:xfrm>
            <a:off x="12193159" y="6914021"/>
            <a:ext cx="640878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50" name="0, …, 9"/>
          <p:cNvSpPr txBox="1"/>
          <p:nvPr/>
        </p:nvSpPr>
        <p:spPr>
          <a:xfrm>
            <a:off x="12042533" y="637065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51" name="Линия"/>
          <p:cNvSpPr/>
          <p:nvPr/>
        </p:nvSpPr>
        <p:spPr>
          <a:xfrm>
            <a:off x="13125862" y="8494737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4" name="dot"/>
          <p:cNvGrpSpPr/>
          <p:nvPr/>
        </p:nvGrpSpPr>
        <p:grpSpPr>
          <a:xfrm>
            <a:off x="14192107" y="7872437"/>
            <a:ext cx="1270003" cy="1270003"/>
            <a:chOff x="0" y="0"/>
            <a:chExt cx="1270002" cy="1270002"/>
          </a:xfrm>
        </p:grpSpPr>
        <p:sp>
          <p:nvSpPr>
            <p:cNvPr id="25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3" name="dot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257" name="S"/>
          <p:cNvGrpSpPr/>
          <p:nvPr/>
        </p:nvGrpSpPr>
        <p:grpSpPr>
          <a:xfrm>
            <a:off x="11913500" y="7859737"/>
            <a:ext cx="1270003" cy="1270003"/>
            <a:chOff x="0" y="0"/>
            <a:chExt cx="1270002" cy="1270002"/>
          </a:xfrm>
        </p:grpSpPr>
        <p:sp>
          <p:nvSpPr>
            <p:cNvPr id="25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6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260" name="NUM INT"/>
          <p:cNvGrpSpPr/>
          <p:nvPr/>
        </p:nvGrpSpPr>
        <p:grpSpPr>
          <a:xfrm>
            <a:off x="12021515" y="7980450"/>
            <a:ext cx="1053973" cy="1053973"/>
            <a:chOff x="0" y="0"/>
            <a:chExt cx="1053972" cy="1053972"/>
          </a:xfrm>
        </p:grpSpPr>
        <p:sp>
          <p:nvSpPr>
            <p:cNvPr id="258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59" name="NUM INT"/>
            <p:cNvSpPr txBox="1"/>
            <p:nvPr/>
          </p:nvSpPr>
          <p:spPr>
            <a:xfrm>
              <a:off x="173400" y="109092"/>
              <a:ext cx="707172" cy="835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261" name="."/>
          <p:cNvSpPr txBox="1"/>
          <p:nvPr/>
        </p:nvSpPr>
        <p:spPr>
          <a:xfrm>
            <a:off x="13561051" y="788092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262" name="Соединит. линия"/>
          <p:cNvSpPr/>
          <p:nvPr/>
        </p:nvSpPr>
        <p:spPr>
          <a:xfrm>
            <a:off x="16792886" y="6957505"/>
            <a:ext cx="640879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63" name="0, …, 9"/>
          <p:cNvSpPr txBox="1"/>
          <p:nvPr/>
        </p:nvSpPr>
        <p:spPr>
          <a:xfrm>
            <a:off x="16642258" y="6414137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266" name="S"/>
          <p:cNvGrpSpPr/>
          <p:nvPr/>
        </p:nvGrpSpPr>
        <p:grpSpPr>
          <a:xfrm>
            <a:off x="16513227" y="7903219"/>
            <a:ext cx="1270003" cy="1270003"/>
            <a:chOff x="0" y="0"/>
            <a:chExt cx="1270002" cy="1270002"/>
          </a:xfrm>
        </p:grpSpPr>
        <p:sp>
          <p:nvSpPr>
            <p:cNvPr id="264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65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269" name="NUM FLOAT"/>
          <p:cNvGrpSpPr/>
          <p:nvPr/>
        </p:nvGrpSpPr>
        <p:grpSpPr>
          <a:xfrm>
            <a:off x="16621241" y="8023934"/>
            <a:ext cx="1053973" cy="1053973"/>
            <a:chOff x="0" y="0"/>
            <a:chExt cx="1053972" cy="1053972"/>
          </a:xfrm>
        </p:grpSpPr>
        <p:sp>
          <p:nvSpPr>
            <p:cNvPr id="267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68" name="NUM FLOAT"/>
            <p:cNvSpPr txBox="1"/>
            <p:nvPr/>
          </p:nvSpPr>
          <p:spPr>
            <a:xfrm>
              <a:off x="160700" y="20001"/>
              <a:ext cx="732572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270" name="0, …, 9"/>
          <p:cNvSpPr txBox="1"/>
          <p:nvPr/>
        </p:nvSpPr>
        <p:spPr>
          <a:xfrm>
            <a:off x="15447801" y="7880928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71" name="ε-переход"/>
          <p:cNvSpPr txBox="1"/>
          <p:nvPr/>
        </p:nvSpPr>
        <p:spPr>
          <a:xfrm>
            <a:off x="5443225" y="6555223"/>
            <a:ext cx="1624474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2900" u="sng">
                <a:solidFill>
                  <a:srgbClr val="4D5156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ε-переход</a:t>
            </a:r>
          </a:p>
        </p:txBody>
      </p:sp>
      <p:sp>
        <p:nvSpPr>
          <p:cNvPr id="272" name="Соединит. линия"/>
          <p:cNvSpPr/>
          <p:nvPr/>
        </p:nvSpPr>
        <p:spPr>
          <a:xfrm>
            <a:off x="6974198" y="7077960"/>
            <a:ext cx="2452928" cy="79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491" y="182"/>
                  <a:pt x="14691" y="7382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73" name="Линия"/>
          <p:cNvSpPr/>
          <p:nvPr/>
        </p:nvSpPr>
        <p:spPr>
          <a:xfrm>
            <a:off x="10859516" y="8498706"/>
            <a:ext cx="1066673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6" name="sign"/>
          <p:cNvGrpSpPr/>
          <p:nvPr/>
        </p:nvGrpSpPr>
        <p:grpSpPr>
          <a:xfrm>
            <a:off x="9641819" y="7862821"/>
            <a:ext cx="1270003" cy="1270003"/>
            <a:chOff x="0" y="0"/>
            <a:chExt cx="1270002" cy="1270002"/>
          </a:xfrm>
        </p:grpSpPr>
        <p:sp>
          <p:nvSpPr>
            <p:cNvPr id="274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75" name="sign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277" name="0, …, 9"/>
          <p:cNvSpPr txBox="1"/>
          <p:nvPr/>
        </p:nvSpPr>
        <p:spPr>
          <a:xfrm>
            <a:off x="10886882" y="790689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78" name="Конечное состояние:…"/>
          <p:cNvSpPr txBox="1"/>
          <p:nvPr/>
        </p:nvSpPr>
        <p:spPr>
          <a:xfrm>
            <a:off x="10794904" y="9210912"/>
            <a:ext cx="3507192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целочисленную константу</a:t>
            </a:r>
          </a:p>
        </p:txBody>
      </p:sp>
      <p:sp>
        <p:nvSpPr>
          <p:cNvPr id="279" name="Конечное состояние:…"/>
          <p:cNvSpPr txBox="1"/>
          <p:nvPr/>
        </p:nvSpPr>
        <p:spPr>
          <a:xfrm>
            <a:off x="15462645" y="9210912"/>
            <a:ext cx="3371163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Избавимся от ε-перехода."/>
          <p:cNvSpPr txBox="1"/>
          <p:nvPr>
            <p:ph type="body" sz="quarter" idx="1"/>
          </p:nvPr>
        </p:nvSpPr>
        <p:spPr>
          <a:xfrm>
            <a:off x="1219200" y="4013200"/>
            <a:ext cx="21945600" cy="150903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Избавимся от ε-перехода.</a:t>
            </a:r>
          </a:p>
        </p:txBody>
      </p:sp>
      <p:sp>
        <p:nvSpPr>
          <p:cNvPr id="282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283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  <p:sp>
        <p:nvSpPr>
          <p:cNvPr id="284" name="Линия"/>
          <p:cNvSpPr/>
          <p:nvPr/>
        </p:nvSpPr>
        <p:spPr>
          <a:xfrm>
            <a:off x="15165722" y="7278941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Линия"/>
          <p:cNvSpPr/>
          <p:nvPr/>
        </p:nvSpPr>
        <p:spPr>
          <a:xfrm>
            <a:off x="6583211" y="7304021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Начальное состояние"/>
          <p:cNvSpPr txBox="1"/>
          <p:nvPr/>
        </p:nvSpPr>
        <p:spPr>
          <a:xfrm>
            <a:off x="6339709" y="798339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287" name="Линия"/>
          <p:cNvSpPr/>
          <p:nvPr/>
        </p:nvSpPr>
        <p:spPr>
          <a:xfrm>
            <a:off x="8338459" y="7300697"/>
            <a:ext cx="1066672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0" name="S"/>
          <p:cNvGrpSpPr/>
          <p:nvPr/>
        </p:nvGrpSpPr>
        <p:grpSpPr>
          <a:xfrm>
            <a:off x="7136092" y="6665696"/>
            <a:ext cx="1270003" cy="1270003"/>
            <a:chOff x="0" y="0"/>
            <a:chExt cx="1270002" cy="1270002"/>
          </a:xfrm>
        </p:grpSpPr>
        <p:sp>
          <p:nvSpPr>
            <p:cNvPr id="28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8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91" name="+, -, ‘’"/>
          <p:cNvSpPr txBox="1"/>
          <p:nvPr/>
        </p:nvSpPr>
        <p:spPr>
          <a:xfrm>
            <a:off x="8470068" y="6574735"/>
            <a:ext cx="80345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-, ‘’</a:t>
            </a:r>
          </a:p>
        </p:txBody>
      </p:sp>
      <p:sp>
        <p:nvSpPr>
          <p:cNvPr id="292" name="Соединит. линия"/>
          <p:cNvSpPr/>
          <p:nvPr/>
        </p:nvSpPr>
        <p:spPr>
          <a:xfrm>
            <a:off x="11938448" y="5720223"/>
            <a:ext cx="640878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93" name="0, …, 9"/>
          <p:cNvSpPr txBox="1"/>
          <p:nvPr/>
        </p:nvSpPr>
        <p:spPr>
          <a:xfrm>
            <a:off x="11787820" y="517685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294" name="Линия"/>
          <p:cNvSpPr/>
          <p:nvPr/>
        </p:nvSpPr>
        <p:spPr>
          <a:xfrm>
            <a:off x="12871150" y="7300937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7" name="dot"/>
          <p:cNvGrpSpPr/>
          <p:nvPr/>
        </p:nvGrpSpPr>
        <p:grpSpPr>
          <a:xfrm>
            <a:off x="13937395" y="6678637"/>
            <a:ext cx="1270003" cy="1270003"/>
            <a:chOff x="0" y="0"/>
            <a:chExt cx="1270002" cy="1270002"/>
          </a:xfrm>
        </p:grpSpPr>
        <p:sp>
          <p:nvSpPr>
            <p:cNvPr id="29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96" name="dot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00" name="S"/>
          <p:cNvGrpSpPr/>
          <p:nvPr/>
        </p:nvGrpSpPr>
        <p:grpSpPr>
          <a:xfrm>
            <a:off x="11658789" y="6665937"/>
            <a:ext cx="1270003" cy="1270003"/>
            <a:chOff x="0" y="0"/>
            <a:chExt cx="1270002" cy="1270002"/>
          </a:xfrm>
        </p:grpSpPr>
        <p:sp>
          <p:nvSpPr>
            <p:cNvPr id="29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9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03" name="NUM INT"/>
          <p:cNvGrpSpPr/>
          <p:nvPr/>
        </p:nvGrpSpPr>
        <p:grpSpPr>
          <a:xfrm>
            <a:off x="11766802" y="6786650"/>
            <a:ext cx="1053973" cy="1053973"/>
            <a:chOff x="0" y="0"/>
            <a:chExt cx="1053972" cy="1053972"/>
          </a:xfrm>
        </p:grpSpPr>
        <p:sp>
          <p:nvSpPr>
            <p:cNvPr id="301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02" name="NUM INT"/>
            <p:cNvSpPr txBox="1"/>
            <p:nvPr/>
          </p:nvSpPr>
          <p:spPr>
            <a:xfrm>
              <a:off x="173400" y="109092"/>
              <a:ext cx="707172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04" name="."/>
          <p:cNvSpPr txBox="1"/>
          <p:nvPr/>
        </p:nvSpPr>
        <p:spPr>
          <a:xfrm>
            <a:off x="13306339" y="668712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05" name="Соединит. линия"/>
          <p:cNvSpPr/>
          <p:nvPr/>
        </p:nvSpPr>
        <p:spPr>
          <a:xfrm>
            <a:off x="16538173" y="5763705"/>
            <a:ext cx="640879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06" name="0, …, 9"/>
          <p:cNvSpPr txBox="1"/>
          <p:nvPr/>
        </p:nvSpPr>
        <p:spPr>
          <a:xfrm>
            <a:off x="16387547" y="5220337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09" name="S"/>
          <p:cNvGrpSpPr/>
          <p:nvPr/>
        </p:nvGrpSpPr>
        <p:grpSpPr>
          <a:xfrm>
            <a:off x="16258514" y="6709419"/>
            <a:ext cx="1270003" cy="1270003"/>
            <a:chOff x="0" y="0"/>
            <a:chExt cx="1270002" cy="1270002"/>
          </a:xfrm>
        </p:grpSpPr>
        <p:sp>
          <p:nvSpPr>
            <p:cNvPr id="307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08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12" name="NUM FLOAT"/>
          <p:cNvGrpSpPr/>
          <p:nvPr/>
        </p:nvGrpSpPr>
        <p:grpSpPr>
          <a:xfrm>
            <a:off x="16366529" y="6830134"/>
            <a:ext cx="1053973" cy="1053973"/>
            <a:chOff x="0" y="0"/>
            <a:chExt cx="1053972" cy="1053972"/>
          </a:xfrm>
        </p:grpSpPr>
        <p:sp>
          <p:nvSpPr>
            <p:cNvPr id="310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11" name="NUM FLOAT"/>
            <p:cNvSpPr txBox="1"/>
            <p:nvPr/>
          </p:nvSpPr>
          <p:spPr>
            <a:xfrm>
              <a:off x="160700" y="20001"/>
              <a:ext cx="732572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13" name="0, …, 9"/>
          <p:cNvSpPr txBox="1"/>
          <p:nvPr/>
        </p:nvSpPr>
        <p:spPr>
          <a:xfrm>
            <a:off x="15193089" y="6687128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14" name="ε-переход"/>
          <p:cNvSpPr txBox="1"/>
          <p:nvPr/>
        </p:nvSpPr>
        <p:spPr>
          <a:xfrm>
            <a:off x="5188513" y="5361423"/>
            <a:ext cx="1624474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2900" u="sng">
                <a:solidFill>
                  <a:srgbClr val="4D5156"/>
                </a:solidFill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ε-переход</a:t>
            </a:r>
          </a:p>
        </p:txBody>
      </p:sp>
      <p:sp>
        <p:nvSpPr>
          <p:cNvPr id="315" name="Соединит. линия"/>
          <p:cNvSpPr/>
          <p:nvPr/>
        </p:nvSpPr>
        <p:spPr>
          <a:xfrm>
            <a:off x="6719485" y="5884160"/>
            <a:ext cx="2452928" cy="79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491" y="182"/>
                  <a:pt x="14691" y="7382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16" name="Линия"/>
          <p:cNvSpPr/>
          <p:nvPr/>
        </p:nvSpPr>
        <p:spPr>
          <a:xfrm>
            <a:off x="10604803" y="7304906"/>
            <a:ext cx="1066673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9" name="sign"/>
          <p:cNvGrpSpPr/>
          <p:nvPr/>
        </p:nvGrpSpPr>
        <p:grpSpPr>
          <a:xfrm>
            <a:off x="9387106" y="6669021"/>
            <a:ext cx="1270003" cy="1270003"/>
            <a:chOff x="0" y="0"/>
            <a:chExt cx="1270002" cy="1270002"/>
          </a:xfrm>
        </p:grpSpPr>
        <p:sp>
          <p:nvSpPr>
            <p:cNvPr id="317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18" name="sign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320" name="0, …, 9"/>
          <p:cNvSpPr txBox="1"/>
          <p:nvPr/>
        </p:nvSpPr>
        <p:spPr>
          <a:xfrm>
            <a:off x="10632171" y="671309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21" name="Стрелка"/>
          <p:cNvSpPr/>
          <p:nvPr/>
        </p:nvSpPr>
        <p:spPr>
          <a:xfrm rot="5400000">
            <a:off x="11658789" y="8262377"/>
            <a:ext cx="1270002" cy="1270002"/>
          </a:xfrm>
          <a:prstGeom prst="rightArrow">
            <a:avLst>
              <a:gd name="adj1" fmla="val 18785"/>
              <a:gd name="adj2" fmla="val 100000"/>
            </a:avLst>
          </a:prstGeom>
          <a:gradFill>
            <a:gsLst>
              <a:gs pos="0">
                <a:srgbClr val="7CADED"/>
              </a:gs>
              <a:gs pos="100000">
                <a:srgbClr val="3954A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22" name="Линия"/>
          <p:cNvSpPr/>
          <p:nvPr/>
        </p:nvSpPr>
        <p:spPr>
          <a:xfrm>
            <a:off x="15206383" y="11657569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Линия"/>
          <p:cNvSpPr/>
          <p:nvPr/>
        </p:nvSpPr>
        <p:spPr>
          <a:xfrm>
            <a:off x="6623870" y="11682648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Начальное состояние"/>
          <p:cNvSpPr txBox="1"/>
          <p:nvPr/>
        </p:nvSpPr>
        <p:spPr>
          <a:xfrm>
            <a:off x="6380369" y="12362019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325" name="Линия"/>
          <p:cNvSpPr/>
          <p:nvPr/>
        </p:nvSpPr>
        <p:spPr>
          <a:xfrm flipV="1">
            <a:off x="8295395" y="10203081"/>
            <a:ext cx="1198885" cy="119888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+, -"/>
          <p:cNvSpPr txBox="1"/>
          <p:nvPr/>
        </p:nvSpPr>
        <p:spPr>
          <a:xfrm rot="18900000">
            <a:off x="8392613" y="10401170"/>
            <a:ext cx="5123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</a:t>
            </a:r>
          </a:p>
        </p:txBody>
      </p:sp>
      <p:sp>
        <p:nvSpPr>
          <p:cNvPr id="327" name="Соединит. линия"/>
          <p:cNvSpPr/>
          <p:nvPr/>
        </p:nvSpPr>
        <p:spPr>
          <a:xfrm>
            <a:off x="11979106" y="10098849"/>
            <a:ext cx="640879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28" name="0, …, 9"/>
          <p:cNvSpPr txBox="1"/>
          <p:nvPr/>
        </p:nvSpPr>
        <p:spPr>
          <a:xfrm>
            <a:off x="11828480" y="955548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29" name="Линия"/>
          <p:cNvSpPr/>
          <p:nvPr/>
        </p:nvSpPr>
        <p:spPr>
          <a:xfrm>
            <a:off x="12911808" y="11679563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2" name="dot"/>
          <p:cNvGrpSpPr/>
          <p:nvPr/>
        </p:nvGrpSpPr>
        <p:grpSpPr>
          <a:xfrm>
            <a:off x="13978055" y="11057263"/>
            <a:ext cx="1270003" cy="1270003"/>
            <a:chOff x="0" y="0"/>
            <a:chExt cx="1270002" cy="1270002"/>
          </a:xfrm>
        </p:grpSpPr>
        <p:sp>
          <p:nvSpPr>
            <p:cNvPr id="330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1" name="dot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35" name="S"/>
          <p:cNvGrpSpPr/>
          <p:nvPr/>
        </p:nvGrpSpPr>
        <p:grpSpPr>
          <a:xfrm>
            <a:off x="11699447" y="11044563"/>
            <a:ext cx="1270003" cy="1270003"/>
            <a:chOff x="0" y="0"/>
            <a:chExt cx="1270002" cy="1270002"/>
          </a:xfrm>
        </p:grpSpPr>
        <p:sp>
          <p:nvSpPr>
            <p:cNvPr id="33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38" name="NUM INT"/>
          <p:cNvGrpSpPr/>
          <p:nvPr/>
        </p:nvGrpSpPr>
        <p:grpSpPr>
          <a:xfrm>
            <a:off x="11807462" y="11165278"/>
            <a:ext cx="1053973" cy="1053973"/>
            <a:chOff x="0" y="0"/>
            <a:chExt cx="1053972" cy="1053972"/>
          </a:xfrm>
        </p:grpSpPr>
        <p:sp>
          <p:nvSpPr>
            <p:cNvPr id="336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37" name="NUM INT"/>
            <p:cNvSpPr txBox="1"/>
            <p:nvPr/>
          </p:nvSpPr>
          <p:spPr>
            <a:xfrm>
              <a:off x="173400" y="109092"/>
              <a:ext cx="707172" cy="835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39" name="."/>
          <p:cNvSpPr txBox="1"/>
          <p:nvPr/>
        </p:nvSpPr>
        <p:spPr>
          <a:xfrm>
            <a:off x="13346999" y="11065754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40" name="Соединит. линия"/>
          <p:cNvSpPr/>
          <p:nvPr/>
        </p:nvSpPr>
        <p:spPr>
          <a:xfrm>
            <a:off x="16578834" y="10142333"/>
            <a:ext cx="640879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41" name="0, …, 9"/>
          <p:cNvSpPr txBox="1"/>
          <p:nvPr/>
        </p:nvSpPr>
        <p:spPr>
          <a:xfrm>
            <a:off x="16428206" y="959896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44" name="S"/>
          <p:cNvGrpSpPr/>
          <p:nvPr/>
        </p:nvGrpSpPr>
        <p:grpSpPr>
          <a:xfrm>
            <a:off x="16299175" y="11088047"/>
            <a:ext cx="1270003" cy="1270003"/>
            <a:chOff x="0" y="0"/>
            <a:chExt cx="1270002" cy="1270002"/>
          </a:xfrm>
        </p:grpSpPr>
        <p:sp>
          <p:nvSpPr>
            <p:cNvPr id="34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43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47" name="NUM FLOAT"/>
          <p:cNvGrpSpPr/>
          <p:nvPr/>
        </p:nvGrpSpPr>
        <p:grpSpPr>
          <a:xfrm>
            <a:off x="16407190" y="11208760"/>
            <a:ext cx="1053973" cy="1053973"/>
            <a:chOff x="0" y="0"/>
            <a:chExt cx="1053972" cy="1053972"/>
          </a:xfrm>
        </p:grpSpPr>
        <p:sp>
          <p:nvSpPr>
            <p:cNvPr id="34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46" name="NUM FLOAT"/>
            <p:cNvSpPr txBox="1"/>
            <p:nvPr/>
          </p:nvSpPr>
          <p:spPr>
            <a:xfrm>
              <a:off x="160700" y="20001"/>
              <a:ext cx="732572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48" name="0, …, 9"/>
          <p:cNvSpPr txBox="1"/>
          <p:nvPr/>
        </p:nvSpPr>
        <p:spPr>
          <a:xfrm>
            <a:off x="15233750" y="11065754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49" name="Линия"/>
          <p:cNvSpPr/>
          <p:nvPr/>
        </p:nvSpPr>
        <p:spPr>
          <a:xfrm>
            <a:off x="8380227" y="11683534"/>
            <a:ext cx="3331908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2" name="sign"/>
          <p:cNvGrpSpPr/>
          <p:nvPr/>
        </p:nvGrpSpPr>
        <p:grpSpPr>
          <a:xfrm>
            <a:off x="9387106" y="9198358"/>
            <a:ext cx="1270003" cy="1270003"/>
            <a:chOff x="0" y="0"/>
            <a:chExt cx="1270002" cy="1270002"/>
          </a:xfrm>
        </p:grpSpPr>
        <p:sp>
          <p:nvSpPr>
            <p:cNvPr id="350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51" name="sign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grpSp>
        <p:nvGrpSpPr>
          <p:cNvPr id="355" name="S"/>
          <p:cNvGrpSpPr/>
          <p:nvPr/>
        </p:nvGrpSpPr>
        <p:grpSpPr>
          <a:xfrm>
            <a:off x="7176751" y="11044322"/>
            <a:ext cx="1270003" cy="1270003"/>
            <a:chOff x="0" y="0"/>
            <a:chExt cx="1270002" cy="1270002"/>
          </a:xfrm>
        </p:grpSpPr>
        <p:sp>
          <p:nvSpPr>
            <p:cNvPr id="35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5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6" name="0, …, 9"/>
          <p:cNvSpPr txBox="1"/>
          <p:nvPr/>
        </p:nvSpPr>
        <p:spPr>
          <a:xfrm>
            <a:off x="9516139" y="111031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57" name="Линия"/>
          <p:cNvSpPr/>
          <p:nvPr/>
        </p:nvSpPr>
        <p:spPr>
          <a:xfrm>
            <a:off x="10503120" y="10245984"/>
            <a:ext cx="1294627" cy="1120478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0, …, 9"/>
          <p:cNvSpPr txBox="1"/>
          <p:nvPr/>
        </p:nvSpPr>
        <p:spPr>
          <a:xfrm rot="2439340">
            <a:off x="10710435" y="10153569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59" name="Конечное состояние:…"/>
          <p:cNvSpPr txBox="1"/>
          <p:nvPr/>
        </p:nvSpPr>
        <p:spPr>
          <a:xfrm>
            <a:off x="10593605" y="12374106"/>
            <a:ext cx="3507192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целочисленную константу</a:t>
            </a:r>
          </a:p>
        </p:txBody>
      </p:sp>
      <p:sp>
        <p:nvSpPr>
          <p:cNvPr id="360" name="Конечное состояние:…"/>
          <p:cNvSpPr txBox="1"/>
          <p:nvPr/>
        </p:nvSpPr>
        <p:spPr>
          <a:xfrm>
            <a:off x="15261345" y="12374106"/>
            <a:ext cx="3371163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  <p:sp>
        <p:nvSpPr>
          <p:cNvPr id="361" name="Конечное состояние:…"/>
          <p:cNvSpPr txBox="1"/>
          <p:nvPr/>
        </p:nvSpPr>
        <p:spPr>
          <a:xfrm>
            <a:off x="15207933" y="7983390"/>
            <a:ext cx="3371163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вещественную константу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364" name="Числовая константа"/>
          <p:cNvSpPr txBox="1"/>
          <p:nvPr>
            <p:ph type="body" sz="quarter" idx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Числовая константа</a:t>
            </a:r>
          </a:p>
        </p:txBody>
      </p:sp>
      <p:sp>
        <p:nvSpPr>
          <p:cNvPr id="365" name="Линия"/>
          <p:cNvSpPr/>
          <p:nvPr/>
        </p:nvSpPr>
        <p:spPr>
          <a:xfrm>
            <a:off x="15298684" y="5621687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Линия"/>
          <p:cNvSpPr/>
          <p:nvPr/>
        </p:nvSpPr>
        <p:spPr>
          <a:xfrm>
            <a:off x="6716172" y="5646768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Линия"/>
          <p:cNvSpPr/>
          <p:nvPr/>
        </p:nvSpPr>
        <p:spPr>
          <a:xfrm flipV="1">
            <a:off x="8387697" y="4167199"/>
            <a:ext cx="1198885" cy="119888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+, -"/>
          <p:cNvSpPr txBox="1"/>
          <p:nvPr/>
        </p:nvSpPr>
        <p:spPr>
          <a:xfrm rot="18900000">
            <a:off x="8484914" y="4365288"/>
            <a:ext cx="51237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+, -</a:t>
            </a:r>
          </a:p>
        </p:txBody>
      </p:sp>
      <p:sp>
        <p:nvSpPr>
          <p:cNvPr id="369" name="Соединит. линия"/>
          <p:cNvSpPr/>
          <p:nvPr/>
        </p:nvSpPr>
        <p:spPr>
          <a:xfrm>
            <a:off x="12071408" y="4062968"/>
            <a:ext cx="640879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0" name="0, …, 9"/>
          <p:cNvSpPr txBox="1"/>
          <p:nvPr/>
        </p:nvSpPr>
        <p:spPr>
          <a:xfrm>
            <a:off x="11920781" y="3519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1" name="Линия"/>
          <p:cNvSpPr/>
          <p:nvPr/>
        </p:nvSpPr>
        <p:spPr>
          <a:xfrm>
            <a:off x="13004110" y="5643681"/>
            <a:ext cx="1066672" cy="2"/>
          </a:xfrm>
          <a:prstGeom prst="line">
            <a:avLst/>
          </a:pr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4" name="dot"/>
          <p:cNvGrpSpPr/>
          <p:nvPr/>
        </p:nvGrpSpPr>
        <p:grpSpPr>
          <a:xfrm>
            <a:off x="14070358" y="5021381"/>
            <a:ext cx="1270003" cy="1270003"/>
            <a:chOff x="0" y="0"/>
            <a:chExt cx="1270002" cy="1270002"/>
          </a:xfrm>
        </p:grpSpPr>
        <p:sp>
          <p:nvSpPr>
            <p:cNvPr id="37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3" name="dot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77" name="S"/>
          <p:cNvGrpSpPr/>
          <p:nvPr/>
        </p:nvGrpSpPr>
        <p:grpSpPr>
          <a:xfrm>
            <a:off x="11791749" y="5008681"/>
            <a:ext cx="1270004" cy="1270003"/>
            <a:chOff x="0" y="0"/>
            <a:chExt cx="1270002" cy="1270002"/>
          </a:xfrm>
        </p:grpSpPr>
        <p:sp>
          <p:nvSpPr>
            <p:cNvPr id="37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6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0" name="NUM INT"/>
          <p:cNvGrpSpPr/>
          <p:nvPr/>
        </p:nvGrpSpPr>
        <p:grpSpPr>
          <a:xfrm>
            <a:off x="11899764" y="5129396"/>
            <a:ext cx="1053973" cy="1053973"/>
            <a:chOff x="0" y="0"/>
            <a:chExt cx="1053972" cy="1053972"/>
          </a:xfrm>
        </p:grpSpPr>
        <p:sp>
          <p:nvSpPr>
            <p:cNvPr id="378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6D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9" name="NUM INT"/>
            <p:cNvSpPr txBox="1"/>
            <p:nvPr/>
          </p:nvSpPr>
          <p:spPr>
            <a:xfrm>
              <a:off x="173400" y="109092"/>
              <a:ext cx="707172" cy="835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381" name="."/>
          <p:cNvSpPr txBox="1"/>
          <p:nvPr/>
        </p:nvSpPr>
        <p:spPr>
          <a:xfrm>
            <a:off x="13439300" y="5029872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82" name="Соединит. линия"/>
          <p:cNvSpPr/>
          <p:nvPr/>
        </p:nvSpPr>
        <p:spPr>
          <a:xfrm>
            <a:off x="16671135" y="4106451"/>
            <a:ext cx="640879" cy="110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CD591A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83" name="0, …, 9"/>
          <p:cNvSpPr txBox="1"/>
          <p:nvPr/>
        </p:nvSpPr>
        <p:spPr>
          <a:xfrm>
            <a:off x="16520509" y="3563084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pSp>
        <p:nvGrpSpPr>
          <p:cNvPr id="386" name="S"/>
          <p:cNvGrpSpPr/>
          <p:nvPr/>
        </p:nvGrpSpPr>
        <p:grpSpPr>
          <a:xfrm>
            <a:off x="16391476" y="5052164"/>
            <a:ext cx="1270004" cy="1270003"/>
            <a:chOff x="0" y="0"/>
            <a:chExt cx="1270002" cy="1270002"/>
          </a:xfrm>
        </p:grpSpPr>
        <p:sp>
          <p:nvSpPr>
            <p:cNvPr id="384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5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9" name="NUM FLOAT"/>
          <p:cNvGrpSpPr/>
          <p:nvPr/>
        </p:nvGrpSpPr>
        <p:grpSpPr>
          <a:xfrm>
            <a:off x="16499492" y="5172878"/>
            <a:ext cx="1053973" cy="1053973"/>
            <a:chOff x="0" y="0"/>
            <a:chExt cx="1053972" cy="1053972"/>
          </a:xfrm>
        </p:grpSpPr>
        <p:sp>
          <p:nvSpPr>
            <p:cNvPr id="387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8" name="NUM FLOAT"/>
            <p:cNvSpPr txBox="1"/>
            <p:nvPr/>
          </p:nvSpPr>
          <p:spPr>
            <a:xfrm>
              <a:off x="160700" y="20001"/>
              <a:ext cx="732572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90" name="0, …, 9"/>
          <p:cNvSpPr txBox="1"/>
          <p:nvPr/>
        </p:nvSpPr>
        <p:spPr>
          <a:xfrm>
            <a:off x="15326052" y="502987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91" name="Линия"/>
          <p:cNvSpPr/>
          <p:nvPr/>
        </p:nvSpPr>
        <p:spPr>
          <a:xfrm>
            <a:off x="8472527" y="5647652"/>
            <a:ext cx="3331910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4" name="sign"/>
          <p:cNvGrpSpPr/>
          <p:nvPr/>
        </p:nvGrpSpPr>
        <p:grpSpPr>
          <a:xfrm>
            <a:off x="9479408" y="3162476"/>
            <a:ext cx="1270004" cy="1270003"/>
            <a:chOff x="0" y="0"/>
            <a:chExt cx="1270002" cy="1270002"/>
          </a:xfrm>
        </p:grpSpPr>
        <p:sp>
          <p:nvSpPr>
            <p:cNvPr id="39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93" name="sign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grpSp>
        <p:nvGrpSpPr>
          <p:cNvPr id="397" name="S"/>
          <p:cNvGrpSpPr/>
          <p:nvPr/>
        </p:nvGrpSpPr>
        <p:grpSpPr>
          <a:xfrm>
            <a:off x="7269053" y="5008441"/>
            <a:ext cx="1270003" cy="1270003"/>
            <a:chOff x="0" y="0"/>
            <a:chExt cx="1270002" cy="1270002"/>
          </a:xfrm>
        </p:grpSpPr>
        <p:sp>
          <p:nvSpPr>
            <p:cNvPr id="39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96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98" name="0, …, 9"/>
          <p:cNvSpPr txBox="1"/>
          <p:nvPr/>
        </p:nvSpPr>
        <p:spPr>
          <a:xfrm>
            <a:off x="9608440" y="5067220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99" name="Линия"/>
          <p:cNvSpPr/>
          <p:nvPr/>
        </p:nvSpPr>
        <p:spPr>
          <a:xfrm>
            <a:off x="10595422" y="4210103"/>
            <a:ext cx="1294627" cy="1120478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0, …, 9"/>
          <p:cNvSpPr txBox="1"/>
          <p:nvPr/>
        </p:nvSpPr>
        <p:spPr>
          <a:xfrm rot="2439340">
            <a:off x="10802737" y="4117686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401" name="«-100»"/>
          <p:cNvSpPr txBox="1"/>
          <p:nvPr/>
        </p:nvSpPr>
        <p:spPr>
          <a:xfrm>
            <a:off x="7228223" y="7240514"/>
            <a:ext cx="3025752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-</a:t>
            </a:r>
            <a:r>
              <a:rPr>
                <a:solidFill>
                  <a:schemeClr val="accent5"/>
                </a:solidFill>
              </a:rPr>
              <a:t>100</a:t>
            </a:r>
            <a:r>
              <a:t>» </a:t>
            </a:r>
          </a:p>
        </p:txBody>
      </p:sp>
      <p:sp>
        <p:nvSpPr>
          <p:cNvPr id="402" name="Подтверждено"/>
          <p:cNvSpPr/>
          <p:nvPr/>
        </p:nvSpPr>
        <p:spPr>
          <a:xfrm>
            <a:off x="9942917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3" name="Подтверждено"/>
          <p:cNvSpPr/>
          <p:nvPr/>
        </p:nvSpPr>
        <p:spPr>
          <a:xfrm>
            <a:off x="4217301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4" name="«99»"/>
          <p:cNvSpPr txBox="1"/>
          <p:nvPr/>
        </p:nvSpPr>
        <p:spPr>
          <a:xfrm>
            <a:off x="2194821" y="7240514"/>
            <a:ext cx="2036987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99</a:t>
            </a:r>
            <a:r>
              <a:t>» </a:t>
            </a:r>
          </a:p>
        </p:txBody>
      </p:sp>
      <p:sp>
        <p:nvSpPr>
          <p:cNvPr id="405" name="«+-1»"/>
          <p:cNvSpPr txBox="1"/>
          <p:nvPr/>
        </p:nvSpPr>
        <p:spPr>
          <a:xfrm>
            <a:off x="12850248" y="7209694"/>
            <a:ext cx="3025752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+</a:t>
            </a:r>
            <a:r>
              <a:t>-1» </a:t>
            </a:r>
          </a:p>
        </p:txBody>
      </p:sp>
      <p:sp>
        <p:nvSpPr>
          <p:cNvPr id="406" name="Отмена"/>
          <p:cNvSpPr/>
          <p:nvPr/>
        </p:nvSpPr>
        <p:spPr>
          <a:xfrm>
            <a:off x="15015086" y="7384484"/>
            <a:ext cx="1269990" cy="126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7" name="«1a»"/>
          <p:cNvSpPr txBox="1"/>
          <p:nvPr/>
        </p:nvSpPr>
        <p:spPr>
          <a:xfrm>
            <a:off x="18660798" y="7209694"/>
            <a:ext cx="3025752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1</a:t>
            </a:r>
            <a:r>
              <a:t>a» </a:t>
            </a:r>
          </a:p>
        </p:txBody>
      </p:sp>
      <p:sp>
        <p:nvSpPr>
          <p:cNvPr id="408" name="Отмена"/>
          <p:cNvSpPr/>
          <p:nvPr/>
        </p:nvSpPr>
        <p:spPr>
          <a:xfrm>
            <a:off x="20504643" y="7384484"/>
            <a:ext cx="1269990" cy="126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09" name="Подтверждено"/>
          <p:cNvSpPr/>
          <p:nvPr/>
        </p:nvSpPr>
        <p:spPr>
          <a:xfrm>
            <a:off x="9901586" y="9483372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0" name="Подтверждено"/>
          <p:cNvSpPr/>
          <p:nvPr/>
        </p:nvSpPr>
        <p:spPr>
          <a:xfrm>
            <a:off x="4175969" y="9483372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1" name="«+0»"/>
          <p:cNvSpPr txBox="1"/>
          <p:nvPr/>
        </p:nvSpPr>
        <p:spPr>
          <a:xfrm>
            <a:off x="1672543" y="9339395"/>
            <a:ext cx="2554930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+</a:t>
            </a:r>
            <a:r>
              <a:rPr>
                <a:solidFill>
                  <a:schemeClr val="accent5"/>
                </a:solidFill>
              </a:rPr>
              <a:t>0</a:t>
            </a:r>
            <a:r>
              <a:t>» </a:t>
            </a:r>
          </a:p>
        </p:txBody>
      </p:sp>
      <p:sp>
        <p:nvSpPr>
          <p:cNvPr id="412" name="«0.123»"/>
          <p:cNvSpPr txBox="1"/>
          <p:nvPr/>
        </p:nvSpPr>
        <p:spPr>
          <a:xfrm>
            <a:off x="6898324" y="9339395"/>
            <a:ext cx="3025751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0</a:t>
            </a:r>
            <a:r>
              <a:rPr>
                <a:solidFill>
                  <a:srgbClr val="CD591A"/>
                </a:solidFill>
              </a:rPr>
              <a:t>.123</a:t>
            </a:r>
            <a:r>
              <a:t>» </a:t>
            </a:r>
          </a:p>
        </p:txBody>
      </p:sp>
      <p:sp>
        <p:nvSpPr>
          <p:cNvPr id="413" name="«0.»"/>
          <p:cNvSpPr txBox="1"/>
          <p:nvPr/>
        </p:nvSpPr>
        <p:spPr>
          <a:xfrm>
            <a:off x="13192483" y="9370217"/>
            <a:ext cx="3025752" cy="155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chemeClr val="accent5"/>
                </a:solidFill>
              </a:rPr>
              <a:t>0</a:t>
            </a:r>
            <a:r>
              <a:rPr>
                <a:solidFill>
                  <a:srgbClr val="CD591A"/>
                </a:solidFill>
              </a:rPr>
              <a:t>.</a:t>
            </a:r>
            <a:r>
              <a:t>» </a:t>
            </a:r>
          </a:p>
        </p:txBody>
      </p:sp>
      <p:sp>
        <p:nvSpPr>
          <p:cNvPr id="414" name="Отмена"/>
          <p:cNvSpPr/>
          <p:nvPr/>
        </p:nvSpPr>
        <p:spPr>
          <a:xfrm>
            <a:off x="15031752" y="9514188"/>
            <a:ext cx="1269990" cy="126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15" name="«-.»"/>
          <p:cNvSpPr txBox="1"/>
          <p:nvPr/>
        </p:nvSpPr>
        <p:spPr>
          <a:xfrm>
            <a:off x="18986399" y="9339395"/>
            <a:ext cx="3025751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-</a:t>
            </a:r>
            <a:r>
              <a:t>.» </a:t>
            </a:r>
          </a:p>
        </p:txBody>
      </p:sp>
      <p:sp>
        <p:nvSpPr>
          <p:cNvPr id="416" name="Отмена"/>
          <p:cNvSpPr/>
          <p:nvPr/>
        </p:nvSpPr>
        <p:spPr>
          <a:xfrm>
            <a:off x="20521310" y="9514188"/>
            <a:ext cx="1269990" cy="126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e = +"/>
          <p:cNvSpPr txBox="1"/>
          <p:nvPr>
            <p:ph type="body" sz="quarter" idx="1"/>
          </p:nvPr>
        </p:nvSpPr>
        <p:spPr>
          <a:xfrm>
            <a:off x="1658248" y="4097423"/>
            <a:ext cx="1945676" cy="143319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 = +</a:t>
            </a:r>
          </a:p>
        </p:txBody>
      </p:sp>
      <p:sp>
        <p:nvSpPr>
          <p:cNvPr id="419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420" name="Арифметические операции и операторные ско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Арифметические операции и операторные скобки</a:t>
            </a:r>
          </a:p>
        </p:txBody>
      </p:sp>
      <p:sp>
        <p:nvSpPr>
          <p:cNvPr id="421" name="Линия"/>
          <p:cNvSpPr/>
          <p:nvPr/>
        </p:nvSpPr>
        <p:spPr>
          <a:xfrm>
            <a:off x="1621236" y="6216636"/>
            <a:ext cx="55668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Начальное состояние"/>
          <p:cNvSpPr txBox="1"/>
          <p:nvPr/>
        </p:nvSpPr>
        <p:spPr>
          <a:xfrm>
            <a:off x="1377735" y="6896006"/>
            <a:ext cx="286276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23" name="Линия"/>
          <p:cNvSpPr/>
          <p:nvPr/>
        </p:nvSpPr>
        <p:spPr>
          <a:xfrm>
            <a:off x="3376483" y="6213311"/>
            <a:ext cx="106667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26" name="S"/>
          <p:cNvGrpSpPr/>
          <p:nvPr/>
        </p:nvGrpSpPr>
        <p:grpSpPr>
          <a:xfrm>
            <a:off x="2174118" y="5578311"/>
            <a:ext cx="1270003" cy="1270003"/>
            <a:chOff x="0" y="0"/>
            <a:chExt cx="1270002" cy="1270002"/>
          </a:xfrm>
        </p:grpSpPr>
        <p:sp>
          <p:nvSpPr>
            <p:cNvPr id="424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25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27" name="+"/>
          <p:cNvSpPr txBox="1"/>
          <p:nvPr/>
        </p:nvSpPr>
        <p:spPr>
          <a:xfrm>
            <a:off x="3770983" y="5631636"/>
            <a:ext cx="27767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430" name="ID"/>
          <p:cNvGrpSpPr/>
          <p:nvPr/>
        </p:nvGrpSpPr>
        <p:grpSpPr>
          <a:xfrm>
            <a:off x="4441330" y="5578311"/>
            <a:ext cx="1270003" cy="1270003"/>
            <a:chOff x="0" y="0"/>
            <a:chExt cx="1270002" cy="1270002"/>
          </a:xfrm>
        </p:grpSpPr>
        <p:sp>
          <p:nvSpPr>
            <p:cNvPr id="42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29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33" name="+"/>
          <p:cNvGrpSpPr/>
          <p:nvPr/>
        </p:nvGrpSpPr>
        <p:grpSpPr>
          <a:xfrm>
            <a:off x="4544283" y="5693414"/>
            <a:ext cx="1053973" cy="1053973"/>
            <a:chOff x="0" y="0"/>
            <a:chExt cx="1053972" cy="1053972"/>
          </a:xfrm>
        </p:grpSpPr>
        <p:sp>
          <p:nvSpPr>
            <p:cNvPr id="431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2" name="+"/>
            <p:cNvSpPr txBox="1"/>
            <p:nvPr/>
          </p:nvSpPr>
          <p:spPr>
            <a:xfrm>
              <a:off x="160700" y="234885"/>
              <a:ext cx="73257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434" name="Конечное состояние:…"/>
          <p:cNvSpPr txBox="1"/>
          <p:nvPr/>
        </p:nvSpPr>
        <p:spPr>
          <a:xfrm>
            <a:off x="3667474" y="4231609"/>
            <a:ext cx="2817714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сложения</a:t>
            </a:r>
          </a:p>
        </p:txBody>
      </p:sp>
      <p:sp>
        <p:nvSpPr>
          <p:cNvPr id="435" name="Линия"/>
          <p:cNvSpPr/>
          <p:nvPr/>
        </p:nvSpPr>
        <p:spPr>
          <a:xfrm>
            <a:off x="9860898" y="6120448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Начальное состояние"/>
          <p:cNvSpPr txBox="1"/>
          <p:nvPr/>
        </p:nvSpPr>
        <p:spPr>
          <a:xfrm>
            <a:off x="9617396" y="6799816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37" name="Линия"/>
          <p:cNvSpPr/>
          <p:nvPr/>
        </p:nvSpPr>
        <p:spPr>
          <a:xfrm>
            <a:off x="11616146" y="6117121"/>
            <a:ext cx="106667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0" name="S"/>
          <p:cNvGrpSpPr/>
          <p:nvPr/>
        </p:nvGrpSpPr>
        <p:grpSpPr>
          <a:xfrm>
            <a:off x="10413779" y="5482121"/>
            <a:ext cx="1270003" cy="1270003"/>
            <a:chOff x="0" y="0"/>
            <a:chExt cx="1270002" cy="1270002"/>
          </a:xfrm>
        </p:grpSpPr>
        <p:sp>
          <p:nvSpPr>
            <p:cNvPr id="43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3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41" name="-"/>
          <p:cNvSpPr txBox="1"/>
          <p:nvPr/>
        </p:nvSpPr>
        <p:spPr>
          <a:xfrm>
            <a:off x="12046153" y="5535445"/>
            <a:ext cx="20665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444" name="ID"/>
          <p:cNvGrpSpPr/>
          <p:nvPr/>
        </p:nvGrpSpPr>
        <p:grpSpPr>
          <a:xfrm>
            <a:off x="12680992" y="5482121"/>
            <a:ext cx="1270003" cy="1270003"/>
            <a:chOff x="0" y="0"/>
            <a:chExt cx="1270002" cy="1270002"/>
          </a:xfrm>
        </p:grpSpPr>
        <p:sp>
          <p:nvSpPr>
            <p:cNvPr id="44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43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47" name="-"/>
          <p:cNvGrpSpPr/>
          <p:nvPr/>
        </p:nvGrpSpPr>
        <p:grpSpPr>
          <a:xfrm>
            <a:off x="12783945" y="5597225"/>
            <a:ext cx="1053973" cy="1053973"/>
            <a:chOff x="0" y="0"/>
            <a:chExt cx="1053972" cy="1053972"/>
          </a:xfrm>
        </p:grpSpPr>
        <p:sp>
          <p:nvSpPr>
            <p:cNvPr id="44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6" name="-"/>
            <p:cNvSpPr txBox="1"/>
            <p:nvPr/>
          </p:nvSpPr>
          <p:spPr>
            <a:xfrm>
              <a:off x="160699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8" name="Конечное состояние:…"/>
          <p:cNvSpPr txBox="1"/>
          <p:nvPr/>
        </p:nvSpPr>
        <p:spPr>
          <a:xfrm>
            <a:off x="11865384" y="4135420"/>
            <a:ext cx="2901219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вычитания</a:t>
            </a:r>
          </a:p>
        </p:txBody>
      </p:sp>
      <p:sp>
        <p:nvSpPr>
          <p:cNvPr id="449" name="e = -"/>
          <p:cNvSpPr txBox="1"/>
          <p:nvPr/>
        </p:nvSpPr>
        <p:spPr>
          <a:xfrm>
            <a:off x="9897911" y="4001234"/>
            <a:ext cx="1945676" cy="143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-</a:t>
            </a:r>
          </a:p>
        </p:txBody>
      </p:sp>
      <p:sp>
        <p:nvSpPr>
          <p:cNvPr id="450" name="Линия"/>
          <p:cNvSpPr/>
          <p:nvPr/>
        </p:nvSpPr>
        <p:spPr>
          <a:xfrm>
            <a:off x="18103859" y="6081717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Начальное состояние"/>
          <p:cNvSpPr txBox="1"/>
          <p:nvPr/>
        </p:nvSpPr>
        <p:spPr>
          <a:xfrm>
            <a:off x="17860357" y="6761085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52" name="Линия"/>
          <p:cNvSpPr/>
          <p:nvPr/>
        </p:nvSpPr>
        <p:spPr>
          <a:xfrm>
            <a:off x="19859107" y="6078390"/>
            <a:ext cx="106667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5" name="S"/>
          <p:cNvGrpSpPr/>
          <p:nvPr/>
        </p:nvGrpSpPr>
        <p:grpSpPr>
          <a:xfrm>
            <a:off x="18656740" y="5443390"/>
            <a:ext cx="1270003" cy="1270004"/>
            <a:chOff x="0" y="0"/>
            <a:chExt cx="1270002" cy="1270002"/>
          </a:xfrm>
        </p:grpSpPr>
        <p:sp>
          <p:nvSpPr>
            <p:cNvPr id="45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5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56" name="/"/>
          <p:cNvSpPr txBox="1"/>
          <p:nvPr/>
        </p:nvSpPr>
        <p:spPr>
          <a:xfrm>
            <a:off x="20277838" y="5496714"/>
            <a:ext cx="22921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459" name="ID"/>
          <p:cNvGrpSpPr/>
          <p:nvPr/>
        </p:nvGrpSpPr>
        <p:grpSpPr>
          <a:xfrm>
            <a:off x="20923953" y="5443390"/>
            <a:ext cx="1270003" cy="1270004"/>
            <a:chOff x="0" y="0"/>
            <a:chExt cx="1270002" cy="1270002"/>
          </a:xfrm>
        </p:grpSpPr>
        <p:sp>
          <p:nvSpPr>
            <p:cNvPr id="457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58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62" name="/"/>
          <p:cNvGrpSpPr/>
          <p:nvPr/>
        </p:nvGrpSpPr>
        <p:grpSpPr>
          <a:xfrm>
            <a:off x="21026905" y="5558494"/>
            <a:ext cx="1053973" cy="1053973"/>
            <a:chOff x="0" y="0"/>
            <a:chExt cx="1053972" cy="1053972"/>
          </a:xfrm>
        </p:grpSpPr>
        <p:sp>
          <p:nvSpPr>
            <p:cNvPr id="460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61" name="/"/>
            <p:cNvSpPr txBox="1"/>
            <p:nvPr/>
          </p:nvSpPr>
          <p:spPr>
            <a:xfrm>
              <a:off x="160700" y="234885"/>
              <a:ext cx="73257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/</a:t>
              </a:r>
            </a:p>
          </p:txBody>
        </p:sp>
      </p:grpSp>
      <p:sp>
        <p:nvSpPr>
          <p:cNvPr id="463" name="Конечное состояние:…"/>
          <p:cNvSpPr txBox="1"/>
          <p:nvPr/>
        </p:nvSpPr>
        <p:spPr>
          <a:xfrm>
            <a:off x="20150098" y="4096689"/>
            <a:ext cx="2817714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деления</a:t>
            </a:r>
          </a:p>
        </p:txBody>
      </p:sp>
      <p:sp>
        <p:nvSpPr>
          <p:cNvPr id="464" name="e = /"/>
          <p:cNvSpPr txBox="1"/>
          <p:nvPr/>
        </p:nvSpPr>
        <p:spPr>
          <a:xfrm>
            <a:off x="18140872" y="3962503"/>
            <a:ext cx="1945677" cy="143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/</a:t>
            </a:r>
          </a:p>
        </p:txBody>
      </p:sp>
      <p:sp>
        <p:nvSpPr>
          <p:cNvPr id="465" name="Линия"/>
          <p:cNvSpPr/>
          <p:nvPr/>
        </p:nvSpPr>
        <p:spPr>
          <a:xfrm>
            <a:off x="1560375" y="10662717"/>
            <a:ext cx="55668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6" name="Начальное состояние"/>
          <p:cNvSpPr txBox="1"/>
          <p:nvPr/>
        </p:nvSpPr>
        <p:spPr>
          <a:xfrm>
            <a:off x="1316873" y="11342085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67" name="Линия"/>
          <p:cNvSpPr/>
          <p:nvPr/>
        </p:nvSpPr>
        <p:spPr>
          <a:xfrm>
            <a:off x="3315622" y="10659391"/>
            <a:ext cx="1066672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0" name="S"/>
          <p:cNvGrpSpPr/>
          <p:nvPr/>
        </p:nvGrpSpPr>
        <p:grpSpPr>
          <a:xfrm>
            <a:off x="2113256" y="10024391"/>
            <a:ext cx="1270003" cy="1270003"/>
            <a:chOff x="0" y="0"/>
            <a:chExt cx="1270002" cy="1270002"/>
          </a:xfrm>
        </p:grpSpPr>
        <p:sp>
          <p:nvSpPr>
            <p:cNvPr id="46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6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71" name="*"/>
          <p:cNvSpPr txBox="1"/>
          <p:nvPr/>
        </p:nvSpPr>
        <p:spPr>
          <a:xfrm>
            <a:off x="3732524" y="10077715"/>
            <a:ext cx="232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474" name="ID"/>
          <p:cNvGrpSpPr/>
          <p:nvPr/>
        </p:nvGrpSpPr>
        <p:grpSpPr>
          <a:xfrm>
            <a:off x="4380469" y="10024391"/>
            <a:ext cx="1270003" cy="1270003"/>
            <a:chOff x="0" y="0"/>
            <a:chExt cx="1270002" cy="1270002"/>
          </a:xfrm>
        </p:grpSpPr>
        <p:sp>
          <p:nvSpPr>
            <p:cNvPr id="47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73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77" name="*"/>
          <p:cNvGrpSpPr/>
          <p:nvPr/>
        </p:nvGrpSpPr>
        <p:grpSpPr>
          <a:xfrm>
            <a:off x="4483422" y="10139494"/>
            <a:ext cx="1053973" cy="1053973"/>
            <a:chOff x="0" y="0"/>
            <a:chExt cx="1053972" cy="1053972"/>
          </a:xfrm>
        </p:grpSpPr>
        <p:sp>
          <p:nvSpPr>
            <p:cNvPr id="47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6" name="*"/>
            <p:cNvSpPr txBox="1"/>
            <p:nvPr/>
          </p:nvSpPr>
          <p:spPr>
            <a:xfrm>
              <a:off x="160700" y="234885"/>
              <a:ext cx="73257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478" name="Конечное состояние:…"/>
          <p:cNvSpPr txBox="1"/>
          <p:nvPr/>
        </p:nvSpPr>
        <p:spPr>
          <a:xfrm>
            <a:off x="3528174" y="8677689"/>
            <a:ext cx="2974592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 операцию умножения</a:t>
            </a:r>
          </a:p>
        </p:txBody>
      </p:sp>
      <p:sp>
        <p:nvSpPr>
          <p:cNvPr id="479" name="e = *"/>
          <p:cNvSpPr txBox="1"/>
          <p:nvPr/>
        </p:nvSpPr>
        <p:spPr>
          <a:xfrm>
            <a:off x="1597387" y="8543504"/>
            <a:ext cx="1945677" cy="143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e =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</a:t>
            </a:r>
          </a:p>
        </p:txBody>
      </p:sp>
      <p:sp>
        <p:nvSpPr>
          <p:cNvPr id="480" name="Линия"/>
          <p:cNvSpPr/>
          <p:nvPr/>
        </p:nvSpPr>
        <p:spPr>
          <a:xfrm>
            <a:off x="9818379" y="10527796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Начальное состояние"/>
          <p:cNvSpPr txBox="1"/>
          <p:nvPr/>
        </p:nvSpPr>
        <p:spPr>
          <a:xfrm>
            <a:off x="9574879" y="11207166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82" name="Линия"/>
          <p:cNvSpPr/>
          <p:nvPr/>
        </p:nvSpPr>
        <p:spPr>
          <a:xfrm>
            <a:off x="11573627" y="10524470"/>
            <a:ext cx="106667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5" name="S"/>
          <p:cNvGrpSpPr/>
          <p:nvPr/>
        </p:nvGrpSpPr>
        <p:grpSpPr>
          <a:xfrm>
            <a:off x="10371260" y="9889469"/>
            <a:ext cx="1270003" cy="1270004"/>
            <a:chOff x="0" y="0"/>
            <a:chExt cx="1270002" cy="1270002"/>
          </a:xfrm>
        </p:grpSpPr>
        <p:sp>
          <p:nvSpPr>
            <p:cNvPr id="48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8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86" name="("/>
          <p:cNvSpPr txBox="1"/>
          <p:nvPr/>
        </p:nvSpPr>
        <p:spPr>
          <a:xfrm>
            <a:off x="11997539" y="9942794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grpSp>
        <p:nvGrpSpPr>
          <p:cNvPr id="489" name="ID"/>
          <p:cNvGrpSpPr/>
          <p:nvPr/>
        </p:nvGrpSpPr>
        <p:grpSpPr>
          <a:xfrm>
            <a:off x="12638475" y="9889470"/>
            <a:ext cx="1270003" cy="1270003"/>
            <a:chOff x="0" y="0"/>
            <a:chExt cx="1270002" cy="1270002"/>
          </a:xfrm>
        </p:grpSpPr>
        <p:sp>
          <p:nvSpPr>
            <p:cNvPr id="487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88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492" name="("/>
          <p:cNvGrpSpPr/>
          <p:nvPr/>
        </p:nvGrpSpPr>
        <p:grpSpPr>
          <a:xfrm>
            <a:off x="12741426" y="10004573"/>
            <a:ext cx="1053973" cy="1053973"/>
            <a:chOff x="0" y="0"/>
            <a:chExt cx="1053972" cy="1053972"/>
          </a:xfrm>
        </p:grpSpPr>
        <p:sp>
          <p:nvSpPr>
            <p:cNvPr id="490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91" name="("/>
            <p:cNvSpPr txBox="1"/>
            <p:nvPr/>
          </p:nvSpPr>
          <p:spPr>
            <a:xfrm>
              <a:off x="160699" y="234885"/>
              <a:ext cx="73257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(</a:t>
              </a:r>
            </a:p>
          </p:txBody>
        </p:sp>
      </p:grpSp>
      <p:sp>
        <p:nvSpPr>
          <p:cNvPr id="493" name="Конечное состояние:…"/>
          <p:cNvSpPr txBox="1"/>
          <p:nvPr/>
        </p:nvSpPr>
        <p:spPr>
          <a:xfrm>
            <a:off x="11775492" y="8542770"/>
            <a:ext cx="2995967" cy="129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открывающую скобку</a:t>
            </a:r>
          </a:p>
        </p:txBody>
      </p:sp>
      <p:sp>
        <p:nvSpPr>
          <p:cNvPr id="494" name="e = ("/>
          <p:cNvSpPr txBox="1"/>
          <p:nvPr/>
        </p:nvSpPr>
        <p:spPr>
          <a:xfrm>
            <a:off x="9855392" y="8408583"/>
            <a:ext cx="1945677" cy="143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(</a:t>
            </a:r>
          </a:p>
        </p:txBody>
      </p:sp>
      <p:sp>
        <p:nvSpPr>
          <p:cNvPr id="495" name="Линия"/>
          <p:cNvSpPr/>
          <p:nvPr/>
        </p:nvSpPr>
        <p:spPr>
          <a:xfrm>
            <a:off x="18076386" y="10448770"/>
            <a:ext cx="55668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6" name="Начальное состояние"/>
          <p:cNvSpPr txBox="1"/>
          <p:nvPr/>
        </p:nvSpPr>
        <p:spPr>
          <a:xfrm>
            <a:off x="17832883" y="11128140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497" name="Линия"/>
          <p:cNvSpPr/>
          <p:nvPr/>
        </p:nvSpPr>
        <p:spPr>
          <a:xfrm>
            <a:off x="19831632" y="10445446"/>
            <a:ext cx="106667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0" name="S"/>
          <p:cNvGrpSpPr/>
          <p:nvPr/>
        </p:nvGrpSpPr>
        <p:grpSpPr>
          <a:xfrm>
            <a:off x="18629267" y="9810445"/>
            <a:ext cx="1270003" cy="1270003"/>
            <a:chOff x="0" y="0"/>
            <a:chExt cx="1270002" cy="1270002"/>
          </a:xfrm>
        </p:grpSpPr>
        <p:sp>
          <p:nvSpPr>
            <p:cNvPr id="49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49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01" name=")"/>
          <p:cNvSpPr txBox="1"/>
          <p:nvPr/>
        </p:nvSpPr>
        <p:spPr>
          <a:xfrm>
            <a:off x="20255546" y="9863770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grpSp>
        <p:nvGrpSpPr>
          <p:cNvPr id="504" name="ID"/>
          <p:cNvGrpSpPr/>
          <p:nvPr/>
        </p:nvGrpSpPr>
        <p:grpSpPr>
          <a:xfrm>
            <a:off x="20896482" y="9810445"/>
            <a:ext cx="1270003" cy="1270003"/>
            <a:chOff x="0" y="0"/>
            <a:chExt cx="1270002" cy="1270002"/>
          </a:xfrm>
        </p:grpSpPr>
        <p:sp>
          <p:nvSpPr>
            <p:cNvPr id="50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03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07" name=")"/>
          <p:cNvGrpSpPr/>
          <p:nvPr/>
        </p:nvGrpSpPr>
        <p:grpSpPr>
          <a:xfrm>
            <a:off x="20999432" y="9925547"/>
            <a:ext cx="1053973" cy="1053973"/>
            <a:chOff x="0" y="0"/>
            <a:chExt cx="1053972" cy="1053972"/>
          </a:xfrm>
        </p:grpSpPr>
        <p:sp>
          <p:nvSpPr>
            <p:cNvPr id="50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6" name=")"/>
            <p:cNvSpPr txBox="1"/>
            <p:nvPr/>
          </p:nvSpPr>
          <p:spPr>
            <a:xfrm>
              <a:off x="160700" y="234885"/>
              <a:ext cx="73257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b="1"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)</a:t>
              </a:r>
            </a:p>
          </p:txBody>
        </p:sp>
      </p:grpSp>
      <p:sp>
        <p:nvSpPr>
          <p:cNvPr id="508" name="Конечное состояние:…"/>
          <p:cNvSpPr txBox="1"/>
          <p:nvPr/>
        </p:nvSpPr>
        <p:spPr>
          <a:xfrm>
            <a:off x="20051208" y="8463743"/>
            <a:ext cx="2960546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закрывающую скобку</a:t>
            </a:r>
          </a:p>
        </p:txBody>
      </p:sp>
      <p:sp>
        <p:nvSpPr>
          <p:cNvPr id="509" name="e = )"/>
          <p:cNvSpPr txBox="1"/>
          <p:nvPr/>
        </p:nvSpPr>
        <p:spPr>
          <a:xfrm>
            <a:off x="18113398" y="8329558"/>
            <a:ext cx="1945676" cy="143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e =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 = ( _ | \t )+"/>
          <p:cNvSpPr txBox="1"/>
          <p:nvPr>
            <p:ph type="body" sz="quarter" idx="1"/>
          </p:nvPr>
        </p:nvSpPr>
        <p:spPr>
          <a:xfrm>
            <a:off x="1219199" y="4013199"/>
            <a:ext cx="21945602" cy="1482833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( _ | \t )</a:t>
            </a:r>
            <a:r>
              <a:rPr baseline="31999"/>
              <a:t>+</a:t>
            </a:r>
          </a:p>
        </p:txBody>
      </p:sp>
      <p:sp>
        <p:nvSpPr>
          <p:cNvPr id="512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513" name="Отступ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Отступы</a:t>
            </a:r>
          </a:p>
        </p:txBody>
      </p:sp>
      <p:sp>
        <p:nvSpPr>
          <p:cNvPr id="514" name="Линия"/>
          <p:cNvSpPr/>
          <p:nvPr/>
        </p:nvSpPr>
        <p:spPr>
          <a:xfrm>
            <a:off x="9335199" y="8453294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5" name="Соединит. линия"/>
          <p:cNvSpPr/>
          <p:nvPr/>
        </p:nvSpPr>
        <p:spPr>
          <a:xfrm>
            <a:off x="13146679" y="6901335"/>
            <a:ext cx="640879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516" name="Начальное состояние"/>
          <p:cNvSpPr txBox="1"/>
          <p:nvPr/>
        </p:nvSpPr>
        <p:spPr>
          <a:xfrm>
            <a:off x="9091697" y="9132665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517" name="Линия"/>
          <p:cNvSpPr/>
          <p:nvPr/>
        </p:nvSpPr>
        <p:spPr>
          <a:xfrm>
            <a:off x="11077747" y="8453294"/>
            <a:ext cx="1776915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0" name="S"/>
          <p:cNvGrpSpPr/>
          <p:nvPr/>
        </p:nvGrpSpPr>
        <p:grpSpPr>
          <a:xfrm>
            <a:off x="9888080" y="7814968"/>
            <a:ext cx="1270003" cy="1270003"/>
            <a:chOff x="0" y="0"/>
            <a:chExt cx="1270002" cy="1270002"/>
          </a:xfrm>
        </p:grpSpPr>
        <p:sp>
          <p:nvSpPr>
            <p:cNvPr id="51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1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21" name="_ , \t"/>
          <p:cNvSpPr txBox="1"/>
          <p:nvPr/>
        </p:nvSpPr>
        <p:spPr>
          <a:xfrm>
            <a:off x="11487667" y="7570827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grpSp>
        <p:nvGrpSpPr>
          <p:cNvPr id="524" name="ID"/>
          <p:cNvGrpSpPr/>
          <p:nvPr/>
        </p:nvGrpSpPr>
        <p:grpSpPr>
          <a:xfrm>
            <a:off x="12867020" y="7814598"/>
            <a:ext cx="1270003" cy="1270003"/>
            <a:chOff x="0" y="0"/>
            <a:chExt cx="1270002" cy="1270002"/>
          </a:xfrm>
        </p:grpSpPr>
        <p:sp>
          <p:nvSpPr>
            <p:cNvPr id="52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23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27" name="SPACE"/>
          <p:cNvGrpSpPr/>
          <p:nvPr/>
        </p:nvGrpSpPr>
        <p:grpSpPr>
          <a:xfrm>
            <a:off x="12969971" y="7929701"/>
            <a:ext cx="1053973" cy="1053973"/>
            <a:chOff x="0" y="0"/>
            <a:chExt cx="1053972" cy="1053972"/>
          </a:xfrm>
        </p:grpSpPr>
        <p:sp>
          <p:nvSpPr>
            <p:cNvPr id="52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26" name="SPACE"/>
            <p:cNvSpPr txBox="1"/>
            <p:nvPr/>
          </p:nvSpPr>
          <p:spPr>
            <a:xfrm>
              <a:off x="160699" y="109092"/>
              <a:ext cx="7325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SPACE</a:t>
              </a:r>
            </a:p>
          </p:txBody>
        </p:sp>
      </p:grpSp>
      <p:sp>
        <p:nvSpPr>
          <p:cNvPr id="528" name="Конечное состояние:…"/>
          <p:cNvSpPr txBox="1"/>
          <p:nvPr/>
        </p:nvSpPr>
        <p:spPr>
          <a:xfrm>
            <a:off x="11711737" y="9094731"/>
            <a:ext cx="3580564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 отступ</a:t>
            </a:r>
          </a:p>
        </p:txBody>
      </p:sp>
      <p:sp>
        <p:nvSpPr>
          <p:cNvPr id="529" name="_ , \t"/>
          <p:cNvSpPr txBox="1"/>
          <p:nvPr/>
        </p:nvSpPr>
        <p:spPr>
          <a:xfrm>
            <a:off x="13023484" y="6140465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532" name="Отступы"/>
          <p:cNvSpPr txBox="1"/>
          <p:nvPr>
            <p:ph type="body" sz="quarter" idx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Отступы</a:t>
            </a:r>
          </a:p>
        </p:txBody>
      </p:sp>
      <p:sp>
        <p:nvSpPr>
          <p:cNvPr id="533" name="Линия"/>
          <p:cNvSpPr/>
          <p:nvPr/>
        </p:nvSpPr>
        <p:spPr>
          <a:xfrm>
            <a:off x="9787914" y="5452223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Соединит. линия"/>
          <p:cNvSpPr/>
          <p:nvPr/>
        </p:nvSpPr>
        <p:spPr>
          <a:xfrm>
            <a:off x="13599394" y="3900263"/>
            <a:ext cx="640878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535" name="Линия"/>
          <p:cNvSpPr/>
          <p:nvPr/>
        </p:nvSpPr>
        <p:spPr>
          <a:xfrm>
            <a:off x="11530462" y="5452223"/>
            <a:ext cx="1776915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8" name="S"/>
          <p:cNvGrpSpPr/>
          <p:nvPr/>
        </p:nvGrpSpPr>
        <p:grpSpPr>
          <a:xfrm>
            <a:off x="10340795" y="4813896"/>
            <a:ext cx="1270003" cy="1270003"/>
            <a:chOff x="0" y="0"/>
            <a:chExt cx="1270002" cy="1270002"/>
          </a:xfrm>
        </p:grpSpPr>
        <p:sp>
          <p:nvSpPr>
            <p:cNvPr id="536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37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39" name="_ , \t"/>
          <p:cNvSpPr txBox="1"/>
          <p:nvPr/>
        </p:nvSpPr>
        <p:spPr>
          <a:xfrm>
            <a:off x="11940382" y="4569755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grpSp>
        <p:nvGrpSpPr>
          <p:cNvPr id="542" name="ID"/>
          <p:cNvGrpSpPr/>
          <p:nvPr/>
        </p:nvGrpSpPr>
        <p:grpSpPr>
          <a:xfrm>
            <a:off x="13319734" y="4813525"/>
            <a:ext cx="1270003" cy="1270003"/>
            <a:chOff x="0" y="0"/>
            <a:chExt cx="1270002" cy="1270002"/>
          </a:xfrm>
        </p:grpSpPr>
        <p:sp>
          <p:nvSpPr>
            <p:cNvPr id="540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41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545" name="SPACE"/>
          <p:cNvGrpSpPr/>
          <p:nvPr/>
        </p:nvGrpSpPr>
        <p:grpSpPr>
          <a:xfrm>
            <a:off x="13422687" y="4928629"/>
            <a:ext cx="1053973" cy="1053973"/>
            <a:chOff x="0" y="0"/>
            <a:chExt cx="1053972" cy="1053972"/>
          </a:xfrm>
        </p:grpSpPr>
        <p:sp>
          <p:nvSpPr>
            <p:cNvPr id="543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544" name="SPACE"/>
            <p:cNvSpPr txBox="1"/>
            <p:nvPr/>
          </p:nvSpPr>
          <p:spPr>
            <a:xfrm>
              <a:off x="160699" y="109092"/>
              <a:ext cx="732573" cy="835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9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SPACE</a:t>
              </a:r>
            </a:p>
          </p:txBody>
        </p:sp>
      </p:grpSp>
      <p:sp>
        <p:nvSpPr>
          <p:cNvPr id="546" name="_ , \t"/>
          <p:cNvSpPr txBox="1"/>
          <p:nvPr/>
        </p:nvSpPr>
        <p:spPr>
          <a:xfrm>
            <a:off x="13476200" y="3139393"/>
            <a:ext cx="957073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 , \t</a:t>
            </a:r>
          </a:p>
        </p:txBody>
      </p:sp>
      <p:sp>
        <p:nvSpPr>
          <p:cNvPr id="547" name="«\t»"/>
          <p:cNvSpPr txBox="1"/>
          <p:nvPr/>
        </p:nvSpPr>
        <p:spPr>
          <a:xfrm>
            <a:off x="7420926" y="7240514"/>
            <a:ext cx="3025751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«\t» </a:t>
            </a:r>
          </a:p>
        </p:txBody>
      </p:sp>
      <p:sp>
        <p:nvSpPr>
          <p:cNvPr id="548" name="Подтверждено"/>
          <p:cNvSpPr/>
          <p:nvPr/>
        </p:nvSpPr>
        <p:spPr>
          <a:xfrm>
            <a:off x="9142617" y="7384491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49" name="Подтверждено"/>
          <p:cNvSpPr/>
          <p:nvPr/>
        </p:nvSpPr>
        <p:spPr>
          <a:xfrm>
            <a:off x="4217301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0" name="«_»"/>
          <p:cNvSpPr txBox="1"/>
          <p:nvPr/>
        </p:nvSpPr>
        <p:spPr>
          <a:xfrm>
            <a:off x="2746488" y="7240514"/>
            <a:ext cx="2036987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«_» </a:t>
            </a:r>
          </a:p>
        </p:txBody>
      </p:sp>
      <p:sp>
        <p:nvSpPr>
          <p:cNvPr id="551" name="«_\r»"/>
          <p:cNvSpPr txBox="1"/>
          <p:nvPr/>
        </p:nvSpPr>
        <p:spPr>
          <a:xfrm>
            <a:off x="18278659" y="7240514"/>
            <a:ext cx="3025751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«_\r» </a:t>
            </a:r>
          </a:p>
        </p:txBody>
      </p:sp>
      <p:sp>
        <p:nvSpPr>
          <p:cNvPr id="552" name="Отмена"/>
          <p:cNvSpPr/>
          <p:nvPr/>
        </p:nvSpPr>
        <p:spPr>
          <a:xfrm>
            <a:off x="20443495" y="7415306"/>
            <a:ext cx="1269990" cy="126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3" name="Подтверждено"/>
          <p:cNvSpPr/>
          <p:nvPr/>
        </p:nvSpPr>
        <p:spPr>
          <a:xfrm>
            <a:off x="15693073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554" name="«_\t_\t\t__»"/>
          <p:cNvSpPr txBox="1"/>
          <p:nvPr/>
        </p:nvSpPr>
        <p:spPr>
          <a:xfrm>
            <a:off x="11214769" y="7240514"/>
            <a:ext cx="4713386" cy="155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«_\t_\t\t__»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Объединение в КА с общим начальным состояни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327">
              <a:defRPr spc="-100" sz="7700"/>
            </a:lvl1pPr>
          </a:lstStyle>
          <a:p>
            <a:pPr/>
            <a:r>
              <a:t>Объединение в КА с общим начальным состоянием</a:t>
            </a:r>
          </a:p>
        </p:txBody>
      </p:sp>
      <p:graphicFrame>
        <p:nvGraphicFramePr>
          <p:cNvPr id="557" name="Таблица"/>
          <p:cNvGraphicFramePr/>
          <p:nvPr/>
        </p:nvGraphicFramePr>
        <p:xfrm>
          <a:off x="14885300" y="2860265"/>
          <a:ext cx="8409424" cy="106783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</a:tblGrid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58" name="Символы"/>
          <p:cNvSpPr txBox="1"/>
          <p:nvPr/>
        </p:nvSpPr>
        <p:spPr>
          <a:xfrm>
            <a:off x="18333237" y="2187930"/>
            <a:ext cx="18573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Символы</a:t>
            </a:r>
          </a:p>
        </p:txBody>
      </p:sp>
      <p:sp>
        <p:nvSpPr>
          <p:cNvPr id="559" name="Состояния"/>
          <p:cNvSpPr txBox="1"/>
          <p:nvPr/>
        </p:nvSpPr>
        <p:spPr>
          <a:xfrm rot="16200000">
            <a:off x="13489843" y="8182483"/>
            <a:ext cx="21175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Состояния</a:t>
            </a:r>
          </a:p>
        </p:txBody>
      </p:sp>
      <p:grpSp>
        <p:nvGrpSpPr>
          <p:cNvPr id="672" name="Группа"/>
          <p:cNvGrpSpPr/>
          <p:nvPr/>
        </p:nvGrpSpPr>
        <p:grpSpPr>
          <a:xfrm>
            <a:off x="1880523" y="2607810"/>
            <a:ext cx="11611944" cy="10989831"/>
            <a:chOff x="0" y="0"/>
            <a:chExt cx="11611942" cy="10989828"/>
          </a:xfrm>
        </p:grpSpPr>
        <p:sp>
          <p:nvSpPr>
            <p:cNvPr id="560" name="Линия"/>
            <p:cNvSpPr/>
            <p:nvPr/>
          </p:nvSpPr>
          <p:spPr>
            <a:xfrm>
              <a:off x="1296594" y="5321481"/>
              <a:ext cx="1088989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1" name="Линия"/>
            <p:cNvSpPr/>
            <p:nvPr/>
          </p:nvSpPr>
          <p:spPr>
            <a:xfrm>
              <a:off x="0" y="4833526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2" name="Соединит. линия"/>
            <p:cNvSpPr/>
            <p:nvPr/>
          </p:nvSpPr>
          <p:spPr>
            <a:xfrm>
              <a:off x="899737" y="9457640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63" name="Линия"/>
            <p:cNvSpPr/>
            <p:nvPr/>
          </p:nvSpPr>
          <p:spPr>
            <a:xfrm>
              <a:off x="1128198" y="5441949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4" name="Линия"/>
            <p:cNvSpPr/>
            <p:nvPr/>
          </p:nvSpPr>
          <p:spPr>
            <a:xfrm flipV="1">
              <a:off x="1160904" y="1259194"/>
              <a:ext cx="2" cy="2940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Линия"/>
            <p:cNvSpPr/>
            <p:nvPr/>
          </p:nvSpPr>
          <p:spPr>
            <a:xfrm flipV="1">
              <a:off x="1364515" y="1453321"/>
              <a:ext cx="1014606" cy="288069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6" name="Линия"/>
            <p:cNvSpPr/>
            <p:nvPr/>
          </p:nvSpPr>
          <p:spPr>
            <a:xfrm flipV="1">
              <a:off x="1678581" y="3137578"/>
              <a:ext cx="2664505" cy="149162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7" name="Линия"/>
            <p:cNvSpPr/>
            <p:nvPr/>
          </p:nvSpPr>
          <p:spPr>
            <a:xfrm flipV="1">
              <a:off x="1553516" y="2102222"/>
              <a:ext cx="1928563" cy="239257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8" name="Линия"/>
            <p:cNvSpPr/>
            <p:nvPr/>
          </p:nvSpPr>
          <p:spPr>
            <a:xfrm>
              <a:off x="1145773" y="4931571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9" name="Линия"/>
            <p:cNvSpPr/>
            <p:nvPr/>
          </p:nvSpPr>
          <p:spPr>
            <a:xfrm>
              <a:off x="1128556" y="4866557"/>
              <a:ext cx="3457113" cy="10656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0" name="Линия"/>
            <p:cNvSpPr/>
            <p:nvPr/>
          </p:nvSpPr>
          <p:spPr>
            <a:xfrm>
              <a:off x="9241013" y="792579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1" name="Соединит. линия"/>
            <p:cNvSpPr/>
            <p:nvPr/>
          </p:nvSpPr>
          <p:spPr>
            <a:xfrm>
              <a:off x="6151364" y="8344157"/>
              <a:ext cx="642083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2" name="Линия"/>
            <p:cNvSpPr/>
            <p:nvPr/>
          </p:nvSpPr>
          <p:spPr>
            <a:xfrm>
              <a:off x="6946364" y="7913985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3" name="Соединит. линия"/>
            <p:cNvSpPr/>
            <p:nvPr/>
          </p:nvSpPr>
          <p:spPr>
            <a:xfrm>
              <a:off x="10619359" y="6436120"/>
              <a:ext cx="642083" cy="109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4" name="Линия"/>
            <p:cNvSpPr/>
            <p:nvPr/>
          </p:nvSpPr>
          <p:spPr>
            <a:xfrm>
              <a:off x="1012961" y="4793186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5" name="Линия"/>
            <p:cNvSpPr/>
            <p:nvPr/>
          </p:nvSpPr>
          <p:spPr>
            <a:xfrm>
              <a:off x="5537881" y="6604501"/>
              <a:ext cx="404910" cy="8721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6" name="Соединит. линия"/>
            <p:cNvSpPr/>
            <p:nvPr/>
          </p:nvSpPr>
          <p:spPr>
            <a:xfrm>
              <a:off x="5688781" y="4235135"/>
              <a:ext cx="1167593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577" name="Линия"/>
            <p:cNvSpPr/>
            <p:nvPr/>
          </p:nvSpPr>
          <p:spPr>
            <a:xfrm flipV="1">
              <a:off x="1696829" y="4822804"/>
              <a:ext cx="3105592" cy="1374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80" name="S"/>
            <p:cNvGrpSpPr/>
            <p:nvPr/>
          </p:nvGrpSpPr>
          <p:grpSpPr>
            <a:xfrm>
              <a:off x="552880" y="4195200"/>
              <a:ext cx="1270003" cy="1270003"/>
              <a:chOff x="0" y="0"/>
              <a:chExt cx="1270002" cy="1270002"/>
            </a:xfrm>
          </p:grpSpPr>
          <p:sp>
            <p:nvSpPr>
              <p:cNvPr id="578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579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587" name="Группа"/>
            <p:cNvGrpSpPr/>
            <p:nvPr/>
          </p:nvGrpSpPr>
          <p:grpSpPr>
            <a:xfrm>
              <a:off x="552880" y="8389576"/>
              <a:ext cx="1270003" cy="1270003"/>
              <a:chOff x="0" y="0"/>
              <a:chExt cx="1270002" cy="1270002"/>
            </a:xfrm>
          </p:grpSpPr>
          <p:grpSp>
            <p:nvGrpSpPr>
              <p:cNvPr id="583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581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8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586" name="SPACE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584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85" name="SPACE"/>
                <p:cNvSpPr txBox="1"/>
                <p:nvPr/>
              </p:nvSpPr>
              <p:spPr>
                <a:xfrm>
                  <a:off x="160700" y="109092"/>
                  <a:ext cx="732573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sp>
          <p:nvSpPr>
            <p:cNvPr id="588" name="+"/>
            <p:cNvSpPr txBox="1"/>
            <p:nvPr/>
          </p:nvSpPr>
          <p:spPr>
            <a:xfrm rot="16200000">
              <a:off x="663810" y="2300167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grpSp>
          <p:nvGrpSpPr>
            <p:cNvPr id="595" name="Группа"/>
            <p:cNvGrpSpPr/>
            <p:nvPr/>
          </p:nvGrpSpPr>
          <p:grpSpPr>
            <a:xfrm>
              <a:off x="493198" y="0"/>
              <a:ext cx="1270003" cy="1270003"/>
              <a:chOff x="0" y="0"/>
              <a:chExt cx="1270002" cy="1270002"/>
            </a:xfrm>
          </p:grpSpPr>
          <p:grpSp>
            <p:nvGrpSpPr>
              <p:cNvPr id="591" name="ID"/>
              <p:cNvGrpSpPr/>
              <p:nvPr/>
            </p:nvGrpSpPr>
            <p:grpSpPr>
              <a:xfrm>
                <a:off x="-1" y="-1"/>
                <a:ext cx="1270004" cy="1270003"/>
                <a:chOff x="0" y="0"/>
                <a:chExt cx="1270002" cy="1270002"/>
              </a:xfrm>
            </p:grpSpPr>
            <p:sp>
              <p:nvSpPr>
                <p:cNvPr id="589" name="Кружок"/>
                <p:cNvSpPr/>
                <p:nvPr/>
              </p:nvSpPr>
              <p:spPr>
                <a:xfrm rot="16200000">
                  <a:off x="0" y="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90" name="ID"/>
                <p:cNvSpPr txBox="1"/>
                <p:nvPr/>
              </p:nvSpPr>
              <p:spPr>
                <a:xfrm rot="16200000">
                  <a:off x="192337" y="281433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594" name="+"/>
              <p:cNvGrpSpPr/>
              <p:nvPr/>
            </p:nvGrpSpPr>
            <p:grpSpPr>
              <a:xfrm>
                <a:off x="115102" y="113077"/>
                <a:ext cx="1053975" cy="1053973"/>
                <a:chOff x="0" y="0"/>
                <a:chExt cx="1053974" cy="1053972"/>
              </a:xfrm>
            </p:grpSpPr>
            <p:sp>
              <p:nvSpPr>
                <p:cNvPr id="592" name="Кружок"/>
                <p:cNvSpPr/>
                <p:nvPr/>
              </p:nvSpPr>
              <p:spPr>
                <a:xfrm rot="16200000">
                  <a:off x="1" y="-2"/>
                  <a:ext cx="1053973" cy="105397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593" name="+"/>
                <p:cNvSpPr txBox="1"/>
                <p:nvPr/>
              </p:nvSpPr>
              <p:spPr>
                <a:xfrm rot="16200000">
                  <a:off x="160701" y="234886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+</a:t>
                  </a:r>
                </a:p>
              </p:txBody>
            </p:sp>
          </p:grpSp>
        </p:grpSp>
        <p:sp>
          <p:nvSpPr>
            <p:cNvPr id="596" name="_"/>
            <p:cNvSpPr txBox="1"/>
            <p:nvPr/>
          </p:nvSpPr>
          <p:spPr>
            <a:xfrm rot="21592414">
              <a:off x="1524605" y="2288683"/>
              <a:ext cx="301702" cy="68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</a:t>
              </a:r>
            </a:p>
          </p:txBody>
        </p:sp>
        <p:grpSp>
          <p:nvGrpSpPr>
            <p:cNvPr id="603" name="Группа"/>
            <p:cNvGrpSpPr/>
            <p:nvPr/>
          </p:nvGrpSpPr>
          <p:grpSpPr>
            <a:xfrm>
              <a:off x="1968453" y="217276"/>
              <a:ext cx="1318028" cy="1318029"/>
              <a:chOff x="0" y="0"/>
              <a:chExt cx="1318027" cy="1318027"/>
            </a:xfrm>
          </p:grpSpPr>
          <p:grpSp>
            <p:nvGrpSpPr>
              <p:cNvPr id="599" name="ID"/>
              <p:cNvGrpSpPr/>
              <p:nvPr/>
            </p:nvGrpSpPr>
            <p:grpSpPr>
              <a:xfrm>
                <a:off x="0" y="0"/>
                <a:ext cx="1318028" cy="1318028"/>
                <a:chOff x="0" y="0"/>
                <a:chExt cx="1318027" cy="1318027"/>
              </a:xfrm>
            </p:grpSpPr>
            <p:sp>
              <p:nvSpPr>
                <p:cNvPr id="597" name="Кружок"/>
                <p:cNvSpPr/>
                <p:nvPr/>
              </p:nvSpPr>
              <p:spPr>
                <a:xfrm rot="21467411">
                  <a:off x="24012" y="24012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598" name="ID"/>
                <p:cNvSpPr txBox="1"/>
                <p:nvPr/>
              </p:nvSpPr>
              <p:spPr>
                <a:xfrm rot="21467411">
                  <a:off x="216349" y="305445"/>
                  <a:ext cx="885329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02" name="-"/>
              <p:cNvGrpSpPr/>
              <p:nvPr/>
            </p:nvGrpSpPr>
            <p:grpSpPr>
              <a:xfrm>
                <a:off x="107313" y="119377"/>
                <a:ext cx="1093829" cy="1093829"/>
                <a:chOff x="0" y="0"/>
                <a:chExt cx="1093828" cy="1093828"/>
              </a:xfrm>
            </p:grpSpPr>
            <p:sp>
              <p:nvSpPr>
                <p:cNvPr id="600" name="Кружок"/>
                <p:cNvSpPr/>
                <p:nvPr/>
              </p:nvSpPr>
              <p:spPr>
                <a:xfrm rot="21467411">
                  <a:off x="19928" y="19928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01" name="-"/>
                <p:cNvSpPr txBox="1"/>
                <p:nvPr/>
              </p:nvSpPr>
              <p:spPr>
                <a:xfrm rot="21467411">
                  <a:off x="180629" y="254814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</p:grpSp>
        </p:grpSp>
        <p:sp>
          <p:nvSpPr>
            <p:cNvPr id="604" name="/"/>
            <p:cNvSpPr txBox="1"/>
            <p:nvPr/>
          </p:nvSpPr>
          <p:spPr>
            <a:xfrm>
              <a:off x="2712416" y="3308405"/>
              <a:ext cx="278169" cy="7324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/</a:t>
              </a:r>
            </a:p>
          </p:txBody>
        </p:sp>
        <p:grpSp>
          <p:nvGrpSpPr>
            <p:cNvPr id="611" name="Группа"/>
            <p:cNvGrpSpPr/>
            <p:nvPr/>
          </p:nvGrpSpPr>
          <p:grpSpPr>
            <a:xfrm>
              <a:off x="4254318" y="2184332"/>
              <a:ext cx="1270003" cy="1270003"/>
              <a:chOff x="0" y="0"/>
              <a:chExt cx="1270002" cy="1270002"/>
            </a:xfrm>
          </p:grpSpPr>
          <p:grpSp>
            <p:nvGrpSpPr>
              <p:cNvPr id="607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605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0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10" name="/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608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09" name="/"/>
                <p:cNvSpPr txBox="1"/>
                <p:nvPr/>
              </p:nvSpPr>
              <p:spPr>
                <a:xfrm>
                  <a:off x="160700" y="234885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sp>
          <p:nvSpPr>
            <p:cNvPr id="612" name="*"/>
            <p:cNvSpPr txBox="1"/>
            <p:nvPr/>
          </p:nvSpPr>
          <p:spPr>
            <a:xfrm rot="21565514">
              <a:off x="2167528" y="2691057"/>
              <a:ext cx="361316" cy="1060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619" name="Группа"/>
            <p:cNvGrpSpPr/>
            <p:nvPr/>
          </p:nvGrpSpPr>
          <p:grpSpPr>
            <a:xfrm>
              <a:off x="3021133" y="744309"/>
              <a:ext cx="1792031" cy="1792031"/>
              <a:chOff x="0" y="0"/>
              <a:chExt cx="1792029" cy="1792029"/>
            </a:xfrm>
          </p:grpSpPr>
          <p:grpSp>
            <p:nvGrpSpPr>
              <p:cNvPr id="615" name="ID"/>
              <p:cNvGrpSpPr/>
              <p:nvPr/>
            </p:nvGrpSpPr>
            <p:grpSpPr>
              <a:xfrm>
                <a:off x="-1" y="-1"/>
                <a:ext cx="1792031" cy="1792031"/>
                <a:chOff x="0" y="0"/>
                <a:chExt cx="1792029" cy="1792029"/>
              </a:xfrm>
            </p:grpSpPr>
            <p:sp>
              <p:nvSpPr>
                <p:cNvPr id="613" name="Кружок"/>
                <p:cNvSpPr/>
                <p:nvPr/>
              </p:nvSpPr>
              <p:spPr>
                <a:xfrm rot="19130173">
                  <a:off x="261013" y="261013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14" name="ID"/>
                <p:cNvSpPr txBox="1"/>
                <p:nvPr/>
              </p:nvSpPr>
              <p:spPr>
                <a:xfrm rot="19130173">
                  <a:off x="453350" y="542446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18" name="*"/>
              <p:cNvGrpSpPr/>
              <p:nvPr/>
            </p:nvGrpSpPr>
            <p:grpSpPr>
              <a:xfrm>
                <a:off x="153267" y="161081"/>
                <a:ext cx="1487204" cy="1487205"/>
                <a:chOff x="0" y="0"/>
                <a:chExt cx="1487203" cy="1487203"/>
              </a:xfrm>
            </p:grpSpPr>
            <p:sp>
              <p:nvSpPr>
                <p:cNvPr id="616" name="Кружок"/>
                <p:cNvSpPr/>
                <p:nvPr/>
              </p:nvSpPr>
              <p:spPr>
                <a:xfrm rot="19130173">
                  <a:off x="216614" y="216615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17" name="*"/>
                <p:cNvSpPr txBox="1"/>
                <p:nvPr/>
              </p:nvSpPr>
              <p:spPr>
                <a:xfrm rot="19130173">
                  <a:off x="377315" y="451501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sp>
          <p:nvSpPr>
            <p:cNvPr id="620" name="("/>
            <p:cNvSpPr txBox="1"/>
            <p:nvPr/>
          </p:nvSpPr>
          <p:spPr>
            <a:xfrm>
              <a:off x="2444342" y="5883173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grpSp>
          <p:nvGrpSpPr>
            <p:cNvPr id="627" name="Группа"/>
            <p:cNvGrpSpPr/>
            <p:nvPr/>
          </p:nvGrpSpPr>
          <p:grpSpPr>
            <a:xfrm>
              <a:off x="3338473" y="7368879"/>
              <a:ext cx="1270003" cy="1270003"/>
              <a:chOff x="0" y="0"/>
              <a:chExt cx="1270002" cy="1270002"/>
            </a:xfrm>
          </p:grpSpPr>
          <p:grpSp>
            <p:nvGrpSpPr>
              <p:cNvPr id="623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621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2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26" name="(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624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25" name="("/>
                <p:cNvSpPr txBox="1"/>
                <p:nvPr/>
              </p:nvSpPr>
              <p:spPr>
                <a:xfrm>
                  <a:off x="160700" y="234885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sp>
          <p:nvSpPr>
            <p:cNvPr id="628" name=")"/>
            <p:cNvSpPr txBox="1"/>
            <p:nvPr/>
          </p:nvSpPr>
          <p:spPr>
            <a:xfrm>
              <a:off x="2027365" y="6470089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grpSp>
          <p:nvGrpSpPr>
            <p:cNvPr id="635" name="Группа"/>
            <p:cNvGrpSpPr/>
            <p:nvPr/>
          </p:nvGrpSpPr>
          <p:grpSpPr>
            <a:xfrm>
              <a:off x="2038537" y="8138511"/>
              <a:ext cx="1270003" cy="1270003"/>
              <a:chOff x="0" y="0"/>
              <a:chExt cx="1270002" cy="1270002"/>
            </a:xfrm>
          </p:grpSpPr>
          <p:grpSp>
            <p:nvGrpSpPr>
              <p:cNvPr id="631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629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3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34" name=")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632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633" name=")"/>
                <p:cNvSpPr txBox="1"/>
                <p:nvPr/>
              </p:nvSpPr>
              <p:spPr>
                <a:xfrm>
                  <a:off x="160700" y="234885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sp>
          <p:nvSpPr>
            <p:cNvPr id="636" name="+, -"/>
            <p:cNvSpPr txBox="1"/>
            <p:nvPr/>
          </p:nvSpPr>
          <p:spPr>
            <a:xfrm rot="606376">
              <a:off x="3103829" y="4731152"/>
              <a:ext cx="778562" cy="934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  <a:r>
                <a:t>+</a:t>
              </a:r>
              <a:r>
                <a:rPr sz="2400"/>
                <a:t>,</a:t>
              </a:r>
              <a:r>
                <a:t> -</a:t>
              </a:r>
            </a:p>
          </p:txBody>
        </p:sp>
        <p:sp>
          <p:nvSpPr>
            <p:cNvPr id="637" name="0, …, 9"/>
            <p:cNvSpPr txBox="1"/>
            <p:nvPr/>
          </p:nvSpPr>
          <p:spPr>
            <a:xfrm rot="50647">
              <a:off x="6006144" y="926501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40" name="dot"/>
            <p:cNvGrpSpPr/>
            <p:nvPr/>
          </p:nvGrpSpPr>
          <p:grpSpPr>
            <a:xfrm>
              <a:off x="8002955" y="7307462"/>
              <a:ext cx="1288575" cy="1288575"/>
              <a:chOff x="0" y="0"/>
              <a:chExt cx="1288573" cy="1288573"/>
            </a:xfrm>
          </p:grpSpPr>
          <p:sp>
            <p:nvSpPr>
              <p:cNvPr id="638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39" name="dot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643" name="S"/>
            <p:cNvGrpSpPr/>
            <p:nvPr/>
          </p:nvGrpSpPr>
          <p:grpSpPr>
            <a:xfrm>
              <a:off x="5724781" y="7261194"/>
              <a:ext cx="1288575" cy="1288575"/>
              <a:chOff x="0" y="0"/>
              <a:chExt cx="1288573" cy="1288573"/>
            </a:xfrm>
          </p:grpSpPr>
          <p:sp>
            <p:nvSpPr>
              <p:cNvPr id="641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42" name="S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646" name="NUM INT"/>
            <p:cNvGrpSpPr/>
            <p:nvPr/>
          </p:nvGrpSpPr>
          <p:grpSpPr>
            <a:xfrm>
              <a:off x="5834187" y="7383487"/>
              <a:ext cx="1069386" cy="1069386"/>
              <a:chOff x="0" y="0"/>
              <a:chExt cx="1069384" cy="1069384"/>
            </a:xfrm>
          </p:grpSpPr>
          <p:sp>
            <p:nvSpPr>
              <p:cNvPr id="64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45" name="NUM INT"/>
              <p:cNvSpPr txBox="1"/>
              <p:nvPr/>
            </p:nvSpPr>
            <p:spPr>
              <a:xfrm rot="50647">
                <a:off x="168406" y="104161"/>
                <a:ext cx="732572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sp>
          <p:nvSpPr>
            <p:cNvPr id="647" name="."/>
            <p:cNvSpPr txBox="1"/>
            <p:nvPr/>
          </p:nvSpPr>
          <p:spPr>
            <a:xfrm rot="50647">
              <a:off x="7386447" y="7308070"/>
              <a:ext cx="196293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48" name="0, …, 9"/>
            <p:cNvSpPr txBox="1"/>
            <p:nvPr/>
          </p:nvSpPr>
          <p:spPr>
            <a:xfrm rot="50647">
              <a:off x="10488884" y="5892842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51" name="S"/>
            <p:cNvGrpSpPr/>
            <p:nvPr/>
          </p:nvGrpSpPr>
          <p:grpSpPr>
            <a:xfrm>
              <a:off x="10323368" y="7372437"/>
              <a:ext cx="1288575" cy="1288575"/>
              <a:chOff x="0" y="0"/>
              <a:chExt cx="1288573" cy="1288573"/>
            </a:xfrm>
          </p:grpSpPr>
          <p:sp>
            <p:nvSpPr>
              <p:cNvPr id="649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0" name="S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654" name="NUM FLOAT"/>
            <p:cNvGrpSpPr/>
            <p:nvPr/>
          </p:nvGrpSpPr>
          <p:grpSpPr>
            <a:xfrm>
              <a:off x="10432776" y="7494730"/>
              <a:ext cx="1069386" cy="1069386"/>
              <a:chOff x="0" y="0"/>
              <a:chExt cx="1069384" cy="1069384"/>
            </a:xfrm>
          </p:grpSpPr>
          <p:sp>
            <p:nvSpPr>
              <p:cNvPr id="652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3" name="NUM FLOAT"/>
              <p:cNvSpPr txBox="1"/>
              <p:nvPr/>
            </p:nvSpPr>
            <p:spPr>
              <a:xfrm rot="50647">
                <a:off x="168406" y="27707"/>
                <a:ext cx="732572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655" name="0, …, 9"/>
            <p:cNvSpPr txBox="1"/>
            <p:nvPr/>
          </p:nvSpPr>
          <p:spPr>
            <a:xfrm rot="50647">
              <a:off x="9272949" y="73418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658" name="sign"/>
            <p:cNvGrpSpPr/>
            <p:nvPr/>
          </p:nvGrpSpPr>
          <p:grpSpPr>
            <a:xfrm>
              <a:off x="4571187" y="5524300"/>
              <a:ext cx="1273500" cy="1273500"/>
              <a:chOff x="0" y="0"/>
              <a:chExt cx="1273499" cy="1273499"/>
            </a:xfrm>
          </p:grpSpPr>
          <p:sp>
            <p:nvSpPr>
              <p:cNvPr id="656" name="Кружок"/>
              <p:cNvSpPr/>
              <p:nvPr/>
            </p:nvSpPr>
            <p:spPr>
              <a:xfrm rot="9479">
                <a:off x="1748" y="174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657" name="sign"/>
              <p:cNvSpPr txBox="1"/>
              <p:nvPr/>
            </p:nvSpPr>
            <p:spPr>
              <a:xfrm rot="9479">
                <a:off x="194085" y="283181"/>
                <a:ext cx="885328" cy="707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sign</a:t>
                </a:r>
              </a:p>
            </p:txBody>
          </p:sp>
        </p:grpSp>
        <p:sp>
          <p:nvSpPr>
            <p:cNvPr id="659" name="0, …, 9"/>
            <p:cNvSpPr txBox="1"/>
            <p:nvPr/>
          </p:nvSpPr>
          <p:spPr>
            <a:xfrm rot="1844976">
              <a:off x="3467505" y="5971710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660" name="0, …, 9"/>
            <p:cNvSpPr txBox="1"/>
            <p:nvPr/>
          </p:nvSpPr>
          <p:spPr>
            <a:xfrm>
              <a:off x="5782403" y="658845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661" name="a, …, z, A, …, Z"/>
            <p:cNvSpPr txBox="1"/>
            <p:nvPr/>
          </p:nvSpPr>
          <p:spPr>
            <a:xfrm>
              <a:off x="2298807" y="4245916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grpSp>
          <p:nvGrpSpPr>
            <p:cNvPr id="668" name="Группа"/>
            <p:cNvGrpSpPr/>
            <p:nvPr/>
          </p:nvGrpSpPr>
          <p:grpSpPr>
            <a:xfrm>
              <a:off x="4775648" y="4185772"/>
              <a:ext cx="1270003" cy="1270003"/>
              <a:chOff x="0" y="0"/>
              <a:chExt cx="1270002" cy="1270002"/>
            </a:xfrm>
          </p:grpSpPr>
          <p:grpSp>
            <p:nvGrpSpPr>
              <p:cNvPr id="664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662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6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667" name="ID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665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666" name="ID"/>
                <p:cNvSpPr txBox="1"/>
                <p:nvPr/>
              </p:nvSpPr>
              <p:spPr>
                <a:xfrm>
                  <a:off x="160700" y="173417"/>
                  <a:ext cx="732573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sp>
          <p:nvSpPr>
            <p:cNvPr id="669" name="a, …, z, A, …, Z, 0, …, 9"/>
            <p:cNvSpPr txBox="1"/>
            <p:nvPr/>
          </p:nvSpPr>
          <p:spPr>
            <a:xfrm>
              <a:off x="5126211" y="3571163"/>
              <a:ext cx="3025751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670" name="_ , \t"/>
            <p:cNvSpPr txBox="1"/>
            <p:nvPr/>
          </p:nvSpPr>
          <p:spPr>
            <a:xfrm>
              <a:off x="951116" y="10358384"/>
              <a:ext cx="782592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 , \t</a:t>
              </a:r>
            </a:p>
          </p:txBody>
        </p:sp>
        <p:sp>
          <p:nvSpPr>
            <p:cNvPr id="671" name="_ , \t"/>
            <p:cNvSpPr txBox="1"/>
            <p:nvPr/>
          </p:nvSpPr>
          <p:spPr>
            <a:xfrm>
              <a:off x="214688" y="6320295"/>
              <a:ext cx="782593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 , \t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Полученный таким образом КА не является детерминированным, так как из начального состояния S по символам     ‘+’ и ‘-’ можно перейти как в соответствующие состояния + и -, так и в состояние sign.…"/>
          <p:cNvSpPr txBox="1"/>
          <p:nvPr>
            <p:ph type="body" sz="half" idx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 algn="l" defTabSz="2438337">
              <a:lnSpc>
                <a:spcPct val="90000"/>
              </a:lnSpc>
              <a:spcBef>
                <a:spcPts val="2400"/>
              </a:spcBef>
              <a:defRPr spc="0" sz="44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Полученный таким образом КА не является детерминированным, так как из начального состояния S по символам     ‘</a:t>
            </a:r>
            <a:r>
              <a:rPr i="1"/>
              <a:t>+’</a:t>
            </a:r>
            <a:r>
              <a:t> и ‘-</a:t>
            </a:r>
            <a:r>
              <a:rPr i="1"/>
              <a:t>’</a:t>
            </a:r>
            <a:r>
              <a:t> можно перейти как в соответствующие состояния + и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-</a:t>
            </a:r>
            <a:r>
              <a:t>, так и в состояние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sign</a:t>
            </a:r>
            <a:r>
              <a:t>.</a:t>
            </a:r>
          </a:p>
          <a:p>
            <a:pPr algn="l" defTabSz="2438337">
              <a:lnSpc>
                <a:spcPct val="90000"/>
              </a:lnSpc>
              <a:spcBef>
                <a:spcPts val="2400"/>
              </a:spcBef>
              <a:defRPr spc="0" sz="44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Воспользуемся алгоритмом </a:t>
            </a:r>
            <a:r>
              <a:rPr i="1" sz="5000">
                <a:latin typeface="Canela Text Bold"/>
                <a:ea typeface="Canela Text Bold"/>
                <a:cs typeface="Canela Text Bold"/>
                <a:sym typeface="Canela Text Bold"/>
              </a:rPr>
              <a:t>конструкции подмножеств</a:t>
            </a:r>
            <a:r>
              <a:t>*.</a:t>
            </a:r>
          </a:p>
        </p:txBody>
      </p:sp>
      <p:sp>
        <p:nvSpPr>
          <p:cNvPr id="675" name="Символы"/>
          <p:cNvSpPr txBox="1"/>
          <p:nvPr/>
        </p:nvSpPr>
        <p:spPr>
          <a:xfrm>
            <a:off x="18333239" y="2187930"/>
            <a:ext cx="18573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Символы</a:t>
            </a:r>
          </a:p>
        </p:txBody>
      </p:sp>
      <p:sp>
        <p:nvSpPr>
          <p:cNvPr id="676" name="Состояния"/>
          <p:cNvSpPr txBox="1"/>
          <p:nvPr/>
        </p:nvSpPr>
        <p:spPr>
          <a:xfrm rot="16200000">
            <a:off x="13489843" y="8182482"/>
            <a:ext cx="21175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Состояния</a:t>
            </a:r>
          </a:p>
        </p:txBody>
      </p:sp>
      <p:sp>
        <p:nvSpPr>
          <p:cNvPr id="677" name="Объединение в КА с общим начальным состоянием"/>
          <p:cNvSpPr txBox="1"/>
          <p:nvPr/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243327">
              <a:lnSpc>
                <a:spcPct val="80000"/>
              </a:lnSpc>
              <a:defRPr spc="-100" sz="7700"/>
            </a:lvl1pPr>
          </a:lstStyle>
          <a:p>
            <a:pPr/>
            <a:r>
              <a:t>Объединение в КА с общим начальным состоянием</a:t>
            </a:r>
          </a:p>
        </p:txBody>
      </p:sp>
      <p:graphicFrame>
        <p:nvGraphicFramePr>
          <p:cNvPr id="678" name="Таблица"/>
          <p:cNvGraphicFramePr/>
          <p:nvPr/>
        </p:nvGraphicFramePr>
        <p:xfrm>
          <a:off x="14885302" y="2860265"/>
          <a:ext cx="8409423" cy="106783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  <a:gridCol w="764493"/>
              </a:tblGrid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6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solidFill>
                            <a:schemeClr val="accent5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solidFill>
                            <a:schemeClr val="accent5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16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1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6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1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7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79" name="*Алгоритм представлен на сайте: https://www.geeksforgeeks.org/conversion-from-nfa-to-dfa/"/>
          <p:cNvSpPr txBox="1"/>
          <p:nvPr/>
        </p:nvSpPr>
        <p:spPr>
          <a:xfrm>
            <a:off x="17793" y="13325155"/>
            <a:ext cx="9037403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*Алгоритм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682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683" name="Таблица"/>
          <p:cNvGraphicFramePr/>
          <p:nvPr/>
        </p:nvGraphicFramePr>
        <p:xfrm>
          <a:off x="26995" y="3017249"/>
          <a:ext cx="5588001" cy="1066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84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87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68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686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aphicFrame>
        <p:nvGraphicFramePr>
          <p:cNvPr id="688" name="Таблица"/>
          <p:cNvGraphicFramePr/>
          <p:nvPr/>
        </p:nvGraphicFramePr>
        <p:xfrm>
          <a:off x="5832643" y="3038230"/>
          <a:ext cx="5588003" cy="76200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1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5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689" name="Таблица"/>
          <p:cNvGraphicFramePr/>
          <p:nvPr/>
        </p:nvGraphicFramePr>
        <p:xfrm>
          <a:off x="5848763" y="3797975"/>
          <a:ext cx="508002" cy="762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90" name="Создаем новую таблицу переходов только с начальным состоянием."/>
          <p:cNvSpPr txBox="1"/>
          <p:nvPr/>
        </p:nvSpPr>
        <p:spPr>
          <a:xfrm>
            <a:off x="18616001" y="3184463"/>
            <a:ext cx="5619752" cy="5241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2400"/>
              </a:spcBef>
              <a:defRPr spc="-100" sz="5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Создаем новую таблицу переходов только с начальным состоянием.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3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Линия"/>
          <p:cNvSpPr/>
          <p:nvPr/>
        </p:nvSpPr>
        <p:spPr>
          <a:xfrm flipV="1">
            <a:off x="13647019" y="4564244"/>
            <a:ext cx="1786463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Линия"/>
          <p:cNvSpPr/>
          <p:nvPr/>
        </p:nvSpPr>
        <p:spPr>
          <a:xfrm flipV="1">
            <a:off x="13840055" y="6419417"/>
            <a:ext cx="2799700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6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697" name="Алгоритм представлен на сайте: https://www.geeksforgeeks.org/conversion-from-nfa-to-dfa/"/>
          <p:cNvSpPr txBox="1"/>
          <p:nvPr/>
        </p:nvSpPr>
        <p:spPr>
          <a:xfrm>
            <a:off x="15287852" y="13192219"/>
            <a:ext cx="8923550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698" name="Таблица"/>
          <p:cNvGraphicFramePr/>
          <p:nvPr/>
        </p:nvGraphicFramePr>
        <p:xfrm>
          <a:off x="5829167" y="3026774"/>
          <a:ext cx="5588001" cy="1524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699" name="Линия"/>
          <p:cNvSpPr/>
          <p:nvPr/>
        </p:nvSpPr>
        <p:spPr>
          <a:xfrm>
            <a:off x="13373189" y="7905245"/>
            <a:ext cx="1088989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Линия"/>
          <p:cNvSpPr/>
          <p:nvPr/>
        </p:nvSpPr>
        <p:spPr>
          <a:xfrm flipV="1">
            <a:off x="13216583" y="3728144"/>
            <a:ext cx="8195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*"/>
          <p:cNvSpPr txBox="1"/>
          <p:nvPr/>
        </p:nvSpPr>
        <p:spPr>
          <a:xfrm rot="16807079">
            <a:off x="12865248" y="4997555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712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708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706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07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11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709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10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715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71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1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722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71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71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1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21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71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20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sp>
        <p:nvSpPr>
          <p:cNvPr id="723" name="_, \t"/>
          <p:cNvSpPr txBox="1"/>
          <p:nvPr/>
        </p:nvSpPr>
        <p:spPr>
          <a:xfrm>
            <a:off x="12400328" y="9016024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724" name="/"/>
          <p:cNvSpPr txBox="1"/>
          <p:nvPr/>
        </p:nvSpPr>
        <p:spPr>
          <a:xfrm rot="138337">
            <a:off x="13589770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731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727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725" name="Кружок"/>
              <p:cNvSpPr/>
              <p:nvPr/>
            </p:nvSpPr>
            <p:spPr>
              <a:xfrm rot="117340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26" name="ID"/>
              <p:cNvSpPr txBox="1"/>
              <p:nvPr/>
            </p:nvSpPr>
            <p:spPr>
              <a:xfrm rot="117340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30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6" cy="1089326"/>
            </a:xfrm>
          </p:grpSpPr>
          <p:sp>
            <p:nvSpPr>
              <p:cNvPr id="728" name="Кружок"/>
              <p:cNvSpPr/>
              <p:nvPr/>
            </p:nvSpPr>
            <p:spPr>
              <a:xfrm rot="117340">
                <a:off x="17677" y="17677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29" name="/"/>
              <p:cNvSpPr txBox="1"/>
              <p:nvPr/>
            </p:nvSpPr>
            <p:spPr>
              <a:xfrm rot="117340">
                <a:off x="178378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sp>
        <p:nvSpPr>
          <p:cNvPr id="732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grpSp>
        <p:nvGrpSpPr>
          <p:cNvPr id="739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735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733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34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38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736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37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sp>
        <p:nvSpPr>
          <p:cNvPr id="740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grpSp>
        <p:nvGrpSpPr>
          <p:cNvPr id="747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743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741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42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46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744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745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750" name="S"/>
          <p:cNvGrpSpPr/>
          <p:nvPr/>
        </p:nvGrpSpPr>
        <p:grpSpPr>
          <a:xfrm>
            <a:off x="17801375" y="9844958"/>
            <a:ext cx="1288575" cy="1288575"/>
            <a:chOff x="0" y="0"/>
            <a:chExt cx="1288573" cy="1288573"/>
          </a:xfrm>
        </p:grpSpPr>
        <p:sp>
          <p:nvSpPr>
            <p:cNvPr id="748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49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753" name="NUM INT"/>
          <p:cNvGrpSpPr/>
          <p:nvPr/>
        </p:nvGrpSpPr>
        <p:grpSpPr>
          <a:xfrm>
            <a:off x="17910781" y="9967250"/>
            <a:ext cx="1069386" cy="1069386"/>
            <a:chOff x="0" y="0"/>
            <a:chExt cx="1069384" cy="1069384"/>
          </a:xfrm>
        </p:grpSpPr>
        <p:sp>
          <p:nvSpPr>
            <p:cNvPr id="751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752" name="NUM INT"/>
            <p:cNvSpPr txBox="1"/>
            <p:nvPr/>
          </p:nvSpPr>
          <p:spPr>
            <a:xfrm rot="50647">
              <a:off x="168407" y="104161"/>
              <a:ext cx="732571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754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755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762" name="Группа"/>
          <p:cNvGrpSpPr/>
          <p:nvPr/>
        </p:nvGrpSpPr>
        <p:grpSpPr>
          <a:xfrm>
            <a:off x="15215420" y="3486482"/>
            <a:ext cx="1324253" cy="1324252"/>
            <a:chOff x="0" y="0"/>
            <a:chExt cx="1324251" cy="1324251"/>
          </a:xfrm>
        </p:grpSpPr>
        <p:grpSp>
          <p:nvGrpSpPr>
            <p:cNvPr id="758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756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57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61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759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60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sp>
        <p:nvSpPr>
          <p:cNvPr id="763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770" name="Группа"/>
          <p:cNvGrpSpPr/>
          <p:nvPr/>
        </p:nvGrpSpPr>
        <p:grpSpPr>
          <a:xfrm>
            <a:off x="16643184" y="5572760"/>
            <a:ext cx="1270003" cy="1270004"/>
            <a:chOff x="0" y="0"/>
            <a:chExt cx="1270002" cy="1270002"/>
          </a:xfrm>
        </p:grpSpPr>
        <p:grpSp>
          <p:nvGrpSpPr>
            <p:cNvPr id="766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764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65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69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767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768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aphicFrame>
        <p:nvGraphicFramePr>
          <p:cNvPr id="771" name="Таблица"/>
          <p:cNvGraphicFramePr/>
          <p:nvPr/>
        </p:nvGraphicFramePr>
        <p:xfrm>
          <a:off x="26995" y="3017249"/>
          <a:ext cx="5588001" cy="1066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pSp>
        <p:nvGrpSpPr>
          <p:cNvPr id="778" name="Группа"/>
          <p:cNvGrpSpPr/>
          <p:nvPr/>
        </p:nvGrpSpPr>
        <p:grpSpPr>
          <a:xfrm>
            <a:off x="16087027" y="7384932"/>
            <a:ext cx="1270003" cy="1270003"/>
            <a:chOff x="0" y="0"/>
            <a:chExt cx="1270002" cy="1270002"/>
          </a:xfrm>
        </p:grpSpPr>
        <p:grpSp>
          <p:nvGrpSpPr>
            <p:cNvPr id="774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772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773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777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775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776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779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80" name="Из исходной таблицы переписываем все переходы для состояний новой таблицы (пока только начальное)."/>
          <p:cNvSpPr txBox="1"/>
          <p:nvPr/>
        </p:nvSpPr>
        <p:spPr>
          <a:xfrm>
            <a:off x="18616001" y="3184463"/>
            <a:ext cx="5619752" cy="5241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734694">
              <a:lnSpc>
                <a:spcPct val="100000"/>
              </a:lnSpc>
              <a:spcBef>
                <a:spcPts val="2100"/>
              </a:spcBef>
              <a:defRPr spc="-100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Из исходной таблицы переписываем все переходы для состояний новой таблицы (пока только начальное).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Задачи</a:t>
            </a:r>
          </a:p>
        </p:txBody>
      </p:sp>
      <p:sp>
        <p:nvSpPr>
          <p:cNvPr id="166" name="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…"/>
          <p:cNvSpPr txBox="1"/>
          <p:nvPr>
            <p:ph type="body" idx="1"/>
          </p:nvPr>
        </p:nvSpPr>
        <p:spPr>
          <a:xfrm>
            <a:off x="1217710" y="4009348"/>
            <a:ext cx="21948580" cy="8483601"/>
          </a:xfrm>
          <a:prstGeom prst="rect">
            <a:avLst/>
          </a:prstGeom>
        </p:spPr>
        <p:txBody>
          <a:bodyPr/>
          <a:lstStyle/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Объединить полученный набор КА в один КА (с общим начальным состоянием).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pPr marL="907288" indent="-907288" defTabSz="2292038">
              <a:spcBef>
                <a:spcPts val="2200"/>
              </a:spcBef>
              <a:buClr>
                <a:srgbClr val="000000"/>
              </a:buClr>
              <a:buSzPct val="100000"/>
              <a:buAutoNum type="alphaLcParenR" startAt="1"/>
              <a:defRPr sz="4100"/>
            </a:pPr>
            <a:r>
              <a:t>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167" name="Прямоугольник"/>
          <p:cNvSpPr/>
          <p:nvPr/>
        </p:nvSpPr>
        <p:spPr>
          <a:xfrm>
            <a:off x="1202117" y="4184828"/>
            <a:ext cx="580341" cy="8132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8" name="а)"/>
          <p:cNvSpPr txBox="1"/>
          <p:nvPr/>
        </p:nvSpPr>
        <p:spPr>
          <a:xfrm>
            <a:off x="1217805" y="3995970"/>
            <a:ext cx="54896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а)</a:t>
            </a:r>
          </a:p>
        </p:txBody>
      </p:sp>
      <p:sp>
        <p:nvSpPr>
          <p:cNvPr id="169" name="б)"/>
          <p:cNvSpPr txBox="1"/>
          <p:nvPr/>
        </p:nvSpPr>
        <p:spPr>
          <a:xfrm>
            <a:off x="1240217" y="6390894"/>
            <a:ext cx="580340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б)</a:t>
            </a:r>
          </a:p>
        </p:txBody>
      </p:sp>
      <p:sp>
        <p:nvSpPr>
          <p:cNvPr id="170" name="в)"/>
          <p:cNvSpPr txBox="1"/>
          <p:nvPr/>
        </p:nvSpPr>
        <p:spPr>
          <a:xfrm>
            <a:off x="1240068" y="8099948"/>
            <a:ext cx="555238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в)</a:t>
            </a:r>
          </a:p>
        </p:txBody>
      </p:sp>
      <p:sp>
        <p:nvSpPr>
          <p:cNvPr id="171" name="г)"/>
          <p:cNvSpPr txBox="1"/>
          <p:nvPr/>
        </p:nvSpPr>
        <p:spPr>
          <a:xfrm>
            <a:off x="1242784" y="9111290"/>
            <a:ext cx="524406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г)</a:t>
            </a:r>
          </a:p>
        </p:txBody>
      </p:sp>
      <p:sp>
        <p:nvSpPr>
          <p:cNvPr id="172" name="д)"/>
          <p:cNvSpPr txBox="1"/>
          <p:nvPr/>
        </p:nvSpPr>
        <p:spPr>
          <a:xfrm>
            <a:off x="1230505" y="10793251"/>
            <a:ext cx="54896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3" name="Соединит. линия"/>
          <p:cNvSpPr/>
          <p:nvPr/>
        </p:nvSpPr>
        <p:spPr>
          <a:xfrm>
            <a:off x="12958051" y="12089800"/>
            <a:ext cx="721565" cy="93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4" name="Линия"/>
          <p:cNvSpPr/>
          <p:nvPr/>
        </p:nvSpPr>
        <p:spPr>
          <a:xfrm>
            <a:off x="17532705" y="6700063"/>
            <a:ext cx="1019675" cy="3141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5" name="Линия"/>
          <p:cNvSpPr/>
          <p:nvPr/>
        </p:nvSpPr>
        <p:spPr>
          <a:xfrm>
            <a:off x="19022958" y="10449655"/>
            <a:ext cx="1066557" cy="15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6" name="Соединит. линия"/>
          <p:cNvSpPr/>
          <p:nvPr/>
        </p:nvSpPr>
        <p:spPr>
          <a:xfrm>
            <a:off x="18227958" y="11000062"/>
            <a:ext cx="642084" cy="8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7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788" name="Соединит. линия"/>
          <p:cNvSpPr/>
          <p:nvPr/>
        </p:nvSpPr>
        <p:spPr>
          <a:xfrm>
            <a:off x="16202299" y="3572508"/>
            <a:ext cx="1167593" cy="69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789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0" name="Линия"/>
          <p:cNvSpPr/>
          <p:nvPr/>
        </p:nvSpPr>
        <p:spPr>
          <a:xfrm flipV="1">
            <a:off x="13647019" y="4564244"/>
            <a:ext cx="1786464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1" name="Линия"/>
          <p:cNvSpPr/>
          <p:nvPr/>
        </p:nvSpPr>
        <p:spPr>
          <a:xfrm flipV="1">
            <a:off x="13840056" y="6419417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2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793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794" name="Таблица"/>
          <p:cNvGraphicFramePr/>
          <p:nvPr/>
        </p:nvGraphicFramePr>
        <p:xfrm>
          <a:off x="5829167" y="3026774"/>
          <a:ext cx="5588001" cy="8382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795" name="Линия"/>
          <p:cNvSpPr/>
          <p:nvPr/>
        </p:nvSpPr>
        <p:spPr>
          <a:xfrm>
            <a:off x="13373189" y="7905245"/>
            <a:ext cx="1088988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6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7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8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9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0" name="Линия"/>
          <p:cNvSpPr/>
          <p:nvPr/>
        </p:nvSpPr>
        <p:spPr>
          <a:xfrm flipV="1">
            <a:off x="13216582" y="3728144"/>
            <a:ext cx="8196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1" name="*"/>
          <p:cNvSpPr txBox="1"/>
          <p:nvPr/>
        </p:nvSpPr>
        <p:spPr>
          <a:xfrm rot="16807079">
            <a:off x="12865248" y="4997556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808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804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802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03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07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805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06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811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809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10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818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814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812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13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17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815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16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sp>
        <p:nvSpPr>
          <p:cNvPr id="819" name="/"/>
          <p:cNvSpPr txBox="1"/>
          <p:nvPr/>
        </p:nvSpPr>
        <p:spPr>
          <a:xfrm>
            <a:off x="13589768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grpSp>
        <p:nvGrpSpPr>
          <p:cNvPr id="826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822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820" name="Кружок"/>
              <p:cNvSpPr/>
              <p:nvPr/>
            </p:nvSpPr>
            <p:spPr>
              <a:xfrm rot="117339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21" name="ID"/>
              <p:cNvSpPr txBox="1"/>
              <p:nvPr/>
            </p:nvSpPr>
            <p:spPr>
              <a:xfrm rot="117339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25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5" cy="1089325"/>
            </a:xfrm>
          </p:grpSpPr>
          <p:sp>
            <p:nvSpPr>
              <p:cNvPr id="823" name="Кружок"/>
              <p:cNvSpPr/>
              <p:nvPr/>
            </p:nvSpPr>
            <p:spPr>
              <a:xfrm rot="117339">
                <a:off x="17676" y="1767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24" name="/"/>
              <p:cNvSpPr txBox="1"/>
              <p:nvPr/>
            </p:nvSpPr>
            <p:spPr>
              <a:xfrm rot="117339">
                <a:off x="178377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833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829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827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28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32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830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31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840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836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834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35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39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837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838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843" name="S"/>
          <p:cNvGrpSpPr/>
          <p:nvPr/>
        </p:nvGrpSpPr>
        <p:grpSpPr>
          <a:xfrm>
            <a:off x="17801377" y="9844958"/>
            <a:ext cx="1288575" cy="1288575"/>
            <a:chOff x="0" y="0"/>
            <a:chExt cx="1288573" cy="1288573"/>
          </a:xfrm>
        </p:grpSpPr>
        <p:sp>
          <p:nvSpPr>
            <p:cNvPr id="841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42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846" name="NUM INT"/>
          <p:cNvGrpSpPr/>
          <p:nvPr/>
        </p:nvGrpSpPr>
        <p:grpSpPr>
          <a:xfrm>
            <a:off x="17910782" y="9967250"/>
            <a:ext cx="1069386" cy="1069386"/>
            <a:chOff x="0" y="0"/>
            <a:chExt cx="1069384" cy="1069384"/>
          </a:xfrm>
        </p:grpSpPr>
        <p:sp>
          <p:nvSpPr>
            <p:cNvPr id="844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45" name="NUM INT"/>
            <p:cNvSpPr txBox="1"/>
            <p:nvPr/>
          </p:nvSpPr>
          <p:spPr>
            <a:xfrm rot="50647">
              <a:off x="168406" y="104161"/>
              <a:ext cx="732572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sp>
        <p:nvSpPr>
          <p:cNvPr id="847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854" name="Группа"/>
          <p:cNvGrpSpPr/>
          <p:nvPr/>
        </p:nvGrpSpPr>
        <p:grpSpPr>
          <a:xfrm>
            <a:off x="15215420" y="3486483"/>
            <a:ext cx="1324253" cy="1324252"/>
            <a:chOff x="0" y="0"/>
            <a:chExt cx="1324251" cy="1324251"/>
          </a:xfrm>
        </p:grpSpPr>
        <p:grpSp>
          <p:nvGrpSpPr>
            <p:cNvPr id="850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848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49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53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851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52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sp>
        <p:nvSpPr>
          <p:cNvPr id="855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grpSp>
        <p:nvGrpSpPr>
          <p:cNvPr id="862" name="Группа"/>
          <p:cNvGrpSpPr/>
          <p:nvPr/>
        </p:nvGrpSpPr>
        <p:grpSpPr>
          <a:xfrm>
            <a:off x="16643182" y="5572760"/>
            <a:ext cx="1270003" cy="1270004"/>
            <a:chOff x="0" y="0"/>
            <a:chExt cx="1270002" cy="1270002"/>
          </a:xfrm>
        </p:grpSpPr>
        <p:grpSp>
          <p:nvGrpSpPr>
            <p:cNvPr id="85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85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5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61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85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860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sp>
        <p:nvSpPr>
          <p:cNvPr id="863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grpSp>
        <p:nvGrpSpPr>
          <p:cNvPr id="866" name="dot"/>
          <p:cNvGrpSpPr/>
          <p:nvPr/>
        </p:nvGrpSpPr>
        <p:grpSpPr>
          <a:xfrm>
            <a:off x="20079549" y="9843131"/>
            <a:ext cx="1288575" cy="1288575"/>
            <a:chOff x="0" y="0"/>
            <a:chExt cx="1288573" cy="1288573"/>
          </a:xfrm>
        </p:grpSpPr>
        <p:sp>
          <p:nvSpPr>
            <p:cNvPr id="864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865" name="dot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sp>
        <p:nvSpPr>
          <p:cNvPr id="867" name="."/>
          <p:cNvSpPr txBox="1"/>
          <p:nvPr/>
        </p:nvSpPr>
        <p:spPr>
          <a:xfrm rot="50647">
            <a:off x="19463041" y="984373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868" name="0, …, 9"/>
          <p:cNvSpPr txBox="1"/>
          <p:nvPr/>
        </p:nvSpPr>
        <p:spPr>
          <a:xfrm rot="4368007">
            <a:off x="17754042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869" name="Таблица"/>
          <p:cNvGraphicFramePr/>
          <p:nvPr/>
        </p:nvGraphicFramePr>
        <p:xfrm>
          <a:off x="26995" y="3017249"/>
          <a:ext cx="5588001" cy="1066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870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871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872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873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874" name="_, \t"/>
          <p:cNvSpPr txBox="1"/>
          <p:nvPr/>
        </p:nvSpPr>
        <p:spPr>
          <a:xfrm>
            <a:off x="13026749" y="12978456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875" name="Линия"/>
          <p:cNvSpPr/>
          <p:nvPr/>
        </p:nvSpPr>
        <p:spPr>
          <a:xfrm>
            <a:off x="17094937" y="8426626"/>
            <a:ext cx="1025723" cy="15060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82" name="Группа"/>
          <p:cNvGrpSpPr/>
          <p:nvPr/>
        </p:nvGrpSpPr>
        <p:grpSpPr>
          <a:xfrm>
            <a:off x="16087027" y="7384932"/>
            <a:ext cx="1270003" cy="1270003"/>
            <a:chOff x="0" y="0"/>
            <a:chExt cx="1270002" cy="1270002"/>
          </a:xfrm>
        </p:grpSpPr>
        <p:grpSp>
          <p:nvGrpSpPr>
            <p:cNvPr id="87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87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87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881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87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880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883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884" name="0, …, 9"/>
          <p:cNvSpPr txBox="1"/>
          <p:nvPr/>
        </p:nvSpPr>
        <p:spPr>
          <a:xfrm rot="3401591">
            <a:off x="17221164" y="8594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885" name="Добавляем полученные состояния в новую таблицу. Переписываем переходы для них.…"/>
          <p:cNvSpPr txBox="1"/>
          <p:nvPr/>
        </p:nvSpPr>
        <p:spPr>
          <a:xfrm>
            <a:off x="18616001" y="3184464"/>
            <a:ext cx="5619752" cy="657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28319">
              <a:lnSpc>
                <a:spcPct val="100000"/>
              </a:lnSpc>
              <a:spcBef>
                <a:spcPts val="1500"/>
              </a:spcBef>
              <a:defRPr spc="-100" sz="32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Добавляем полученные состояния в новую таблицу. Переписываем переходы для них.</a:t>
            </a:r>
            <a:endParaRPr spc="-64"/>
          </a:p>
          <a:p>
            <a:pPr defTabSz="528319">
              <a:lnSpc>
                <a:spcPct val="100000"/>
              </a:lnSpc>
              <a:spcBef>
                <a:spcPts val="1500"/>
              </a:spcBef>
              <a:defRPr spc="-100" sz="32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Если состояние состоит из нескольких - при переходе по символу следующим для него состоянием будет объединение следующий состояний для входящих в его состав состояний при переходе по этому символу.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8" name="Соединит. линия"/>
          <p:cNvSpPr/>
          <p:nvPr/>
        </p:nvSpPr>
        <p:spPr>
          <a:xfrm>
            <a:off x="12958051" y="12089800"/>
            <a:ext cx="721564" cy="93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89" name="Линия"/>
          <p:cNvSpPr/>
          <p:nvPr/>
        </p:nvSpPr>
        <p:spPr>
          <a:xfrm>
            <a:off x="17532706" y="6700063"/>
            <a:ext cx="1019674" cy="31417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0" name="Линия"/>
          <p:cNvSpPr/>
          <p:nvPr/>
        </p:nvSpPr>
        <p:spPr>
          <a:xfrm>
            <a:off x="21290855" y="10461466"/>
            <a:ext cx="1066557" cy="15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1" name="Линия"/>
          <p:cNvSpPr/>
          <p:nvPr/>
        </p:nvSpPr>
        <p:spPr>
          <a:xfrm>
            <a:off x="19022959" y="10449653"/>
            <a:ext cx="1066557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2" name="Соединит. линия"/>
          <p:cNvSpPr/>
          <p:nvPr/>
        </p:nvSpPr>
        <p:spPr>
          <a:xfrm>
            <a:off x="18227960" y="11000062"/>
            <a:ext cx="642083" cy="8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93" name="Соединит. линия"/>
          <p:cNvSpPr/>
          <p:nvPr/>
        </p:nvSpPr>
        <p:spPr>
          <a:xfrm>
            <a:off x="16202299" y="3572508"/>
            <a:ext cx="1167593" cy="69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894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5" name="Линия"/>
          <p:cNvSpPr/>
          <p:nvPr/>
        </p:nvSpPr>
        <p:spPr>
          <a:xfrm flipV="1">
            <a:off x="13647019" y="4564244"/>
            <a:ext cx="1786464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6" name="Линия"/>
          <p:cNvSpPr/>
          <p:nvPr/>
        </p:nvSpPr>
        <p:spPr>
          <a:xfrm flipV="1">
            <a:off x="13840056" y="6419417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7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898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899" name="Таблица"/>
          <p:cNvGraphicFramePr/>
          <p:nvPr/>
        </p:nvGraphicFramePr>
        <p:xfrm>
          <a:off x="5829167" y="3026774"/>
          <a:ext cx="5588001" cy="9144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latin typeface="Avenir Next Regular"/>
                          <a:ea typeface="Avenir Next Regular"/>
                          <a:cs typeface="Avenir Next Regular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900" name="Линия"/>
          <p:cNvSpPr/>
          <p:nvPr/>
        </p:nvSpPr>
        <p:spPr>
          <a:xfrm>
            <a:off x="13373189" y="7905245"/>
            <a:ext cx="1088988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1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2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3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4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5" name="Линия"/>
          <p:cNvSpPr/>
          <p:nvPr/>
        </p:nvSpPr>
        <p:spPr>
          <a:xfrm flipV="1">
            <a:off x="13216582" y="3728144"/>
            <a:ext cx="8196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12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908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906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07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11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909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10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915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91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14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22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91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91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1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21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91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20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929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925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923" name="Кружок"/>
              <p:cNvSpPr/>
              <p:nvPr/>
            </p:nvSpPr>
            <p:spPr>
              <a:xfrm rot="117339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24" name="ID"/>
              <p:cNvSpPr txBox="1"/>
              <p:nvPr/>
            </p:nvSpPr>
            <p:spPr>
              <a:xfrm rot="117339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28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5" cy="1089325"/>
            </a:xfrm>
          </p:grpSpPr>
          <p:sp>
            <p:nvSpPr>
              <p:cNvPr id="926" name="Кружок"/>
              <p:cNvSpPr/>
              <p:nvPr/>
            </p:nvSpPr>
            <p:spPr>
              <a:xfrm rot="117339">
                <a:off x="17676" y="1767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27" name="/"/>
              <p:cNvSpPr txBox="1"/>
              <p:nvPr/>
            </p:nvSpPr>
            <p:spPr>
              <a:xfrm rot="117339">
                <a:off x="178377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936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932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930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31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35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933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34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943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939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937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38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42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940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941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946" name="S"/>
          <p:cNvGrpSpPr/>
          <p:nvPr/>
        </p:nvGrpSpPr>
        <p:grpSpPr>
          <a:xfrm>
            <a:off x="17801377" y="9844958"/>
            <a:ext cx="1288575" cy="1288575"/>
            <a:chOff x="0" y="0"/>
            <a:chExt cx="1288573" cy="1288573"/>
          </a:xfrm>
        </p:grpSpPr>
        <p:sp>
          <p:nvSpPr>
            <p:cNvPr id="944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45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49" name="NUM INT"/>
          <p:cNvGrpSpPr/>
          <p:nvPr/>
        </p:nvGrpSpPr>
        <p:grpSpPr>
          <a:xfrm>
            <a:off x="17910782" y="9967250"/>
            <a:ext cx="1069386" cy="1069386"/>
            <a:chOff x="0" y="0"/>
            <a:chExt cx="1069384" cy="1069384"/>
          </a:xfrm>
        </p:grpSpPr>
        <p:sp>
          <p:nvSpPr>
            <p:cNvPr id="947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48" name="NUM INT"/>
            <p:cNvSpPr txBox="1"/>
            <p:nvPr/>
          </p:nvSpPr>
          <p:spPr>
            <a:xfrm rot="50647">
              <a:off x="168406" y="104161"/>
              <a:ext cx="732572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956" name="Группа"/>
          <p:cNvGrpSpPr/>
          <p:nvPr/>
        </p:nvGrpSpPr>
        <p:grpSpPr>
          <a:xfrm>
            <a:off x="15215420" y="3486483"/>
            <a:ext cx="1324253" cy="1324252"/>
            <a:chOff x="0" y="0"/>
            <a:chExt cx="1324251" cy="1324251"/>
          </a:xfrm>
        </p:grpSpPr>
        <p:grpSp>
          <p:nvGrpSpPr>
            <p:cNvPr id="952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950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1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55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953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4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963" name="Группа"/>
          <p:cNvGrpSpPr/>
          <p:nvPr/>
        </p:nvGrpSpPr>
        <p:grpSpPr>
          <a:xfrm>
            <a:off x="16643184" y="5572760"/>
            <a:ext cx="1270003" cy="1270004"/>
            <a:chOff x="0" y="0"/>
            <a:chExt cx="1270002" cy="1270002"/>
          </a:xfrm>
        </p:grpSpPr>
        <p:grpSp>
          <p:nvGrpSpPr>
            <p:cNvPr id="959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957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58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62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960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961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966" name="dot"/>
          <p:cNvGrpSpPr/>
          <p:nvPr/>
        </p:nvGrpSpPr>
        <p:grpSpPr>
          <a:xfrm>
            <a:off x="20079551" y="9843131"/>
            <a:ext cx="1288575" cy="1288575"/>
            <a:chOff x="0" y="0"/>
            <a:chExt cx="1288573" cy="1288573"/>
          </a:xfrm>
        </p:grpSpPr>
        <p:sp>
          <p:nvSpPr>
            <p:cNvPr id="964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65" name="dot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969" name="S"/>
          <p:cNvGrpSpPr/>
          <p:nvPr/>
        </p:nvGrpSpPr>
        <p:grpSpPr>
          <a:xfrm>
            <a:off x="22373209" y="9908106"/>
            <a:ext cx="1288575" cy="1288575"/>
            <a:chOff x="0" y="0"/>
            <a:chExt cx="1288573" cy="1288573"/>
          </a:xfrm>
        </p:grpSpPr>
        <p:sp>
          <p:nvSpPr>
            <p:cNvPr id="967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68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972" name="NUM FLOAT"/>
          <p:cNvGrpSpPr/>
          <p:nvPr/>
        </p:nvGrpSpPr>
        <p:grpSpPr>
          <a:xfrm>
            <a:off x="22482618" y="10030398"/>
            <a:ext cx="1069386" cy="1069386"/>
            <a:chOff x="0" y="0"/>
            <a:chExt cx="1069384" cy="1069384"/>
          </a:xfrm>
        </p:grpSpPr>
        <p:sp>
          <p:nvSpPr>
            <p:cNvPr id="970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971" name="NUM FLOAT"/>
            <p:cNvSpPr txBox="1"/>
            <p:nvPr/>
          </p:nvSpPr>
          <p:spPr>
            <a:xfrm rot="50647">
              <a:off x="168406" y="27707"/>
              <a:ext cx="732572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973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974" name="Таблица"/>
          <p:cNvGraphicFramePr/>
          <p:nvPr/>
        </p:nvGraphicFramePr>
        <p:xfrm>
          <a:off x="26995" y="3017249"/>
          <a:ext cx="5588001" cy="1066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975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76" name="*"/>
          <p:cNvSpPr txBox="1"/>
          <p:nvPr/>
        </p:nvSpPr>
        <p:spPr>
          <a:xfrm rot="16807079">
            <a:off x="12865248" y="4997556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977" name="/"/>
          <p:cNvSpPr txBox="1"/>
          <p:nvPr/>
        </p:nvSpPr>
        <p:spPr>
          <a:xfrm>
            <a:off x="13589768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978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979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980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981" name="."/>
          <p:cNvSpPr txBox="1"/>
          <p:nvPr/>
        </p:nvSpPr>
        <p:spPr>
          <a:xfrm rot="50647">
            <a:off x="19463043" y="984373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982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83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984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985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986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87" name="_, \t"/>
          <p:cNvSpPr txBox="1"/>
          <p:nvPr/>
        </p:nvSpPr>
        <p:spPr>
          <a:xfrm>
            <a:off x="13026749" y="12978456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988" name="Линия"/>
          <p:cNvSpPr/>
          <p:nvPr/>
        </p:nvSpPr>
        <p:spPr>
          <a:xfrm>
            <a:off x="17094937" y="8426626"/>
            <a:ext cx="1025723" cy="15060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95" name="Группа"/>
          <p:cNvGrpSpPr/>
          <p:nvPr/>
        </p:nvGrpSpPr>
        <p:grpSpPr>
          <a:xfrm>
            <a:off x="16087027" y="7384932"/>
            <a:ext cx="1270003" cy="1270003"/>
            <a:chOff x="0" y="0"/>
            <a:chExt cx="1270002" cy="1270002"/>
          </a:xfrm>
        </p:grpSpPr>
        <p:grpSp>
          <p:nvGrpSpPr>
            <p:cNvPr id="991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989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990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994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992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993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sp>
        <p:nvSpPr>
          <p:cNvPr id="996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7" name="0, …, 9"/>
          <p:cNvSpPr txBox="1"/>
          <p:nvPr/>
        </p:nvSpPr>
        <p:spPr>
          <a:xfrm rot="3401591">
            <a:off x="17221164" y="8594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998" name="Повторяем то же самое с новыми состояниями."/>
          <p:cNvSpPr txBox="1"/>
          <p:nvPr/>
        </p:nvSpPr>
        <p:spPr>
          <a:xfrm>
            <a:off x="18616001" y="3184463"/>
            <a:ext cx="5619752" cy="5241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2400"/>
              </a:spcBef>
              <a:defRPr spc="-100" sz="5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Повторяем то же самое с новыми состояниями.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Соединит. линия"/>
          <p:cNvSpPr/>
          <p:nvPr/>
        </p:nvSpPr>
        <p:spPr>
          <a:xfrm>
            <a:off x="12958051" y="12089800"/>
            <a:ext cx="721564" cy="93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1" name="Соединит. линия"/>
          <p:cNvSpPr/>
          <p:nvPr/>
        </p:nvSpPr>
        <p:spPr>
          <a:xfrm>
            <a:off x="22669200" y="8947741"/>
            <a:ext cx="642083" cy="1099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2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003" name="Линия"/>
          <p:cNvSpPr/>
          <p:nvPr/>
        </p:nvSpPr>
        <p:spPr>
          <a:xfrm>
            <a:off x="17532706" y="6700063"/>
            <a:ext cx="1019674" cy="31417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4" name="Линия"/>
          <p:cNvSpPr/>
          <p:nvPr/>
        </p:nvSpPr>
        <p:spPr>
          <a:xfrm>
            <a:off x="17094937" y="8426626"/>
            <a:ext cx="1025723" cy="15060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5" name="Линия"/>
          <p:cNvSpPr/>
          <p:nvPr/>
        </p:nvSpPr>
        <p:spPr>
          <a:xfrm>
            <a:off x="21290855" y="10461466"/>
            <a:ext cx="1066557" cy="15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6" name="Линия"/>
          <p:cNvSpPr/>
          <p:nvPr/>
        </p:nvSpPr>
        <p:spPr>
          <a:xfrm>
            <a:off x="19022959" y="10449653"/>
            <a:ext cx="1066557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7" name="Соединит. линия"/>
          <p:cNvSpPr/>
          <p:nvPr/>
        </p:nvSpPr>
        <p:spPr>
          <a:xfrm>
            <a:off x="18227960" y="11000062"/>
            <a:ext cx="642083" cy="8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8" name="Соединит. линия"/>
          <p:cNvSpPr/>
          <p:nvPr/>
        </p:nvSpPr>
        <p:spPr>
          <a:xfrm>
            <a:off x="16202299" y="3572508"/>
            <a:ext cx="1167593" cy="69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009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0" name="Линия"/>
          <p:cNvSpPr/>
          <p:nvPr/>
        </p:nvSpPr>
        <p:spPr>
          <a:xfrm flipV="1">
            <a:off x="13647019" y="4564244"/>
            <a:ext cx="1786464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1" name="Линия"/>
          <p:cNvSpPr/>
          <p:nvPr/>
        </p:nvSpPr>
        <p:spPr>
          <a:xfrm flipV="1">
            <a:off x="13840056" y="6419417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2" name="Преобразование НКА в Д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Преобразование НКА в ДКА</a:t>
            </a:r>
          </a:p>
        </p:txBody>
      </p:sp>
      <p:sp>
        <p:nvSpPr>
          <p:cNvPr id="1013" name="Алгоритм представлен на сайте: https://www.geeksforgeeks.org/conversion-from-nfa-to-dfa/"/>
          <p:cNvSpPr txBox="1"/>
          <p:nvPr/>
        </p:nvSpPr>
        <p:spPr>
          <a:xfrm>
            <a:off x="15287851" y="13192219"/>
            <a:ext cx="8923549" cy="34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0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Алгоритм представлен на сайте: https://www.geeksforgeeks.org/conversion-from-nfa-to-dfa/</a:t>
            </a:r>
          </a:p>
        </p:txBody>
      </p:sp>
      <p:graphicFrame>
        <p:nvGraphicFramePr>
          <p:cNvPr id="1014" name="Таблица"/>
          <p:cNvGraphicFramePr/>
          <p:nvPr/>
        </p:nvGraphicFramePr>
        <p:xfrm>
          <a:off x="5829167" y="3026774"/>
          <a:ext cx="5588001" cy="990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300">
                          <a:latin typeface="Avenir Next Regular"/>
                          <a:ea typeface="Avenir Next Regular"/>
                          <a:cs typeface="Avenir Next Regular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latin typeface="Avenir Next Regular"/>
                          <a:ea typeface="Avenir Next Regular"/>
                          <a:cs typeface="Avenir Next Regular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015" name="Линия"/>
          <p:cNvSpPr/>
          <p:nvPr/>
        </p:nvSpPr>
        <p:spPr>
          <a:xfrm>
            <a:off x="13373189" y="7905245"/>
            <a:ext cx="1088988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6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7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8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9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0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1" name="Линия"/>
          <p:cNvSpPr/>
          <p:nvPr/>
        </p:nvSpPr>
        <p:spPr>
          <a:xfrm flipV="1">
            <a:off x="13216582" y="3728144"/>
            <a:ext cx="8196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8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1024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1022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23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27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1025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26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1031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1029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30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38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1034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1032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33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37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1035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36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1045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1041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1039" name="Кружок"/>
              <p:cNvSpPr/>
              <p:nvPr/>
            </p:nvSpPr>
            <p:spPr>
              <a:xfrm rot="117339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40" name="ID"/>
              <p:cNvSpPr txBox="1"/>
              <p:nvPr/>
            </p:nvSpPr>
            <p:spPr>
              <a:xfrm rot="117339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44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5" cy="1089325"/>
            </a:xfrm>
          </p:grpSpPr>
          <p:sp>
            <p:nvSpPr>
              <p:cNvPr id="1042" name="Кружок"/>
              <p:cNvSpPr/>
              <p:nvPr/>
            </p:nvSpPr>
            <p:spPr>
              <a:xfrm rot="117339">
                <a:off x="17676" y="1767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43" name="/"/>
              <p:cNvSpPr txBox="1"/>
              <p:nvPr/>
            </p:nvSpPr>
            <p:spPr>
              <a:xfrm rot="117339">
                <a:off x="178377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1052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104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104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4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51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104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50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1059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1055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1053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54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58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1056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1057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1062" name="S"/>
          <p:cNvGrpSpPr/>
          <p:nvPr/>
        </p:nvGrpSpPr>
        <p:grpSpPr>
          <a:xfrm>
            <a:off x="17801377" y="9844958"/>
            <a:ext cx="1288575" cy="1288575"/>
            <a:chOff x="0" y="0"/>
            <a:chExt cx="1288573" cy="1288573"/>
          </a:xfrm>
        </p:grpSpPr>
        <p:sp>
          <p:nvSpPr>
            <p:cNvPr id="1060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61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65" name="NUM INT"/>
          <p:cNvGrpSpPr/>
          <p:nvPr/>
        </p:nvGrpSpPr>
        <p:grpSpPr>
          <a:xfrm>
            <a:off x="17910782" y="9967250"/>
            <a:ext cx="1069386" cy="1069386"/>
            <a:chOff x="0" y="0"/>
            <a:chExt cx="1069384" cy="1069384"/>
          </a:xfrm>
        </p:grpSpPr>
        <p:sp>
          <p:nvSpPr>
            <p:cNvPr id="1063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64" name="NUM INT"/>
            <p:cNvSpPr txBox="1"/>
            <p:nvPr/>
          </p:nvSpPr>
          <p:spPr>
            <a:xfrm rot="50647">
              <a:off x="168406" y="104161"/>
              <a:ext cx="732572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1072" name="Группа"/>
          <p:cNvGrpSpPr/>
          <p:nvPr/>
        </p:nvGrpSpPr>
        <p:grpSpPr>
          <a:xfrm>
            <a:off x="15215420" y="3486483"/>
            <a:ext cx="1324253" cy="1324252"/>
            <a:chOff x="0" y="0"/>
            <a:chExt cx="1324251" cy="1324251"/>
          </a:xfrm>
        </p:grpSpPr>
        <p:grpSp>
          <p:nvGrpSpPr>
            <p:cNvPr id="1068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1066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67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71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1069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70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1079" name="Группа"/>
          <p:cNvGrpSpPr/>
          <p:nvPr/>
        </p:nvGrpSpPr>
        <p:grpSpPr>
          <a:xfrm>
            <a:off x="16087025" y="7384930"/>
            <a:ext cx="1270003" cy="1270003"/>
            <a:chOff x="0" y="0"/>
            <a:chExt cx="1270002" cy="1270002"/>
          </a:xfrm>
        </p:grpSpPr>
        <p:grpSp>
          <p:nvGrpSpPr>
            <p:cNvPr id="1075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1073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74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78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1076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1077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1086" name="Группа"/>
          <p:cNvGrpSpPr/>
          <p:nvPr/>
        </p:nvGrpSpPr>
        <p:grpSpPr>
          <a:xfrm>
            <a:off x="16643184" y="5572760"/>
            <a:ext cx="1270003" cy="1270004"/>
            <a:chOff x="0" y="0"/>
            <a:chExt cx="1270002" cy="1270002"/>
          </a:xfrm>
        </p:grpSpPr>
        <p:grpSp>
          <p:nvGrpSpPr>
            <p:cNvPr id="1082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1080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081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1085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1083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1084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1089" name="dot"/>
          <p:cNvGrpSpPr/>
          <p:nvPr/>
        </p:nvGrpSpPr>
        <p:grpSpPr>
          <a:xfrm>
            <a:off x="20079551" y="9843131"/>
            <a:ext cx="1288575" cy="1288575"/>
            <a:chOff x="0" y="0"/>
            <a:chExt cx="1288573" cy="1288573"/>
          </a:xfrm>
        </p:grpSpPr>
        <p:sp>
          <p:nvSpPr>
            <p:cNvPr id="1087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88" name="dot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1092" name="S"/>
          <p:cNvGrpSpPr/>
          <p:nvPr/>
        </p:nvGrpSpPr>
        <p:grpSpPr>
          <a:xfrm>
            <a:off x="22373208" y="9908106"/>
            <a:ext cx="1288575" cy="1288575"/>
            <a:chOff x="0" y="0"/>
            <a:chExt cx="1288573" cy="1288573"/>
          </a:xfrm>
        </p:grpSpPr>
        <p:sp>
          <p:nvSpPr>
            <p:cNvPr id="1090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91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1095" name="NUM FLOAT"/>
          <p:cNvGrpSpPr/>
          <p:nvPr/>
        </p:nvGrpSpPr>
        <p:grpSpPr>
          <a:xfrm>
            <a:off x="22482616" y="10030398"/>
            <a:ext cx="1069386" cy="1069386"/>
            <a:chOff x="0" y="0"/>
            <a:chExt cx="1069384" cy="1069384"/>
          </a:xfrm>
        </p:grpSpPr>
        <p:sp>
          <p:nvSpPr>
            <p:cNvPr id="1093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1094" name="NUM FLOAT"/>
            <p:cNvSpPr txBox="1"/>
            <p:nvPr/>
          </p:nvSpPr>
          <p:spPr>
            <a:xfrm rot="50647">
              <a:off x="168407" y="27707"/>
              <a:ext cx="732571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1096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graphicFrame>
        <p:nvGraphicFramePr>
          <p:cNvPr id="1097" name="Таблица"/>
          <p:cNvGraphicFramePr/>
          <p:nvPr/>
        </p:nvGraphicFramePr>
        <p:xfrm>
          <a:off x="26995" y="3017249"/>
          <a:ext cx="5588001" cy="1066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000">
                          <a:sym typeface="Canela Bold"/>
                        </a:rPr>
                        <a:t>a,…,z,A,…,Z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100">
                          <a:sym typeface="Canela Bold"/>
                        </a:rPr>
                        <a:t>0,…,9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_ , \t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500"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{+,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3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{-, sign}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b="0" sz="900"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dot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1400">
                          <a:sym typeface="Canela Bold"/>
                        </a:rPr>
                        <a:t>sign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NUM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0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  <a: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900"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∅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098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099" name="*"/>
          <p:cNvSpPr txBox="1"/>
          <p:nvPr/>
        </p:nvSpPr>
        <p:spPr>
          <a:xfrm rot="16807079">
            <a:off x="12865248" y="4997556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100" name="/"/>
          <p:cNvSpPr txBox="1"/>
          <p:nvPr/>
        </p:nvSpPr>
        <p:spPr>
          <a:xfrm>
            <a:off x="13589768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101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102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1103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104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1105" name="."/>
          <p:cNvSpPr txBox="1"/>
          <p:nvPr/>
        </p:nvSpPr>
        <p:spPr>
          <a:xfrm rot="50647">
            <a:off x="19463043" y="984373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106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07" name="0, …, 9"/>
          <p:cNvSpPr txBox="1"/>
          <p:nvPr/>
        </p:nvSpPr>
        <p:spPr>
          <a:xfrm rot="3401591">
            <a:off x="17221164" y="8594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08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1109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110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111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1112" name="_, \t"/>
          <p:cNvSpPr txBox="1"/>
          <p:nvPr/>
        </p:nvSpPr>
        <p:spPr>
          <a:xfrm>
            <a:off x="13026749" y="12978456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1113" name="Новых состояний не появилось - конец.…"/>
          <p:cNvSpPr txBox="1"/>
          <p:nvPr>
            <p:ph type="body" sz="quarter" idx="1"/>
          </p:nvPr>
        </p:nvSpPr>
        <p:spPr>
          <a:xfrm>
            <a:off x="18616001" y="3184463"/>
            <a:ext cx="5619752" cy="5241259"/>
          </a:xfrm>
          <a:prstGeom prst="rect">
            <a:avLst/>
          </a:prstGeom>
        </p:spPr>
        <p:txBody>
          <a:bodyPr/>
          <a:lstStyle/>
          <a:p>
            <a:pPr algn="ctr">
              <a:defRPr spc="-100" sz="5000"/>
            </a:pPr>
            <a:r>
              <a:t>Новых состояний не появилось - конец.</a:t>
            </a:r>
          </a:p>
          <a:p>
            <a:pPr algn="ctr">
              <a:defRPr spc="-199" sz="55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Получен ДКА.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Лексический смысл финальных состоя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Лексический смысл финальных состояний</a:t>
            </a:r>
          </a:p>
        </p:txBody>
      </p:sp>
      <p:grpSp>
        <p:nvGrpSpPr>
          <p:cNvPr id="1245" name="Группа"/>
          <p:cNvGrpSpPr/>
          <p:nvPr/>
        </p:nvGrpSpPr>
        <p:grpSpPr>
          <a:xfrm>
            <a:off x="3565772" y="2258025"/>
            <a:ext cx="17252456" cy="11516691"/>
            <a:chOff x="0" y="0"/>
            <a:chExt cx="17252455" cy="11516689"/>
          </a:xfrm>
        </p:grpSpPr>
        <p:sp>
          <p:nvSpPr>
            <p:cNvPr id="1116" name="Линия"/>
            <p:cNvSpPr/>
            <p:nvPr/>
          </p:nvSpPr>
          <p:spPr>
            <a:xfrm>
              <a:off x="9224032" y="8405909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7" name="Соединит. линия"/>
            <p:cNvSpPr/>
            <p:nvPr/>
          </p:nvSpPr>
          <p:spPr>
            <a:xfrm>
              <a:off x="881456" y="9996588"/>
              <a:ext cx="721564" cy="939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18" name="Линия"/>
            <p:cNvSpPr/>
            <p:nvPr/>
          </p:nvSpPr>
          <p:spPr>
            <a:xfrm>
              <a:off x="5456110" y="4606850"/>
              <a:ext cx="1019675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9" name="Линия"/>
            <p:cNvSpPr/>
            <p:nvPr/>
          </p:nvSpPr>
          <p:spPr>
            <a:xfrm>
              <a:off x="5018343" y="6333413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0" name="Линия"/>
            <p:cNvSpPr/>
            <p:nvPr/>
          </p:nvSpPr>
          <p:spPr>
            <a:xfrm>
              <a:off x="6946364" y="8356441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1" name="Соединит. линия"/>
            <p:cNvSpPr/>
            <p:nvPr/>
          </p:nvSpPr>
          <p:spPr>
            <a:xfrm>
              <a:off x="6151364" y="8906850"/>
              <a:ext cx="642084" cy="82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22" name="Соединит. линия"/>
            <p:cNvSpPr/>
            <p:nvPr/>
          </p:nvSpPr>
          <p:spPr>
            <a:xfrm>
              <a:off x="4125704" y="1479294"/>
              <a:ext cx="1167593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123" name="Линия"/>
            <p:cNvSpPr/>
            <p:nvPr/>
          </p:nvSpPr>
          <p:spPr>
            <a:xfrm flipV="1">
              <a:off x="1394097" y="1893330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4" name="Линия"/>
            <p:cNvSpPr/>
            <p:nvPr/>
          </p:nvSpPr>
          <p:spPr>
            <a:xfrm flipV="1">
              <a:off x="1570424" y="2471031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5" name="Линия"/>
            <p:cNvSpPr/>
            <p:nvPr/>
          </p:nvSpPr>
          <p:spPr>
            <a:xfrm flipV="1">
              <a:off x="1763459" y="4326204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6" name="Линия"/>
            <p:cNvSpPr/>
            <p:nvPr/>
          </p:nvSpPr>
          <p:spPr>
            <a:xfrm>
              <a:off x="1296593" y="5812031"/>
              <a:ext cx="1088989" cy="28665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7" name="Линия"/>
            <p:cNvSpPr/>
            <p:nvPr/>
          </p:nvSpPr>
          <p:spPr>
            <a:xfrm>
              <a:off x="-1" y="5324076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8" name="Линия"/>
            <p:cNvSpPr/>
            <p:nvPr/>
          </p:nvSpPr>
          <p:spPr>
            <a:xfrm>
              <a:off x="1128197" y="5932499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9" name="Линия"/>
            <p:cNvSpPr/>
            <p:nvPr/>
          </p:nvSpPr>
          <p:spPr>
            <a:xfrm>
              <a:off x="1145772" y="5422121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0" name="Линия"/>
            <p:cNvSpPr/>
            <p:nvPr/>
          </p:nvSpPr>
          <p:spPr>
            <a:xfrm>
              <a:off x="1128556" y="5357107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1" name="Линия"/>
            <p:cNvSpPr/>
            <p:nvPr/>
          </p:nvSpPr>
          <p:spPr>
            <a:xfrm>
              <a:off x="1012960" y="5283736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2" name="Линия"/>
            <p:cNvSpPr/>
            <p:nvPr/>
          </p:nvSpPr>
          <p:spPr>
            <a:xfrm flipV="1">
              <a:off x="1139987" y="1634931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39" name="Группа"/>
            <p:cNvGrpSpPr/>
            <p:nvPr/>
          </p:nvGrpSpPr>
          <p:grpSpPr>
            <a:xfrm>
              <a:off x="411244" y="265732"/>
              <a:ext cx="1473361" cy="1473360"/>
              <a:chOff x="0" y="0"/>
              <a:chExt cx="1473359" cy="1473359"/>
            </a:xfrm>
          </p:grpSpPr>
          <p:grpSp>
            <p:nvGrpSpPr>
              <p:cNvPr id="1135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133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34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38" name="*"/>
              <p:cNvGrpSpPr/>
              <p:nvPr/>
            </p:nvGrpSpPr>
            <p:grpSpPr>
              <a:xfrm>
                <a:off x="131399" y="131539"/>
                <a:ext cx="1222739" cy="1222741"/>
                <a:chOff x="0" y="0"/>
                <a:chExt cx="1222738" cy="1222739"/>
              </a:xfrm>
            </p:grpSpPr>
            <p:sp>
              <p:nvSpPr>
                <p:cNvPr id="1136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37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142" name="S"/>
            <p:cNvGrpSpPr/>
            <p:nvPr/>
          </p:nvGrpSpPr>
          <p:grpSpPr>
            <a:xfrm>
              <a:off x="552879" y="4685750"/>
              <a:ext cx="1270003" cy="1270003"/>
              <a:chOff x="0" y="0"/>
              <a:chExt cx="1270002" cy="1270002"/>
            </a:xfrm>
          </p:grpSpPr>
          <p:sp>
            <p:nvSpPr>
              <p:cNvPr id="1140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41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149" name="Группа"/>
            <p:cNvGrpSpPr/>
            <p:nvPr/>
          </p:nvGrpSpPr>
          <p:grpSpPr>
            <a:xfrm>
              <a:off x="552879" y="8880126"/>
              <a:ext cx="1270003" cy="1270003"/>
              <a:chOff x="0" y="0"/>
              <a:chExt cx="1270002" cy="1270002"/>
            </a:xfrm>
          </p:grpSpPr>
          <p:grpSp>
            <p:nvGrpSpPr>
              <p:cNvPr id="1145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1143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4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48" name="SPACE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1146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47" name="SPACE"/>
                <p:cNvSpPr txBox="1"/>
                <p:nvPr/>
              </p:nvSpPr>
              <p:spPr>
                <a:xfrm>
                  <a:off x="160700" y="109092"/>
                  <a:ext cx="732573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156" name="Группа"/>
            <p:cNvGrpSpPr/>
            <p:nvPr/>
          </p:nvGrpSpPr>
          <p:grpSpPr>
            <a:xfrm>
              <a:off x="1897694" y="622087"/>
              <a:ext cx="1312603" cy="1312604"/>
              <a:chOff x="0" y="0"/>
              <a:chExt cx="1312602" cy="1312602"/>
            </a:xfrm>
          </p:grpSpPr>
          <p:grpSp>
            <p:nvGrpSpPr>
              <p:cNvPr id="1152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150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51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55" name="/"/>
              <p:cNvGrpSpPr/>
              <p:nvPr/>
            </p:nvGrpSpPr>
            <p:grpSpPr>
              <a:xfrm>
                <a:off x="106335" y="118549"/>
                <a:ext cx="1089329" cy="1089327"/>
                <a:chOff x="0" y="0"/>
                <a:chExt cx="1089327" cy="1089325"/>
              </a:xfrm>
            </p:grpSpPr>
            <p:sp>
              <p:nvSpPr>
                <p:cNvPr id="1153" name="Кружок"/>
                <p:cNvSpPr/>
                <p:nvPr/>
              </p:nvSpPr>
              <p:spPr>
                <a:xfrm rot="117339">
                  <a:off x="17676" y="17676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54" name="/"/>
                <p:cNvSpPr txBox="1"/>
                <p:nvPr/>
              </p:nvSpPr>
              <p:spPr>
                <a:xfrm rot="117339">
                  <a:off x="178377" y="252562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163" name="Группа"/>
            <p:cNvGrpSpPr/>
            <p:nvPr/>
          </p:nvGrpSpPr>
          <p:grpSpPr>
            <a:xfrm>
              <a:off x="3338473" y="7859429"/>
              <a:ext cx="1270003" cy="1270003"/>
              <a:chOff x="0" y="0"/>
              <a:chExt cx="1270002" cy="1270002"/>
            </a:xfrm>
          </p:grpSpPr>
          <p:grpSp>
            <p:nvGrpSpPr>
              <p:cNvPr id="1159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1157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5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62" name="(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1160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61" name="("/>
                <p:cNvSpPr txBox="1"/>
                <p:nvPr/>
              </p:nvSpPr>
              <p:spPr>
                <a:xfrm>
                  <a:off x="160700" y="234885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170" name="Группа"/>
            <p:cNvGrpSpPr/>
            <p:nvPr/>
          </p:nvGrpSpPr>
          <p:grpSpPr>
            <a:xfrm>
              <a:off x="2038537" y="8629061"/>
              <a:ext cx="1270003" cy="1270003"/>
              <a:chOff x="0" y="0"/>
              <a:chExt cx="1270002" cy="1270002"/>
            </a:xfrm>
          </p:grpSpPr>
          <p:grpSp>
            <p:nvGrpSpPr>
              <p:cNvPr id="1166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1164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6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69" name=")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1167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168" name=")"/>
                <p:cNvSpPr txBox="1"/>
                <p:nvPr/>
              </p:nvSpPr>
              <p:spPr>
                <a:xfrm>
                  <a:off x="160700" y="234885"/>
                  <a:ext cx="732573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173" name="S"/>
            <p:cNvGrpSpPr/>
            <p:nvPr/>
          </p:nvGrpSpPr>
          <p:grpSpPr>
            <a:xfrm>
              <a:off x="5724781" y="7751744"/>
              <a:ext cx="1288575" cy="1288575"/>
              <a:chOff x="0" y="0"/>
              <a:chExt cx="1288573" cy="1288573"/>
            </a:xfrm>
          </p:grpSpPr>
          <p:sp>
            <p:nvSpPr>
              <p:cNvPr id="1171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72" name="S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176" name="NUM INT"/>
            <p:cNvGrpSpPr/>
            <p:nvPr/>
          </p:nvGrpSpPr>
          <p:grpSpPr>
            <a:xfrm>
              <a:off x="5834186" y="7874037"/>
              <a:ext cx="1069386" cy="1069386"/>
              <a:chOff x="0" y="0"/>
              <a:chExt cx="1069384" cy="1069384"/>
            </a:xfrm>
          </p:grpSpPr>
          <p:sp>
            <p:nvSpPr>
              <p:cNvPr id="117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75" name="NUM INT"/>
              <p:cNvSpPr txBox="1"/>
              <p:nvPr/>
            </p:nvSpPr>
            <p:spPr>
              <a:xfrm rot="50647">
                <a:off x="168407" y="104161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183" name="Группа"/>
            <p:cNvGrpSpPr/>
            <p:nvPr/>
          </p:nvGrpSpPr>
          <p:grpSpPr>
            <a:xfrm>
              <a:off x="3138825" y="1393269"/>
              <a:ext cx="1324252" cy="1324252"/>
              <a:chOff x="0" y="0"/>
              <a:chExt cx="1324251" cy="1324251"/>
            </a:xfrm>
          </p:grpSpPr>
          <p:grpSp>
            <p:nvGrpSpPr>
              <p:cNvPr id="1179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177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78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82" name="ID"/>
              <p:cNvGrpSpPr/>
              <p:nvPr/>
            </p:nvGrpSpPr>
            <p:grpSpPr>
              <a:xfrm>
                <a:off x="107260" y="119489"/>
                <a:ext cx="1098996" cy="1098994"/>
                <a:chOff x="0" y="0"/>
                <a:chExt cx="1098995" cy="1098993"/>
              </a:xfrm>
            </p:grpSpPr>
            <p:sp>
              <p:nvSpPr>
                <p:cNvPr id="1180" name="Кружок"/>
                <p:cNvSpPr/>
                <p:nvPr/>
              </p:nvSpPr>
              <p:spPr>
                <a:xfrm rot="150174">
                  <a:off x="22510" y="22510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81" name="ID"/>
                <p:cNvSpPr txBox="1"/>
                <p:nvPr/>
              </p:nvSpPr>
              <p:spPr>
                <a:xfrm rot="150174">
                  <a:off x="183211" y="195928"/>
                  <a:ext cx="732572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190" name="Группа"/>
            <p:cNvGrpSpPr/>
            <p:nvPr/>
          </p:nvGrpSpPr>
          <p:grpSpPr>
            <a:xfrm>
              <a:off x="4010430" y="5291718"/>
              <a:ext cx="1270003" cy="1270003"/>
              <a:chOff x="0" y="0"/>
              <a:chExt cx="1270002" cy="1270002"/>
            </a:xfrm>
          </p:grpSpPr>
          <p:grpSp>
            <p:nvGrpSpPr>
              <p:cNvPr id="1186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1184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8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89" name="{+, sign}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1187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188" name="{+, sign}"/>
                <p:cNvSpPr txBox="1"/>
                <p:nvPr/>
              </p:nvSpPr>
              <p:spPr>
                <a:xfrm>
                  <a:off x="160700" y="83819"/>
                  <a:ext cx="732573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197" name="Группа"/>
            <p:cNvGrpSpPr/>
            <p:nvPr/>
          </p:nvGrpSpPr>
          <p:grpSpPr>
            <a:xfrm>
              <a:off x="4566587" y="3479547"/>
              <a:ext cx="1270004" cy="1270003"/>
              <a:chOff x="0" y="0"/>
              <a:chExt cx="1270002" cy="1270002"/>
            </a:xfrm>
          </p:grpSpPr>
          <p:grpSp>
            <p:nvGrpSpPr>
              <p:cNvPr id="1193" name="ID"/>
              <p:cNvGrpSpPr/>
              <p:nvPr/>
            </p:nvGrpSpPr>
            <p:grpSpPr>
              <a:xfrm>
                <a:off x="-1" y="-1"/>
                <a:ext cx="1270004" cy="1270004"/>
                <a:chOff x="0" y="0"/>
                <a:chExt cx="1270002" cy="1270002"/>
              </a:xfrm>
            </p:grpSpPr>
            <p:sp>
              <p:nvSpPr>
                <p:cNvPr id="1191" name="Кружок"/>
                <p:cNvSpPr/>
                <p:nvPr/>
              </p:nvSpPr>
              <p:spPr>
                <a:xfrm>
                  <a:off x="-1" y="-1"/>
                  <a:ext cx="1270004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19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196" name="{-, sign}"/>
              <p:cNvGrpSpPr/>
              <p:nvPr/>
            </p:nvGrpSpPr>
            <p:grpSpPr>
              <a:xfrm>
                <a:off x="102951" y="115103"/>
                <a:ext cx="1053975" cy="1053973"/>
                <a:chOff x="0" y="0"/>
                <a:chExt cx="1053974" cy="1053972"/>
              </a:xfrm>
            </p:grpSpPr>
            <p:sp>
              <p:nvSpPr>
                <p:cNvPr id="1194" name="Кружок"/>
                <p:cNvSpPr/>
                <p:nvPr/>
              </p:nvSpPr>
              <p:spPr>
                <a:xfrm>
                  <a:off x="-1" y="-1"/>
                  <a:ext cx="1053976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195" name="{-, sign}"/>
                <p:cNvSpPr txBox="1"/>
                <p:nvPr/>
              </p:nvSpPr>
              <p:spPr>
                <a:xfrm>
                  <a:off x="160700" y="83819"/>
                  <a:ext cx="732573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200" name="dot"/>
            <p:cNvGrpSpPr/>
            <p:nvPr/>
          </p:nvGrpSpPr>
          <p:grpSpPr>
            <a:xfrm>
              <a:off x="8002955" y="7749917"/>
              <a:ext cx="1288575" cy="1288575"/>
              <a:chOff x="0" y="0"/>
              <a:chExt cx="1288573" cy="1288573"/>
            </a:xfrm>
          </p:grpSpPr>
          <p:sp>
            <p:nvSpPr>
              <p:cNvPr id="1198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199" name="dot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sp>
          <p:nvSpPr>
            <p:cNvPr id="1201" name="0, …, 9"/>
            <p:cNvSpPr txBox="1"/>
            <p:nvPr/>
          </p:nvSpPr>
          <p:spPr>
            <a:xfrm rot="50647">
              <a:off x="6006145" y="982770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02" name="*"/>
            <p:cNvSpPr txBox="1"/>
            <p:nvPr/>
          </p:nvSpPr>
          <p:spPr>
            <a:xfrm rot="16807079">
              <a:off x="788652" y="2904343"/>
              <a:ext cx="282272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203" name="/"/>
            <p:cNvSpPr txBox="1"/>
            <p:nvPr/>
          </p:nvSpPr>
          <p:spPr>
            <a:xfrm>
              <a:off x="1513173" y="2986993"/>
              <a:ext cx="277090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204" name="+"/>
            <p:cNvSpPr txBox="1"/>
            <p:nvPr/>
          </p:nvSpPr>
          <p:spPr>
            <a:xfrm>
              <a:off x="2794982" y="4979738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205" name="a, …, z, A, …, Z"/>
            <p:cNvSpPr txBox="1"/>
            <p:nvPr/>
          </p:nvSpPr>
          <p:spPr>
            <a:xfrm rot="18399807">
              <a:off x="1356119" y="3177798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206" name="-"/>
            <p:cNvSpPr txBox="1"/>
            <p:nvPr/>
          </p:nvSpPr>
          <p:spPr>
            <a:xfrm rot="52117">
              <a:off x="3063796" y="3947453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07" name="a, …, z, A, …, Z, 0, …, 9"/>
            <p:cNvSpPr txBox="1"/>
            <p:nvPr/>
          </p:nvSpPr>
          <p:spPr>
            <a:xfrm>
              <a:off x="3563134" y="815322"/>
              <a:ext cx="3025751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208" name="."/>
            <p:cNvSpPr txBox="1"/>
            <p:nvPr/>
          </p:nvSpPr>
          <p:spPr>
            <a:xfrm rot="50647">
              <a:off x="7386447" y="7750525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209" name="0, …, 9"/>
            <p:cNvSpPr txBox="1"/>
            <p:nvPr/>
          </p:nvSpPr>
          <p:spPr>
            <a:xfrm rot="4368007">
              <a:off x="5677448" y="5564979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0" name="0, …, 9"/>
            <p:cNvSpPr txBox="1"/>
            <p:nvPr/>
          </p:nvSpPr>
          <p:spPr>
            <a:xfrm rot="3401591">
              <a:off x="5144569" y="6501388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1" name="_, \t"/>
            <p:cNvSpPr txBox="1"/>
            <p:nvPr/>
          </p:nvSpPr>
          <p:spPr>
            <a:xfrm>
              <a:off x="323732" y="6922810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212" name="("/>
            <p:cNvSpPr txBox="1"/>
            <p:nvPr/>
          </p:nvSpPr>
          <p:spPr>
            <a:xfrm>
              <a:off x="2443267" y="6323100"/>
              <a:ext cx="21884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213" name=")"/>
            <p:cNvSpPr txBox="1"/>
            <p:nvPr/>
          </p:nvSpPr>
          <p:spPr>
            <a:xfrm>
              <a:off x="1980974" y="6795917"/>
              <a:ext cx="21884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214" name="0, …, 9"/>
            <p:cNvSpPr txBox="1"/>
            <p:nvPr/>
          </p:nvSpPr>
          <p:spPr>
            <a:xfrm rot="1844976">
              <a:off x="3467506" y="6462260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15" name="_, \t"/>
            <p:cNvSpPr txBox="1"/>
            <p:nvPr/>
          </p:nvSpPr>
          <p:spPr>
            <a:xfrm>
              <a:off x="950153" y="10885245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216" name="Соединит. линия"/>
            <p:cNvSpPr/>
            <p:nvPr/>
          </p:nvSpPr>
          <p:spPr>
            <a:xfrm>
              <a:off x="10602377" y="6892184"/>
              <a:ext cx="642084" cy="109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17" name="0, …, 9"/>
            <p:cNvSpPr txBox="1"/>
            <p:nvPr/>
          </p:nvSpPr>
          <p:spPr>
            <a:xfrm rot="50647">
              <a:off x="10471902" y="634890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grpSp>
          <p:nvGrpSpPr>
            <p:cNvPr id="1220" name="S"/>
            <p:cNvGrpSpPr/>
            <p:nvPr/>
          </p:nvGrpSpPr>
          <p:grpSpPr>
            <a:xfrm>
              <a:off x="10306386" y="7852548"/>
              <a:ext cx="1288575" cy="1288575"/>
              <a:chOff x="0" y="0"/>
              <a:chExt cx="1288573" cy="1288573"/>
            </a:xfrm>
          </p:grpSpPr>
          <p:sp>
            <p:nvSpPr>
              <p:cNvPr id="1218" name="Кружок"/>
              <p:cNvSpPr/>
              <p:nvPr/>
            </p:nvSpPr>
            <p:spPr>
              <a:xfrm rot="50647">
                <a:off x="9285" y="9285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19" name="S"/>
              <p:cNvSpPr txBox="1"/>
              <p:nvPr/>
            </p:nvSpPr>
            <p:spPr>
              <a:xfrm rot="50647">
                <a:off x="201623" y="290718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223" name="NUM FLOAT"/>
            <p:cNvGrpSpPr/>
            <p:nvPr/>
          </p:nvGrpSpPr>
          <p:grpSpPr>
            <a:xfrm>
              <a:off x="10415795" y="7974841"/>
              <a:ext cx="1069386" cy="1069386"/>
              <a:chOff x="0" y="0"/>
              <a:chExt cx="1069384" cy="1069384"/>
            </a:xfrm>
          </p:grpSpPr>
          <p:sp>
            <p:nvSpPr>
              <p:cNvPr id="1221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22" name="NUM FLOAT"/>
              <p:cNvSpPr txBox="1"/>
              <p:nvPr/>
            </p:nvSpPr>
            <p:spPr>
              <a:xfrm rot="50647">
                <a:off x="168407" y="27707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224" name="0, …, 9"/>
            <p:cNvSpPr txBox="1"/>
            <p:nvPr/>
          </p:nvSpPr>
          <p:spPr>
            <a:xfrm rot="50647">
              <a:off x="9255967" y="782198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25" name="Соединит. линия"/>
            <p:cNvSpPr/>
            <p:nvPr/>
          </p:nvSpPr>
          <p:spPr>
            <a:xfrm>
              <a:off x="1516032" y="48463"/>
              <a:ext cx="6812844" cy="46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26" fill="norm" stroke="1" extrusionOk="0">
                  <a:moveTo>
                    <a:pt x="0" y="16526"/>
                  </a:moveTo>
                  <a:cubicBezTo>
                    <a:pt x="7067" y="-2413"/>
                    <a:pt x="14267" y="-5074"/>
                    <a:pt x="21600" y="8542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6" name="Соединит. линия"/>
            <p:cNvSpPr/>
            <p:nvPr/>
          </p:nvSpPr>
          <p:spPr>
            <a:xfrm>
              <a:off x="3061825" y="554980"/>
              <a:ext cx="6248994" cy="762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28" fill="norm" stroke="1" extrusionOk="0">
                  <a:moveTo>
                    <a:pt x="0" y="7667"/>
                  </a:moveTo>
                  <a:cubicBezTo>
                    <a:pt x="7363" y="-4972"/>
                    <a:pt x="14563" y="-1985"/>
                    <a:pt x="21600" y="16628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7" name="Соединит. линия"/>
            <p:cNvSpPr/>
            <p:nvPr/>
          </p:nvSpPr>
          <p:spPr>
            <a:xfrm flipV="1">
              <a:off x="5827270" y="3671650"/>
              <a:ext cx="1720597" cy="26504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8" name="Соединит. линия"/>
            <p:cNvSpPr/>
            <p:nvPr/>
          </p:nvSpPr>
          <p:spPr>
            <a:xfrm>
              <a:off x="4198813" y="2476338"/>
              <a:ext cx="3391471" cy="58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40" fill="norm" stroke="1" extrusionOk="0">
                  <a:moveTo>
                    <a:pt x="0" y="8128"/>
                  </a:moveTo>
                  <a:cubicBezTo>
                    <a:pt x="2917" y="21600"/>
                    <a:pt x="10117" y="18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29" name="Соединит. линия"/>
            <p:cNvSpPr/>
            <p:nvPr/>
          </p:nvSpPr>
          <p:spPr>
            <a:xfrm>
              <a:off x="5229426" y="4811430"/>
              <a:ext cx="2581057" cy="87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9" fill="norm" stroke="1" extrusionOk="0">
                  <a:moveTo>
                    <a:pt x="0" y="20619"/>
                  </a:moveTo>
                  <a:cubicBezTo>
                    <a:pt x="2742" y="5854"/>
                    <a:pt x="9942" y="-981"/>
                    <a:pt x="21600" y="113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0" name="Соединит. линия"/>
            <p:cNvSpPr/>
            <p:nvPr/>
          </p:nvSpPr>
          <p:spPr>
            <a:xfrm>
              <a:off x="6791584" y="5812492"/>
              <a:ext cx="1094012" cy="214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9" h="21600" fill="norm" stroke="1" extrusionOk="0">
                  <a:moveTo>
                    <a:pt x="510" y="21600"/>
                  </a:moveTo>
                  <a:cubicBezTo>
                    <a:pt x="-1941" y="9935"/>
                    <a:pt x="4442" y="2735"/>
                    <a:pt x="19659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1" name="Соединит. линия"/>
            <p:cNvSpPr/>
            <p:nvPr/>
          </p:nvSpPr>
          <p:spPr>
            <a:xfrm flipV="1">
              <a:off x="11509205" y="7309854"/>
              <a:ext cx="852560" cy="86593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2" name="Соединит. линия"/>
            <p:cNvSpPr/>
            <p:nvPr/>
          </p:nvSpPr>
          <p:spPr>
            <a:xfrm>
              <a:off x="4373098" y="8560718"/>
              <a:ext cx="8849112" cy="2243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4" fill="norm" stroke="1" extrusionOk="0">
                  <a:moveTo>
                    <a:pt x="0" y="3202"/>
                  </a:moveTo>
                  <a:cubicBezTo>
                    <a:pt x="248" y="21600"/>
                    <a:pt x="7448" y="20533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3" name="Соединит. линия"/>
            <p:cNvSpPr/>
            <p:nvPr/>
          </p:nvSpPr>
          <p:spPr>
            <a:xfrm>
              <a:off x="3105353" y="9729408"/>
              <a:ext cx="9957811" cy="1351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83" fill="norm" stroke="1" extrusionOk="0">
                  <a:moveTo>
                    <a:pt x="0" y="0"/>
                  </a:moveTo>
                  <a:cubicBezTo>
                    <a:pt x="437" y="20163"/>
                    <a:pt x="7637" y="21600"/>
                    <a:pt x="21600" y="4312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4" name="Соединит. линия"/>
            <p:cNvSpPr/>
            <p:nvPr/>
          </p:nvSpPr>
          <p:spPr>
            <a:xfrm>
              <a:off x="1689288" y="9881630"/>
              <a:ext cx="11196286" cy="150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22" fill="norm" stroke="1" extrusionOk="0">
                  <a:moveTo>
                    <a:pt x="0" y="0"/>
                  </a:moveTo>
                  <a:cubicBezTo>
                    <a:pt x="1447" y="17532"/>
                    <a:pt x="8647" y="21600"/>
                    <a:pt x="21600" y="12204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35" name="Найден оператор умножения"/>
            <p:cNvSpPr txBox="1"/>
            <p:nvPr/>
          </p:nvSpPr>
          <p:spPr>
            <a:xfrm>
              <a:off x="8351167" y="0"/>
              <a:ext cx="3819638" cy="555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умножения</a:t>
              </a:r>
            </a:p>
          </p:txBody>
        </p:sp>
        <p:sp>
          <p:nvSpPr>
            <p:cNvPr id="1236" name="Найден оператор деления"/>
            <p:cNvSpPr txBox="1"/>
            <p:nvPr/>
          </p:nvSpPr>
          <p:spPr>
            <a:xfrm>
              <a:off x="9470254" y="1000512"/>
              <a:ext cx="3374493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деления</a:t>
              </a:r>
            </a:p>
          </p:txBody>
        </p:sp>
        <p:sp>
          <p:nvSpPr>
            <p:cNvPr id="1237" name="Найден идентификатор переменной"/>
            <p:cNvSpPr txBox="1"/>
            <p:nvPr/>
          </p:nvSpPr>
          <p:spPr>
            <a:xfrm>
              <a:off x="7569672" y="2161766"/>
              <a:ext cx="4691026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идентификатор переменной</a:t>
              </a:r>
            </a:p>
          </p:txBody>
        </p:sp>
        <p:sp>
          <p:nvSpPr>
            <p:cNvPr id="1238" name="Найден оператор вычитания"/>
            <p:cNvSpPr txBox="1"/>
            <p:nvPr/>
          </p:nvSpPr>
          <p:spPr>
            <a:xfrm>
              <a:off x="7535676" y="3326752"/>
              <a:ext cx="3746265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вычитания</a:t>
              </a:r>
            </a:p>
          </p:txBody>
        </p:sp>
        <p:sp>
          <p:nvSpPr>
            <p:cNvPr id="1239" name="Найден оператор сложения"/>
            <p:cNvSpPr txBox="1"/>
            <p:nvPr/>
          </p:nvSpPr>
          <p:spPr>
            <a:xfrm>
              <a:off x="7812747" y="4487362"/>
              <a:ext cx="361752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 оператор сложения</a:t>
              </a:r>
            </a:p>
          </p:txBody>
        </p:sp>
        <p:sp>
          <p:nvSpPr>
            <p:cNvPr id="1240" name="Найдена целочисленная константа"/>
            <p:cNvSpPr txBox="1"/>
            <p:nvPr/>
          </p:nvSpPr>
          <p:spPr>
            <a:xfrm>
              <a:off x="7866623" y="5507502"/>
              <a:ext cx="4530143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целочисленная константа</a:t>
              </a:r>
            </a:p>
          </p:txBody>
        </p:sp>
        <p:sp>
          <p:nvSpPr>
            <p:cNvPr id="1241" name="Найдена вещественная константа"/>
            <p:cNvSpPr txBox="1"/>
            <p:nvPr/>
          </p:nvSpPr>
          <p:spPr>
            <a:xfrm>
              <a:off x="12389548" y="6960656"/>
              <a:ext cx="4394115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вещественная константа</a:t>
              </a:r>
            </a:p>
          </p:txBody>
        </p:sp>
        <p:sp>
          <p:nvSpPr>
            <p:cNvPr id="1242" name="Найдена открывающая скобка"/>
            <p:cNvSpPr txBox="1"/>
            <p:nvPr/>
          </p:nvSpPr>
          <p:spPr>
            <a:xfrm>
              <a:off x="13233537" y="8216553"/>
              <a:ext cx="4018918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открывающая скобка</a:t>
              </a:r>
            </a:p>
          </p:txBody>
        </p:sp>
        <p:sp>
          <p:nvSpPr>
            <p:cNvPr id="1243" name="Найдена закрывающая скобка"/>
            <p:cNvSpPr txBox="1"/>
            <p:nvPr/>
          </p:nvSpPr>
          <p:spPr>
            <a:xfrm>
              <a:off x="13089679" y="9786395"/>
              <a:ext cx="398349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закрывающая скобка</a:t>
              </a:r>
            </a:p>
          </p:txBody>
        </p:sp>
        <p:sp>
          <p:nvSpPr>
            <p:cNvPr id="1244" name="Найдена цепочка разделителей"/>
            <p:cNvSpPr txBox="1"/>
            <p:nvPr/>
          </p:nvSpPr>
          <p:spPr>
            <a:xfrm>
              <a:off x="13034120" y="10634815"/>
              <a:ext cx="407086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lvl1pPr>
            </a:lstStyle>
            <a:p>
              <a:pPr/>
              <a:r>
                <a:t>Найдена цепочка разделителей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248" name="Пусть имеем строку:…"/>
          <p:cNvSpPr txBox="1"/>
          <p:nvPr/>
        </p:nvSpPr>
        <p:spPr>
          <a:xfrm>
            <a:off x="1219200" y="4013200"/>
            <a:ext cx="21945602" cy="471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Пусть имеем строку: </a:t>
            </a:r>
            <a:endParaRPr spc="-136"/>
          </a:p>
          <a:p>
            <a:pPr lvl="1" indent="457200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rPr spc="-136"/>
              <a:t> «</a:t>
            </a:r>
            <a:r>
              <a:t>-1_+(A1*0.5)»</a:t>
            </a:r>
            <a:endParaRPr spc="-136"/>
          </a:p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Разобьем её на символы:</a:t>
            </a:r>
          </a:p>
        </p:txBody>
      </p:sp>
      <p:graphicFrame>
        <p:nvGraphicFramePr>
          <p:cNvPr id="1249" name="Таблица"/>
          <p:cNvGraphicFramePr/>
          <p:nvPr/>
        </p:nvGraphicFramePr>
        <p:xfrm>
          <a:off x="7652031" y="9160606"/>
          <a:ext cx="8382001" cy="698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71983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50" name="Таблица"/>
          <p:cNvGraphicFramePr/>
          <p:nvPr/>
        </p:nvGraphicFramePr>
        <p:xfrm>
          <a:off x="16033467" y="9160606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200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253" name="Состояния:…"/>
          <p:cNvSpPr txBox="1"/>
          <p:nvPr>
            <p:ph type="body" sz="half" idx="1"/>
          </p:nvPr>
        </p:nvSpPr>
        <p:spPr>
          <a:xfrm>
            <a:off x="13334068" y="4006669"/>
            <a:ext cx="8267657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</a:t>
            </a:r>
          </a:p>
        </p:txBody>
      </p:sp>
      <p:grpSp>
        <p:nvGrpSpPr>
          <p:cNvPr id="1363" name="Группа"/>
          <p:cNvGrpSpPr/>
          <p:nvPr/>
        </p:nvGrpSpPr>
        <p:grpSpPr>
          <a:xfrm>
            <a:off x="365542" y="2407040"/>
            <a:ext cx="11585189" cy="11250957"/>
            <a:chOff x="0" y="-1"/>
            <a:chExt cx="11585188" cy="11250955"/>
          </a:xfrm>
        </p:grpSpPr>
        <p:sp>
          <p:nvSpPr>
            <p:cNvPr id="1254" name="Соединит. линия"/>
            <p:cNvSpPr/>
            <p:nvPr/>
          </p:nvSpPr>
          <p:spPr>
            <a:xfrm>
              <a:off x="881457" y="9730854"/>
              <a:ext cx="721564" cy="939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55" name="Соединит. линия"/>
            <p:cNvSpPr/>
            <p:nvPr/>
          </p:nvSpPr>
          <p:spPr>
            <a:xfrm>
              <a:off x="10592605" y="6588794"/>
              <a:ext cx="642083" cy="109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56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257" name="Линия"/>
            <p:cNvSpPr/>
            <p:nvPr/>
          </p:nvSpPr>
          <p:spPr>
            <a:xfrm>
              <a:off x="5456110" y="4341116"/>
              <a:ext cx="1019675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8" name="Линия"/>
            <p:cNvSpPr/>
            <p:nvPr/>
          </p:nvSpPr>
          <p:spPr>
            <a:xfrm>
              <a:off x="5018343" y="6067679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9" name="Линия"/>
            <p:cNvSpPr/>
            <p:nvPr/>
          </p:nvSpPr>
          <p:spPr>
            <a:xfrm>
              <a:off x="9214260" y="8102519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0" name="Линия"/>
            <p:cNvSpPr/>
            <p:nvPr/>
          </p:nvSpPr>
          <p:spPr>
            <a:xfrm>
              <a:off x="6946364" y="8090707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1" name="Соединит. линия"/>
            <p:cNvSpPr/>
            <p:nvPr/>
          </p:nvSpPr>
          <p:spPr>
            <a:xfrm>
              <a:off x="6151364" y="8641116"/>
              <a:ext cx="642084" cy="82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62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263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4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5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6" name="Линия"/>
            <p:cNvSpPr/>
            <p:nvPr/>
          </p:nvSpPr>
          <p:spPr>
            <a:xfrm>
              <a:off x="1296594" y="5546298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7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8" name="Линия"/>
            <p:cNvSpPr/>
            <p:nvPr/>
          </p:nvSpPr>
          <p:spPr>
            <a:xfrm>
              <a:off x="1128198" y="5666765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9" name="Линия"/>
            <p:cNvSpPr/>
            <p:nvPr/>
          </p:nvSpPr>
          <p:spPr>
            <a:xfrm>
              <a:off x="1145773" y="5156387"/>
              <a:ext cx="2380902" cy="261841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0" name="Линия"/>
            <p:cNvSpPr/>
            <p:nvPr/>
          </p:nvSpPr>
          <p:spPr>
            <a:xfrm>
              <a:off x="1128557" y="5091373"/>
              <a:ext cx="2883697" cy="5008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1" name="Линия"/>
            <p:cNvSpPr/>
            <p:nvPr/>
          </p:nvSpPr>
          <p:spPr>
            <a:xfrm>
              <a:off x="1012961" y="5018003"/>
              <a:ext cx="4732197" cy="294499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2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79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275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273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74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78" name="*"/>
              <p:cNvGrpSpPr/>
              <p:nvPr/>
            </p:nvGrpSpPr>
            <p:grpSpPr>
              <a:xfrm>
                <a:off x="131399" y="131539"/>
                <a:ext cx="1222739" cy="1222741"/>
                <a:chOff x="0" y="0"/>
                <a:chExt cx="1222738" cy="1222739"/>
              </a:xfrm>
            </p:grpSpPr>
            <p:sp>
              <p:nvSpPr>
                <p:cNvPr id="1276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277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282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280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281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289" name="Группа"/>
            <p:cNvGrpSpPr/>
            <p:nvPr/>
          </p:nvGrpSpPr>
          <p:grpSpPr>
            <a:xfrm>
              <a:off x="552880" y="8614392"/>
              <a:ext cx="1270003" cy="1270003"/>
              <a:chOff x="0" y="0"/>
              <a:chExt cx="1270001" cy="1270002"/>
            </a:xfrm>
          </p:grpSpPr>
          <p:grpSp>
            <p:nvGrpSpPr>
              <p:cNvPr id="1285" name="ID"/>
              <p:cNvGrpSpPr/>
              <p:nvPr/>
            </p:nvGrpSpPr>
            <p:grpSpPr>
              <a:xfrm>
                <a:off x="0" y="-1"/>
                <a:ext cx="1270002" cy="1270004"/>
                <a:chOff x="0" y="0"/>
                <a:chExt cx="1270001" cy="1270002"/>
              </a:xfrm>
            </p:grpSpPr>
            <p:sp>
              <p:nvSpPr>
                <p:cNvPr id="128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8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88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28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87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296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292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290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91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295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293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294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303" name="Группа"/>
            <p:cNvGrpSpPr/>
            <p:nvPr/>
          </p:nvGrpSpPr>
          <p:grpSpPr>
            <a:xfrm>
              <a:off x="3338474" y="7593695"/>
              <a:ext cx="1270003" cy="1270003"/>
              <a:chOff x="0" y="0"/>
              <a:chExt cx="1270001" cy="1270002"/>
            </a:xfrm>
          </p:grpSpPr>
          <p:grpSp>
            <p:nvGrpSpPr>
              <p:cNvPr id="1299" name="ID"/>
              <p:cNvGrpSpPr/>
              <p:nvPr/>
            </p:nvGrpSpPr>
            <p:grpSpPr>
              <a:xfrm>
                <a:off x="0" y="-1"/>
                <a:ext cx="1270002" cy="1270004"/>
                <a:chOff x="0" y="0"/>
                <a:chExt cx="1270001" cy="1270002"/>
              </a:xfrm>
            </p:grpSpPr>
            <p:sp>
              <p:nvSpPr>
                <p:cNvPr id="129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29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02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30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01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310" name="Группа"/>
            <p:cNvGrpSpPr/>
            <p:nvPr/>
          </p:nvGrpSpPr>
          <p:grpSpPr>
            <a:xfrm>
              <a:off x="2038538" y="8363327"/>
              <a:ext cx="1270003" cy="1270003"/>
              <a:chOff x="0" y="0"/>
              <a:chExt cx="1270001" cy="1270002"/>
            </a:xfrm>
          </p:grpSpPr>
          <p:grpSp>
            <p:nvGrpSpPr>
              <p:cNvPr id="1306" name="ID"/>
              <p:cNvGrpSpPr/>
              <p:nvPr/>
            </p:nvGrpSpPr>
            <p:grpSpPr>
              <a:xfrm>
                <a:off x="0" y="-1"/>
                <a:ext cx="1270002" cy="1270004"/>
                <a:chOff x="0" y="0"/>
                <a:chExt cx="1270001" cy="1270002"/>
              </a:xfrm>
            </p:grpSpPr>
            <p:sp>
              <p:nvSpPr>
                <p:cNvPr id="130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0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09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30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08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313" name="S"/>
            <p:cNvGrpSpPr/>
            <p:nvPr/>
          </p:nvGrpSpPr>
          <p:grpSpPr>
            <a:xfrm>
              <a:off x="5724781" y="7486010"/>
              <a:ext cx="1288575" cy="1288575"/>
              <a:chOff x="0" y="0"/>
              <a:chExt cx="1288573" cy="1288573"/>
            </a:xfrm>
          </p:grpSpPr>
          <p:sp>
            <p:nvSpPr>
              <p:cNvPr id="131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1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316" name="NUM INT"/>
            <p:cNvGrpSpPr/>
            <p:nvPr/>
          </p:nvGrpSpPr>
          <p:grpSpPr>
            <a:xfrm>
              <a:off x="5834186" y="7608303"/>
              <a:ext cx="1069386" cy="1069386"/>
              <a:chOff x="0" y="0"/>
              <a:chExt cx="1069384" cy="1069384"/>
            </a:xfrm>
          </p:grpSpPr>
          <p:sp>
            <p:nvSpPr>
              <p:cNvPr id="131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15" name="NUM INT"/>
              <p:cNvSpPr txBox="1"/>
              <p:nvPr/>
            </p:nvSpPr>
            <p:spPr>
              <a:xfrm rot="50647">
                <a:off x="168407" y="104161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323" name="Группа"/>
            <p:cNvGrpSpPr/>
            <p:nvPr/>
          </p:nvGrpSpPr>
          <p:grpSpPr>
            <a:xfrm>
              <a:off x="3138825" y="1127535"/>
              <a:ext cx="1324252" cy="1324252"/>
              <a:chOff x="0" y="0"/>
              <a:chExt cx="1324251" cy="1324251"/>
            </a:xfrm>
          </p:grpSpPr>
          <p:grpSp>
            <p:nvGrpSpPr>
              <p:cNvPr id="1319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317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18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22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320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21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330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326" name="ID"/>
              <p:cNvGrpSpPr/>
              <p:nvPr/>
            </p:nvGrpSpPr>
            <p:grpSpPr>
              <a:xfrm>
                <a:off x="0" y="-1"/>
                <a:ext cx="1270002" cy="1270004"/>
                <a:chOff x="0" y="0"/>
                <a:chExt cx="1270001" cy="1270002"/>
              </a:xfrm>
            </p:grpSpPr>
            <p:sp>
              <p:nvSpPr>
                <p:cNvPr id="132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2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29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32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328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337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333" name="ID"/>
              <p:cNvGrpSpPr/>
              <p:nvPr/>
            </p:nvGrpSpPr>
            <p:grpSpPr>
              <a:xfrm>
                <a:off x="0" y="-1"/>
                <a:ext cx="1270002" cy="1270004"/>
                <a:chOff x="0" y="0"/>
                <a:chExt cx="1270001" cy="1270002"/>
              </a:xfrm>
            </p:grpSpPr>
            <p:sp>
              <p:nvSpPr>
                <p:cNvPr id="133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3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36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33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335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340" name="dot"/>
            <p:cNvGrpSpPr/>
            <p:nvPr/>
          </p:nvGrpSpPr>
          <p:grpSpPr>
            <a:xfrm>
              <a:off x="8002955" y="7484183"/>
              <a:ext cx="1288575" cy="1288575"/>
              <a:chOff x="0" y="0"/>
              <a:chExt cx="1288573" cy="1288573"/>
            </a:xfrm>
          </p:grpSpPr>
          <p:sp>
            <p:nvSpPr>
              <p:cNvPr id="1338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39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343" name="S"/>
            <p:cNvGrpSpPr/>
            <p:nvPr/>
          </p:nvGrpSpPr>
          <p:grpSpPr>
            <a:xfrm>
              <a:off x="10296614" y="7549158"/>
              <a:ext cx="1288575" cy="1288575"/>
              <a:chOff x="0" y="0"/>
              <a:chExt cx="1288573" cy="1288573"/>
            </a:xfrm>
          </p:grpSpPr>
          <p:sp>
            <p:nvSpPr>
              <p:cNvPr id="134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4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346" name="NUM FLOAT"/>
            <p:cNvGrpSpPr/>
            <p:nvPr/>
          </p:nvGrpSpPr>
          <p:grpSpPr>
            <a:xfrm>
              <a:off x="10406022" y="7671451"/>
              <a:ext cx="1069386" cy="1069386"/>
              <a:chOff x="0" y="0"/>
              <a:chExt cx="1069384" cy="1069384"/>
            </a:xfrm>
          </p:grpSpPr>
          <p:sp>
            <p:nvSpPr>
              <p:cNvPr id="134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45" name="NUM FLOAT"/>
              <p:cNvSpPr txBox="1"/>
              <p:nvPr/>
            </p:nvSpPr>
            <p:spPr>
              <a:xfrm rot="50647">
                <a:off x="168406" y="27707"/>
                <a:ext cx="732572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347" name="0, …, 9"/>
            <p:cNvSpPr txBox="1"/>
            <p:nvPr/>
          </p:nvSpPr>
          <p:spPr>
            <a:xfrm rot="50647">
              <a:off x="9246195" y="751859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48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49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350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351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352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353" name="-"/>
            <p:cNvSpPr txBox="1"/>
            <p:nvPr/>
          </p:nvSpPr>
          <p:spPr>
            <a:xfrm rot="52117">
              <a:off x="3063797" y="3681719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54" name="a, …, z, A, …, Z, 0, …, 9"/>
            <p:cNvSpPr txBox="1"/>
            <p:nvPr/>
          </p:nvSpPr>
          <p:spPr>
            <a:xfrm>
              <a:off x="3563135" y="549588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355" name="."/>
            <p:cNvSpPr txBox="1"/>
            <p:nvPr/>
          </p:nvSpPr>
          <p:spPr>
            <a:xfrm rot="50647">
              <a:off x="7386447" y="7484791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356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57" name="0, …, 9"/>
            <p:cNvSpPr txBox="1"/>
            <p:nvPr/>
          </p:nvSpPr>
          <p:spPr>
            <a:xfrm rot="3401591">
              <a:off x="5144569" y="623565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58" name="_, \t"/>
            <p:cNvSpPr txBox="1"/>
            <p:nvPr/>
          </p:nvSpPr>
          <p:spPr>
            <a:xfrm>
              <a:off x="323733" y="6657076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359" name="("/>
            <p:cNvSpPr txBox="1"/>
            <p:nvPr/>
          </p:nvSpPr>
          <p:spPr>
            <a:xfrm>
              <a:off x="2443268" y="6057366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360" name=")"/>
            <p:cNvSpPr txBox="1"/>
            <p:nvPr/>
          </p:nvSpPr>
          <p:spPr>
            <a:xfrm>
              <a:off x="1980975" y="6530183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361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62" name="_, \t"/>
            <p:cNvSpPr txBox="1"/>
            <p:nvPr/>
          </p:nvSpPr>
          <p:spPr>
            <a:xfrm>
              <a:off x="950154" y="10619510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aphicFrame>
        <p:nvGraphicFramePr>
          <p:cNvPr id="1364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1367" name="Группа"/>
          <p:cNvGrpSpPr/>
          <p:nvPr/>
        </p:nvGrpSpPr>
        <p:grpSpPr>
          <a:xfrm>
            <a:off x="7994733" y="2506070"/>
            <a:ext cx="25401" cy="1496283"/>
            <a:chOff x="0" y="0"/>
            <a:chExt cx="25400" cy="1496281"/>
          </a:xfrm>
        </p:grpSpPr>
        <p:sp>
          <p:nvSpPr>
            <p:cNvPr id="1365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6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368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371" name="Состояния:…"/>
          <p:cNvSpPr txBox="1"/>
          <p:nvPr>
            <p:ph type="body" sz="half" idx="1"/>
          </p:nvPr>
        </p:nvSpPr>
        <p:spPr>
          <a:xfrm>
            <a:off x="13334068" y="4006669"/>
            <a:ext cx="8267657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 -&gt; NUM INT</a:t>
            </a:r>
          </a:p>
        </p:txBody>
      </p:sp>
      <p:grpSp>
        <p:nvGrpSpPr>
          <p:cNvPr id="1481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372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73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74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375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6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7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8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9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80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381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2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3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4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5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6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7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8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9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0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397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393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391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392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396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394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395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400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398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399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07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40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40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06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40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5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414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410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408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09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13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411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12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421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141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41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1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20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41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19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428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142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42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2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27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42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426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431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1429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30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34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1432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33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441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1437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435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36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40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438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39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448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44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44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4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47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44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446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455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45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44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45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454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45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453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458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1456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57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461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1459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60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464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1462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463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465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66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67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68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469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470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471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472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473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474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75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76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477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478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479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80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484" name="Группа"/>
          <p:cNvGrpSpPr/>
          <p:nvPr/>
        </p:nvGrpSpPr>
        <p:grpSpPr>
          <a:xfrm>
            <a:off x="8716154" y="2509409"/>
            <a:ext cx="25401" cy="1496282"/>
            <a:chOff x="0" y="0"/>
            <a:chExt cx="25400" cy="1496281"/>
          </a:xfrm>
        </p:grpSpPr>
        <p:sp>
          <p:nvSpPr>
            <p:cNvPr id="1482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3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48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86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489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{-, sign} -&gt; NUM INT</a:t>
            </a:r>
          </a:p>
        </p:txBody>
      </p:sp>
      <p:grpSp>
        <p:nvGrpSpPr>
          <p:cNvPr id="1599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490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1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2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493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4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5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6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7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8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499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0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1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2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3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4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5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6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7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8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15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511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509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10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14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512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13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518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516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17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25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52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51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24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52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3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532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528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526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27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31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529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30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539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153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53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3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38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53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37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546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154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54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4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45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54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544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549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154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4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52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155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51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559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1555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553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54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58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556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57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566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56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56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6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65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56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564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573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56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56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56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572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57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571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576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157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75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579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157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7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582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158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581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583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84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85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586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587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88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589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90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591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592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3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4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595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596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597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598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602" name="Группа"/>
          <p:cNvGrpSpPr/>
          <p:nvPr/>
        </p:nvGrpSpPr>
        <p:grpSpPr>
          <a:xfrm>
            <a:off x="9389480" y="2509409"/>
            <a:ext cx="25401" cy="1496282"/>
            <a:chOff x="0" y="0"/>
            <a:chExt cx="25400" cy="1496281"/>
          </a:xfrm>
        </p:grpSpPr>
        <p:sp>
          <p:nvSpPr>
            <p:cNvPr id="1600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1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03" name="NUM INT-финальное состояние и из него нет перехода по «_», следовательно обнаружена целочисленная константа «-1» 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NUM INT-финальное состояние и из него нет перехода по «_», следовательно обнаружена целочисленная константа «-1» .</a:t>
            </a:r>
            <a:endParaRPr spc="-73"/>
          </a:p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«_»</a:t>
            </a:r>
          </a:p>
        </p:txBody>
      </p:sp>
      <p:graphicFrame>
        <p:nvGraphicFramePr>
          <p:cNvPr id="1604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05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608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SPACE</a:t>
            </a:r>
          </a:p>
        </p:txBody>
      </p:sp>
      <p:grpSp>
        <p:nvGrpSpPr>
          <p:cNvPr id="1718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609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0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1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612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3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4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5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6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7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618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9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0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1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2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3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4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5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6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7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34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630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628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29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33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631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32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637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635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36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644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64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63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3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43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64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42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651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647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645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46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50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648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49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658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165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65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5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57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65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56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665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166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65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6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64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66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663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668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1666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67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671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1669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70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678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1674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672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73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77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675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76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685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68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67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8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84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68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683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692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68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68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68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691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68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690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695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169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94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698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1696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697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01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1699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00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702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03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04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705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706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707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708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09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710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711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2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3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714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715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716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17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721" name="Группа"/>
          <p:cNvGrpSpPr/>
          <p:nvPr/>
        </p:nvGrpSpPr>
        <p:grpSpPr>
          <a:xfrm>
            <a:off x="9389480" y="2509409"/>
            <a:ext cx="25401" cy="1496282"/>
            <a:chOff x="0" y="0"/>
            <a:chExt cx="25400" cy="1496281"/>
          </a:xfrm>
        </p:grpSpPr>
        <p:sp>
          <p:nvSpPr>
            <p:cNvPr id="1719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0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722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23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726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SPACE</a:t>
            </a:r>
          </a:p>
        </p:txBody>
      </p:sp>
      <p:grpSp>
        <p:nvGrpSpPr>
          <p:cNvPr id="1836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727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28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29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730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1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2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3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4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35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736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7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8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9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0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1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2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3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4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5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52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748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746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47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51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749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50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755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753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54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62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75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75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5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61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75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60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769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765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763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64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68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766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67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776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177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77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7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75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77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74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783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177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77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7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82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78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781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786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178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85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789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1787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788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796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1792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790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1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795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793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4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803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79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79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79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02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80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801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810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80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80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0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09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80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808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813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181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2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816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181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5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819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1817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18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820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21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22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23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824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825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826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27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828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829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0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1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832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833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834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35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839" name="Группа"/>
          <p:cNvGrpSpPr/>
          <p:nvPr/>
        </p:nvGrpSpPr>
        <p:grpSpPr>
          <a:xfrm>
            <a:off x="10086853" y="2509409"/>
            <a:ext cx="25401" cy="1496282"/>
            <a:chOff x="0" y="0"/>
            <a:chExt cx="25400" cy="1496281"/>
          </a:xfrm>
        </p:grpSpPr>
        <p:sp>
          <p:nvSpPr>
            <p:cNvPr id="1837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8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40" name="SPACE-финальное состояние и из него нет перехода по «+», следовательно обнаружен отступ 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SPACE-финальное состояние и из него нет перехода по «+», следовательно обнаружен отступ .</a:t>
            </a:r>
            <a:endParaRPr spc="-82"/>
          </a:p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«+»</a:t>
            </a:r>
          </a:p>
        </p:txBody>
      </p:sp>
      <p:graphicFrame>
        <p:nvGraphicFramePr>
          <p:cNvPr id="184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42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ипы распознаваемых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Типы распознаваемых лексем</a:t>
            </a:r>
          </a:p>
        </p:txBody>
      </p:sp>
      <p:sp>
        <p:nvSpPr>
          <p:cNvPr id="175" name="Идентификатор переменной (например: A1, Pi),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Идентификатор переменной (например: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A1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Pi</a:t>
            </a:r>
            <a:r>
              <a:t>),</a:t>
            </a:r>
          </a:p>
          <a:p>
            <a:pPr/>
            <a:r>
              <a:t>Числовая константа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123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-0.5</a:t>
            </a:r>
            <a:r>
              <a:t>),</a:t>
            </a:r>
          </a:p>
          <a:p>
            <a:pPr/>
            <a:r>
              <a:t>Арифметические операции: сложение, вычитание, деление, умножение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-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/</a:t>
            </a:r>
            <a:r>
              <a:t>,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t>) и операторные скобки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t>,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),</a:t>
            </a:r>
          </a:p>
          <a:p>
            <a:pPr/>
            <a:r>
              <a:t>Отступы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t> - пробел,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\t</a:t>
            </a:r>
            <a:r>
              <a:t> - табуляция);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845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{+, sign}</a:t>
            </a:r>
          </a:p>
        </p:txBody>
      </p:sp>
      <p:grpSp>
        <p:nvGrpSpPr>
          <p:cNvPr id="1955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846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47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48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849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0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1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2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3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54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855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6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7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8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9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0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1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2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3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4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71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867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865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66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70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868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69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874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872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873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881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87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87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7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80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87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79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1888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1884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1882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83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87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1885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86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1895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189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88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9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894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89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893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1902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189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89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89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01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89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900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1905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190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0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08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190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07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1915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1911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1909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0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14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1912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3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1922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191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91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1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21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91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920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1929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192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92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2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28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92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1927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1932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193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1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1935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193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38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193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37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1939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0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1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42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943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944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1945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46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1947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948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49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50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1951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952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1953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54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1958" name="Группа"/>
          <p:cNvGrpSpPr/>
          <p:nvPr/>
        </p:nvGrpSpPr>
        <p:grpSpPr>
          <a:xfrm>
            <a:off x="10086853" y="2509409"/>
            <a:ext cx="25401" cy="1496282"/>
            <a:chOff x="0" y="0"/>
            <a:chExt cx="25400" cy="1496281"/>
          </a:xfrm>
        </p:grpSpPr>
        <p:sp>
          <p:nvSpPr>
            <p:cNvPr id="1956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7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959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60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1963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{+, sign}</a:t>
            </a:r>
          </a:p>
        </p:txBody>
      </p:sp>
      <p:grpSp>
        <p:nvGrpSpPr>
          <p:cNvPr id="2073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1964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65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66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1967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8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9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0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1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72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1973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4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5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6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7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8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9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0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1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2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989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1985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1983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84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88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1986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1987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1992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1990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1991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1999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199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199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9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1998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199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1997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006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002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000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01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05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003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04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013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00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00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0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12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01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11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020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01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01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1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19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01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018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023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02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2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026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02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25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033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029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027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28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32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030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31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040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03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03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3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39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03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038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047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04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04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04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046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04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045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050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048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49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053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05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5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056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05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055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057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58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59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60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061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062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063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64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065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066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67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68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069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070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071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72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076" name="Группа"/>
          <p:cNvGrpSpPr/>
          <p:nvPr/>
        </p:nvGrpSpPr>
        <p:grpSpPr>
          <a:xfrm>
            <a:off x="10784226" y="2509409"/>
            <a:ext cx="25401" cy="1496282"/>
            <a:chOff x="0" y="0"/>
            <a:chExt cx="25400" cy="1496281"/>
          </a:xfrm>
        </p:grpSpPr>
        <p:sp>
          <p:nvSpPr>
            <p:cNvPr id="2074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5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77" name="{+, sign}-финальное состояние и из него нет перехода по «(», следовательно обнаружен оператор сложения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87044">
              <a:lnSpc>
                <a:spcPct val="100000"/>
              </a:lnSpc>
              <a:spcBef>
                <a:spcPts val="1400"/>
              </a:spcBef>
              <a:defRPr spc="-100" sz="4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{+, sign}-финальное состояние и из него нет перехода по «(», следовательно обнаружен оператор сложения.</a:t>
            </a:r>
            <a:endParaRPr spc="-79"/>
          </a:p>
          <a:p>
            <a:pPr algn="l" defTabSz="487044">
              <a:lnSpc>
                <a:spcPct val="100000"/>
              </a:lnSpc>
              <a:spcBef>
                <a:spcPts val="1400"/>
              </a:spcBef>
              <a:defRPr spc="-100" sz="4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«(»</a:t>
            </a:r>
          </a:p>
        </p:txBody>
      </p:sp>
      <p:graphicFrame>
        <p:nvGraphicFramePr>
          <p:cNvPr id="207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79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082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(</a:t>
            </a:r>
          </a:p>
        </p:txBody>
      </p:sp>
      <p:grpSp>
        <p:nvGrpSpPr>
          <p:cNvPr id="2192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083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84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85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086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7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8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9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0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91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092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3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4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5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6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7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8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9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0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1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08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104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102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03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07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105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06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111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109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10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18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11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11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1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17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11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16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125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121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119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20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24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122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23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132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12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12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2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31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12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30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139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13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13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3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38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13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137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142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14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41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45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143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44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152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148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146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47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51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149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50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159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15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15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5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58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15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157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166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16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16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16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165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16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164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169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16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68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172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17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71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175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173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174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176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77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78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79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180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181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182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183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184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185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86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87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188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189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190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191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195" name="Группа"/>
          <p:cNvGrpSpPr/>
          <p:nvPr/>
        </p:nvGrpSpPr>
        <p:grpSpPr>
          <a:xfrm>
            <a:off x="10784226" y="2509409"/>
            <a:ext cx="25401" cy="1496282"/>
            <a:chOff x="0" y="0"/>
            <a:chExt cx="25400" cy="1496281"/>
          </a:xfrm>
        </p:grpSpPr>
        <p:sp>
          <p:nvSpPr>
            <p:cNvPr id="2193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94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196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197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200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(</a:t>
            </a:r>
          </a:p>
        </p:txBody>
      </p:sp>
      <p:grpSp>
        <p:nvGrpSpPr>
          <p:cNvPr id="2310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201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2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3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04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5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6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7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8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09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210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1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2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3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4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5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6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7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8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9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226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222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220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21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25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223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24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229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227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28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36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23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23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35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23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4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243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239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237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38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42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240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41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250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24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24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4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49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24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48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257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25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25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5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56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25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255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260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258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59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63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261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62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270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266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264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65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69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267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68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277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27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27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7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76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27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275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284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28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27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27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283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28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282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287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285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86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290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288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89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293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291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292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294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95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296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97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298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299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300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301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302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303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4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5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306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307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308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09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313" name="Группа"/>
          <p:cNvGrpSpPr/>
          <p:nvPr/>
        </p:nvGrpSpPr>
        <p:grpSpPr>
          <a:xfrm>
            <a:off x="11481599" y="2509409"/>
            <a:ext cx="25401" cy="1496282"/>
            <a:chOff x="0" y="0"/>
            <a:chExt cx="25400" cy="1496281"/>
          </a:xfrm>
        </p:grpSpPr>
        <p:sp>
          <p:nvSpPr>
            <p:cNvPr id="2311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2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314" name="(-финальное состояние и из него нет перехода по «A», следовательно обнаружена открывающая скобка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200" sz="64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(</a:t>
            </a:r>
            <a:r>
              <a:rPr spc="-100" sz="3700">
                <a:latin typeface="Canela Deck Regular"/>
                <a:ea typeface="Canela Deck Regular"/>
                <a:cs typeface="Canela Deck Regular"/>
                <a:sym typeface="Canela Deck Regular"/>
              </a:rPr>
              <a:t>-финальное состояние и из него нет перехода по «A», следовательно обнаружена открывающая скобка.</a:t>
            </a:r>
            <a:endParaRPr spc="-74" sz="3700">
              <a:latin typeface="Canela Deck Regular"/>
              <a:ea typeface="Canela Deck Regular"/>
              <a:cs typeface="Canela Deck Regular"/>
              <a:sym typeface="Canela Deck Regular"/>
            </a:endParaRPr>
          </a:p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«A»</a:t>
            </a:r>
          </a:p>
        </p:txBody>
      </p:sp>
      <p:graphicFrame>
        <p:nvGraphicFramePr>
          <p:cNvPr id="231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316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319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</a:t>
            </a:r>
          </a:p>
        </p:txBody>
      </p:sp>
      <p:grpSp>
        <p:nvGrpSpPr>
          <p:cNvPr id="2429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320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1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2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323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4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5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6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7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8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329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0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1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2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3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4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5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6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7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8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345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341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339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40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44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342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43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348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346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47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355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35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34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54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35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3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362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358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356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57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61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359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60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369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36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36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6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68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36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67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376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37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37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7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75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37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374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379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37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7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382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38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381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389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385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383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84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88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386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87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396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39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39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9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395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39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394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403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39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39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39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02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40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401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406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40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05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409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40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0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412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41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11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413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14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15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416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417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418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419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20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421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422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3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4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425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426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427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28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432" name="Группа"/>
          <p:cNvGrpSpPr/>
          <p:nvPr/>
        </p:nvGrpSpPr>
        <p:grpSpPr>
          <a:xfrm>
            <a:off x="11481599" y="2509409"/>
            <a:ext cx="25401" cy="1496282"/>
            <a:chOff x="0" y="0"/>
            <a:chExt cx="25400" cy="1496281"/>
          </a:xfrm>
        </p:grpSpPr>
        <p:sp>
          <p:nvSpPr>
            <p:cNvPr id="2430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31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433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434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437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 -&gt; ID</a:t>
            </a:r>
          </a:p>
        </p:txBody>
      </p:sp>
      <p:grpSp>
        <p:nvGrpSpPr>
          <p:cNvPr id="2547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438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39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0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441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2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3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4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5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6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447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8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9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0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1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2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3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4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5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6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463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459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457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58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62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460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61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466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464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65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473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46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46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6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72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47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71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480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476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474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75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79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477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78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487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48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48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8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86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48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85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494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49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48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48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493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49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492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497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495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96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00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498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499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507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503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501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2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06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504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5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514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51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50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0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13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51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512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521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51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51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1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20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51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519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524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522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3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527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525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6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30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528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29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531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32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33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534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535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536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537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538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539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540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1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2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543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544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545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46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550" name="Группа"/>
          <p:cNvGrpSpPr/>
          <p:nvPr/>
        </p:nvGrpSpPr>
        <p:grpSpPr>
          <a:xfrm>
            <a:off x="12179300" y="2509409"/>
            <a:ext cx="25401" cy="1496282"/>
            <a:chOff x="0" y="0"/>
            <a:chExt cx="25400" cy="1496281"/>
          </a:xfrm>
        </p:grpSpPr>
        <p:sp>
          <p:nvSpPr>
            <p:cNvPr id="2548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49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55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552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555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ID -&gt; ID</a:t>
            </a:r>
          </a:p>
        </p:txBody>
      </p:sp>
      <p:grpSp>
        <p:nvGrpSpPr>
          <p:cNvPr id="2665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556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57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58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559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0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1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2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3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64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565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6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7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8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9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0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1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2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3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4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581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577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575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76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80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578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579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584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582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583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591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58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58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8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90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58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89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598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594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592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593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597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595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596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605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60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59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0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04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60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03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612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60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60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0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11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60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10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615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61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1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618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61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17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625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621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619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0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24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622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3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632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62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62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2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31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62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630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639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63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63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3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38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63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637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642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64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1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645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64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648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64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647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649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0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1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52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653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654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655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56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657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658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59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60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661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662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663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64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668" name="Группа"/>
          <p:cNvGrpSpPr/>
          <p:nvPr/>
        </p:nvGrpSpPr>
        <p:grpSpPr>
          <a:xfrm>
            <a:off x="12876672" y="2509409"/>
            <a:ext cx="25401" cy="1496282"/>
            <a:chOff x="0" y="0"/>
            <a:chExt cx="25400" cy="1496281"/>
          </a:xfrm>
        </p:grpSpPr>
        <p:sp>
          <p:nvSpPr>
            <p:cNvPr id="2666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67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669" name="ID - финальное состояние и из него нет перехода по «*», следовательно обнаружен идентификатор переменной «A1»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ID - финальное состояние и из него нет перехода по «*», следовательно обнаружен идентификатор переменной «A1».</a:t>
            </a:r>
            <a:endParaRPr spc="-74"/>
          </a:p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«*»</a:t>
            </a:r>
          </a:p>
        </p:txBody>
      </p:sp>
      <p:graphicFrame>
        <p:nvGraphicFramePr>
          <p:cNvPr id="2670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671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674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*</a:t>
            </a:r>
          </a:p>
        </p:txBody>
      </p:sp>
      <p:grpSp>
        <p:nvGrpSpPr>
          <p:cNvPr id="2784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675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76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77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678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79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0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1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2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83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684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5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6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7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8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9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0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1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2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3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700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696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694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695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699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697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698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703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701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02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10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70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70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0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09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70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08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717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713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711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12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16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714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15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724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72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71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1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23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72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22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731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72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72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2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30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72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729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734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732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33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37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735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36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744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740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738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39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43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741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42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751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74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74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4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50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74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749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758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75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75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75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757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75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756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761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759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0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764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762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3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767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765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766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768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69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0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771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772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773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774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775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776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777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8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79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780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781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782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83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787" name="Группа"/>
          <p:cNvGrpSpPr/>
          <p:nvPr/>
        </p:nvGrpSpPr>
        <p:grpSpPr>
          <a:xfrm>
            <a:off x="12876672" y="2509409"/>
            <a:ext cx="25401" cy="1496282"/>
            <a:chOff x="0" y="0"/>
            <a:chExt cx="25400" cy="1496281"/>
          </a:xfrm>
        </p:grpSpPr>
        <p:sp>
          <p:nvSpPr>
            <p:cNvPr id="2785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86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78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89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792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*</a:t>
            </a:r>
          </a:p>
        </p:txBody>
      </p:sp>
      <p:grpSp>
        <p:nvGrpSpPr>
          <p:cNvPr id="2902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793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94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795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796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7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8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9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0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01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802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3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4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5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6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7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8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9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0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1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818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814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812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13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17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815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16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821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819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20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28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82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82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2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27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82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26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835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831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829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30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34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832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33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842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83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83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3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41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83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40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849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84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84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4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48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84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847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852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85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51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55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853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54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862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858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856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57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61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859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60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869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86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86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6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68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86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867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876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87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87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87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875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87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874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879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87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78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2882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88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81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885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2883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884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2886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87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88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889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2890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891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2892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93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2894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2895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96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897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2898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2899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2900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901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2905" name="Группа"/>
          <p:cNvGrpSpPr/>
          <p:nvPr/>
        </p:nvGrpSpPr>
        <p:grpSpPr>
          <a:xfrm>
            <a:off x="13574044" y="2509409"/>
            <a:ext cx="25401" cy="1496282"/>
            <a:chOff x="0" y="0"/>
            <a:chExt cx="25400" cy="1496281"/>
          </a:xfrm>
        </p:grpSpPr>
        <p:sp>
          <p:nvSpPr>
            <p:cNvPr id="2903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04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906" name="* - финальное состояние и из него нет перехода по «0», следовательно обнаружен оператор умножения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* - финальное состояние и из него нет перехода по «0», следовательно обнаружен оператор умножения.</a:t>
            </a:r>
            <a:endParaRPr spc="-82"/>
          </a:p>
          <a:p>
            <a:pPr algn="l" defTabSz="503555">
              <a:lnSpc>
                <a:spcPct val="100000"/>
              </a:lnSpc>
              <a:spcBef>
                <a:spcPts val="1400"/>
              </a:spcBef>
              <a:defRPr spc="-99" sz="41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«0»</a:t>
            </a:r>
          </a:p>
        </p:txBody>
      </p:sp>
      <p:graphicFrame>
        <p:nvGraphicFramePr>
          <p:cNvPr id="2907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908" name="Таблица"/>
          <p:cNvGraphicFramePr/>
          <p:nvPr/>
        </p:nvGraphicFramePr>
        <p:xfrm>
          <a:off x="16045772" y="29209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2911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</a:t>
            </a:r>
          </a:p>
        </p:txBody>
      </p:sp>
      <p:grpSp>
        <p:nvGrpSpPr>
          <p:cNvPr id="3021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2912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13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14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2915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6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7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8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9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20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2921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2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3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4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5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6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7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8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9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30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37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2933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2931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32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36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2934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35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2940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2938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39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947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294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94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46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94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5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2954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2950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2948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49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53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2951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52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2961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295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95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5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60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95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59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2968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296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96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6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67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96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2966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2971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2969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70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2974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2972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73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2981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2977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2975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76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80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2978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79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2988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2984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982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83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87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985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986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2995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299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298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299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2994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299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2993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2998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2996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2997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001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2999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00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04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002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03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005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06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07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008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009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10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011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012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013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014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15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16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017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018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019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20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024" name="Группа"/>
          <p:cNvGrpSpPr/>
          <p:nvPr/>
        </p:nvGrpSpPr>
        <p:grpSpPr>
          <a:xfrm>
            <a:off x="13574044" y="2509409"/>
            <a:ext cx="25401" cy="1496282"/>
            <a:chOff x="0" y="0"/>
            <a:chExt cx="25400" cy="1496281"/>
          </a:xfrm>
        </p:grpSpPr>
        <p:sp>
          <p:nvSpPr>
            <p:cNvPr id="3022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23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025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026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78" name="Идентификатор переменной должен начинаться с буквы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Идентификатор переменной должен </a:t>
            </a:r>
            <a:r>
              <a:rPr>
                <a:solidFill>
                  <a:srgbClr val="2658AF"/>
                </a:solidFill>
              </a:rPr>
              <a:t>начинаться с буквы</a:t>
            </a:r>
            <a:r>
              <a:t>. </a:t>
            </a:r>
          </a:p>
          <a:p>
            <a:pPr>
              <a:defRPr spc="-200"/>
            </a:pPr>
            <a:r>
              <a:t>За буквой может следовать </a:t>
            </a:r>
            <a:r>
              <a:rPr>
                <a:solidFill>
                  <a:schemeClr val="accent5"/>
                </a:solidFill>
              </a:rPr>
              <a:t>любое количество букв и цифр</a:t>
            </a:r>
            <a:r>
              <a:t>.</a:t>
            </a:r>
            <a:endParaRPr>
              <a:solidFill>
                <a:schemeClr val="accent5"/>
              </a:solidFill>
            </a:endParaRPr>
          </a:p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a | … | z | A | … | Z )</a:t>
            </a:r>
            <a:r>
              <a:rPr>
                <a:solidFill>
                  <a:schemeClr val="accent5"/>
                </a:solidFill>
              </a:rPr>
              <a:t>( a | … | z | A | … | Z | 0 | … | 9 )*</a:t>
            </a:r>
          </a:p>
        </p:txBody>
      </p:sp>
      <p:sp>
        <p:nvSpPr>
          <p:cNvPr id="179" name="Идентификатор переменно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Идентификатор переменной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029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</a:t>
            </a:r>
          </a:p>
        </p:txBody>
      </p:sp>
      <p:grpSp>
        <p:nvGrpSpPr>
          <p:cNvPr id="3139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3030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1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2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033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4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5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6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7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8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039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0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1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2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3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4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5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6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7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8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055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3051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3049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50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54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3052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53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058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3056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57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65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306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05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64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06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3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072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3068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3066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67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71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3069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70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079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307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07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7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78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07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77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086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308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08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8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85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08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084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089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308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8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092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309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091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099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3095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3093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94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098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3096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097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106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310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10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0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05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10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104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113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310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10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0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12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11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111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116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311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15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119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3117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18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122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120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21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123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24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25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26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127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28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129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130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131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132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3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4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135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136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137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38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142" name="Группа"/>
          <p:cNvGrpSpPr/>
          <p:nvPr/>
        </p:nvGrpSpPr>
        <p:grpSpPr>
          <a:xfrm>
            <a:off x="14295465" y="2509409"/>
            <a:ext cx="25401" cy="1496282"/>
            <a:chOff x="0" y="0"/>
            <a:chExt cx="25400" cy="1496281"/>
          </a:xfrm>
        </p:grpSpPr>
        <p:sp>
          <p:nvSpPr>
            <p:cNvPr id="3140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41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143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144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147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 -&gt; NUM FLOAT</a:t>
            </a:r>
          </a:p>
        </p:txBody>
      </p:sp>
      <p:grpSp>
        <p:nvGrpSpPr>
          <p:cNvPr id="3257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3148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49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0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151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2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3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4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5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6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157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8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9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0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1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2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3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4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5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6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173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3169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3167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68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72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3170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71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176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3174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175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183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317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17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7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82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18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81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190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3186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3184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85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89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3187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88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197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319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19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9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196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19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195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204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320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19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19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03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20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202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207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3205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06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210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3208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09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217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3213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3211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2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16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3214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5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224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3220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218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19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23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221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222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231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322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22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2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30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22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229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234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3232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3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237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3235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6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240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238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39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241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42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43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244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245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246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247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248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249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250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1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2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253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254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255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56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260" name="Группа"/>
          <p:cNvGrpSpPr/>
          <p:nvPr/>
        </p:nvGrpSpPr>
        <p:grpSpPr>
          <a:xfrm>
            <a:off x="14968790" y="2509409"/>
            <a:ext cx="25401" cy="1496282"/>
            <a:chOff x="0" y="0"/>
            <a:chExt cx="25400" cy="1496281"/>
          </a:xfrm>
        </p:grpSpPr>
        <p:sp>
          <p:nvSpPr>
            <p:cNvPr id="3258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9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326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graphicFrame>
        <p:nvGraphicFramePr>
          <p:cNvPr id="3262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4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266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NUM INT -&gt; dot -&gt; NUM FLOAT</a:t>
            </a:r>
          </a:p>
        </p:txBody>
      </p:sp>
      <p:grpSp>
        <p:nvGrpSpPr>
          <p:cNvPr id="3376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3267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68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69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270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1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2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3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4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75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276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7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8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9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0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1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2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3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4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5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292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3288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3286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87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291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3289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290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295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3293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294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02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329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29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29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01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29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00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309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3305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3303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04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08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3306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07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316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3312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310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11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15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313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14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323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331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31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1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22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32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321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326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332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25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29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3327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28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336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3332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3330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1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35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3333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4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343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333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33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3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42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34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341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350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334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34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34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349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34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348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353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335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2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356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3354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5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359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357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358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360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61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62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363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364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365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366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367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368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369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0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1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372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373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374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75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379" name="Группа"/>
          <p:cNvGrpSpPr/>
          <p:nvPr/>
        </p:nvGrpSpPr>
        <p:grpSpPr>
          <a:xfrm>
            <a:off x="15666161" y="2509409"/>
            <a:ext cx="25401" cy="1496282"/>
            <a:chOff x="0" y="0"/>
            <a:chExt cx="25400" cy="1496281"/>
          </a:xfrm>
        </p:grpSpPr>
        <p:sp>
          <p:nvSpPr>
            <p:cNvPr id="3377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78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380" name="NUM FLOAT - финальное состояние и из него нет перехода по «)», следовательно обнаружена вещественная константа «0.5»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NUM FLOAT - финальное состояние и из него нет перехода по «)», следовательно обнаружена вещественная константа «0.5».</a:t>
            </a:r>
            <a:endParaRPr spc="-73"/>
          </a:p>
          <a:p>
            <a:pPr algn="l" defTabSz="445769">
              <a:lnSpc>
                <a:spcPct val="100000"/>
              </a:lnSpc>
              <a:spcBef>
                <a:spcPts val="1200"/>
              </a:spcBef>
              <a:defRPr spc="-100" sz="36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«)»</a:t>
            </a:r>
          </a:p>
        </p:txBody>
      </p:sp>
      <p:graphicFrame>
        <p:nvGraphicFramePr>
          <p:cNvPr id="3381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3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84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385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)</a:t>
            </a:r>
          </a:p>
        </p:txBody>
      </p:sp>
      <p:grpSp>
        <p:nvGrpSpPr>
          <p:cNvPr id="3495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3386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87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88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389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0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1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2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3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94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395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6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7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8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99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0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1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2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3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04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411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3407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3405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06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10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3408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09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414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3412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13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21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3417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415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16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20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418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19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428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3424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3422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23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27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3425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26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435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3431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429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30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34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432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33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442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343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43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3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41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43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440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445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344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4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48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344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47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455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3451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3449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0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54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3452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3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462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3458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456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57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61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459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460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469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346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46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46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468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46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467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472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3470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1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475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3473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4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478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476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477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479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0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1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482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483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484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485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486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487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488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89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90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491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492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493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494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498" name="Группа"/>
          <p:cNvGrpSpPr/>
          <p:nvPr/>
        </p:nvGrpSpPr>
        <p:grpSpPr>
          <a:xfrm>
            <a:off x="15666163" y="2509409"/>
            <a:ext cx="25401" cy="1496282"/>
            <a:chOff x="0" y="0"/>
            <a:chExt cx="25400" cy="1496281"/>
          </a:xfrm>
        </p:grpSpPr>
        <p:sp>
          <p:nvSpPr>
            <p:cNvPr id="3496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97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499" name=")-финальное состояние и из него нет перехода по «A», следовательно обнаружена открывающая скобка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4025">
              <a:lnSpc>
                <a:spcPct val="100000"/>
              </a:lnSpc>
              <a:spcBef>
                <a:spcPts val="1300"/>
              </a:spcBef>
              <a:defRPr spc="-200" sz="64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)</a:t>
            </a:r>
            <a:r>
              <a:rPr spc="-100" sz="3700">
                <a:latin typeface="Canela Deck Regular"/>
                <a:ea typeface="Canela Deck Regular"/>
                <a:cs typeface="Canela Deck Regular"/>
                <a:sym typeface="Canela Deck Regular"/>
              </a:rPr>
              <a:t>-финальное состояние и из него нет перехода по «A», следовательно обнаружена открывающая скобка.</a:t>
            </a:r>
            <a:endParaRPr spc="-74" sz="3700">
              <a:latin typeface="Canela Deck Regular"/>
              <a:ea typeface="Canela Deck Regular"/>
              <a:cs typeface="Canela Deck Regular"/>
              <a:sym typeface="Canela Deck Regular"/>
            </a:endParaRPr>
          </a:p>
          <a:p>
            <a:pPr algn="l" defTabSz="454025">
              <a:lnSpc>
                <a:spcPct val="100000"/>
              </a:lnSpc>
              <a:spcBef>
                <a:spcPts val="1300"/>
              </a:spcBef>
              <a:defRPr spc="-100" sz="37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продолжается с символа «A»</a:t>
            </a:r>
          </a:p>
        </p:txBody>
      </p:sp>
      <p:graphicFrame>
        <p:nvGraphicFramePr>
          <p:cNvPr id="3500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503" name="Состояния:…"/>
          <p:cNvSpPr txBox="1"/>
          <p:nvPr>
            <p:ph type="body" sz="quarter" idx="1"/>
          </p:nvPr>
        </p:nvSpPr>
        <p:spPr>
          <a:xfrm>
            <a:off x="13334068" y="4006668"/>
            <a:ext cx="8267657" cy="263270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Состояния:</a:t>
            </a:r>
          </a:p>
          <a:p>
            <a:pPr>
              <a:defRPr spc="-100" sz="4000"/>
            </a:pPr>
            <a:r>
              <a:t>S -&gt; )</a:t>
            </a:r>
          </a:p>
        </p:txBody>
      </p:sp>
      <p:grpSp>
        <p:nvGrpSpPr>
          <p:cNvPr id="3613" name="Группа"/>
          <p:cNvGrpSpPr/>
          <p:nvPr/>
        </p:nvGrpSpPr>
        <p:grpSpPr>
          <a:xfrm>
            <a:off x="365542" y="2407040"/>
            <a:ext cx="11585189" cy="11250958"/>
            <a:chOff x="0" y="-1"/>
            <a:chExt cx="11585188" cy="11250956"/>
          </a:xfrm>
        </p:grpSpPr>
        <p:sp>
          <p:nvSpPr>
            <p:cNvPr id="3504" name="Соединит. линия"/>
            <p:cNvSpPr/>
            <p:nvPr/>
          </p:nvSpPr>
          <p:spPr>
            <a:xfrm>
              <a:off x="881457" y="9730854"/>
              <a:ext cx="721564" cy="9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6" fill="norm" stroke="1" extrusionOk="0">
                  <a:moveTo>
                    <a:pt x="0" y="1162"/>
                  </a:moveTo>
                  <a:cubicBezTo>
                    <a:pt x="12578" y="21600"/>
                    <a:pt x="19778" y="2121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05" name="Соединит. линия"/>
            <p:cNvSpPr/>
            <p:nvPr/>
          </p:nvSpPr>
          <p:spPr>
            <a:xfrm>
              <a:off x="10592605" y="6588794"/>
              <a:ext cx="642083" cy="109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0" y="16205"/>
                  </a:moveTo>
                  <a:cubicBezTo>
                    <a:pt x="8994" y="-5017"/>
                    <a:pt x="16194" y="-5395"/>
                    <a:pt x="21600" y="1507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06" name="0, …, 9"/>
            <p:cNvSpPr txBox="1"/>
            <p:nvPr/>
          </p:nvSpPr>
          <p:spPr>
            <a:xfrm rot="50647">
              <a:off x="10462130" y="6045516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07" name="Линия"/>
            <p:cNvSpPr/>
            <p:nvPr/>
          </p:nvSpPr>
          <p:spPr>
            <a:xfrm>
              <a:off x="5456111" y="4341116"/>
              <a:ext cx="1019674" cy="31417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8" name="Линия"/>
            <p:cNvSpPr/>
            <p:nvPr/>
          </p:nvSpPr>
          <p:spPr>
            <a:xfrm>
              <a:off x="5018343" y="6067681"/>
              <a:ext cx="1025722" cy="15060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9" name="Линия"/>
            <p:cNvSpPr/>
            <p:nvPr/>
          </p:nvSpPr>
          <p:spPr>
            <a:xfrm>
              <a:off x="9214260" y="8102520"/>
              <a:ext cx="1066557" cy="1571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0" name="Линия"/>
            <p:cNvSpPr/>
            <p:nvPr/>
          </p:nvSpPr>
          <p:spPr>
            <a:xfrm>
              <a:off x="6946364" y="8090708"/>
              <a:ext cx="1066557" cy="157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1" name="Соединит. линия"/>
            <p:cNvSpPr/>
            <p:nvPr/>
          </p:nvSpPr>
          <p:spPr>
            <a:xfrm>
              <a:off x="6151364" y="8641116"/>
              <a:ext cx="642084" cy="82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1522"/>
                  </a:moveTo>
                  <a:cubicBezTo>
                    <a:pt x="11003" y="21600"/>
                    <a:pt x="18203" y="21093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12" name="Соединит. линия"/>
            <p:cNvSpPr/>
            <p:nvPr/>
          </p:nvSpPr>
          <p:spPr>
            <a:xfrm>
              <a:off x="4125705" y="1213560"/>
              <a:ext cx="1167592" cy="6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1" h="17865" fill="norm" stroke="1" extrusionOk="0">
                  <a:moveTo>
                    <a:pt x="0" y="2711"/>
                  </a:moveTo>
                  <a:cubicBezTo>
                    <a:pt x="20174" y="-3735"/>
                    <a:pt x="21600" y="1316"/>
                    <a:pt x="4278" y="17865"/>
                  </a:cubicBez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latin typeface="Canela Text Regular"/>
                  <a:ea typeface="Canela Text Regular"/>
                  <a:cs typeface="Canela Text Regular"/>
                  <a:sym typeface="Canela Text Regular"/>
                </a:defRPr>
              </a:pPr>
            </a:p>
          </p:txBody>
        </p:sp>
        <p:sp>
          <p:nvSpPr>
            <p:cNvPr id="3513" name="Линия"/>
            <p:cNvSpPr/>
            <p:nvPr/>
          </p:nvSpPr>
          <p:spPr>
            <a:xfrm flipV="1">
              <a:off x="1394098" y="1627596"/>
              <a:ext cx="1013274" cy="29198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4" name="Линия"/>
            <p:cNvSpPr/>
            <p:nvPr/>
          </p:nvSpPr>
          <p:spPr>
            <a:xfrm flipV="1">
              <a:off x="1570425" y="2205297"/>
              <a:ext cx="1786463" cy="24593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5" name="Линия"/>
            <p:cNvSpPr/>
            <p:nvPr/>
          </p:nvSpPr>
          <p:spPr>
            <a:xfrm flipV="1">
              <a:off x="1763460" y="4060470"/>
              <a:ext cx="2799700" cy="9005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6" name="Линия"/>
            <p:cNvSpPr/>
            <p:nvPr/>
          </p:nvSpPr>
          <p:spPr>
            <a:xfrm>
              <a:off x="1296594" y="5546299"/>
              <a:ext cx="1088989" cy="2866533"/>
            </a:xfrm>
            <a:prstGeom prst="line">
              <a:avLst/>
            </a:prstGeom>
            <a:noFill/>
            <a:ln w="762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7" name="Линия"/>
            <p:cNvSpPr/>
            <p:nvPr/>
          </p:nvSpPr>
          <p:spPr>
            <a:xfrm>
              <a:off x="0" y="5058342"/>
              <a:ext cx="556683" cy="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8" name="Линия"/>
            <p:cNvSpPr/>
            <p:nvPr/>
          </p:nvSpPr>
          <p:spPr>
            <a:xfrm>
              <a:off x="1128198" y="5666766"/>
              <a:ext cx="4873" cy="29805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9" name="Линия"/>
            <p:cNvSpPr/>
            <p:nvPr/>
          </p:nvSpPr>
          <p:spPr>
            <a:xfrm>
              <a:off x="1145773" y="5156387"/>
              <a:ext cx="2380902" cy="26184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0" name="Линия"/>
            <p:cNvSpPr/>
            <p:nvPr/>
          </p:nvSpPr>
          <p:spPr>
            <a:xfrm>
              <a:off x="1128557" y="5091373"/>
              <a:ext cx="2883697" cy="500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1" name="Линия"/>
            <p:cNvSpPr/>
            <p:nvPr/>
          </p:nvSpPr>
          <p:spPr>
            <a:xfrm>
              <a:off x="1012961" y="5018002"/>
              <a:ext cx="4732197" cy="29449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2" name="Линия"/>
            <p:cNvSpPr/>
            <p:nvPr/>
          </p:nvSpPr>
          <p:spPr>
            <a:xfrm flipV="1">
              <a:off x="1139988" y="1369197"/>
              <a:ext cx="8196" cy="307305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529" name="Группа"/>
            <p:cNvGrpSpPr/>
            <p:nvPr/>
          </p:nvGrpSpPr>
          <p:grpSpPr>
            <a:xfrm>
              <a:off x="411245" y="-2"/>
              <a:ext cx="1473360" cy="1473360"/>
              <a:chOff x="0" y="0"/>
              <a:chExt cx="1473359" cy="1473359"/>
            </a:xfrm>
          </p:grpSpPr>
          <p:grpSp>
            <p:nvGrpSpPr>
              <p:cNvPr id="3525" name="ID"/>
              <p:cNvGrpSpPr/>
              <p:nvPr/>
            </p:nvGrpSpPr>
            <p:grpSpPr>
              <a:xfrm>
                <a:off x="0" y="0"/>
                <a:ext cx="1473360" cy="1473360"/>
                <a:chOff x="0" y="0"/>
                <a:chExt cx="1473359" cy="1473359"/>
              </a:xfrm>
            </p:grpSpPr>
            <p:sp>
              <p:nvSpPr>
                <p:cNvPr id="3523" name="Кружок"/>
                <p:cNvSpPr/>
                <p:nvPr/>
              </p:nvSpPr>
              <p:spPr>
                <a:xfrm rot="16807079">
                  <a:off x="101678" y="101678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24" name="ID"/>
                <p:cNvSpPr txBox="1"/>
                <p:nvPr/>
              </p:nvSpPr>
              <p:spPr>
                <a:xfrm rot="16807079">
                  <a:off x="294015" y="38311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28" name="*"/>
              <p:cNvGrpSpPr/>
              <p:nvPr/>
            </p:nvGrpSpPr>
            <p:grpSpPr>
              <a:xfrm>
                <a:off x="131399" y="131539"/>
                <a:ext cx="1222739" cy="1222740"/>
                <a:chOff x="0" y="0"/>
                <a:chExt cx="1222738" cy="1222739"/>
              </a:xfrm>
            </p:grpSpPr>
            <p:sp>
              <p:nvSpPr>
                <p:cNvPr id="3526" name="Кружок"/>
                <p:cNvSpPr/>
                <p:nvPr/>
              </p:nvSpPr>
              <p:spPr>
                <a:xfrm rot="16807079">
                  <a:off x="84382" y="84383"/>
                  <a:ext cx="1053975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27" name="*"/>
                <p:cNvSpPr txBox="1"/>
                <p:nvPr/>
              </p:nvSpPr>
              <p:spPr>
                <a:xfrm rot="16807079">
                  <a:off x="245083" y="319270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*</a:t>
                  </a:r>
                </a:p>
              </p:txBody>
            </p:sp>
          </p:grpSp>
        </p:grpSp>
        <p:grpSp>
          <p:nvGrpSpPr>
            <p:cNvPr id="3532" name="S"/>
            <p:cNvGrpSpPr/>
            <p:nvPr/>
          </p:nvGrpSpPr>
          <p:grpSpPr>
            <a:xfrm>
              <a:off x="552880" y="4420016"/>
              <a:ext cx="1270003" cy="1270003"/>
              <a:chOff x="0" y="0"/>
              <a:chExt cx="1270001" cy="1270002"/>
            </a:xfrm>
          </p:grpSpPr>
          <p:sp>
            <p:nvSpPr>
              <p:cNvPr id="3530" name="Кружок"/>
              <p:cNvSpPr/>
              <p:nvPr/>
            </p:nvSpPr>
            <p:spPr>
              <a:xfrm>
                <a:off x="0" y="-1"/>
                <a:ext cx="1270002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31" name="S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39" name="Группа"/>
            <p:cNvGrpSpPr/>
            <p:nvPr/>
          </p:nvGrpSpPr>
          <p:grpSpPr>
            <a:xfrm>
              <a:off x="552880" y="8614393"/>
              <a:ext cx="1270003" cy="1270003"/>
              <a:chOff x="0" y="0"/>
              <a:chExt cx="1270001" cy="1270002"/>
            </a:xfrm>
          </p:grpSpPr>
          <p:grpSp>
            <p:nvGrpSpPr>
              <p:cNvPr id="3535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533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34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38" name="SPACE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536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37" name="SPACE"/>
                <p:cNvSpPr txBox="1"/>
                <p:nvPr/>
              </p:nvSpPr>
              <p:spPr>
                <a:xfrm>
                  <a:off x="160700" y="109092"/>
                  <a:ext cx="732572" cy="835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19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SPACE</a:t>
                  </a:r>
                </a:p>
              </p:txBody>
            </p:sp>
          </p:grpSp>
        </p:grpSp>
        <p:grpSp>
          <p:nvGrpSpPr>
            <p:cNvPr id="3546" name="Группа"/>
            <p:cNvGrpSpPr/>
            <p:nvPr/>
          </p:nvGrpSpPr>
          <p:grpSpPr>
            <a:xfrm>
              <a:off x="1897695" y="356354"/>
              <a:ext cx="1312603" cy="1312604"/>
              <a:chOff x="0" y="0"/>
              <a:chExt cx="1312602" cy="1312602"/>
            </a:xfrm>
          </p:grpSpPr>
          <p:grpSp>
            <p:nvGrpSpPr>
              <p:cNvPr id="3542" name="ID"/>
              <p:cNvGrpSpPr/>
              <p:nvPr/>
            </p:nvGrpSpPr>
            <p:grpSpPr>
              <a:xfrm>
                <a:off x="0" y="0"/>
                <a:ext cx="1312603" cy="1312603"/>
                <a:chOff x="0" y="0"/>
                <a:chExt cx="1312602" cy="1312602"/>
              </a:xfrm>
            </p:grpSpPr>
            <p:sp>
              <p:nvSpPr>
                <p:cNvPr id="3540" name="Кружок"/>
                <p:cNvSpPr/>
                <p:nvPr/>
              </p:nvSpPr>
              <p:spPr>
                <a:xfrm rot="117339">
                  <a:off x="21300" y="21300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41" name="ID"/>
                <p:cNvSpPr txBox="1"/>
                <p:nvPr/>
              </p:nvSpPr>
              <p:spPr>
                <a:xfrm rot="117339">
                  <a:off x="213637" y="302732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45" name="/"/>
              <p:cNvGrpSpPr/>
              <p:nvPr/>
            </p:nvGrpSpPr>
            <p:grpSpPr>
              <a:xfrm>
                <a:off x="106335" y="118549"/>
                <a:ext cx="1089327" cy="1089327"/>
                <a:chOff x="0" y="0"/>
                <a:chExt cx="1089325" cy="1089325"/>
              </a:xfrm>
            </p:grpSpPr>
            <p:sp>
              <p:nvSpPr>
                <p:cNvPr id="3543" name="Кружок"/>
                <p:cNvSpPr/>
                <p:nvPr/>
              </p:nvSpPr>
              <p:spPr>
                <a:xfrm rot="117339">
                  <a:off x="17676" y="17676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44" name="/"/>
                <p:cNvSpPr txBox="1"/>
                <p:nvPr/>
              </p:nvSpPr>
              <p:spPr>
                <a:xfrm rot="117339">
                  <a:off x="178377" y="252562"/>
                  <a:ext cx="732571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/</a:t>
                  </a:r>
                </a:p>
              </p:txBody>
            </p:sp>
          </p:grpSp>
        </p:grpSp>
        <p:grpSp>
          <p:nvGrpSpPr>
            <p:cNvPr id="3553" name="Группа"/>
            <p:cNvGrpSpPr/>
            <p:nvPr/>
          </p:nvGrpSpPr>
          <p:grpSpPr>
            <a:xfrm>
              <a:off x="3338474" y="7593697"/>
              <a:ext cx="1270003" cy="1270003"/>
              <a:chOff x="0" y="0"/>
              <a:chExt cx="1270001" cy="1270002"/>
            </a:xfrm>
          </p:grpSpPr>
          <p:grpSp>
            <p:nvGrpSpPr>
              <p:cNvPr id="3549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547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48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52" name="(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550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51" name="(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(</a:t>
                  </a:r>
                </a:p>
              </p:txBody>
            </p:sp>
          </p:grpSp>
        </p:grpSp>
        <p:grpSp>
          <p:nvGrpSpPr>
            <p:cNvPr id="3560" name="Группа"/>
            <p:cNvGrpSpPr/>
            <p:nvPr/>
          </p:nvGrpSpPr>
          <p:grpSpPr>
            <a:xfrm>
              <a:off x="2038538" y="8363328"/>
              <a:ext cx="1270003" cy="1270003"/>
              <a:chOff x="0" y="0"/>
              <a:chExt cx="1270001" cy="1270002"/>
            </a:xfrm>
          </p:grpSpPr>
          <p:grpSp>
            <p:nvGrpSpPr>
              <p:cNvPr id="355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55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5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59" name=")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55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pPr>
                </a:p>
              </p:txBody>
            </p:sp>
            <p:sp>
              <p:nvSpPr>
                <p:cNvPr id="3558" name=")"/>
                <p:cNvSpPr txBox="1"/>
                <p:nvPr/>
              </p:nvSpPr>
              <p:spPr>
                <a:xfrm>
                  <a:off x="160700" y="234885"/>
                  <a:ext cx="732572" cy="584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b="1" sz="3200"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)</a:t>
                  </a:r>
                </a:p>
              </p:txBody>
            </p:sp>
          </p:grpSp>
        </p:grpSp>
        <p:grpSp>
          <p:nvGrpSpPr>
            <p:cNvPr id="3563" name="S"/>
            <p:cNvGrpSpPr/>
            <p:nvPr/>
          </p:nvGrpSpPr>
          <p:grpSpPr>
            <a:xfrm>
              <a:off x="5724781" y="7486011"/>
              <a:ext cx="1288575" cy="1288575"/>
              <a:chOff x="0" y="0"/>
              <a:chExt cx="1288573" cy="1288573"/>
            </a:xfrm>
          </p:grpSpPr>
          <p:sp>
            <p:nvSpPr>
              <p:cNvPr id="356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6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66" name="NUM INT"/>
            <p:cNvGrpSpPr/>
            <p:nvPr/>
          </p:nvGrpSpPr>
          <p:grpSpPr>
            <a:xfrm>
              <a:off x="5834186" y="7608304"/>
              <a:ext cx="1069386" cy="1069385"/>
              <a:chOff x="0" y="0"/>
              <a:chExt cx="1069384" cy="1069384"/>
            </a:xfrm>
          </p:grpSpPr>
          <p:sp>
            <p:nvSpPr>
              <p:cNvPr id="356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65" name="NUM INT"/>
              <p:cNvSpPr txBox="1"/>
              <p:nvPr/>
            </p:nvSpPr>
            <p:spPr>
              <a:xfrm rot="50647">
                <a:off x="168407" y="104162"/>
                <a:ext cx="732571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0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INT</a:t>
                </a:r>
              </a:p>
            </p:txBody>
          </p:sp>
        </p:grpSp>
        <p:grpSp>
          <p:nvGrpSpPr>
            <p:cNvPr id="3573" name="Группа"/>
            <p:cNvGrpSpPr/>
            <p:nvPr/>
          </p:nvGrpSpPr>
          <p:grpSpPr>
            <a:xfrm>
              <a:off x="3138824" y="1127535"/>
              <a:ext cx="1324252" cy="1324252"/>
              <a:chOff x="0" y="0"/>
              <a:chExt cx="1324251" cy="1324251"/>
            </a:xfrm>
          </p:grpSpPr>
          <p:grpSp>
            <p:nvGrpSpPr>
              <p:cNvPr id="3569" name="ID"/>
              <p:cNvGrpSpPr/>
              <p:nvPr/>
            </p:nvGrpSpPr>
            <p:grpSpPr>
              <a:xfrm>
                <a:off x="-1" y="-1"/>
                <a:ext cx="1324253" cy="1324253"/>
                <a:chOff x="0" y="0"/>
                <a:chExt cx="1324251" cy="1324251"/>
              </a:xfrm>
            </p:grpSpPr>
            <p:sp>
              <p:nvSpPr>
                <p:cNvPr id="3567" name="Кружок"/>
                <p:cNvSpPr/>
                <p:nvPr/>
              </p:nvSpPr>
              <p:spPr>
                <a:xfrm rot="150174">
                  <a:off x="27124" y="27124"/>
                  <a:ext cx="1270003" cy="127000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68" name="ID"/>
                <p:cNvSpPr txBox="1"/>
                <p:nvPr/>
              </p:nvSpPr>
              <p:spPr>
                <a:xfrm rot="150174">
                  <a:off x="219461" y="308557"/>
                  <a:ext cx="885328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72" name="ID"/>
              <p:cNvGrpSpPr/>
              <p:nvPr/>
            </p:nvGrpSpPr>
            <p:grpSpPr>
              <a:xfrm>
                <a:off x="107260" y="119489"/>
                <a:ext cx="1098994" cy="1098994"/>
                <a:chOff x="0" y="0"/>
                <a:chExt cx="1098993" cy="1098993"/>
              </a:xfrm>
            </p:grpSpPr>
            <p:sp>
              <p:nvSpPr>
                <p:cNvPr id="3570" name="Кружок"/>
                <p:cNvSpPr/>
                <p:nvPr/>
              </p:nvSpPr>
              <p:spPr>
                <a:xfrm rot="150174">
                  <a:off x="22510" y="22510"/>
                  <a:ext cx="1053973" cy="105397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71" name="ID"/>
                <p:cNvSpPr txBox="1"/>
                <p:nvPr/>
              </p:nvSpPr>
              <p:spPr>
                <a:xfrm rot="150174">
                  <a:off x="183211" y="195928"/>
                  <a:ext cx="732571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</p:grpSp>
        <p:grpSp>
          <p:nvGrpSpPr>
            <p:cNvPr id="3580" name="Группа"/>
            <p:cNvGrpSpPr/>
            <p:nvPr/>
          </p:nvGrpSpPr>
          <p:grpSpPr>
            <a:xfrm>
              <a:off x="4010431" y="5025984"/>
              <a:ext cx="1270003" cy="1270003"/>
              <a:chOff x="0" y="0"/>
              <a:chExt cx="1270001" cy="1270002"/>
            </a:xfrm>
          </p:grpSpPr>
          <p:grpSp>
            <p:nvGrpSpPr>
              <p:cNvPr id="3576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574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75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79" name="{+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577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578" name="{+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{+, sign}</a:t>
                  </a:r>
                </a:p>
              </p:txBody>
            </p:sp>
          </p:grpSp>
        </p:grpSp>
        <p:grpSp>
          <p:nvGrpSpPr>
            <p:cNvPr id="3587" name="Группа"/>
            <p:cNvGrpSpPr/>
            <p:nvPr/>
          </p:nvGrpSpPr>
          <p:grpSpPr>
            <a:xfrm>
              <a:off x="4566588" y="3213813"/>
              <a:ext cx="1270003" cy="1270003"/>
              <a:chOff x="0" y="0"/>
              <a:chExt cx="1270001" cy="1270002"/>
            </a:xfrm>
          </p:grpSpPr>
          <p:grpSp>
            <p:nvGrpSpPr>
              <p:cNvPr id="3583" name="ID"/>
              <p:cNvGrpSpPr/>
              <p:nvPr/>
            </p:nvGrpSpPr>
            <p:grpSpPr>
              <a:xfrm>
                <a:off x="0" y="-1"/>
                <a:ext cx="1270002" cy="1270003"/>
                <a:chOff x="0" y="0"/>
                <a:chExt cx="1270001" cy="1270002"/>
              </a:xfrm>
            </p:grpSpPr>
            <p:sp>
              <p:nvSpPr>
                <p:cNvPr id="3581" name="Кружок"/>
                <p:cNvSpPr/>
                <p:nvPr/>
              </p:nvSpPr>
              <p:spPr>
                <a:xfrm>
                  <a:off x="0" y="-1"/>
                  <a:ext cx="1270002" cy="12700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355600" dist="0" dir="0">
                    <a:srgbClr val="000000">
                      <a:alpha val="75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pPr>
                </a:p>
              </p:txBody>
            </p:sp>
            <p:sp>
              <p:nvSpPr>
                <p:cNvPr id="3582" name="ID"/>
                <p:cNvSpPr txBox="1"/>
                <p:nvPr/>
              </p:nvSpPr>
              <p:spPr>
                <a:xfrm>
                  <a:off x="192337" y="281432"/>
                  <a:ext cx="885327" cy="707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3200">
                      <a:latin typeface="Canela Deck Regular"/>
                      <a:ea typeface="Canela Deck Regular"/>
                      <a:cs typeface="Canela Deck Regular"/>
                      <a:sym typeface="Canela Deck Regular"/>
                    </a:defRPr>
                  </a:lvl1pPr>
                </a:lstStyle>
                <a:p>
                  <a:pPr/>
                  <a:r>
                    <a:t>ID</a:t>
                  </a:r>
                </a:p>
              </p:txBody>
            </p:sp>
          </p:grpSp>
          <p:grpSp>
            <p:nvGrpSpPr>
              <p:cNvPr id="3586" name="{-, sign}"/>
              <p:cNvGrpSpPr/>
              <p:nvPr/>
            </p:nvGrpSpPr>
            <p:grpSpPr>
              <a:xfrm>
                <a:off x="102951" y="115103"/>
                <a:ext cx="1053973" cy="1053973"/>
                <a:chOff x="0" y="0"/>
                <a:chExt cx="1053972" cy="1053972"/>
              </a:xfrm>
            </p:grpSpPr>
            <p:sp>
              <p:nvSpPr>
                <p:cNvPr id="3584" name="Кружок"/>
                <p:cNvSpPr/>
                <p:nvPr/>
              </p:nvSpPr>
              <p:spPr>
                <a:xfrm>
                  <a:off x="-1" y="-1"/>
                  <a:ext cx="1053974" cy="1053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pPr>
                </a:p>
              </p:txBody>
            </p:sp>
            <p:sp>
              <p:nvSpPr>
                <p:cNvPr id="3585" name="{-, sign}"/>
                <p:cNvSpPr txBox="1"/>
                <p:nvPr/>
              </p:nvSpPr>
              <p:spPr>
                <a:xfrm>
                  <a:off x="160700" y="83819"/>
                  <a:ext cx="732572" cy="8863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defTabSz="1130300">
                    <a:lnSpc>
                      <a:spcPct val="100000"/>
                    </a:lnSpc>
                    <a:defRPr sz="2100">
                      <a:latin typeface="Canela Text Regular"/>
                      <a:ea typeface="Canela Text Regular"/>
                      <a:cs typeface="Canela Text Regular"/>
                      <a:sym typeface="Canela Text Regular"/>
                    </a:defRPr>
                  </a:lvl1pPr>
                </a:lstStyle>
                <a:p>
                  <a:pPr/>
                  <a:r>
                    <a:t>{-, sign}</a:t>
                  </a:r>
                </a:p>
              </p:txBody>
            </p:sp>
          </p:grpSp>
        </p:grpSp>
        <p:grpSp>
          <p:nvGrpSpPr>
            <p:cNvPr id="3590" name="dot"/>
            <p:cNvGrpSpPr/>
            <p:nvPr/>
          </p:nvGrpSpPr>
          <p:grpSpPr>
            <a:xfrm>
              <a:off x="8002955" y="7484184"/>
              <a:ext cx="1288575" cy="1288575"/>
              <a:chOff x="0" y="0"/>
              <a:chExt cx="1288573" cy="1288573"/>
            </a:xfrm>
          </p:grpSpPr>
          <p:sp>
            <p:nvSpPr>
              <p:cNvPr id="3588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89" name="dot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dot</a:t>
                </a:r>
              </a:p>
            </p:txBody>
          </p:sp>
        </p:grpSp>
        <p:grpSp>
          <p:nvGrpSpPr>
            <p:cNvPr id="3593" name="S"/>
            <p:cNvGrpSpPr/>
            <p:nvPr/>
          </p:nvGrpSpPr>
          <p:grpSpPr>
            <a:xfrm>
              <a:off x="10296614" y="7549159"/>
              <a:ext cx="1288575" cy="1288575"/>
              <a:chOff x="0" y="0"/>
              <a:chExt cx="1288573" cy="1288573"/>
            </a:xfrm>
          </p:grpSpPr>
          <p:sp>
            <p:nvSpPr>
              <p:cNvPr id="3591" name="Кружок"/>
              <p:cNvSpPr/>
              <p:nvPr/>
            </p:nvSpPr>
            <p:spPr>
              <a:xfrm rot="50647">
                <a:off x="9285" y="9285"/>
                <a:ext cx="1270003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92" name="S"/>
              <p:cNvSpPr txBox="1"/>
              <p:nvPr/>
            </p:nvSpPr>
            <p:spPr>
              <a:xfrm rot="50647">
                <a:off x="201622" y="290718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</p:grpSp>
        <p:grpSp>
          <p:nvGrpSpPr>
            <p:cNvPr id="3596" name="NUM FLOAT"/>
            <p:cNvGrpSpPr/>
            <p:nvPr/>
          </p:nvGrpSpPr>
          <p:grpSpPr>
            <a:xfrm>
              <a:off x="10406022" y="7671452"/>
              <a:ext cx="1069386" cy="1069385"/>
              <a:chOff x="0" y="0"/>
              <a:chExt cx="1069384" cy="1069384"/>
            </a:xfrm>
          </p:grpSpPr>
          <p:sp>
            <p:nvSpPr>
              <p:cNvPr id="3594" name="Кружок"/>
              <p:cNvSpPr/>
              <p:nvPr/>
            </p:nvSpPr>
            <p:spPr>
              <a:xfrm rot="50647">
                <a:off x="7706" y="770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595" name="NUM FLOAT"/>
              <p:cNvSpPr txBox="1"/>
              <p:nvPr/>
            </p:nvSpPr>
            <p:spPr>
              <a:xfrm rot="50647">
                <a:off x="168407" y="27708"/>
                <a:ext cx="732571" cy="1013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6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NUM FLOAT</a:t>
                </a:r>
              </a:p>
            </p:txBody>
          </p:sp>
        </p:grpSp>
        <p:sp>
          <p:nvSpPr>
            <p:cNvPr id="3597" name="0, …, 9"/>
            <p:cNvSpPr txBox="1"/>
            <p:nvPr/>
          </p:nvSpPr>
          <p:spPr>
            <a:xfrm rot="50647">
              <a:off x="9246195" y="751859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98" name="0, …, 9"/>
            <p:cNvSpPr txBox="1"/>
            <p:nvPr/>
          </p:nvSpPr>
          <p:spPr>
            <a:xfrm rot="50647">
              <a:off x="6006145" y="9561974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599" name="*"/>
            <p:cNvSpPr txBox="1"/>
            <p:nvPr/>
          </p:nvSpPr>
          <p:spPr>
            <a:xfrm rot="16807079">
              <a:off x="788653" y="2638609"/>
              <a:ext cx="282271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00" name="/"/>
            <p:cNvSpPr txBox="1"/>
            <p:nvPr/>
          </p:nvSpPr>
          <p:spPr>
            <a:xfrm>
              <a:off x="1513174" y="2721259"/>
              <a:ext cx="277089" cy="7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3601" name="+"/>
            <p:cNvSpPr txBox="1"/>
            <p:nvPr/>
          </p:nvSpPr>
          <p:spPr>
            <a:xfrm>
              <a:off x="2794983" y="4714004"/>
              <a:ext cx="386589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602" name="a, …, z, A, …, Z"/>
            <p:cNvSpPr txBox="1"/>
            <p:nvPr/>
          </p:nvSpPr>
          <p:spPr>
            <a:xfrm rot="18399807">
              <a:off x="1356119" y="2912064"/>
              <a:ext cx="1991869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</a:t>
              </a:r>
            </a:p>
          </p:txBody>
        </p:sp>
        <p:sp>
          <p:nvSpPr>
            <p:cNvPr id="3603" name="-"/>
            <p:cNvSpPr txBox="1"/>
            <p:nvPr/>
          </p:nvSpPr>
          <p:spPr>
            <a:xfrm rot="52117">
              <a:off x="3063797" y="3681718"/>
              <a:ext cx="268225" cy="85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4" name="a, …, z, A, …, Z, 0, …, 9"/>
            <p:cNvSpPr txBox="1"/>
            <p:nvPr/>
          </p:nvSpPr>
          <p:spPr>
            <a:xfrm>
              <a:off x="3563135" y="549589"/>
              <a:ext cx="3025750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a, …, z, A, …, Z, 0, …, 9</a:t>
              </a:r>
            </a:p>
          </p:txBody>
        </p:sp>
        <p:sp>
          <p:nvSpPr>
            <p:cNvPr id="3605" name="."/>
            <p:cNvSpPr txBox="1"/>
            <p:nvPr/>
          </p:nvSpPr>
          <p:spPr>
            <a:xfrm rot="50647">
              <a:off x="7386447" y="7484793"/>
              <a:ext cx="196292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Bold"/>
                  <a:ea typeface="Canela Deck Bold"/>
                  <a:cs typeface="Canela Deck Bold"/>
                  <a:sym typeface="Canela Deck 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3606" name="0, …, 9"/>
            <p:cNvSpPr txBox="1"/>
            <p:nvPr/>
          </p:nvSpPr>
          <p:spPr>
            <a:xfrm rot="4368007">
              <a:off x="5677448" y="529924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07" name="0, …, 9"/>
            <p:cNvSpPr txBox="1"/>
            <p:nvPr/>
          </p:nvSpPr>
          <p:spPr>
            <a:xfrm rot="3401591">
              <a:off x="5144570" y="6235655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08" name="_, \t"/>
            <p:cNvSpPr txBox="1"/>
            <p:nvPr/>
          </p:nvSpPr>
          <p:spPr>
            <a:xfrm>
              <a:off x="323733" y="6657077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  <p:sp>
          <p:nvSpPr>
            <p:cNvPr id="3609" name="("/>
            <p:cNvSpPr txBox="1"/>
            <p:nvPr/>
          </p:nvSpPr>
          <p:spPr>
            <a:xfrm>
              <a:off x="2443268" y="6057367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3610" name=")"/>
            <p:cNvSpPr txBox="1"/>
            <p:nvPr/>
          </p:nvSpPr>
          <p:spPr>
            <a:xfrm>
              <a:off x="1980975" y="6530184"/>
              <a:ext cx="21884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)</a:t>
              </a:r>
            </a:p>
          </p:txBody>
        </p:sp>
        <p:sp>
          <p:nvSpPr>
            <p:cNvPr id="3611" name="0, …, 9"/>
            <p:cNvSpPr txBox="1"/>
            <p:nvPr/>
          </p:nvSpPr>
          <p:spPr>
            <a:xfrm rot="1844976">
              <a:off x="3467506" y="6196527"/>
              <a:ext cx="1011937" cy="555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0, …, 9</a:t>
              </a:r>
            </a:p>
          </p:txBody>
        </p:sp>
        <p:sp>
          <p:nvSpPr>
            <p:cNvPr id="3612" name="_, \t"/>
            <p:cNvSpPr txBox="1"/>
            <p:nvPr/>
          </p:nvSpPr>
          <p:spPr>
            <a:xfrm>
              <a:off x="950154" y="10619511"/>
              <a:ext cx="714198" cy="63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_, \t</a:t>
              </a:r>
            </a:p>
          </p:txBody>
        </p:sp>
      </p:grpSp>
      <p:grpSp>
        <p:nvGrpSpPr>
          <p:cNvPr id="3616" name="Группа"/>
          <p:cNvGrpSpPr/>
          <p:nvPr/>
        </p:nvGrpSpPr>
        <p:grpSpPr>
          <a:xfrm>
            <a:off x="16382322" y="2509409"/>
            <a:ext cx="25401" cy="1496282"/>
            <a:chOff x="0" y="0"/>
            <a:chExt cx="25400" cy="1496281"/>
          </a:xfrm>
        </p:grpSpPr>
        <p:sp>
          <p:nvSpPr>
            <p:cNvPr id="3614" name="Линия"/>
            <p:cNvSpPr/>
            <p:nvPr/>
          </p:nvSpPr>
          <p:spPr>
            <a:xfrm flipV="1">
              <a:off x="-1" y="1084315"/>
              <a:ext cx="25402" cy="411967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15" name="Линия"/>
            <p:cNvSpPr/>
            <p:nvPr/>
          </p:nvSpPr>
          <p:spPr>
            <a:xfrm flipV="1">
              <a:off x="-1" y="0"/>
              <a:ext cx="25402" cy="411968"/>
            </a:xfrm>
            <a:prstGeom prst="line">
              <a:avLst/>
            </a:prstGeom>
            <a:noFill/>
            <a:ln w="50800" cap="flat">
              <a:solidFill>
                <a:srgbClr val="008F1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617" name=")-финальное состояние и из него нет перехода по «eof», следовательно обнаружена закрывающая скобка.…"/>
          <p:cNvSpPr txBox="1"/>
          <p:nvPr/>
        </p:nvSpPr>
        <p:spPr>
          <a:xfrm>
            <a:off x="13334068" y="7692674"/>
            <a:ext cx="8267657" cy="512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8790">
              <a:lnSpc>
                <a:spcPct val="100000"/>
              </a:lnSpc>
              <a:spcBef>
                <a:spcPts val="1300"/>
              </a:spcBef>
              <a:defRPr spc="-200" sz="6800">
                <a:latin typeface="Canela Deck Bold"/>
                <a:ea typeface="Canela Deck Bold"/>
                <a:cs typeface="Canela Deck Bold"/>
                <a:sym typeface="Canela Deck Bold"/>
              </a:defRPr>
            </a:pPr>
            <a:r>
              <a:t>)</a:t>
            </a:r>
            <a:r>
              <a:rPr spc="-100" sz="3900">
                <a:latin typeface="Canela Deck Regular"/>
                <a:ea typeface="Canela Deck Regular"/>
                <a:cs typeface="Canela Deck Regular"/>
                <a:sym typeface="Canela Deck Regular"/>
              </a:rPr>
              <a:t>-финальное состояние и из него нет перехода по «eof», следовательно обнаружена закрывающая скобка.</a:t>
            </a:r>
            <a:endParaRPr spc="-78" sz="3900">
              <a:latin typeface="Canela Deck Regular"/>
              <a:ea typeface="Canela Deck Regular"/>
              <a:cs typeface="Canela Deck Regular"/>
              <a:sym typeface="Canela Deck Regular"/>
            </a:endParaRPr>
          </a:p>
          <a:p>
            <a:pPr algn="l" defTabSz="478790">
              <a:lnSpc>
                <a:spcPct val="100000"/>
              </a:lnSpc>
              <a:spcBef>
                <a:spcPts val="1300"/>
              </a:spcBef>
              <a:defRPr spc="-100" sz="39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ЛА выполняет соответствующие действия, обработка цепочки закончена.</a:t>
            </a:r>
          </a:p>
        </p:txBody>
      </p:sp>
      <p:graphicFrame>
        <p:nvGraphicFramePr>
          <p:cNvPr id="3618" name="Таблица"/>
          <p:cNvGraphicFramePr/>
          <p:nvPr/>
        </p:nvGraphicFramePr>
        <p:xfrm>
          <a:off x="7662081" y="2908300"/>
          <a:ext cx="8382001" cy="698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_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76200">
                      <a:solidFill>
                        <a:srgbClr val="008F1B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008F1B"/>
                      </a:solidFill>
                      <a:miter lim="400000"/>
                    </a:lnL>
                    <a:lnR w="76200">
                      <a:solidFill>
                        <a:srgbClr val="008F1B"/>
                      </a:solidFill>
                      <a:miter lim="400000"/>
                    </a:lnR>
                    <a:lnT w="76200">
                      <a:solidFill>
                        <a:srgbClr val="008F1B"/>
                      </a:solidFill>
                      <a:miter lim="400000"/>
                    </a:lnT>
                    <a:lnB w="76200">
                      <a:solidFill>
                        <a:srgbClr val="008F1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619" name="Таблица"/>
          <p:cNvGraphicFramePr/>
          <p:nvPr/>
        </p:nvGraphicFramePr>
        <p:xfrm>
          <a:off x="16045772" y="2908299"/>
          <a:ext cx="698502" cy="698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8500"/>
              </a:tblGrid>
              <a:tr h="78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27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eof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5"/>
                      </a:solidFill>
                      <a:miter lim="400000"/>
                    </a:lnL>
                    <a:lnR w="76200">
                      <a:solidFill>
                        <a:schemeClr val="accent5"/>
                      </a:solidFill>
                      <a:miter lim="400000"/>
                    </a:lnR>
                    <a:lnT w="76200">
                      <a:solidFill>
                        <a:schemeClr val="accent5"/>
                      </a:solidFill>
                      <a:miter lim="400000"/>
                    </a:lnT>
                    <a:lnB w="76200">
                      <a:solidFill>
                        <a:schemeClr val="accent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ДКА как 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ДКА как ЛА</a:t>
            </a:r>
          </a:p>
        </p:txBody>
      </p:sp>
      <p:sp>
        <p:nvSpPr>
          <p:cNvPr id="3622" name="Таким образом в строке:…"/>
          <p:cNvSpPr txBox="1"/>
          <p:nvPr/>
        </p:nvSpPr>
        <p:spPr>
          <a:xfrm>
            <a:off x="1219200" y="4013200"/>
            <a:ext cx="21945600" cy="471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Таким образом в строке: </a:t>
            </a:r>
            <a:endParaRPr spc="-136"/>
          </a:p>
          <a:p>
            <a:pPr lvl="1" indent="457200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-1_+(A1*0.5)</a:t>
            </a:r>
            <a:endParaRPr spc="-136"/>
          </a:p>
          <a:p>
            <a:pPr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Были обнаружены следующие лексемы:</a:t>
            </a:r>
          </a:p>
        </p:txBody>
      </p:sp>
      <p:graphicFrame>
        <p:nvGraphicFramePr>
          <p:cNvPr id="3623" name="Таблица"/>
          <p:cNvGraphicFramePr/>
          <p:nvPr/>
        </p:nvGraphicFramePr>
        <p:xfrm>
          <a:off x="9268651" y="9280844"/>
          <a:ext cx="5859398" cy="22547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0837"/>
                <a:gridCol w="730837"/>
                <a:gridCol w="730837"/>
                <a:gridCol w="730837"/>
                <a:gridCol w="730837"/>
                <a:gridCol w="730837"/>
                <a:gridCol w="730837"/>
                <a:gridCol w="730837"/>
              </a:tblGrid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NUM 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SPA-CE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(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4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NUM 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9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8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Canela Bold"/>
                          <a:ea typeface="Canela Bold"/>
                          <a:cs typeface="Canela Bold"/>
                          <a:sym typeface="Canela Bold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Canela Bold"/>
                          <a:ea typeface="Canela Bold"/>
                          <a:cs typeface="Canela Bold"/>
                          <a:sym typeface="Canela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Лексические ошиб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Лексические ошибки</a:t>
            </a:r>
          </a:p>
        </p:txBody>
      </p:sp>
      <p:sp>
        <p:nvSpPr>
          <p:cNvPr id="3626" name="Лексические ошибки могут возникнуть, если мы находимся не в финальном состоянии и из этого состояния нет перехода по обрабатываемому символу.…"/>
          <p:cNvSpPr txBox="1"/>
          <p:nvPr>
            <p:ph type="body" sz="half" idx="1"/>
          </p:nvPr>
        </p:nvSpPr>
        <p:spPr>
          <a:xfrm>
            <a:off x="1219198" y="4013200"/>
            <a:ext cx="10434229" cy="8385548"/>
          </a:xfrm>
          <a:prstGeom prst="rect">
            <a:avLst/>
          </a:prstGeom>
        </p:spPr>
        <p:txBody>
          <a:bodyPr/>
          <a:lstStyle/>
          <a:p>
            <a:pPr defTabSz="718184">
              <a:spcBef>
                <a:spcPts val="2000"/>
              </a:spcBef>
              <a:defRPr spc="-200" sz="5900"/>
            </a:pPr>
            <a:r>
              <a:t>Лексические ошибки могут возникнуть, если мы находимся не в финальном состоянии и из этого состояния нет перехода по обрабатываемому символу.</a:t>
            </a:r>
          </a:p>
          <a:p>
            <a:pPr defTabSz="718184">
              <a:spcBef>
                <a:spcPts val="2000"/>
              </a:spcBef>
              <a:defRPr spc="-200" sz="5900"/>
            </a:pPr>
            <a:r>
              <a:t>В нашем случае есть два не финальных состояния: </a:t>
            </a:r>
            <a:r>
              <a:rPr>
                <a:latin typeface="Canela Deck Bold"/>
                <a:ea typeface="Canela Deck Bold"/>
                <a:cs typeface="Canela Deck Bold"/>
                <a:sym typeface="Canela Deck Bold"/>
              </a:rPr>
              <a:t>S</a:t>
            </a:r>
            <a:r>
              <a:t> и </a:t>
            </a:r>
            <a:r>
              <a:rPr>
                <a:latin typeface="Canela Deck Bold"/>
                <a:ea typeface="Canela Deck Bold"/>
                <a:cs typeface="Canela Deck Bold"/>
                <a:sym typeface="Canela Deck Bold"/>
              </a:rPr>
              <a:t>dot</a:t>
            </a:r>
            <a:r>
              <a:t>.</a:t>
            </a:r>
          </a:p>
        </p:txBody>
      </p:sp>
      <p:sp>
        <p:nvSpPr>
          <p:cNvPr id="3627" name="Соединит. линия"/>
          <p:cNvSpPr/>
          <p:nvPr/>
        </p:nvSpPr>
        <p:spPr>
          <a:xfrm>
            <a:off x="12958051" y="12089800"/>
            <a:ext cx="721564" cy="93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28" name="Соединит. линия"/>
          <p:cNvSpPr/>
          <p:nvPr/>
        </p:nvSpPr>
        <p:spPr>
          <a:xfrm>
            <a:off x="22669199" y="8947741"/>
            <a:ext cx="642084" cy="1099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29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630" name="Линия"/>
          <p:cNvSpPr/>
          <p:nvPr/>
        </p:nvSpPr>
        <p:spPr>
          <a:xfrm>
            <a:off x="17532706" y="6700063"/>
            <a:ext cx="1019674" cy="31417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1" name="Линия"/>
          <p:cNvSpPr/>
          <p:nvPr/>
        </p:nvSpPr>
        <p:spPr>
          <a:xfrm>
            <a:off x="17094937" y="8426626"/>
            <a:ext cx="1025723" cy="15060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2" name="Линия"/>
          <p:cNvSpPr/>
          <p:nvPr/>
        </p:nvSpPr>
        <p:spPr>
          <a:xfrm>
            <a:off x="21290855" y="10461466"/>
            <a:ext cx="1066557" cy="15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3" name="Линия"/>
          <p:cNvSpPr/>
          <p:nvPr/>
        </p:nvSpPr>
        <p:spPr>
          <a:xfrm>
            <a:off x="19022959" y="10449653"/>
            <a:ext cx="1066557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4" name="Соединит. линия"/>
          <p:cNvSpPr/>
          <p:nvPr/>
        </p:nvSpPr>
        <p:spPr>
          <a:xfrm>
            <a:off x="18227960" y="11000062"/>
            <a:ext cx="642083" cy="8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35" name="Соединит. линия"/>
          <p:cNvSpPr/>
          <p:nvPr/>
        </p:nvSpPr>
        <p:spPr>
          <a:xfrm>
            <a:off x="16202299" y="3572508"/>
            <a:ext cx="1167593" cy="69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636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7" name="Линия"/>
          <p:cNvSpPr/>
          <p:nvPr/>
        </p:nvSpPr>
        <p:spPr>
          <a:xfrm flipV="1">
            <a:off x="13647019" y="4564244"/>
            <a:ext cx="1786464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8" name="Линия"/>
          <p:cNvSpPr/>
          <p:nvPr/>
        </p:nvSpPr>
        <p:spPr>
          <a:xfrm flipV="1">
            <a:off x="13840056" y="6419417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9" name="Линия"/>
          <p:cNvSpPr/>
          <p:nvPr/>
        </p:nvSpPr>
        <p:spPr>
          <a:xfrm>
            <a:off x="13373189" y="7905245"/>
            <a:ext cx="1088988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0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1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2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3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4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5" name="Линия"/>
          <p:cNvSpPr/>
          <p:nvPr/>
        </p:nvSpPr>
        <p:spPr>
          <a:xfrm flipV="1">
            <a:off x="13216582" y="3728144"/>
            <a:ext cx="8196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52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3648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3646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47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51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3649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50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3655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3653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54" name="S"/>
            <p:cNvSpPr txBox="1"/>
            <p:nvPr/>
          </p:nvSpPr>
          <p:spPr>
            <a:xfrm>
              <a:off x="224087" y="281432"/>
              <a:ext cx="8218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662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365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65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5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61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65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60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3669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3665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3663" name="Кружок"/>
              <p:cNvSpPr/>
              <p:nvPr/>
            </p:nvSpPr>
            <p:spPr>
              <a:xfrm rot="117339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64" name="ID"/>
              <p:cNvSpPr txBox="1"/>
              <p:nvPr/>
            </p:nvSpPr>
            <p:spPr>
              <a:xfrm rot="117339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68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5" cy="1089325"/>
            </a:xfrm>
          </p:grpSpPr>
          <p:sp>
            <p:nvSpPr>
              <p:cNvPr id="3666" name="Кружок"/>
              <p:cNvSpPr/>
              <p:nvPr/>
            </p:nvSpPr>
            <p:spPr>
              <a:xfrm rot="117339">
                <a:off x="17676" y="1767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67" name="/"/>
              <p:cNvSpPr txBox="1"/>
              <p:nvPr/>
            </p:nvSpPr>
            <p:spPr>
              <a:xfrm rot="117339">
                <a:off x="178377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3676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3672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670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71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75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673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74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3683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3679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677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78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82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680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681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3686" name="S"/>
          <p:cNvGrpSpPr/>
          <p:nvPr/>
        </p:nvGrpSpPr>
        <p:grpSpPr>
          <a:xfrm>
            <a:off x="17801377" y="9844958"/>
            <a:ext cx="1288575" cy="1288575"/>
            <a:chOff x="0" y="0"/>
            <a:chExt cx="1288573" cy="1288573"/>
          </a:xfrm>
        </p:grpSpPr>
        <p:sp>
          <p:nvSpPr>
            <p:cNvPr id="3684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85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689" name="NUM INT"/>
          <p:cNvGrpSpPr/>
          <p:nvPr/>
        </p:nvGrpSpPr>
        <p:grpSpPr>
          <a:xfrm>
            <a:off x="17910782" y="9967250"/>
            <a:ext cx="1069386" cy="1069386"/>
            <a:chOff x="0" y="0"/>
            <a:chExt cx="1069384" cy="1069384"/>
          </a:xfrm>
        </p:grpSpPr>
        <p:sp>
          <p:nvSpPr>
            <p:cNvPr id="3687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688" name="NUM INT"/>
            <p:cNvSpPr txBox="1"/>
            <p:nvPr/>
          </p:nvSpPr>
          <p:spPr>
            <a:xfrm rot="50647">
              <a:off x="168406" y="104161"/>
              <a:ext cx="732572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3696" name="Группа"/>
          <p:cNvGrpSpPr/>
          <p:nvPr/>
        </p:nvGrpSpPr>
        <p:grpSpPr>
          <a:xfrm>
            <a:off x="15215420" y="3486483"/>
            <a:ext cx="1324253" cy="1324252"/>
            <a:chOff x="0" y="0"/>
            <a:chExt cx="1324251" cy="1324251"/>
          </a:xfrm>
        </p:grpSpPr>
        <p:grpSp>
          <p:nvGrpSpPr>
            <p:cNvPr id="3692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3690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1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695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3693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4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3703" name="Группа"/>
          <p:cNvGrpSpPr/>
          <p:nvPr/>
        </p:nvGrpSpPr>
        <p:grpSpPr>
          <a:xfrm>
            <a:off x="16087027" y="7384932"/>
            <a:ext cx="1270003" cy="1270003"/>
            <a:chOff x="0" y="0"/>
            <a:chExt cx="1270002" cy="1270002"/>
          </a:xfrm>
        </p:grpSpPr>
        <p:grpSp>
          <p:nvGrpSpPr>
            <p:cNvPr id="3699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697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698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02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700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701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3710" name="Группа"/>
          <p:cNvGrpSpPr/>
          <p:nvPr/>
        </p:nvGrpSpPr>
        <p:grpSpPr>
          <a:xfrm>
            <a:off x="16643184" y="5572760"/>
            <a:ext cx="1270003" cy="1270004"/>
            <a:chOff x="0" y="0"/>
            <a:chExt cx="1270002" cy="1270002"/>
          </a:xfrm>
        </p:grpSpPr>
        <p:grpSp>
          <p:nvGrpSpPr>
            <p:cNvPr id="3706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704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05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09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707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708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3713" name="dot"/>
          <p:cNvGrpSpPr/>
          <p:nvPr/>
        </p:nvGrpSpPr>
        <p:grpSpPr>
          <a:xfrm>
            <a:off x="20079551" y="9843131"/>
            <a:ext cx="1288575" cy="1288575"/>
            <a:chOff x="0" y="0"/>
            <a:chExt cx="1288573" cy="1288573"/>
          </a:xfrm>
        </p:grpSpPr>
        <p:sp>
          <p:nvSpPr>
            <p:cNvPr id="3711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2" name="dot"/>
            <p:cNvSpPr txBox="1"/>
            <p:nvPr/>
          </p:nvSpPr>
          <p:spPr>
            <a:xfrm rot="50647">
              <a:off x="233373" y="290718"/>
              <a:ext cx="8218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716" name="S"/>
          <p:cNvGrpSpPr/>
          <p:nvPr/>
        </p:nvGrpSpPr>
        <p:grpSpPr>
          <a:xfrm>
            <a:off x="22373208" y="9908106"/>
            <a:ext cx="1288575" cy="1288575"/>
            <a:chOff x="0" y="0"/>
            <a:chExt cx="1288573" cy="1288573"/>
          </a:xfrm>
        </p:grpSpPr>
        <p:sp>
          <p:nvSpPr>
            <p:cNvPr id="3714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5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719" name="NUM FLOAT"/>
          <p:cNvGrpSpPr/>
          <p:nvPr/>
        </p:nvGrpSpPr>
        <p:grpSpPr>
          <a:xfrm>
            <a:off x="22482616" y="10030398"/>
            <a:ext cx="1069386" cy="1069386"/>
            <a:chOff x="0" y="0"/>
            <a:chExt cx="1069384" cy="1069384"/>
          </a:xfrm>
        </p:grpSpPr>
        <p:sp>
          <p:nvSpPr>
            <p:cNvPr id="3717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18" name="NUM FLOAT"/>
            <p:cNvSpPr txBox="1"/>
            <p:nvPr/>
          </p:nvSpPr>
          <p:spPr>
            <a:xfrm rot="50647">
              <a:off x="168407" y="27707"/>
              <a:ext cx="732571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720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21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22" name="*"/>
          <p:cNvSpPr txBox="1"/>
          <p:nvPr/>
        </p:nvSpPr>
        <p:spPr>
          <a:xfrm rot="16807079">
            <a:off x="12865248" y="4997556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3723" name="/"/>
          <p:cNvSpPr txBox="1"/>
          <p:nvPr/>
        </p:nvSpPr>
        <p:spPr>
          <a:xfrm>
            <a:off x="13589768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3724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725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3726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727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3728" name="."/>
          <p:cNvSpPr txBox="1"/>
          <p:nvPr/>
        </p:nvSpPr>
        <p:spPr>
          <a:xfrm rot="50647">
            <a:off x="19463043" y="984373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729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0" name="0, …, 9"/>
          <p:cNvSpPr txBox="1"/>
          <p:nvPr/>
        </p:nvSpPr>
        <p:spPr>
          <a:xfrm rot="3401591">
            <a:off x="17221164" y="8594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1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3732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3733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3734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35" name="_, \t"/>
          <p:cNvSpPr txBox="1"/>
          <p:nvPr/>
        </p:nvSpPr>
        <p:spPr>
          <a:xfrm>
            <a:off x="13026749" y="12978456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Лексические ошиб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Лексические ошибки</a:t>
            </a:r>
          </a:p>
        </p:txBody>
      </p:sp>
      <p:sp>
        <p:nvSpPr>
          <p:cNvPr id="3738" name="Таки образом имеем два вида ошибок:…"/>
          <p:cNvSpPr txBox="1"/>
          <p:nvPr>
            <p:ph type="body" sz="half" idx="1"/>
          </p:nvPr>
        </p:nvSpPr>
        <p:spPr>
          <a:xfrm>
            <a:off x="1219200" y="4013200"/>
            <a:ext cx="10434226" cy="8385548"/>
          </a:xfrm>
          <a:prstGeom prst="rect">
            <a:avLst/>
          </a:prstGeom>
        </p:spPr>
        <p:txBody>
          <a:bodyPr/>
          <a:lstStyle/>
          <a:p>
            <a:pPr defTabSz="619125">
              <a:spcBef>
                <a:spcPts val="1800"/>
              </a:spcBef>
              <a:defRPr spc="-200" sz="5100"/>
            </a:pPr>
            <a:r>
              <a:t>Таки образом имеем два вида ошибок:</a:t>
            </a:r>
          </a:p>
          <a:p>
            <a:pPr marL="1118753" indent="-1118753" defTabSz="619125">
              <a:spcBef>
                <a:spcPts val="1800"/>
              </a:spcBef>
              <a:buClr>
                <a:srgbClr val="000000"/>
              </a:buClr>
              <a:buSzPct val="100000"/>
              <a:buAutoNum type="arabicPeriod" startAt="1"/>
              <a:defRPr spc="-200" sz="5100"/>
            </a:pPr>
            <a:r>
              <a:t>Если строка содержит недопустимый символ. Например:  «Pi</a:t>
            </a:r>
            <a:r>
              <a:rPr>
                <a:solidFill>
                  <a:schemeClr val="accent5"/>
                </a:solidFill>
              </a:rPr>
              <a:t>_</a:t>
            </a:r>
            <a:r>
              <a:t>»,  «3</a:t>
            </a:r>
            <a:r>
              <a:rPr>
                <a:solidFill>
                  <a:schemeClr val="accent5"/>
                </a:solidFill>
              </a:rPr>
              <a:t>,</a:t>
            </a:r>
            <a:r>
              <a:t>14», «</a:t>
            </a:r>
            <a:r>
              <a:rPr>
                <a:solidFill>
                  <a:schemeClr val="accent5"/>
                </a:solidFill>
              </a:rPr>
              <a:t>?</a:t>
            </a:r>
            <a:r>
              <a:t>» </a:t>
            </a:r>
          </a:p>
          <a:p>
            <a:pPr marL="1118753" indent="-1118753" defTabSz="619125">
              <a:spcBef>
                <a:spcPts val="1800"/>
              </a:spcBef>
              <a:buClr>
                <a:srgbClr val="000000"/>
              </a:buClr>
              <a:buSzPct val="100000"/>
              <a:buAutoNum type="arabicPeriod" startAt="1"/>
              <a:defRPr spc="-200" sz="5100"/>
            </a:pPr>
            <a:r>
              <a:t>Если за целочисленной константой следует точка, но затем не следуют цифры. Например: «0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», «-111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».</a:t>
            </a:r>
          </a:p>
        </p:txBody>
      </p:sp>
      <p:sp>
        <p:nvSpPr>
          <p:cNvPr id="3739" name="Соединит. линия"/>
          <p:cNvSpPr/>
          <p:nvPr/>
        </p:nvSpPr>
        <p:spPr>
          <a:xfrm>
            <a:off x="12958051" y="12089800"/>
            <a:ext cx="721564" cy="939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162"/>
                </a:moveTo>
                <a:cubicBezTo>
                  <a:pt x="12578" y="21600"/>
                  <a:pt x="19778" y="2121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0" name="Соединит. линия"/>
          <p:cNvSpPr/>
          <p:nvPr/>
        </p:nvSpPr>
        <p:spPr>
          <a:xfrm>
            <a:off x="22669199" y="8947741"/>
            <a:ext cx="642084" cy="1099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6205"/>
                </a:moveTo>
                <a:cubicBezTo>
                  <a:pt x="8994" y="-5017"/>
                  <a:pt x="16194" y="-5395"/>
                  <a:pt x="21600" y="1507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1" name="0, …, 9"/>
          <p:cNvSpPr txBox="1"/>
          <p:nvPr/>
        </p:nvSpPr>
        <p:spPr>
          <a:xfrm rot="50647">
            <a:off x="22538726" y="840446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742" name="Линия"/>
          <p:cNvSpPr/>
          <p:nvPr/>
        </p:nvSpPr>
        <p:spPr>
          <a:xfrm>
            <a:off x="17532706" y="6700063"/>
            <a:ext cx="1019674" cy="314171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3" name="Линия"/>
          <p:cNvSpPr/>
          <p:nvPr/>
        </p:nvSpPr>
        <p:spPr>
          <a:xfrm>
            <a:off x="17094937" y="8426626"/>
            <a:ext cx="1025723" cy="15060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4" name="Линия"/>
          <p:cNvSpPr/>
          <p:nvPr/>
        </p:nvSpPr>
        <p:spPr>
          <a:xfrm>
            <a:off x="21290855" y="10461466"/>
            <a:ext cx="1066557" cy="1571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5" name="Линия"/>
          <p:cNvSpPr/>
          <p:nvPr/>
        </p:nvSpPr>
        <p:spPr>
          <a:xfrm>
            <a:off x="19022959" y="10449653"/>
            <a:ext cx="1066557" cy="157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6" name="Соединит. линия"/>
          <p:cNvSpPr/>
          <p:nvPr/>
        </p:nvSpPr>
        <p:spPr>
          <a:xfrm>
            <a:off x="18227960" y="11000062"/>
            <a:ext cx="642083" cy="8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1522"/>
                </a:moveTo>
                <a:cubicBezTo>
                  <a:pt x="11003" y="21600"/>
                  <a:pt x="18203" y="21093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7" name="Соединит. линия"/>
          <p:cNvSpPr/>
          <p:nvPr/>
        </p:nvSpPr>
        <p:spPr>
          <a:xfrm>
            <a:off x="16202299" y="3572508"/>
            <a:ext cx="1167593" cy="69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865" fill="norm" stroke="1" extrusionOk="0">
                <a:moveTo>
                  <a:pt x="0" y="2711"/>
                </a:moveTo>
                <a:cubicBezTo>
                  <a:pt x="20174" y="-3735"/>
                  <a:pt x="21600" y="1316"/>
                  <a:pt x="4278" y="17865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3748" name="Линия"/>
          <p:cNvSpPr/>
          <p:nvPr/>
        </p:nvSpPr>
        <p:spPr>
          <a:xfrm flipV="1">
            <a:off x="13470692" y="3986543"/>
            <a:ext cx="1013274" cy="291982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9" name="Линия"/>
          <p:cNvSpPr/>
          <p:nvPr/>
        </p:nvSpPr>
        <p:spPr>
          <a:xfrm flipV="1">
            <a:off x="13647019" y="4564244"/>
            <a:ext cx="1786464" cy="245930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0" name="Линия"/>
          <p:cNvSpPr/>
          <p:nvPr/>
        </p:nvSpPr>
        <p:spPr>
          <a:xfrm flipV="1">
            <a:off x="13840056" y="6419417"/>
            <a:ext cx="2799698" cy="900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1" name="Линия"/>
          <p:cNvSpPr/>
          <p:nvPr/>
        </p:nvSpPr>
        <p:spPr>
          <a:xfrm>
            <a:off x="13373189" y="7905245"/>
            <a:ext cx="1088988" cy="28665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2" name="Линия"/>
          <p:cNvSpPr/>
          <p:nvPr/>
        </p:nvSpPr>
        <p:spPr>
          <a:xfrm>
            <a:off x="12076594" y="7417289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3" name="Линия"/>
          <p:cNvSpPr/>
          <p:nvPr/>
        </p:nvSpPr>
        <p:spPr>
          <a:xfrm>
            <a:off x="13204793" y="8025711"/>
            <a:ext cx="4872" cy="298058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4" name="Линия"/>
          <p:cNvSpPr/>
          <p:nvPr/>
        </p:nvSpPr>
        <p:spPr>
          <a:xfrm>
            <a:off x="13222369" y="7515334"/>
            <a:ext cx="2380902" cy="26184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5" name="Линия"/>
          <p:cNvSpPr/>
          <p:nvPr/>
        </p:nvSpPr>
        <p:spPr>
          <a:xfrm>
            <a:off x="13205152" y="7450321"/>
            <a:ext cx="2883697" cy="5008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6" name="Линия"/>
          <p:cNvSpPr/>
          <p:nvPr/>
        </p:nvSpPr>
        <p:spPr>
          <a:xfrm>
            <a:off x="13089557" y="7376949"/>
            <a:ext cx="4732196" cy="29449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7" name="Линия"/>
          <p:cNvSpPr/>
          <p:nvPr/>
        </p:nvSpPr>
        <p:spPr>
          <a:xfrm flipV="1">
            <a:off x="13216582" y="3728144"/>
            <a:ext cx="8196" cy="30730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64" name="Группа"/>
          <p:cNvGrpSpPr/>
          <p:nvPr/>
        </p:nvGrpSpPr>
        <p:grpSpPr>
          <a:xfrm>
            <a:off x="12487840" y="2358946"/>
            <a:ext cx="1473360" cy="1473360"/>
            <a:chOff x="0" y="0"/>
            <a:chExt cx="1473359" cy="1473359"/>
          </a:xfrm>
        </p:grpSpPr>
        <p:grpSp>
          <p:nvGrpSpPr>
            <p:cNvPr id="3760" name="ID"/>
            <p:cNvGrpSpPr/>
            <p:nvPr/>
          </p:nvGrpSpPr>
          <p:grpSpPr>
            <a:xfrm>
              <a:off x="0" y="0"/>
              <a:ext cx="1473360" cy="1473360"/>
              <a:chOff x="0" y="0"/>
              <a:chExt cx="1473359" cy="1473359"/>
            </a:xfrm>
          </p:grpSpPr>
          <p:sp>
            <p:nvSpPr>
              <p:cNvPr id="3758" name="Кружок"/>
              <p:cNvSpPr/>
              <p:nvPr/>
            </p:nvSpPr>
            <p:spPr>
              <a:xfrm rot="16807079">
                <a:off x="101678" y="101678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59" name="ID"/>
              <p:cNvSpPr txBox="1"/>
              <p:nvPr/>
            </p:nvSpPr>
            <p:spPr>
              <a:xfrm rot="16807079">
                <a:off x="294015" y="38311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63" name="*"/>
            <p:cNvGrpSpPr/>
            <p:nvPr/>
          </p:nvGrpSpPr>
          <p:grpSpPr>
            <a:xfrm>
              <a:off x="131399" y="131541"/>
              <a:ext cx="1222738" cy="1222739"/>
              <a:chOff x="0" y="0"/>
              <a:chExt cx="1222737" cy="1222737"/>
            </a:xfrm>
          </p:grpSpPr>
          <p:sp>
            <p:nvSpPr>
              <p:cNvPr id="3761" name="Кружок"/>
              <p:cNvSpPr/>
              <p:nvPr/>
            </p:nvSpPr>
            <p:spPr>
              <a:xfrm rot="16807079">
                <a:off x="84382" y="84382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62" name="*"/>
              <p:cNvSpPr txBox="1"/>
              <p:nvPr/>
            </p:nvSpPr>
            <p:spPr>
              <a:xfrm rot="16807079">
                <a:off x="245083" y="319268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</p:grpSp>
      <p:grpSp>
        <p:nvGrpSpPr>
          <p:cNvPr id="3767" name="S"/>
          <p:cNvGrpSpPr/>
          <p:nvPr/>
        </p:nvGrpSpPr>
        <p:grpSpPr>
          <a:xfrm>
            <a:off x="12629475" y="6778963"/>
            <a:ext cx="1270003" cy="1270003"/>
            <a:chOff x="0" y="0"/>
            <a:chExt cx="1270002" cy="1270002"/>
          </a:xfrm>
        </p:grpSpPr>
        <p:sp>
          <p:nvSpPr>
            <p:cNvPr id="3765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66" name="S"/>
            <p:cNvSpPr txBox="1"/>
            <p:nvPr/>
          </p:nvSpPr>
          <p:spPr>
            <a:xfrm>
              <a:off x="224087" y="281432"/>
              <a:ext cx="8218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774" name="Группа"/>
          <p:cNvGrpSpPr/>
          <p:nvPr/>
        </p:nvGrpSpPr>
        <p:grpSpPr>
          <a:xfrm>
            <a:off x="12629475" y="10973340"/>
            <a:ext cx="1270003" cy="1270003"/>
            <a:chOff x="0" y="0"/>
            <a:chExt cx="1270002" cy="1270002"/>
          </a:xfrm>
        </p:grpSpPr>
        <p:grpSp>
          <p:nvGrpSpPr>
            <p:cNvPr id="3770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768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69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73" name="SPACE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771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72" name="SPACE"/>
              <p:cNvSpPr txBox="1"/>
              <p:nvPr/>
            </p:nvSpPr>
            <p:spPr>
              <a:xfrm>
                <a:off x="160700" y="109092"/>
                <a:ext cx="732572" cy="8357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19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SPACE</a:t>
                </a:r>
              </a:p>
            </p:txBody>
          </p:sp>
        </p:grpSp>
      </p:grpSp>
      <p:grpSp>
        <p:nvGrpSpPr>
          <p:cNvPr id="3781" name="Группа"/>
          <p:cNvGrpSpPr/>
          <p:nvPr/>
        </p:nvGrpSpPr>
        <p:grpSpPr>
          <a:xfrm>
            <a:off x="13974290" y="2715301"/>
            <a:ext cx="1312603" cy="1312604"/>
            <a:chOff x="0" y="0"/>
            <a:chExt cx="1312602" cy="1312602"/>
          </a:xfrm>
        </p:grpSpPr>
        <p:grpSp>
          <p:nvGrpSpPr>
            <p:cNvPr id="3777" name="ID"/>
            <p:cNvGrpSpPr/>
            <p:nvPr/>
          </p:nvGrpSpPr>
          <p:grpSpPr>
            <a:xfrm>
              <a:off x="0" y="0"/>
              <a:ext cx="1312603" cy="1312603"/>
              <a:chOff x="0" y="0"/>
              <a:chExt cx="1312602" cy="1312602"/>
            </a:xfrm>
          </p:grpSpPr>
          <p:sp>
            <p:nvSpPr>
              <p:cNvPr id="3775" name="Кружок"/>
              <p:cNvSpPr/>
              <p:nvPr/>
            </p:nvSpPr>
            <p:spPr>
              <a:xfrm rot="117339">
                <a:off x="21300" y="21300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76" name="ID"/>
              <p:cNvSpPr txBox="1"/>
              <p:nvPr/>
            </p:nvSpPr>
            <p:spPr>
              <a:xfrm rot="117339">
                <a:off x="213637" y="302732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80" name="/"/>
            <p:cNvGrpSpPr/>
            <p:nvPr/>
          </p:nvGrpSpPr>
          <p:grpSpPr>
            <a:xfrm>
              <a:off x="106335" y="118549"/>
              <a:ext cx="1089327" cy="1089327"/>
              <a:chOff x="0" y="0"/>
              <a:chExt cx="1089325" cy="1089325"/>
            </a:xfrm>
          </p:grpSpPr>
          <p:sp>
            <p:nvSpPr>
              <p:cNvPr id="3778" name="Кружок"/>
              <p:cNvSpPr/>
              <p:nvPr/>
            </p:nvSpPr>
            <p:spPr>
              <a:xfrm rot="117339">
                <a:off x="17676" y="17676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79" name="/"/>
              <p:cNvSpPr txBox="1"/>
              <p:nvPr/>
            </p:nvSpPr>
            <p:spPr>
              <a:xfrm rot="117339">
                <a:off x="178377" y="252562"/>
                <a:ext cx="73257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</p:grpSp>
      <p:grpSp>
        <p:nvGrpSpPr>
          <p:cNvPr id="3788" name="Группа"/>
          <p:cNvGrpSpPr/>
          <p:nvPr/>
        </p:nvGrpSpPr>
        <p:grpSpPr>
          <a:xfrm>
            <a:off x="15415068" y="9952642"/>
            <a:ext cx="1270003" cy="1270003"/>
            <a:chOff x="0" y="0"/>
            <a:chExt cx="1270002" cy="1270002"/>
          </a:xfrm>
        </p:grpSpPr>
        <p:grpSp>
          <p:nvGrpSpPr>
            <p:cNvPr id="3784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782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83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87" name="(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785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86" name="(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(</a:t>
                </a:r>
              </a:p>
            </p:txBody>
          </p:sp>
        </p:grpSp>
      </p:grpSp>
      <p:grpSp>
        <p:nvGrpSpPr>
          <p:cNvPr id="3795" name="Группа"/>
          <p:cNvGrpSpPr/>
          <p:nvPr/>
        </p:nvGrpSpPr>
        <p:grpSpPr>
          <a:xfrm>
            <a:off x="14115132" y="10722274"/>
            <a:ext cx="1270003" cy="1270003"/>
            <a:chOff x="0" y="0"/>
            <a:chExt cx="1270002" cy="1270002"/>
          </a:xfrm>
        </p:grpSpPr>
        <p:grpSp>
          <p:nvGrpSpPr>
            <p:cNvPr id="3791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789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790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794" name=")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792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pPr>
              </a:p>
            </p:txBody>
          </p:sp>
          <p:sp>
            <p:nvSpPr>
              <p:cNvPr id="3793" name=")"/>
              <p:cNvSpPr txBox="1"/>
              <p:nvPr/>
            </p:nvSpPr>
            <p:spPr>
              <a:xfrm>
                <a:off x="160700" y="234885"/>
                <a:ext cx="73257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b="1" sz="32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)</a:t>
                </a:r>
              </a:p>
            </p:txBody>
          </p:sp>
        </p:grpSp>
      </p:grpSp>
      <p:grpSp>
        <p:nvGrpSpPr>
          <p:cNvPr id="3798" name="S"/>
          <p:cNvGrpSpPr/>
          <p:nvPr/>
        </p:nvGrpSpPr>
        <p:grpSpPr>
          <a:xfrm>
            <a:off x="17801377" y="9844958"/>
            <a:ext cx="1288575" cy="1288575"/>
            <a:chOff x="0" y="0"/>
            <a:chExt cx="1288573" cy="1288573"/>
          </a:xfrm>
        </p:grpSpPr>
        <p:sp>
          <p:nvSpPr>
            <p:cNvPr id="3796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797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01" name="NUM INT"/>
          <p:cNvGrpSpPr/>
          <p:nvPr/>
        </p:nvGrpSpPr>
        <p:grpSpPr>
          <a:xfrm>
            <a:off x="17910782" y="9967250"/>
            <a:ext cx="1069386" cy="1069386"/>
            <a:chOff x="0" y="0"/>
            <a:chExt cx="1069384" cy="1069384"/>
          </a:xfrm>
        </p:grpSpPr>
        <p:sp>
          <p:nvSpPr>
            <p:cNvPr id="3799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00" name="NUM INT"/>
            <p:cNvSpPr txBox="1"/>
            <p:nvPr/>
          </p:nvSpPr>
          <p:spPr>
            <a:xfrm rot="50647">
              <a:off x="168406" y="104161"/>
              <a:ext cx="732572" cy="8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20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INT</a:t>
              </a:r>
            </a:p>
          </p:txBody>
        </p:sp>
      </p:grpSp>
      <p:grpSp>
        <p:nvGrpSpPr>
          <p:cNvPr id="3808" name="Группа"/>
          <p:cNvGrpSpPr/>
          <p:nvPr/>
        </p:nvGrpSpPr>
        <p:grpSpPr>
          <a:xfrm>
            <a:off x="15215420" y="3486483"/>
            <a:ext cx="1324253" cy="1324252"/>
            <a:chOff x="0" y="0"/>
            <a:chExt cx="1324251" cy="1324251"/>
          </a:xfrm>
        </p:grpSpPr>
        <p:grpSp>
          <p:nvGrpSpPr>
            <p:cNvPr id="3804" name="ID"/>
            <p:cNvGrpSpPr/>
            <p:nvPr/>
          </p:nvGrpSpPr>
          <p:grpSpPr>
            <a:xfrm>
              <a:off x="-1" y="-1"/>
              <a:ext cx="1324253" cy="1324253"/>
              <a:chOff x="0" y="0"/>
              <a:chExt cx="1324251" cy="1324251"/>
            </a:xfrm>
          </p:grpSpPr>
          <p:sp>
            <p:nvSpPr>
              <p:cNvPr id="3802" name="Кружок"/>
              <p:cNvSpPr/>
              <p:nvPr/>
            </p:nvSpPr>
            <p:spPr>
              <a:xfrm rot="150174">
                <a:off x="27124" y="27124"/>
                <a:ext cx="1270003" cy="127000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03" name="ID"/>
              <p:cNvSpPr txBox="1"/>
              <p:nvPr/>
            </p:nvSpPr>
            <p:spPr>
              <a:xfrm rot="150174">
                <a:off x="219461" y="308557"/>
                <a:ext cx="885328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07" name="ID"/>
            <p:cNvGrpSpPr/>
            <p:nvPr/>
          </p:nvGrpSpPr>
          <p:grpSpPr>
            <a:xfrm>
              <a:off x="107260" y="119489"/>
              <a:ext cx="1098994" cy="1098994"/>
              <a:chOff x="0" y="0"/>
              <a:chExt cx="1098993" cy="1098993"/>
            </a:xfrm>
          </p:grpSpPr>
          <p:sp>
            <p:nvSpPr>
              <p:cNvPr id="3805" name="Кружок"/>
              <p:cNvSpPr/>
              <p:nvPr/>
            </p:nvSpPr>
            <p:spPr>
              <a:xfrm rot="150174">
                <a:off x="22510" y="22510"/>
                <a:ext cx="1053973" cy="105397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06" name="ID"/>
              <p:cNvSpPr txBox="1"/>
              <p:nvPr/>
            </p:nvSpPr>
            <p:spPr>
              <a:xfrm rot="150174">
                <a:off x="183211" y="195928"/>
                <a:ext cx="732571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</p:grpSp>
      <p:grpSp>
        <p:nvGrpSpPr>
          <p:cNvPr id="3815" name="Группа"/>
          <p:cNvGrpSpPr/>
          <p:nvPr/>
        </p:nvGrpSpPr>
        <p:grpSpPr>
          <a:xfrm>
            <a:off x="16087027" y="7384932"/>
            <a:ext cx="1270003" cy="1270003"/>
            <a:chOff x="0" y="0"/>
            <a:chExt cx="1270002" cy="1270002"/>
          </a:xfrm>
        </p:grpSpPr>
        <p:grpSp>
          <p:nvGrpSpPr>
            <p:cNvPr id="3811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809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10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14" name="{+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812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813" name="{+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{+, sign}</a:t>
                </a:r>
              </a:p>
            </p:txBody>
          </p:sp>
        </p:grpSp>
      </p:grpSp>
      <p:grpSp>
        <p:nvGrpSpPr>
          <p:cNvPr id="3822" name="Группа"/>
          <p:cNvGrpSpPr/>
          <p:nvPr/>
        </p:nvGrpSpPr>
        <p:grpSpPr>
          <a:xfrm>
            <a:off x="16643184" y="5572760"/>
            <a:ext cx="1270003" cy="1270004"/>
            <a:chOff x="0" y="0"/>
            <a:chExt cx="1270002" cy="1270002"/>
          </a:xfrm>
        </p:grpSpPr>
        <p:grpSp>
          <p:nvGrpSpPr>
            <p:cNvPr id="3818" name="ID"/>
            <p:cNvGrpSpPr/>
            <p:nvPr/>
          </p:nvGrpSpPr>
          <p:grpSpPr>
            <a:xfrm>
              <a:off x="-1" y="-1"/>
              <a:ext cx="1270004" cy="1270004"/>
              <a:chOff x="0" y="0"/>
              <a:chExt cx="1270002" cy="1270002"/>
            </a:xfrm>
          </p:grpSpPr>
          <p:sp>
            <p:nvSpPr>
              <p:cNvPr id="3816" name="Кружок"/>
              <p:cNvSpPr/>
              <p:nvPr/>
            </p:nvSpPr>
            <p:spPr>
              <a:xfrm>
                <a:off x="-1" y="-1"/>
                <a:ext cx="1270004" cy="127000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pPr>
              </a:p>
            </p:txBody>
          </p:sp>
          <p:sp>
            <p:nvSpPr>
              <p:cNvPr id="3817" name="ID"/>
              <p:cNvSpPr txBox="1"/>
              <p:nvPr/>
            </p:nvSpPr>
            <p:spPr>
              <a:xfrm>
                <a:off x="192337" y="281432"/>
                <a:ext cx="885327" cy="7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3200">
                    <a:latin typeface="Canela Deck Regular"/>
                    <a:ea typeface="Canela Deck Regular"/>
                    <a:cs typeface="Canela Deck Regular"/>
                    <a:sym typeface="Canela Deck Regular"/>
                  </a:defRPr>
                </a:lvl1pPr>
              </a:lstStyle>
              <a:p>
                <a:pPr/>
                <a:r>
                  <a:t>ID</a:t>
                </a:r>
              </a:p>
            </p:txBody>
          </p:sp>
        </p:grpSp>
        <p:grpSp>
          <p:nvGrpSpPr>
            <p:cNvPr id="3821" name="{-, sign}"/>
            <p:cNvGrpSpPr/>
            <p:nvPr/>
          </p:nvGrpSpPr>
          <p:grpSpPr>
            <a:xfrm>
              <a:off x="102951" y="115103"/>
              <a:ext cx="1053973" cy="1053973"/>
              <a:chOff x="0" y="0"/>
              <a:chExt cx="1053972" cy="1053972"/>
            </a:xfrm>
          </p:grpSpPr>
          <p:sp>
            <p:nvSpPr>
              <p:cNvPr id="3819" name="Кружок"/>
              <p:cNvSpPr/>
              <p:nvPr/>
            </p:nvSpPr>
            <p:spPr>
              <a:xfrm>
                <a:off x="-1" y="-1"/>
                <a:ext cx="1053974" cy="105397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pPr>
              </a:p>
            </p:txBody>
          </p:sp>
          <p:sp>
            <p:nvSpPr>
              <p:cNvPr id="3820" name="{-, sign}"/>
              <p:cNvSpPr txBox="1"/>
              <p:nvPr/>
            </p:nvSpPr>
            <p:spPr>
              <a:xfrm>
                <a:off x="160700" y="83819"/>
                <a:ext cx="732572" cy="886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1130300">
                  <a:lnSpc>
                    <a:spcPct val="100000"/>
                  </a:lnSpc>
                  <a:defRPr sz="2100">
                    <a:latin typeface="Canela Text Regular"/>
                    <a:ea typeface="Canela Text Regular"/>
                    <a:cs typeface="Canela Text Regular"/>
                    <a:sym typeface="Canela Text Regular"/>
                  </a:defRPr>
                </a:lvl1pPr>
              </a:lstStyle>
              <a:p>
                <a:pPr/>
                <a:r>
                  <a:t>{-, sign}</a:t>
                </a:r>
              </a:p>
            </p:txBody>
          </p:sp>
        </p:grpSp>
      </p:grpSp>
      <p:grpSp>
        <p:nvGrpSpPr>
          <p:cNvPr id="3825" name="dot"/>
          <p:cNvGrpSpPr/>
          <p:nvPr/>
        </p:nvGrpSpPr>
        <p:grpSpPr>
          <a:xfrm>
            <a:off x="20079551" y="9843131"/>
            <a:ext cx="1288575" cy="1288575"/>
            <a:chOff x="0" y="0"/>
            <a:chExt cx="1288573" cy="1288573"/>
          </a:xfrm>
        </p:grpSpPr>
        <p:sp>
          <p:nvSpPr>
            <p:cNvPr id="3823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24" name="dot"/>
            <p:cNvSpPr txBox="1"/>
            <p:nvPr/>
          </p:nvSpPr>
          <p:spPr>
            <a:xfrm rot="50647">
              <a:off x="233373" y="290718"/>
              <a:ext cx="8218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dot</a:t>
              </a:r>
            </a:p>
          </p:txBody>
        </p:sp>
      </p:grpSp>
      <p:grpSp>
        <p:nvGrpSpPr>
          <p:cNvPr id="3828" name="S"/>
          <p:cNvGrpSpPr/>
          <p:nvPr/>
        </p:nvGrpSpPr>
        <p:grpSpPr>
          <a:xfrm>
            <a:off x="22373208" y="9908106"/>
            <a:ext cx="1288575" cy="1288575"/>
            <a:chOff x="0" y="0"/>
            <a:chExt cx="1288573" cy="1288573"/>
          </a:xfrm>
        </p:grpSpPr>
        <p:sp>
          <p:nvSpPr>
            <p:cNvPr id="3826" name="Кружок"/>
            <p:cNvSpPr/>
            <p:nvPr/>
          </p:nvSpPr>
          <p:spPr>
            <a:xfrm rot="50647">
              <a:off x="9285" y="9285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27" name="S"/>
            <p:cNvSpPr txBox="1"/>
            <p:nvPr/>
          </p:nvSpPr>
          <p:spPr>
            <a:xfrm rot="50647">
              <a:off x="201623" y="290718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831" name="NUM FLOAT"/>
          <p:cNvGrpSpPr/>
          <p:nvPr/>
        </p:nvGrpSpPr>
        <p:grpSpPr>
          <a:xfrm>
            <a:off x="22482616" y="10030398"/>
            <a:ext cx="1069386" cy="1069386"/>
            <a:chOff x="0" y="0"/>
            <a:chExt cx="1069384" cy="1069384"/>
          </a:xfrm>
        </p:grpSpPr>
        <p:sp>
          <p:nvSpPr>
            <p:cNvPr id="3829" name="Кружок"/>
            <p:cNvSpPr/>
            <p:nvPr/>
          </p:nvSpPr>
          <p:spPr>
            <a:xfrm rot="50647">
              <a:off x="7706" y="7706"/>
              <a:ext cx="1053973" cy="10539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3830" name="NUM FLOAT"/>
            <p:cNvSpPr txBox="1"/>
            <p:nvPr/>
          </p:nvSpPr>
          <p:spPr>
            <a:xfrm rot="50647">
              <a:off x="168407" y="27707"/>
              <a:ext cx="732571" cy="1013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16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NUM FLOAT</a:t>
              </a:r>
            </a:p>
          </p:txBody>
        </p:sp>
      </p:grpSp>
      <p:sp>
        <p:nvSpPr>
          <p:cNvPr id="3832" name="0, …, 9"/>
          <p:cNvSpPr txBox="1"/>
          <p:nvPr/>
        </p:nvSpPr>
        <p:spPr>
          <a:xfrm rot="50647">
            <a:off x="21322791" y="987754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33" name="0, …, 9"/>
          <p:cNvSpPr txBox="1"/>
          <p:nvPr/>
        </p:nvSpPr>
        <p:spPr>
          <a:xfrm rot="50647">
            <a:off x="18082739" y="1192092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34" name="*"/>
          <p:cNvSpPr txBox="1"/>
          <p:nvPr/>
        </p:nvSpPr>
        <p:spPr>
          <a:xfrm rot="16807079">
            <a:off x="12865248" y="4997556"/>
            <a:ext cx="282271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3835" name="/"/>
          <p:cNvSpPr txBox="1"/>
          <p:nvPr/>
        </p:nvSpPr>
        <p:spPr>
          <a:xfrm>
            <a:off x="13589768" y="5080206"/>
            <a:ext cx="277090" cy="7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3836" name="+"/>
          <p:cNvSpPr txBox="1"/>
          <p:nvPr/>
        </p:nvSpPr>
        <p:spPr>
          <a:xfrm>
            <a:off x="14871577" y="7072951"/>
            <a:ext cx="386589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837" name="a, …, z, A, …, Z"/>
          <p:cNvSpPr txBox="1"/>
          <p:nvPr/>
        </p:nvSpPr>
        <p:spPr>
          <a:xfrm rot="18399807">
            <a:off x="13432714" y="5271011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sp>
        <p:nvSpPr>
          <p:cNvPr id="3838" name="-"/>
          <p:cNvSpPr txBox="1"/>
          <p:nvPr/>
        </p:nvSpPr>
        <p:spPr>
          <a:xfrm rot="52117">
            <a:off x="15140392" y="6040666"/>
            <a:ext cx="268225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839" name="a, …, z, A, …, Z, 0, …, 9"/>
          <p:cNvSpPr txBox="1"/>
          <p:nvPr/>
        </p:nvSpPr>
        <p:spPr>
          <a:xfrm>
            <a:off x="15639730" y="290853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3840" name="."/>
          <p:cNvSpPr txBox="1"/>
          <p:nvPr/>
        </p:nvSpPr>
        <p:spPr>
          <a:xfrm rot="50647">
            <a:off x="19463043" y="9843738"/>
            <a:ext cx="1962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3841" name="0, …, 9"/>
          <p:cNvSpPr txBox="1"/>
          <p:nvPr/>
        </p:nvSpPr>
        <p:spPr>
          <a:xfrm rot="4368007">
            <a:off x="17754044" y="7658192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2" name="0, …, 9"/>
          <p:cNvSpPr txBox="1"/>
          <p:nvPr/>
        </p:nvSpPr>
        <p:spPr>
          <a:xfrm rot="3401591">
            <a:off x="17221164" y="8594601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3" name="_, \t"/>
          <p:cNvSpPr txBox="1"/>
          <p:nvPr/>
        </p:nvSpPr>
        <p:spPr>
          <a:xfrm>
            <a:off x="12400328" y="9016023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  <p:sp>
        <p:nvSpPr>
          <p:cNvPr id="3844" name="("/>
          <p:cNvSpPr txBox="1"/>
          <p:nvPr/>
        </p:nvSpPr>
        <p:spPr>
          <a:xfrm>
            <a:off x="14519862" y="8416314"/>
            <a:ext cx="21884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3845" name=")"/>
          <p:cNvSpPr txBox="1"/>
          <p:nvPr/>
        </p:nvSpPr>
        <p:spPr>
          <a:xfrm>
            <a:off x="14057569" y="8889131"/>
            <a:ext cx="21884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3846" name="0, …, 9"/>
          <p:cNvSpPr txBox="1"/>
          <p:nvPr/>
        </p:nvSpPr>
        <p:spPr>
          <a:xfrm rot="1844976">
            <a:off x="15544101" y="8555473"/>
            <a:ext cx="101193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0, …, 9</a:t>
            </a:r>
          </a:p>
        </p:txBody>
      </p:sp>
      <p:sp>
        <p:nvSpPr>
          <p:cNvPr id="3847" name="_, \t"/>
          <p:cNvSpPr txBox="1"/>
          <p:nvPr/>
        </p:nvSpPr>
        <p:spPr>
          <a:xfrm>
            <a:off x="13026749" y="12978456"/>
            <a:ext cx="714198" cy="63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_, \t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82" name="Числовая константа может либо иметь унарный + или -, либо не иметь ( ‘’ - пустая строка)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 defTabSz="610869">
              <a:spcBef>
                <a:spcPts val="1700"/>
              </a:spcBef>
              <a:defRPr spc="-100" sz="5000"/>
            </a:pPr>
            <a:r>
              <a:t>Числовая константа может </a:t>
            </a:r>
            <a:r>
              <a:rPr>
                <a:solidFill>
                  <a:srgbClr val="2658AF"/>
                </a:solidFill>
              </a:rPr>
              <a:t>либо иметь унарный + или -, либо не иметь</a:t>
            </a:r>
            <a:r>
              <a:t> ( ‘’ - пустая строка).</a:t>
            </a:r>
          </a:p>
          <a:p>
            <a:pPr defTabSz="610869">
              <a:spcBef>
                <a:spcPts val="1700"/>
              </a:spcBef>
              <a:defRPr spc="-100" sz="5000"/>
            </a:pPr>
            <a:r>
              <a:t>Затем идет целая часть константы, состоящая из </a:t>
            </a:r>
            <a:r>
              <a:rPr>
                <a:solidFill>
                  <a:schemeClr val="accent5"/>
                </a:solidFill>
              </a:rPr>
              <a:t>положительного количества цифр</a:t>
            </a:r>
            <a:r>
              <a:t>.</a:t>
            </a:r>
            <a:endParaRPr>
              <a:solidFill>
                <a:schemeClr val="accent5"/>
              </a:solidFill>
            </a:endParaRPr>
          </a:p>
          <a:p>
            <a:pPr defTabSz="610869">
              <a:spcBef>
                <a:spcPts val="1700"/>
              </a:spcBef>
              <a:defRPr spc="-100" sz="5000"/>
            </a:pPr>
            <a:r>
              <a:t>Если константа целая - на этом запись </a:t>
            </a:r>
            <a:r>
              <a:rPr>
                <a:solidFill>
                  <a:srgbClr val="008F1B"/>
                </a:solidFill>
              </a:rPr>
              <a:t>заканчивается</a:t>
            </a:r>
            <a:r>
              <a:t>.</a:t>
            </a:r>
          </a:p>
          <a:p>
            <a:pPr defTabSz="610869">
              <a:spcBef>
                <a:spcPts val="1700"/>
              </a:spcBef>
              <a:defRPr spc="-100" sz="5000"/>
            </a:pPr>
            <a:r>
              <a:t>Если дробная - запись продолжается </a:t>
            </a:r>
            <a:r>
              <a:rPr>
                <a:solidFill>
                  <a:srgbClr val="CD591A"/>
                </a:solidFill>
              </a:rPr>
              <a:t>точкой с последующим положительным количеством цифр</a:t>
            </a:r>
            <a:r>
              <a:t>.</a:t>
            </a:r>
            <a:endParaRPr>
              <a:solidFill>
                <a:srgbClr val="008F1B"/>
              </a:solidFill>
            </a:endParaRPr>
          </a:p>
          <a:p>
            <a:pPr algn="ctr" defTabSz="610869">
              <a:spcBef>
                <a:spcPts val="1700"/>
              </a:spcBef>
              <a:defRPr spc="-100" sz="50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+ | - | ‘’ )</a:t>
            </a:r>
            <a:r>
              <a:rPr>
                <a:solidFill>
                  <a:schemeClr val="accent5"/>
                </a:solidFill>
              </a:rPr>
              <a:t>( 0 | … | 9 )</a:t>
            </a:r>
            <a:r>
              <a:rPr baseline="31999">
                <a:solidFill>
                  <a:schemeClr val="accent5"/>
                </a:solidFill>
              </a:rPr>
              <a:t>+</a:t>
            </a:r>
            <a:r>
              <a:t>(</a:t>
            </a:r>
            <a:r>
              <a:rPr>
                <a:solidFill>
                  <a:srgbClr val="008F1B"/>
                </a:solidFill>
              </a:rPr>
              <a:t> ‘’ </a:t>
            </a:r>
            <a:r>
              <a:t>| </a:t>
            </a:r>
            <a:r>
              <a:rPr>
                <a:solidFill>
                  <a:srgbClr val="CD591A"/>
                </a:solidFill>
              </a:rPr>
              <a:t>( . ( 0 | … | 9 )</a:t>
            </a:r>
            <a:r>
              <a:rPr baseline="31999">
                <a:solidFill>
                  <a:srgbClr val="CD591A"/>
                </a:solidFill>
              </a:rPr>
              <a:t>+</a:t>
            </a:r>
            <a:r>
              <a:rPr>
                <a:solidFill>
                  <a:srgbClr val="CD591A"/>
                </a:solidFill>
              </a:rPr>
              <a:t>)</a:t>
            </a:r>
            <a:r>
              <a:t> )</a:t>
            </a:r>
          </a:p>
        </p:txBody>
      </p:sp>
      <p:sp>
        <p:nvSpPr>
          <p:cNvPr id="183" name="Числовая констант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Числовая константа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86" name="Регулярные выражения для данных видов лексем состоят из одного символа: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 defTabSz="619125">
              <a:spcBef>
                <a:spcPts val="1800"/>
              </a:spcBef>
              <a:defRPr spc="-200" sz="5100"/>
            </a:pPr>
            <a:r>
              <a:t>Регулярные выражения для данных видов лексем состоят из одного символа: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Сложение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 ):                               e = +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Вычитание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t> ):                             e = -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Деление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):                                   e = /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Умножение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t> ):                           e = *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Открывающая скобка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t> ):     e = (</a:t>
            </a:r>
          </a:p>
          <a:p>
            <a:pPr marL="632978" indent="-632978" defTabSz="619125">
              <a:spcBef>
                <a:spcPts val="1800"/>
              </a:spcBef>
              <a:buSzPct val="150000"/>
              <a:buChar char="•"/>
              <a:defRPr spc="-200" sz="5100"/>
            </a:pPr>
            <a:r>
              <a:t>Закрывающая скобка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):      e = )</a:t>
            </a:r>
          </a:p>
        </p:txBody>
      </p:sp>
      <p:sp>
        <p:nvSpPr>
          <p:cNvPr id="187" name="Арифметические операции и операторные ско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Арифметические операции и операторные скобки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РВ для распознавания лекс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90" name="Отступы могут состоять из положительного количества пробелов ( _ ) и табуляций (\t).…"/>
          <p:cNvSpPr txBox="1"/>
          <p:nvPr>
            <p:ph type="body" idx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Отступы могут состоять из положительного количества пробелов ( 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_</a:t>
            </a:r>
            <a:r>
              <a:t> ) и табуляций (</a:t>
            </a:r>
            <a:r>
              <a:rPr i="1">
                <a:latin typeface="Courier"/>
                <a:ea typeface="Courier"/>
                <a:cs typeface="Courier"/>
                <a:sym typeface="Courier"/>
              </a:rPr>
              <a:t>\t</a:t>
            </a:r>
            <a:r>
              <a:t>).</a:t>
            </a:r>
          </a:p>
          <a:p>
            <a:pPr algn="ctr">
              <a:defRPr spc="-200"/>
            </a:pPr>
            <a:r>
              <a:t>e = ( _ | \t )</a:t>
            </a:r>
            <a:r>
              <a:rPr baseline="31999"/>
              <a:t>+</a:t>
            </a:r>
          </a:p>
        </p:txBody>
      </p:sp>
      <p:sp>
        <p:nvSpPr>
          <p:cNvPr id="191" name="Отступ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Отступы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 = ( a | … | z | A | … | Z )( a | … | z | A | … | Z | 0 | … | 9 )*"/>
          <p:cNvSpPr txBox="1"/>
          <p:nvPr>
            <p:ph type="body" sz="quarter" idx="1"/>
          </p:nvPr>
        </p:nvSpPr>
        <p:spPr>
          <a:xfrm>
            <a:off x="1219199" y="4013200"/>
            <a:ext cx="21945602" cy="1833183"/>
          </a:xfrm>
          <a:prstGeom prst="rect">
            <a:avLst/>
          </a:prstGeom>
        </p:spPr>
        <p:txBody>
          <a:bodyPr/>
          <a:lstStyle/>
          <a:p>
            <a:pPr algn="ctr">
              <a:defRPr spc="-200"/>
            </a:pPr>
            <a:r>
              <a:t>e = </a:t>
            </a:r>
            <a:r>
              <a:rPr>
                <a:solidFill>
                  <a:srgbClr val="2658AF"/>
                </a:solidFill>
              </a:rPr>
              <a:t>( a | … | z | A | … | Z )</a:t>
            </a:r>
            <a:r>
              <a:rPr>
                <a:solidFill>
                  <a:schemeClr val="accent5"/>
                </a:solidFill>
              </a:rPr>
              <a:t>( a | … | z | A | … | Z | 0 | … | 9 )*</a:t>
            </a:r>
          </a:p>
        </p:txBody>
      </p:sp>
      <p:sp>
        <p:nvSpPr>
          <p:cNvPr id="194" name="КА для Р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КА для РВ</a:t>
            </a:r>
          </a:p>
        </p:txBody>
      </p:sp>
      <p:sp>
        <p:nvSpPr>
          <p:cNvPr id="195" name="Идентификатор переменно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Идентификатор переменной</a:t>
            </a:r>
          </a:p>
        </p:txBody>
      </p:sp>
      <p:sp>
        <p:nvSpPr>
          <p:cNvPr id="196" name="Линия"/>
          <p:cNvSpPr/>
          <p:nvPr/>
        </p:nvSpPr>
        <p:spPr>
          <a:xfrm>
            <a:off x="8540671" y="8513098"/>
            <a:ext cx="556684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Соединит. линия"/>
          <p:cNvSpPr/>
          <p:nvPr/>
        </p:nvSpPr>
        <p:spPr>
          <a:xfrm>
            <a:off x="13588260" y="6961510"/>
            <a:ext cx="640879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198" name="Начальное состояние"/>
          <p:cNvSpPr txBox="1"/>
          <p:nvPr/>
        </p:nvSpPr>
        <p:spPr>
          <a:xfrm>
            <a:off x="8297171" y="9192468"/>
            <a:ext cx="28627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Начальное состояние</a:t>
            </a:r>
          </a:p>
        </p:txBody>
      </p:sp>
      <p:sp>
        <p:nvSpPr>
          <p:cNvPr id="199" name="Линия"/>
          <p:cNvSpPr/>
          <p:nvPr/>
        </p:nvSpPr>
        <p:spPr>
          <a:xfrm>
            <a:off x="10295920" y="8509772"/>
            <a:ext cx="3001410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2" name="S"/>
          <p:cNvGrpSpPr/>
          <p:nvPr/>
        </p:nvGrpSpPr>
        <p:grpSpPr>
          <a:xfrm>
            <a:off x="9093552" y="7874772"/>
            <a:ext cx="1270003" cy="1270003"/>
            <a:chOff x="0" y="0"/>
            <a:chExt cx="1270002" cy="1270002"/>
          </a:xfrm>
        </p:grpSpPr>
        <p:sp>
          <p:nvSpPr>
            <p:cNvPr id="200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1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03" name="a, …, z, A, …, Z"/>
          <p:cNvSpPr txBox="1"/>
          <p:nvPr/>
        </p:nvSpPr>
        <p:spPr>
          <a:xfrm>
            <a:off x="10800690" y="7921566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206" name="ID"/>
          <p:cNvGrpSpPr/>
          <p:nvPr/>
        </p:nvGrpSpPr>
        <p:grpSpPr>
          <a:xfrm>
            <a:off x="13308601" y="7874772"/>
            <a:ext cx="1270003" cy="1270003"/>
            <a:chOff x="0" y="0"/>
            <a:chExt cx="1270002" cy="1270002"/>
          </a:xfrm>
        </p:grpSpPr>
        <p:sp>
          <p:nvSpPr>
            <p:cNvPr id="204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5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209" name="ID"/>
          <p:cNvGrpSpPr/>
          <p:nvPr/>
        </p:nvGrpSpPr>
        <p:grpSpPr>
          <a:xfrm>
            <a:off x="13411553" y="7989875"/>
            <a:ext cx="1053973" cy="1053973"/>
            <a:chOff x="0" y="0"/>
            <a:chExt cx="1053972" cy="1053972"/>
          </a:xfrm>
        </p:grpSpPr>
        <p:sp>
          <p:nvSpPr>
            <p:cNvPr id="207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08" name="ID"/>
            <p:cNvSpPr txBox="1"/>
            <p:nvPr/>
          </p:nvSpPr>
          <p:spPr>
            <a:xfrm>
              <a:off x="160699" y="173417"/>
              <a:ext cx="732573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sp>
        <p:nvSpPr>
          <p:cNvPr id="210" name="Конечное состояние:…"/>
          <p:cNvSpPr txBox="1"/>
          <p:nvPr/>
        </p:nvSpPr>
        <p:spPr>
          <a:xfrm>
            <a:off x="11800374" y="9154906"/>
            <a:ext cx="4286456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Конечное состояние: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Идентифицировали переменную</a:t>
            </a:r>
          </a:p>
        </p:txBody>
      </p:sp>
      <p:sp>
        <p:nvSpPr>
          <p:cNvPr id="211" name="a, …, z, A, …, Z, 0, …, 9"/>
          <p:cNvSpPr txBox="1"/>
          <p:nvPr/>
        </p:nvSpPr>
        <p:spPr>
          <a:xfrm>
            <a:off x="12430725" y="6289502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имер работы 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Пример работы КА</a:t>
            </a:r>
          </a:p>
        </p:txBody>
      </p:sp>
      <p:sp>
        <p:nvSpPr>
          <p:cNvPr id="214" name="Идентификатор переменной"/>
          <p:cNvSpPr txBox="1"/>
          <p:nvPr>
            <p:ph type="body" sz="quarter" idx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algn="ctr" defTabSz="792479">
              <a:spcBef>
                <a:spcPts val="0"/>
              </a:spcBef>
              <a:defRPr spc="-100"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Идентификатор переменной</a:t>
            </a:r>
          </a:p>
        </p:txBody>
      </p:sp>
      <p:sp>
        <p:nvSpPr>
          <p:cNvPr id="215" name="Линия"/>
          <p:cNvSpPr/>
          <p:nvPr/>
        </p:nvSpPr>
        <p:spPr>
          <a:xfrm>
            <a:off x="8734097" y="5579323"/>
            <a:ext cx="556683" cy="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Соединит. линия"/>
          <p:cNvSpPr/>
          <p:nvPr/>
        </p:nvSpPr>
        <p:spPr>
          <a:xfrm>
            <a:off x="13781685" y="4027735"/>
            <a:ext cx="640878" cy="1105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0" y="16206"/>
                </a:moveTo>
                <a:cubicBezTo>
                  <a:pt x="8295" y="-4971"/>
                  <a:pt x="15495" y="-5394"/>
                  <a:pt x="21600" y="14938"/>
                </a:cubicBezTo>
              </a:path>
            </a:pathLst>
          </a:custGeom>
          <a:ln w="76200">
            <a:solidFill>
              <a:schemeClr val="accent5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</p:txBody>
      </p:sp>
      <p:sp>
        <p:nvSpPr>
          <p:cNvPr id="217" name="Линия"/>
          <p:cNvSpPr/>
          <p:nvPr/>
        </p:nvSpPr>
        <p:spPr>
          <a:xfrm>
            <a:off x="10489345" y="5575998"/>
            <a:ext cx="300141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0" name="S"/>
          <p:cNvGrpSpPr/>
          <p:nvPr/>
        </p:nvGrpSpPr>
        <p:grpSpPr>
          <a:xfrm>
            <a:off x="9286978" y="4940996"/>
            <a:ext cx="1270003" cy="1270003"/>
            <a:chOff x="0" y="0"/>
            <a:chExt cx="1270002" cy="1270002"/>
          </a:xfrm>
        </p:grpSpPr>
        <p:sp>
          <p:nvSpPr>
            <p:cNvPr id="218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19" name="S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21" name="a, …, z, A, …, Z"/>
          <p:cNvSpPr txBox="1"/>
          <p:nvPr/>
        </p:nvSpPr>
        <p:spPr>
          <a:xfrm>
            <a:off x="10994115" y="4987790"/>
            <a:ext cx="199186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</a:t>
            </a:r>
          </a:p>
        </p:txBody>
      </p:sp>
      <p:grpSp>
        <p:nvGrpSpPr>
          <p:cNvPr id="224" name="ID"/>
          <p:cNvGrpSpPr/>
          <p:nvPr/>
        </p:nvGrpSpPr>
        <p:grpSpPr>
          <a:xfrm>
            <a:off x="13502026" y="4940996"/>
            <a:ext cx="1270004" cy="1270003"/>
            <a:chOff x="0" y="0"/>
            <a:chExt cx="1270002" cy="1270002"/>
          </a:xfrm>
        </p:grpSpPr>
        <p:sp>
          <p:nvSpPr>
            <p:cNvPr id="222" name="Кружок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23" name="ID"/>
            <p:cNvSpPr txBox="1"/>
            <p:nvPr/>
          </p:nvSpPr>
          <p:spPr>
            <a:xfrm>
              <a:off x="192337" y="281432"/>
              <a:ext cx="885327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227" name="ID"/>
          <p:cNvGrpSpPr/>
          <p:nvPr/>
        </p:nvGrpSpPr>
        <p:grpSpPr>
          <a:xfrm>
            <a:off x="13604978" y="5056099"/>
            <a:ext cx="1053973" cy="1053973"/>
            <a:chOff x="0" y="0"/>
            <a:chExt cx="1053972" cy="1053972"/>
          </a:xfrm>
        </p:grpSpPr>
        <p:sp>
          <p:nvSpPr>
            <p:cNvPr id="225" name="Кружок"/>
            <p:cNvSpPr/>
            <p:nvPr/>
          </p:nvSpPr>
          <p:spPr>
            <a:xfrm>
              <a:off x="-1" y="-1"/>
              <a:ext cx="1053974" cy="1053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pPr>
            </a:p>
          </p:txBody>
        </p:sp>
        <p:sp>
          <p:nvSpPr>
            <p:cNvPr id="226" name="ID"/>
            <p:cNvSpPr txBox="1"/>
            <p:nvPr/>
          </p:nvSpPr>
          <p:spPr>
            <a:xfrm>
              <a:off x="160699" y="173417"/>
              <a:ext cx="732573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latin typeface="Canela Deck Regular"/>
                  <a:ea typeface="Canela Deck Regular"/>
                  <a:cs typeface="Canela Deck Regular"/>
                  <a:sym typeface="Canela Deck Regular"/>
                </a:defRPr>
              </a:lvl1pPr>
            </a:lstStyle>
            <a:p>
              <a:pPr/>
              <a:r>
                <a:t>ID</a:t>
              </a:r>
            </a:p>
          </p:txBody>
        </p:sp>
      </p:grpSp>
      <p:sp>
        <p:nvSpPr>
          <p:cNvPr id="228" name="a, …, z, A, …, Z, 0, …, 9"/>
          <p:cNvSpPr txBox="1"/>
          <p:nvPr/>
        </p:nvSpPr>
        <p:spPr>
          <a:xfrm>
            <a:off x="12624151" y="3355726"/>
            <a:ext cx="30257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a, …, z, A, …, Z, 0, …, 9</a:t>
            </a:r>
          </a:p>
        </p:txBody>
      </p:sp>
      <p:sp>
        <p:nvSpPr>
          <p:cNvPr id="229" name="«Pi314»"/>
          <p:cNvSpPr txBox="1"/>
          <p:nvPr/>
        </p:nvSpPr>
        <p:spPr>
          <a:xfrm>
            <a:off x="6951578" y="7240514"/>
            <a:ext cx="3025751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P</a:t>
            </a:r>
            <a:r>
              <a:rPr>
                <a:solidFill>
                  <a:schemeClr val="accent5"/>
                </a:solidFill>
              </a:rPr>
              <a:t>i314</a:t>
            </a:r>
            <a:r>
              <a:t>» </a:t>
            </a:r>
          </a:p>
        </p:txBody>
      </p:sp>
      <p:sp>
        <p:nvSpPr>
          <p:cNvPr id="230" name="Подтверждено"/>
          <p:cNvSpPr/>
          <p:nvPr/>
        </p:nvSpPr>
        <p:spPr>
          <a:xfrm>
            <a:off x="9942917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1" name="Подтверждено"/>
          <p:cNvSpPr/>
          <p:nvPr/>
        </p:nvSpPr>
        <p:spPr>
          <a:xfrm>
            <a:off x="4217301" y="7384491"/>
            <a:ext cx="1270002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2" name="«a»"/>
          <p:cNvSpPr txBox="1"/>
          <p:nvPr/>
        </p:nvSpPr>
        <p:spPr>
          <a:xfrm>
            <a:off x="2702025" y="7240514"/>
            <a:ext cx="1529783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a</a:t>
            </a:r>
            <a:r>
              <a:t>» </a:t>
            </a:r>
          </a:p>
        </p:txBody>
      </p:sp>
      <p:sp>
        <p:nvSpPr>
          <p:cNvPr id="233" name="«123»"/>
          <p:cNvSpPr txBox="1"/>
          <p:nvPr/>
        </p:nvSpPr>
        <p:spPr>
          <a:xfrm>
            <a:off x="12697100" y="7240514"/>
            <a:ext cx="3025752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</a:lstStyle>
          <a:p>
            <a:pPr/>
            <a:r>
              <a:t> «123» </a:t>
            </a:r>
          </a:p>
        </p:txBody>
      </p:sp>
      <p:sp>
        <p:nvSpPr>
          <p:cNvPr id="234" name="Отмена"/>
          <p:cNvSpPr/>
          <p:nvPr/>
        </p:nvSpPr>
        <p:spPr>
          <a:xfrm>
            <a:off x="15015086" y="7384484"/>
            <a:ext cx="1269990" cy="126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5" name="«abc_1»"/>
          <p:cNvSpPr txBox="1"/>
          <p:nvPr/>
        </p:nvSpPr>
        <p:spPr>
          <a:xfrm>
            <a:off x="17513331" y="7240514"/>
            <a:ext cx="3025751" cy="1557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200" sz="68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 «</a:t>
            </a:r>
            <a:r>
              <a:rPr>
                <a:solidFill>
                  <a:srgbClr val="2658AF"/>
                </a:solidFill>
              </a:rPr>
              <a:t>a</a:t>
            </a:r>
            <a:r>
              <a:rPr>
                <a:solidFill>
                  <a:schemeClr val="accent5"/>
                </a:solidFill>
              </a:rPr>
              <a:t>bc</a:t>
            </a:r>
            <a:r>
              <a:t>_1» </a:t>
            </a:r>
          </a:p>
        </p:txBody>
      </p:sp>
      <p:sp>
        <p:nvSpPr>
          <p:cNvPr id="236" name="Отмена"/>
          <p:cNvSpPr/>
          <p:nvPr/>
        </p:nvSpPr>
        <p:spPr>
          <a:xfrm>
            <a:off x="20504643" y="7384484"/>
            <a:ext cx="1269990" cy="126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0" y="0"/>
                </a:moveTo>
                <a:cubicBezTo>
                  <a:pt x="7322" y="0"/>
                  <a:pt x="4804" y="1006"/>
                  <a:pt x="2882" y="3016"/>
                </a:cubicBezTo>
                <a:cubicBezTo>
                  <a:pt x="-960" y="7037"/>
                  <a:pt x="-960" y="13558"/>
                  <a:pt x="2882" y="17579"/>
                </a:cubicBezTo>
                <a:cubicBezTo>
                  <a:pt x="6725" y="21600"/>
                  <a:pt x="12955" y="21600"/>
                  <a:pt x="16798" y="17579"/>
                </a:cubicBezTo>
                <a:cubicBezTo>
                  <a:pt x="20640" y="13558"/>
                  <a:pt x="20640" y="7037"/>
                  <a:pt x="16798" y="3016"/>
                </a:cubicBezTo>
                <a:cubicBezTo>
                  <a:pt x="14876" y="1006"/>
                  <a:pt x="12358" y="0"/>
                  <a:pt x="9840" y="0"/>
                </a:cubicBezTo>
                <a:close/>
                <a:moveTo>
                  <a:pt x="6166" y="4684"/>
                </a:moveTo>
                <a:cubicBezTo>
                  <a:pt x="6181" y="4684"/>
                  <a:pt x="6195" y="4690"/>
                  <a:pt x="6206" y="4702"/>
                </a:cubicBezTo>
                <a:lnTo>
                  <a:pt x="9800" y="8462"/>
                </a:lnTo>
                <a:cubicBezTo>
                  <a:pt x="9823" y="8486"/>
                  <a:pt x="9859" y="8486"/>
                  <a:pt x="9882" y="8462"/>
                </a:cubicBezTo>
                <a:lnTo>
                  <a:pt x="13475" y="4702"/>
                </a:lnTo>
                <a:cubicBezTo>
                  <a:pt x="13498" y="4678"/>
                  <a:pt x="13534" y="4678"/>
                  <a:pt x="13557" y="4702"/>
                </a:cubicBezTo>
                <a:lnTo>
                  <a:pt x="15187" y="6408"/>
                </a:lnTo>
                <a:cubicBezTo>
                  <a:pt x="15210" y="6432"/>
                  <a:pt x="15210" y="6471"/>
                  <a:pt x="15187" y="6495"/>
                </a:cubicBezTo>
                <a:lnTo>
                  <a:pt x="11594" y="10254"/>
                </a:lnTo>
                <a:cubicBezTo>
                  <a:pt x="11571" y="10278"/>
                  <a:pt x="11571" y="10317"/>
                  <a:pt x="11594" y="10341"/>
                </a:cubicBezTo>
                <a:lnTo>
                  <a:pt x="15187" y="14100"/>
                </a:lnTo>
                <a:cubicBezTo>
                  <a:pt x="15210" y="14124"/>
                  <a:pt x="15210" y="14162"/>
                  <a:pt x="15187" y="14186"/>
                </a:cubicBezTo>
                <a:lnTo>
                  <a:pt x="13557" y="15892"/>
                </a:lnTo>
                <a:cubicBezTo>
                  <a:pt x="13534" y="15916"/>
                  <a:pt x="13498" y="15916"/>
                  <a:pt x="13475" y="15892"/>
                </a:cubicBezTo>
                <a:lnTo>
                  <a:pt x="9882" y="12133"/>
                </a:lnTo>
                <a:cubicBezTo>
                  <a:pt x="9859" y="12109"/>
                  <a:pt x="9823" y="12109"/>
                  <a:pt x="9800" y="12133"/>
                </a:cubicBezTo>
                <a:lnTo>
                  <a:pt x="6206" y="15892"/>
                </a:lnTo>
                <a:cubicBezTo>
                  <a:pt x="6184" y="15916"/>
                  <a:pt x="6148" y="15916"/>
                  <a:pt x="6125" y="15892"/>
                </a:cubicBezTo>
                <a:lnTo>
                  <a:pt x="4494" y="14186"/>
                </a:lnTo>
                <a:cubicBezTo>
                  <a:pt x="4472" y="14162"/>
                  <a:pt x="4472" y="14124"/>
                  <a:pt x="4494" y="14100"/>
                </a:cubicBezTo>
                <a:lnTo>
                  <a:pt x="8086" y="10341"/>
                </a:lnTo>
                <a:cubicBezTo>
                  <a:pt x="8109" y="10317"/>
                  <a:pt x="8109" y="10278"/>
                  <a:pt x="8086" y="10254"/>
                </a:cubicBezTo>
                <a:lnTo>
                  <a:pt x="4494" y="6495"/>
                </a:lnTo>
                <a:cubicBezTo>
                  <a:pt x="4472" y="6471"/>
                  <a:pt x="4472" y="6432"/>
                  <a:pt x="4494" y="6408"/>
                </a:cubicBezTo>
                <a:lnTo>
                  <a:pt x="6125" y="4702"/>
                </a:lnTo>
                <a:cubicBezTo>
                  <a:pt x="6136" y="4690"/>
                  <a:pt x="6152" y="4684"/>
                  <a:pt x="6166" y="468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