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3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06028" indent="-359928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52128" indent="-359928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98228" indent="-359928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544328" indent="-359928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6" indent="-521276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6" indent="-521276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Информация о факте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Уровень текста 1…"/>
          <p:cNvSpPr txBox="1"/>
          <p:nvPr>
            <p:ph type="body" sz="half" idx="21" hasCustomPrompt="1"/>
          </p:nvPr>
        </p:nvSpPr>
        <p:spPr>
          <a:xfrm>
            <a:off x="1219200" y="4214482"/>
            <a:ext cx="21945600" cy="4269711"/>
          </a:xfrm>
          <a:prstGeom prst="rect">
            <a:avLst/>
          </a:prstGeom>
        </p:spPr>
        <p:txBody>
          <a:bodyPr anchor="b"/>
          <a:lstStyle/>
          <a:p>
            <a:pPr lvl="4" marL="0" indent="1166774" algn="ctr" defTabSz="565708">
              <a:lnSpc>
                <a:spcPct val="80000"/>
              </a:lnSpc>
              <a:spcBef>
                <a:spcPts val="0"/>
              </a:spcBef>
              <a:buSzTx/>
              <a:buNone/>
              <a:defRPr sz="5162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100 %
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 hasCustomPrompt="1"/>
          </p:nvPr>
        </p:nvSpPr>
        <p:spPr>
          <a:xfrm>
            <a:off x="1219200" y="11100051"/>
            <a:ext cx="21945602" cy="832615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6" indent="-521276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6" indent="-521276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Уровень текста 1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26151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«Важная цитата»
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1"/>
            <a:ext cx="7365408" cy="8280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Текст заголовка"/>
          <p:cNvSpPr txBox="1"/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lIns="91437" tIns="91437" rIns="91437" bIns="91437" anchor="b"/>
          <a:lstStyle>
            <a:lvl1pPr defTabSz="1828800">
              <a:lnSpc>
                <a:spcPct val="90000"/>
              </a:lnSpc>
              <a:defRPr spc="0"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0" name="Уровень текста 1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 algn="ctr" defTabSz="1828800"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828800"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828800"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828800"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828800"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1" name="Номер слайда"/>
          <p:cNvSpPr txBox="1"/>
          <p:nvPr>
            <p:ph type="sldNum" sz="quarter" idx="2"/>
          </p:nvPr>
        </p:nvSpPr>
        <p:spPr>
          <a:xfrm>
            <a:off x="22203058" y="12835871"/>
            <a:ext cx="504544" cy="483907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100" sz="29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4" y="4585101"/>
            <a:ext cx="9757340" cy="254000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Изображени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100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2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Изображение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Уровень текста 1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6" indent="-521276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6" indent="-521276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Уровень текста 1…"/>
          <p:cNvSpPr txBox="1"/>
          <p:nvPr>
            <p:ph type="body" sz="half" idx="22" hasCustomPrompt="1"/>
          </p:nvPr>
        </p:nvSpPr>
        <p:spPr>
          <a:xfrm>
            <a:off x="1219198" y="4023221"/>
            <a:ext cx="9757573" cy="838468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19200" y="3242268"/>
            <a:ext cx="21945600" cy="6604004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6" indent="-521276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6" indent="-521276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100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1"/>
          <p:cNvSpPr txBox="1"/>
          <p:nvPr/>
        </p:nvSpPr>
        <p:spPr>
          <a:xfrm>
            <a:off x="1808062" y="0"/>
            <a:ext cx="21357458" cy="267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b">
            <a:normAutofit fontScale="100000" lnSpcReduction="0"/>
          </a:bodyPr>
          <a:lstStyle>
            <a:lvl1pPr defTabSz="1828800">
              <a:defRPr sz="6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Языки программирования и методы трансляции</a:t>
            </a:r>
          </a:p>
        </p:txBody>
      </p:sp>
      <p:sp>
        <p:nvSpPr>
          <p:cNvPr id="161" name="Заголовок 1"/>
          <p:cNvSpPr txBox="1"/>
          <p:nvPr>
            <p:ph type="title"/>
          </p:nvPr>
        </p:nvSpPr>
        <p:spPr>
          <a:xfrm>
            <a:off x="3612584" y="2806252"/>
            <a:ext cx="17748410" cy="2674638"/>
          </a:xfrm>
          <a:prstGeom prst="rect">
            <a:avLst/>
          </a:prstGeom>
        </p:spPr>
        <p:txBody>
          <a:bodyPr/>
          <a:lstStyle>
            <a:lvl1pPr defTabSz="1292592">
              <a:defRPr sz="7200"/>
            </a:lvl1pPr>
          </a:lstStyle>
          <a:p>
            <a:pPr/>
            <a:r>
              <a:t>Разработка лексического анализатора для транслятора арифметических выражений</a:t>
            </a:r>
          </a:p>
        </p:txBody>
      </p:sp>
      <p:sp>
        <p:nvSpPr>
          <p:cNvPr id="162" name="Подзаголовок 2"/>
          <p:cNvSpPr txBox="1"/>
          <p:nvPr>
            <p:ph type="body" sz="half" idx="1"/>
          </p:nvPr>
        </p:nvSpPr>
        <p:spPr>
          <a:xfrm>
            <a:off x="14426502" y="6967856"/>
            <a:ext cx="13295558" cy="5218520"/>
          </a:xfrm>
          <a:prstGeom prst="rect">
            <a:avLst/>
          </a:prstGeom>
        </p:spPr>
        <p:txBody>
          <a:bodyPr/>
          <a:lstStyle/>
          <a:p>
            <a:pPr defTabSz="1408174">
              <a:spcBef>
                <a:spcPts val="1400"/>
              </a:spcBef>
              <a:defRPr i="1" sz="2600"/>
            </a:pPr>
          </a:p>
          <a:p>
            <a:pPr defTabSz="1408174">
              <a:spcBef>
                <a:spcPts val="1400"/>
              </a:spcBef>
              <a:defRPr i="1" sz="2600"/>
            </a:pPr>
            <a:r>
              <a:t>Преподаватель: 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Корзун Дмитрий Жоржевич   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Команда D: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1. Александр Чернышов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2. Игорь Михайлов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3. Даниил Луценко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4. Евгений Диков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5. Кирилл Логвинов</a:t>
            </a:r>
          </a:p>
        </p:txBody>
      </p:sp>
      <p:sp>
        <p:nvSpPr>
          <p:cNvPr id="163" name="Прямоугольник 4"/>
          <p:cNvSpPr txBox="1"/>
          <p:nvPr/>
        </p:nvSpPr>
        <p:spPr>
          <a:xfrm>
            <a:off x="8323512" y="12383368"/>
            <a:ext cx="8326549" cy="1083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/>
          <a:p>
            <a:pPr defTabSz="1828800">
              <a:lnSpc>
                <a:spcPct val="10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25.01.2021</a:t>
            </a:r>
          </a:p>
          <a:p>
            <a:pPr defTabSz="1828800">
              <a:lnSpc>
                <a:spcPct val="10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Петрозаводский Государственный Университет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 = ( + | - | ‘’ )( 0 | … | 9 )+( ‘’ | ( . ( 0 | … | 9 )+) )"/>
          <p:cNvSpPr txBox="1"/>
          <p:nvPr>
            <p:ph type="body" sz="quarter" idx="1"/>
          </p:nvPr>
        </p:nvSpPr>
        <p:spPr>
          <a:xfrm>
            <a:off x="1219200" y="4013198"/>
            <a:ext cx="21945602" cy="1509033"/>
          </a:xfrm>
          <a:prstGeom prst="rect">
            <a:avLst/>
          </a:prstGeom>
        </p:spPr>
        <p:txBody>
          <a:bodyPr/>
          <a:lstStyle/>
          <a:p>
            <a:pPr algn="ctr">
              <a:defRPr spc="-200"/>
            </a:pPr>
            <a:r>
              <a:t>e = </a:t>
            </a:r>
            <a:r>
              <a:rPr>
                <a:solidFill>
                  <a:srgbClr val="2658AF"/>
                </a:solidFill>
              </a:rPr>
              <a:t>( + | - | ‘’ )</a:t>
            </a:r>
            <a:r>
              <a:rPr>
                <a:solidFill>
                  <a:schemeClr val="accent5"/>
                </a:solidFill>
              </a:rPr>
              <a:t>( 0 | … | 9 )</a:t>
            </a:r>
            <a:r>
              <a:rPr baseline="31999">
                <a:solidFill>
                  <a:schemeClr val="accent5"/>
                </a:solidFill>
              </a:rPr>
              <a:t>+</a:t>
            </a:r>
            <a:r>
              <a:t>(</a:t>
            </a:r>
            <a:r>
              <a:rPr>
                <a:solidFill>
                  <a:srgbClr val="008F1B"/>
                </a:solidFill>
              </a:rPr>
              <a:t> ‘’ </a:t>
            </a:r>
            <a:r>
              <a:t>| </a:t>
            </a:r>
            <a:r>
              <a:rPr>
                <a:solidFill>
                  <a:srgbClr val="CD591A"/>
                </a:solidFill>
              </a:rPr>
              <a:t>( . ( 0 | … | 9 )</a:t>
            </a:r>
            <a:r>
              <a:rPr baseline="31999">
                <a:solidFill>
                  <a:srgbClr val="CD591A"/>
                </a:solidFill>
              </a:rPr>
              <a:t>+</a:t>
            </a:r>
            <a:r>
              <a:rPr>
                <a:solidFill>
                  <a:srgbClr val="CD591A"/>
                </a:solidFill>
              </a:rPr>
              <a:t>)</a:t>
            </a:r>
            <a:r>
              <a:t> )</a:t>
            </a:r>
          </a:p>
        </p:txBody>
      </p:sp>
      <p:sp>
        <p:nvSpPr>
          <p:cNvPr id="239" name="КА для Р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КА для РВ</a:t>
            </a:r>
          </a:p>
        </p:txBody>
      </p:sp>
      <p:sp>
        <p:nvSpPr>
          <p:cNvPr id="240" name="Числовая констант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Числовая константа</a:t>
            </a:r>
          </a:p>
        </p:txBody>
      </p:sp>
      <p:sp>
        <p:nvSpPr>
          <p:cNvPr id="241" name="Линия"/>
          <p:cNvSpPr/>
          <p:nvPr/>
        </p:nvSpPr>
        <p:spPr>
          <a:xfrm>
            <a:off x="15420435" y="8472740"/>
            <a:ext cx="1066673" cy="3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Линия"/>
          <p:cNvSpPr/>
          <p:nvPr/>
        </p:nvSpPr>
        <p:spPr>
          <a:xfrm>
            <a:off x="6837922" y="8497820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Начальное состояние"/>
          <p:cNvSpPr txBox="1"/>
          <p:nvPr/>
        </p:nvSpPr>
        <p:spPr>
          <a:xfrm>
            <a:off x="6594422" y="9177190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244" name="Линия"/>
          <p:cNvSpPr/>
          <p:nvPr/>
        </p:nvSpPr>
        <p:spPr>
          <a:xfrm>
            <a:off x="8593170" y="8494496"/>
            <a:ext cx="1066673" cy="3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47" name="S"/>
          <p:cNvGrpSpPr/>
          <p:nvPr/>
        </p:nvGrpSpPr>
        <p:grpSpPr>
          <a:xfrm>
            <a:off x="7390802" y="7859492"/>
            <a:ext cx="1270007" cy="1270007"/>
            <a:chOff x="0" y="0"/>
            <a:chExt cx="1270005" cy="1270005"/>
          </a:xfrm>
        </p:grpSpPr>
        <p:sp>
          <p:nvSpPr>
            <p:cNvPr id="245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46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248" name="+, -, ‘’"/>
          <p:cNvSpPr txBox="1"/>
          <p:nvPr/>
        </p:nvSpPr>
        <p:spPr>
          <a:xfrm>
            <a:off x="8692928" y="7768535"/>
            <a:ext cx="86715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+, -, ‘’</a:t>
            </a:r>
          </a:p>
        </p:txBody>
      </p:sp>
      <p:sp>
        <p:nvSpPr>
          <p:cNvPr id="249" name="Соединит. линия"/>
          <p:cNvSpPr/>
          <p:nvPr/>
        </p:nvSpPr>
        <p:spPr>
          <a:xfrm>
            <a:off x="12193158" y="6913998"/>
            <a:ext cx="640879" cy="110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250" name="0, …, 9"/>
          <p:cNvSpPr txBox="1"/>
          <p:nvPr/>
        </p:nvSpPr>
        <p:spPr>
          <a:xfrm>
            <a:off x="12042533" y="6370656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251" name="Линия"/>
          <p:cNvSpPr/>
          <p:nvPr/>
        </p:nvSpPr>
        <p:spPr>
          <a:xfrm>
            <a:off x="13125862" y="8494737"/>
            <a:ext cx="1066673" cy="3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54" name="dot"/>
          <p:cNvGrpSpPr/>
          <p:nvPr/>
        </p:nvGrpSpPr>
        <p:grpSpPr>
          <a:xfrm>
            <a:off x="14192106" y="7872436"/>
            <a:ext cx="1270007" cy="1270007"/>
            <a:chOff x="0" y="0"/>
            <a:chExt cx="1270005" cy="1270005"/>
          </a:xfrm>
        </p:grpSpPr>
        <p:sp>
          <p:nvSpPr>
            <p:cNvPr id="252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53" name="dot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257" name="S"/>
          <p:cNvGrpSpPr/>
          <p:nvPr/>
        </p:nvGrpSpPr>
        <p:grpSpPr>
          <a:xfrm>
            <a:off x="11913499" y="7859736"/>
            <a:ext cx="1270006" cy="1270007"/>
            <a:chOff x="0" y="0"/>
            <a:chExt cx="1270005" cy="1270005"/>
          </a:xfrm>
        </p:grpSpPr>
        <p:sp>
          <p:nvSpPr>
            <p:cNvPr id="255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56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260" name="NUM INT"/>
          <p:cNvGrpSpPr/>
          <p:nvPr/>
        </p:nvGrpSpPr>
        <p:grpSpPr>
          <a:xfrm>
            <a:off x="12021514" y="7980449"/>
            <a:ext cx="1053977" cy="1053977"/>
            <a:chOff x="-1" y="-1"/>
            <a:chExt cx="1053975" cy="1053975"/>
          </a:xfrm>
        </p:grpSpPr>
        <p:sp>
          <p:nvSpPr>
            <p:cNvPr id="258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6D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59" name="NUM INT"/>
            <p:cNvSpPr txBox="1"/>
            <p:nvPr/>
          </p:nvSpPr>
          <p:spPr>
            <a:xfrm>
              <a:off x="173400" y="109092"/>
              <a:ext cx="707173" cy="835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261" name="."/>
          <p:cNvSpPr txBox="1"/>
          <p:nvPr/>
        </p:nvSpPr>
        <p:spPr>
          <a:xfrm>
            <a:off x="13561051" y="7880928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262" name="Соединит. линия"/>
          <p:cNvSpPr/>
          <p:nvPr/>
        </p:nvSpPr>
        <p:spPr>
          <a:xfrm>
            <a:off x="16792886" y="6957482"/>
            <a:ext cx="640880" cy="1105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263" name="0, …, 9"/>
          <p:cNvSpPr txBox="1"/>
          <p:nvPr/>
        </p:nvSpPr>
        <p:spPr>
          <a:xfrm>
            <a:off x="16642258" y="6414137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pSp>
        <p:nvGrpSpPr>
          <p:cNvPr id="266" name="S"/>
          <p:cNvGrpSpPr/>
          <p:nvPr/>
        </p:nvGrpSpPr>
        <p:grpSpPr>
          <a:xfrm>
            <a:off x="16513226" y="7903218"/>
            <a:ext cx="1270007" cy="1270007"/>
            <a:chOff x="0" y="0"/>
            <a:chExt cx="1270005" cy="1270005"/>
          </a:xfrm>
        </p:grpSpPr>
        <p:sp>
          <p:nvSpPr>
            <p:cNvPr id="264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65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269" name="NUM FLOAT"/>
          <p:cNvGrpSpPr/>
          <p:nvPr/>
        </p:nvGrpSpPr>
        <p:grpSpPr>
          <a:xfrm>
            <a:off x="16621240" y="8023933"/>
            <a:ext cx="1053977" cy="1053977"/>
            <a:chOff x="-1" y="-1"/>
            <a:chExt cx="1053975" cy="1053975"/>
          </a:xfrm>
        </p:grpSpPr>
        <p:sp>
          <p:nvSpPr>
            <p:cNvPr id="267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68" name="NUM FLOAT"/>
            <p:cNvSpPr txBox="1"/>
            <p:nvPr/>
          </p:nvSpPr>
          <p:spPr>
            <a:xfrm>
              <a:off x="160700" y="20000"/>
              <a:ext cx="732573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270" name="0, …, 9"/>
          <p:cNvSpPr txBox="1"/>
          <p:nvPr/>
        </p:nvSpPr>
        <p:spPr>
          <a:xfrm>
            <a:off x="15447801" y="7880928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271" name="ε-переход"/>
          <p:cNvSpPr txBox="1"/>
          <p:nvPr/>
        </p:nvSpPr>
        <p:spPr>
          <a:xfrm>
            <a:off x="5443225" y="6555223"/>
            <a:ext cx="1624474" cy="656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2900" u="sng">
                <a:solidFill>
                  <a:srgbClr val="4D5156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ε-переход</a:t>
            </a:r>
          </a:p>
        </p:txBody>
      </p:sp>
      <p:sp>
        <p:nvSpPr>
          <p:cNvPr id="272" name="Соединит. линия"/>
          <p:cNvSpPr/>
          <p:nvPr/>
        </p:nvSpPr>
        <p:spPr>
          <a:xfrm>
            <a:off x="6974198" y="7077960"/>
            <a:ext cx="2452929" cy="799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491" y="182"/>
                  <a:pt x="14691" y="7382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273" name="Линия"/>
          <p:cNvSpPr/>
          <p:nvPr/>
        </p:nvSpPr>
        <p:spPr>
          <a:xfrm>
            <a:off x="10859516" y="8498706"/>
            <a:ext cx="1066674" cy="3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76" name="sign"/>
          <p:cNvGrpSpPr/>
          <p:nvPr/>
        </p:nvGrpSpPr>
        <p:grpSpPr>
          <a:xfrm>
            <a:off x="9641818" y="7862819"/>
            <a:ext cx="1270007" cy="1270007"/>
            <a:chOff x="0" y="0"/>
            <a:chExt cx="1270005" cy="1270005"/>
          </a:xfrm>
        </p:grpSpPr>
        <p:sp>
          <p:nvSpPr>
            <p:cNvPr id="274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75" name="sign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sign</a:t>
              </a:r>
            </a:p>
          </p:txBody>
        </p:sp>
      </p:grpSp>
      <p:sp>
        <p:nvSpPr>
          <p:cNvPr id="277" name="0, …, 9"/>
          <p:cNvSpPr txBox="1"/>
          <p:nvPr/>
        </p:nvSpPr>
        <p:spPr>
          <a:xfrm>
            <a:off x="10886882" y="790689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278" name="Конечное состояние:…"/>
          <p:cNvSpPr txBox="1"/>
          <p:nvPr/>
        </p:nvSpPr>
        <p:spPr>
          <a:xfrm>
            <a:off x="10794904" y="9210912"/>
            <a:ext cx="3507191" cy="129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целочисленную константу</a:t>
            </a:r>
          </a:p>
        </p:txBody>
      </p:sp>
      <p:sp>
        <p:nvSpPr>
          <p:cNvPr id="279" name="Конечное состояние:…"/>
          <p:cNvSpPr txBox="1"/>
          <p:nvPr/>
        </p:nvSpPr>
        <p:spPr>
          <a:xfrm>
            <a:off x="15462645" y="9210912"/>
            <a:ext cx="3371163" cy="129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вещественную константу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Избавимся от ε-перехода."/>
          <p:cNvSpPr txBox="1"/>
          <p:nvPr>
            <p:ph type="body" sz="quarter" idx="1"/>
          </p:nvPr>
        </p:nvSpPr>
        <p:spPr>
          <a:xfrm>
            <a:off x="1219200" y="4013200"/>
            <a:ext cx="21945600" cy="1509030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Избавимся от ε-перехода.</a:t>
            </a:r>
          </a:p>
        </p:txBody>
      </p:sp>
      <p:sp>
        <p:nvSpPr>
          <p:cNvPr id="282" name="КА для Р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КА для РВ</a:t>
            </a:r>
          </a:p>
        </p:txBody>
      </p:sp>
      <p:sp>
        <p:nvSpPr>
          <p:cNvPr id="283" name="Числовая констант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Числовая константа</a:t>
            </a:r>
          </a:p>
        </p:txBody>
      </p:sp>
      <p:sp>
        <p:nvSpPr>
          <p:cNvPr id="284" name="Линия"/>
          <p:cNvSpPr/>
          <p:nvPr/>
        </p:nvSpPr>
        <p:spPr>
          <a:xfrm>
            <a:off x="15165722" y="7278940"/>
            <a:ext cx="1066673" cy="3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Линия"/>
          <p:cNvSpPr/>
          <p:nvPr/>
        </p:nvSpPr>
        <p:spPr>
          <a:xfrm>
            <a:off x="6583211" y="7304020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Начальное состояние"/>
          <p:cNvSpPr txBox="1"/>
          <p:nvPr/>
        </p:nvSpPr>
        <p:spPr>
          <a:xfrm>
            <a:off x="6339709" y="7983390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287" name="Линия"/>
          <p:cNvSpPr/>
          <p:nvPr/>
        </p:nvSpPr>
        <p:spPr>
          <a:xfrm>
            <a:off x="8338459" y="7300697"/>
            <a:ext cx="1066673" cy="3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0" name="S"/>
          <p:cNvGrpSpPr/>
          <p:nvPr/>
        </p:nvGrpSpPr>
        <p:grpSpPr>
          <a:xfrm>
            <a:off x="7136091" y="6665695"/>
            <a:ext cx="1270007" cy="1270007"/>
            <a:chOff x="0" y="0"/>
            <a:chExt cx="1270005" cy="1270005"/>
          </a:xfrm>
        </p:grpSpPr>
        <p:sp>
          <p:nvSpPr>
            <p:cNvPr id="288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89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291" name="+, -, ‘’"/>
          <p:cNvSpPr txBox="1"/>
          <p:nvPr/>
        </p:nvSpPr>
        <p:spPr>
          <a:xfrm>
            <a:off x="8470068" y="6574735"/>
            <a:ext cx="80345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+, -, ‘’</a:t>
            </a:r>
          </a:p>
        </p:txBody>
      </p:sp>
      <p:sp>
        <p:nvSpPr>
          <p:cNvPr id="292" name="Соединит. линия"/>
          <p:cNvSpPr/>
          <p:nvPr/>
        </p:nvSpPr>
        <p:spPr>
          <a:xfrm>
            <a:off x="11938448" y="5720200"/>
            <a:ext cx="640878" cy="110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293" name="0, …, 9"/>
          <p:cNvSpPr txBox="1"/>
          <p:nvPr/>
        </p:nvSpPr>
        <p:spPr>
          <a:xfrm>
            <a:off x="11787820" y="5176856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294" name="Линия"/>
          <p:cNvSpPr/>
          <p:nvPr/>
        </p:nvSpPr>
        <p:spPr>
          <a:xfrm>
            <a:off x="12871150" y="7300937"/>
            <a:ext cx="1066673" cy="3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7" name="dot"/>
          <p:cNvGrpSpPr/>
          <p:nvPr/>
        </p:nvGrpSpPr>
        <p:grpSpPr>
          <a:xfrm>
            <a:off x="13937393" y="6678636"/>
            <a:ext cx="1270007" cy="1270007"/>
            <a:chOff x="0" y="0"/>
            <a:chExt cx="1270005" cy="1270005"/>
          </a:xfrm>
        </p:grpSpPr>
        <p:sp>
          <p:nvSpPr>
            <p:cNvPr id="295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96" name="dot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300" name="S"/>
          <p:cNvGrpSpPr/>
          <p:nvPr/>
        </p:nvGrpSpPr>
        <p:grpSpPr>
          <a:xfrm>
            <a:off x="11658788" y="6665936"/>
            <a:ext cx="1270007" cy="1270007"/>
            <a:chOff x="0" y="0"/>
            <a:chExt cx="1270005" cy="1270005"/>
          </a:xfrm>
        </p:grpSpPr>
        <p:sp>
          <p:nvSpPr>
            <p:cNvPr id="298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99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03" name="NUM INT"/>
          <p:cNvGrpSpPr/>
          <p:nvPr/>
        </p:nvGrpSpPr>
        <p:grpSpPr>
          <a:xfrm>
            <a:off x="11766800" y="6786649"/>
            <a:ext cx="1053977" cy="1053977"/>
            <a:chOff x="-1" y="-1"/>
            <a:chExt cx="1053975" cy="1053975"/>
          </a:xfrm>
        </p:grpSpPr>
        <p:sp>
          <p:nvSpPr>
            <p:cNvPr id="301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6D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02" name="NUM INT"/>
            <p:cNvSpPr txBox="1"/>
            <p:nvPr/>
          </p:nvSpPr>
          <p:spPr>
            <a:xfrm>
              <a:off x="173400" y="109092"/>
              <a:ext cx="707173" cy="835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304" name="."/>
          <p:cNvSpPr txBox="1"/>
          <p:nvPr/>
        </p:nvSpPr>
        <p:spPr>
          <a:xfrm>
            <a:off x="13306339" y="6687128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305" name="Соединит. линия"/>
          <p:cNvSpPr/>
          <p:nvPr/>
        </p:nvSpPr>
        <p:spPr>
          <a:xfrm>
            <a:off x="16538173" y="5763682"/>
            <a:ext cx="640880" cy="110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06" name="0, …, 9"/>
          <p:cNvSpPr txBox="1"/>
          <p:nvPr/>
        </p:nvSpPr>
        <p:spPr>
          <a:xfrm>
            <a:off x="16387547" y="5220337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pSp>
        <p:nvGrpSpPr>
          <p:cNvPr id="309" name="S"/>
          <p:cNvGrpSpPr/>
          <p:nvPr/>
        </p:nvGrpSpPr>
        <p:grpSpPr>
          <a:xfrm>
            <a:off x="16258513" y="6709418"/>
            <a:ext cx="1270007" cy="1270007"/>
            <a:chOff x="0" y="0"/>
            <a:chExt cx="1270005" cy="1270005"/>
          </a:xfrm>
        </p:grpSpPr>
        <p:sp>
          <p:nvSpPr>
            <p:cNvPr id="307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08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12" name="NUM FLOAT"/>
          <p:cNvGrpSpPr/>
          <p:nvPr/>
        </p:nvGrpSpPr>
        <p:grpSpPr>
          <a:xfrm>
            <a:off x="16366528" y="6830133"/>
            <a:ext cx="1053977" cy="1053977"/>
            <a:chOff x="-1" y="-1"/>
            <a:chExt cx="1053975" cy="1053975"/>
          </a:xfrm>
        </p:grpSpPr>
        <p:sp>
          <p:nvSpPr>
            <p:cNvPr id="310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11" name="NUM FLOAT"/>
            <p:cNvSpPr txBox="1"/>
            <p:nvPr/>
          </p:nvSpPr>
          <p:spPr>
            <a:xfrm>
              <a:off x="160700" y="20000"/>
              <a:ext cx="732573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313" name="0, …, 9"/>
          <p:cNvSpPr txBox="1"/>
          <p:nvPr/>
        </p:nvSpPr>
        <p:spPr>
          <a:xfrm>
            <a:off x="15193089" y="6687128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14" name="ε-переход"/>
          <p:cNvSpPr txBox="1"/>
          <p:nvPr/>
        </p:nvSpPr>
        <p:spPr>
          <a:xfrm>
            <a:off x="5188513" y="5361423"/>
            <a:ext cx="1624475" cy="656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2900" u="sng">
                <a:solidFill>
                  <a:srgbClr val="4D5156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ε-переход</a:t>
            </a:r>
          </a:p>
        </p:txBody>
      </p:sp>
      <p:sp>
        <p:nvSpPr>
          <p:cNvPr id="315" name="Соединит. линия"/>
          <p:cNvSpPr/>
          <p:nvPr/>
        </p:nvSpPr>
        <p:spPr>
          <a:xfrm>
            <a:off x="6719485" y="5884159"/>
            <a:ext cx="2452929" cy="799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491" y="182"/>
                  <a:pt x="14691" y="7382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16" name="Линия"/>
          <p:cNvSpPr/>
          <p:nvPr/>
        </p:nvSpPr>
        <p:spPr>
          <a:xfrm>
            <a:off x="10604803" y="7304906"/>
            <a:ext cx="1066674" cy="3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19" name="sign"/>
          <p:cNvGrpSpPr/>
          <p:nvPr/>
        </p:nvGrpSpPr>
        <p:grpSpPr>
          <a:xfrm>
            <a:off x="9387105" y="6669019"/>
            <a:ext cx="1270007" cy="1270007"/>
            <a:chOff x="0" y="0"/>
            <a:chExt cx="1270005" cy="1270005"/>
          </a:xfrm>
        </p:grpSpPr>
        <p:sp>
          <p:nvSpPr>
            <p:cNvPr id="317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18" name="sign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sign</a:t>
              </a:r>
            </a:p>
          </p:txBody>
        </p:sp>
      </p:grpSp>
      <p:sp>
        <p:nvSpPr>
          <p:cNvPr id="320" name="0, …, 9"/>
          <p:cNvSpPr txBox="1"/>
          <p:nvPr/>
        </p:nvSpPr>
        <p:spPr>
          <a:xfrm>
            <a:off x="10632171" y="671309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21" name="Стрелка"/>
          <p:cNvSpPr/>
          <p:nvPr/>
        </p:nvSpPr>
        <p:spPr>
          <a:xfrm rot="5400000">
            <a:off x="11658789" y="8262377"/>
            <a:ext cx="1270003" cy="1270003"/>
          </a:xfrm>
          <a:prstGeom prst="rightArrow">
            <a:avLst>
              <a:gd name="adj1" fmla="val 18785"/>
              <a:gd name="adj2" fmla="val 100000"/>
            </a:avLst>
          </a:prstGeom>
          <a:gradFill>
            <a:gsLst>
              <a:gs pos="0">
                <a:srgbClr val="7CADED"/>
              </a:gs>
              <a:gs pos="100000">
                <a:srgbClr val="3954A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322" name="Линия"/>
          <p:cNvSpPr/>
          <p:nvPr/>
        </p:nvSpPr>
        <p:spPr>
          <a:xfrm>
            <a:off x="15206383" y="11657569"/>
            <a:ext cx="1066673" cy="3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3" name="Линия"/>
          <p:cNvSpPr/>
          <p:nvPr/>
        </p:nvSpPr>
        <p:spPr>
          <a:xfrm>
            <a:off x="6623870" y="11682648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4" name="Начальное состояние"/>
          <p:cNvSpPr txBox="1"/>
          <p:nvPr/>
        </p:nvSpPr>
        <p:spPr>
          <a:xfrm>
            <a:off x="6380369" y="12362019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325" name="Линия"/>
          <p:cNvSpPr/>
          <p:nvPr/>
        </p:nvSpPr>
        <p:spPr>
          <a:xfrm flipV="1">
            <a:off x="8295395" y="10203081"/>
            <a:ext cx="1198886" cy="1198885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+, -"/>
          <p:cNvSpPr txBox="1"/>
          <p:nvPr/>
        </p:nvSpPr>
        <p:spPr>
          <a:xfrm rot="18900000">
            <a:off x="8392612" y="10401170"/>
            <a:ext cx="512370" cy="555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+, -</a:t>
            </a:r>
          </a:p>
        </p:txBody>
      </p:sp>
      <p:sp>
        <p:nvSpPr>
          <p:cNvPr id="327" name="Соединит. линия"/>
          <p:cNvSpPr/>
          <p:nvPr/>
        </p:nvSpPr>
        <p:spPr>
          <a:xfrm>
            <a:off x="11979106" y="10098826"/>
            <a:ext cx="640880" cy="1105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28" name="0, …, 9"/>
          <p:cNvSpPr txBox="1"/>
          <p:nvPr/>
        </p:nvSpPr>
        <p:spPr>
          <a:xfrm>
            <a:off x="11828480" y="955548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29" name="Линия"/>
          <p:cNvSpPr/>
          <p:nvPr/>
        </p:nvSpPr>
        <p:spPr>
          <a:xfrm>
            <a:off x="12911807" y="11679563"/>
            <a:ext cx="1066674" cy="3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32" name="dot"/>
          <p:cNvGrpSpPr/>
          <p:nvPr/>
        </p:nvGrpSpPr>
        <p:grpSpPr>
          <a:xfrm>
            <a:off x="13978054" y="11057262"/>
            <a:ext cx="1270007" cy="1270007"/>
            <a:chOff x="0" y="0"/>
            <a:chExt cx="1270005" cy="1270005"/>
          </a:xfrm>
        </p:grpSpPr>
        <p:sp>
          <p:nvSpPr>
            <p:cNvPr id="330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31" name="dot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335" name="S"/>
          <p:cNvGrpSpPr/>
          <p:nvPr/>
        </p:nvGrpSpPr>
        <p:grpSpPr>
          <a:xfrm>
            <a:off x="11699446" y="11044562"/>
            <a:ext cx="1270007" cy="1270007"/>
            <a:chOff x="0" y="0"/>
            <a:chExt cx="1270005" cy="1270005"/>
          </a:xfrm>
        </p:grpSpPr>
        <p:sp>
          <p:nvSpPr>
            <p:cNvPr id="333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34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38" name="NUM INT"/>
          <p:cNvGrpSpPr/>
          <p:nvPr/>
        </p:nvGrpSpPr>
        <p:grpSpPr>
          <a:xfrm>
            <a:off x="11807461" y="11165277"/>
            <a:ext cx="1053977" cy="1053977"/>
            <a:chOff x="-1" y="-1"/>
            <a:chExt cx="1053975" cy="1053975"/>
          </a:xfrm>
        </p:grpSpPr>
        <p:sp>
          <p:nvSpPr>
            <p:cNvPr id="336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6D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37" name="NUM INT"/>
            <p:cNvSpPr txBox="1"/>
            <p:nvPr/>
          </p:nvSpPr>
          <p:spPr>
            <a:xfrm>
              <a:off x="173400" y="109092"/>
              <a:ext cx="707173" cy="835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339" name="."/>
          <p:cNvSpPr txBox="1"/>
          <p:nvPr/>
        </p:nvSpPr>
        <p:spPr>
          <a:xfrm>
            <a:off x="13346999" y="11065754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340" name="Соединит. линия"/>
          <p:cNvSpPr/>
          <p:nvPr/>
        </p:nvSpPr>
        <p:spPr>
          <a:xfrm>
            <a:off x="16578834" y="10142310"/>
            <a:ext cx="640880" cy="110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41" name="0, …, 9"/>
          <p:cNvSpPr txBox="1"/>
          <p:nvPr/>
        </p:nvSpPr>
        <p:spPr>
          <a:xfrm>
            <a:off x="16428206" y="9598966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pSp>
        <p:nvGrpSpPr>
          <p:cNvPr id="344" name="S"/>
          <p:cNvGrpSpPr/>
          <p:nvPr/>
        </p:nvGrpSpPr>
        <p:grpSpPr>
          <a:xfrm>
            <a:off x="16299174" y="11088046"/>
            <a:ext cx="1270007" cy="1270007"/>
            <a:chOff x="0" y="0"/>
            <a:chExt cx="1270005" cy="1270005"/>
          </a:xfrm>
        </p:grpSpPr>
        <p:sp>
          <p:nvSpPr>
            <p:cNvPr id="342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43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47" name="NUM FLOAT"/>
          <p:cNvGrpSpPr/>
          <p:nvPr/>
        </p:nvGrpSpPr>
        <p:grpSpPr>
          <a:xfrm>
            <a:off x="16407189" y="11208759"/>
            <a:ext cx="1053977" cy="1053976"/>
            <a:chOff x="-1" y="-1"/>
            <a:chExt cx="1053975" cy="1053975"/>
          </a:xfrm>
        </p:grpSpPr>
        <p:sp>
          <p:nvSpPr>
            <p:cNvPr id="345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46" name="NUM FLOAT"/>
            <p:cNvSpPr txBox="1"/>
            <p:nvPr/>
          </p:nvSpPr>
          <p:spPr>
            <a:xfrm>
              <a:off x="160700" y="20000"/>
              <a:ext cx="732573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348" name="0, …, 9"/>
          <p:cNvSpPr txBox="1"/>
          <p:nvPr/>
        </p:nvSpPr>
        <p:spPr>
          <a:xfrm>
            <a:off x="15233750" y="11065754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49" name="Линия"/>
          <p:cNvSpPr/>
          <p:nvPr/>
        </p:nvSpPr>
        <p:spPr>
          <a:xfrm>
            <a:off x="8380227" y="11683534"/>
            <a:ext cx="3331908" cy="3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52" name="sign"/>
          <p:cNvGrpSpPr/>
          <p:nvPr/>
        </p:nvGrpSpPr>
        <p:grpSpPr>
          <a:xfrm>
            <a:off x="9387105" y="9198356"/>
            <a:ext cx="1270007" cy="1270007"/>
            <a:chOff x="0" y="0"/>
            <a:chExt cx="1270005" cy="1270005"/>
          </a:xfrm>
        </p:grpSpPr>
        <p:sp>
          <p:nvSpPr>
            <p:cNvPr id="350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51" name="sign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sign</a:t>
              </a:r>
            </a:p>
          </p:txBody>
        </p:sp>
      </p:grpSp>
      <p:grpSp>
        <p:nvGrpSpPr>
          <p:cNvPr id="355" name="S"/>
          <p:cNvGrpSpPr/>
          <p:nvPr/>
        </p:nvGrpSpPr>
        <p:grpSpPr>
          <a:xfrm>
            <a:off x="7176750" y="11044321"/>
            <a:ext cx="1270007" cy="1270006"/>
            <a:chOff x="0" y="0"/>
            <a:chExt cx="1270005" cy="1270005"/>
          </a:xfrm>
        </p:grpSpPr>
        <p:sp>
          <p:nvSpPr>
            <p:cNvPr id="353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54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56" name="0, …, 9"/>
          <p:cNvSpPr txBox="1"/>
          <p:nvPr/>
        </p:nvSpPr>
        <p:spPr>
          <a:xfrm>
            <a:off x="9516139" y="1110310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57" name="Линия"/>
          <p:cNvSpPr/>
          <p:nvPr/>
        </p:nvSpPr>
        <p:spPr>
          <a:xfrm>
            <a:off x="10503120" y="10245983"/>
            <a:ext cx="1294628" cy="1120479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8" name="0, …, 9"/>
          <p:cNvSpPr txBox="1"/>
          <p:nvPr/>
        </p:nvSpPr>
        <p:spPr>
          <a:xfrm rot="2439340">
            <a:off x="10710435" y="10153569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59" name="Конечное состояние:…"/>
          <p:cNvSpPr txBox="1"/>
          <p:nvPr/>
        </p:nvSpPr>
        <p:spPr>
          <a:xfrm>
            <a:off x="10593605" y="12374105"/>
            <a:ext cx="3507192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целочисленную константу</a:t>
            </a:r>
          </a:p>
        </p:txBody>
      </p:sp>
      <p:sp>
        <p:nvSpPr>
          <p:cNvPr id="360" name="Конечное состояние:…"/>
          <p:cNvSpPr txBox="1"/>
          <p:nvPr/>
        </p:nvSpPr>
        <p:spPr>
          <a:xfrm>
            <a:off x="15261344" y="12374105"/>
            <a:ext cx="3371163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вещественную константу</a:t>
            </a:r>
          </a:p>
        </p:txBody>
      </p:sp>
      <p:sp>
        <p:nvSpPr>
          <p:cNvPr id="361" name="Конечное состояние:…"/>
          <p:cNvSpPr txBox="1"/>
          <p:nvPr/>
        </p:nvSpPr>
        <p:spPr>
          <a:xfrm>
            <a:off x="15207933" y="7983390"/>
            <a:ext cx="3371163" cy="129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вещественную константу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имер работы 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Пример работы КА</a:t>
            </a:r>
          </a:p>
        </p:txBody>
      </p:sp>
      <p:sp>
        <p:nvSpPr>
          <p:cNvPr id="364" name="Числовая константа"/>
          <p:cNvSpPr txBox="1"/>
          <p:nvPr>
            <p:ph type="body" sz="quarter" idx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algn="ctr" defTabSz="792479">
              <a:spcBef>
                <a:spcPts val="0"/>
              </a:spcBef>
              <a:defRPr spc="-100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Числовая константа</a:t>
            </a:r>
          </a:p>
        </p:txBody>
      </p:sp>
      <p:sp>
        <p:nvSpPr>
          <p:cNvPr id="365" name="Линия"/>
          <p:cNvSpPr/>
          <p:nvPr/>
        </p:nvSpPr>
        <p:spPr>
          <a:xfrm>
            <a:off x="15298683" y="5621687"/>
            <a:ext cx="1066673" cy="3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Линия"/>
          <p:cNvSpPr/>
          <p:nvPr/>
        </p:nvSpPr>
        <p:spPr>
          <a:xfrm>
            <a:off x="6716172" y="5646768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Линия"/>
          <p:cNvSpPr/>
          <p:nvPr/>
        </p:nvSpPr>
        <p:spPr>
          <a:xfrm flipV="1">
            <a:off x="8387697" y="4167199"/>
            <a:ext cx="1198886" cy="1198886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+, -"/>
          <p:cNvSpPr txBox="1"/>
          <p:nvPr/>
        </p:nvSpPr>
        <p:spPr>
          <a:xfrm rot="18900000">
            <a:off x="8484913" y="4365288"/>
            <a:ext cx="51237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+, -</a:t>
            </a:r>
          </a:p>
        </p:txBody>
      </p:sp>
      <p:sp>
        <p:nvSpPr>
          <p:cNvPr id="369" name="Соединит. линия"/>
          <p:cNvSpPr/>
          <p:nvPr/>
        </p:nvSpPr>
        <p:spPr>
          <a:xfrm>
            <a:off x="12071408" y="4062945"/>
            <a:ext cx="640880" cy="1105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70" name="0, …, 9"/>
          <p:cNvSpPr txBox="1"/>
          <p:nvPr/>
        </p:nvSpPr>
        <p:spPr>
          <a:xfrm>
            <a:off x="11920780" y="351960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1" name="Линия"/>
          <p:cNvSpPr/>
          <p:nvPr/>
        </p:nvSpPr>
        <p:spPr>
          <a:xfrm>
            <a:off x="13004110" y="5643681"/>
            <a:ext cx="1066673" cy="3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74" name="dot"/>
          <p:cNvGrpSpPr/>
          <p:nvPr/>
        </p:nvGrpSpPr>
        <p:grpSpPr>
          <a:xfrm>
            <a:off x="14070357" y="5021380"/>
            <a:ext cx="1270007" cy="1270007"/>
            <a:chOff x="0" y="0"/>
            <a:chExt cx="1270005" cy="1270005"/>
          </a:xfrm>
        </p:grpSpPr>
        <p:sp>
          <p:nvSpPr>
            <p:cNvPr id="372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3" name="dot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377" name="S"/>
          <p:cNvGrpSpPr/>
          <p:nvPr/>
        </p:nvGrpSpPr>
        <p:grpSpPr>
          <a:xfrm>
            <a:off x="11791748" y="5008680"/>
            <a:ext cx="1270007" cy="1270007"/>
            <a:chOff x="-1" y="0"/>
            <a:chExt cx="1270006" cy="1270005"/>
          </a:xfrm>
        </p:grpSpPr>
        <p:sp>
          <p:nvSpPr>
            <p:cNvPr id="375" name="Кружок"/>
            <p:cNvSpPr/>
            <p:nvPr/>
          </p:nvSpPr>
          <p:spPr>
            <a:xfrm>
              <a:off x="-2" y="-1"/>
              <a:ext cx="1270007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6" name="S"/>
            <p:cNvSpPr txBox="1"/>
            <p:nvPr/>
          </p:nvSpPr>
          <p:spPr>
            <a:xfrm>
              <a:off x="192337" y="281432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80" name="NUM INT"/>
          <p:cNvGrpSpPr/>
          <p:nvPr/>
        </p:nvGrpSpPr>
        <p:grpSpPr>
          <a:xfrm>
            <a:off x="11899763" y="5129394"/>
            <a:ext cx="1053977" cy="1053977"/>
            <a:chOff x="-1" y="-1"/>
            <a:chExt cx="1053975" cy="1053975"/>
          </a:xfrm>
        </p:grpSpPr>
        <p:sp>
          <p:nvSpPr>
            <p:cNvPr id="378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6D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9" name="NUM INT"/>
            <p:cNvSpPr txBox="1"/>
            <p:nvPr/>
          </p:nvSpPr>
          <p:spPr>
            <a:xfrm>
              <a:off x="173400" y="109092"/>
              <a:ext cx="707173" cy="835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381" name="."/>
          <p:cNvSpPr txBox="1"/>
          <p:nvPr/>
        </p:nvSpPr>
        <p:spPr>
          <a:xfrm>
            <a:off x="13439300" y="5029872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382" name="Соединит. линия"/>
          <p:cNvSpPr/>
          <p:nvPr/>
        </p:nvSpPr>
        <p:spPr>
          <a:xfrm>
            <a:off x="16671134" y="4106428"/>
            <a:ext cx="640880" cy="1105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83" name="0, …, 9"/>
          <p:cNvSpPr txBox="1"/>
          <p:nvPr/>
        </p:nvSpPr>
        <p:spPr>
          <a:xfrm>
            <a:off x="16520509" y="3563084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pSp>
        <p:nvGrpSpPr>
          <p:cNvPr id="386" name="S"/>
          <p:cNvGrpSpPr/>
          <p:nvPr/>
        </p:nvGrpSpPr>
        <p:grpSpPr>
          <a:xfrm>
            <a:off x="16391474" y="5052163"/>
            <a:ext cx="1270007" cy="1270007"/>
            <a:chOff x="-1" y="0"/>
            <a:chExt cx="1270006" cy="1270005"/>
          </a:xfrm>
        </p:grpSpPr>
        <p:sp>
          <p:nvSpPr>
            <p:cNvPr id="384" name="Кружок"/>
            <p:cNvSpPr/>
            <p:nvPr/>
          </p:nvSpPr>
          <p:spPr>
            <a:xfrm>
              <a:off x="-2" y="-1"/>
              <a:ext cx="1270007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5" name="S"/>
            <p:cNvSpPr txBox="1"/>
            <p:nvPr/>
          </p:nvSpPr>
          <p:spPr>
            <a:xfrm>
              <a:off x="192337" y="281432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89" name="NUM FLOAT"/>
          <p:cNvGrpSpPr/>
          <p:nvPr/>
        </p:nvGrpSpPr>
        <p:grpSpPr>
          <a:xfrm>
            <a:off x="16499491" y="5172877"/>
            <a:ext cx="1053977" cy="1053977"/>
            <a:chOff x="-1" y="-1"/>
            <a:chExt cx="1053975" cy="1053975"/>
          </a:xfrm>
        </p:grpSpPr>
        <p:sp>
          <p:nvSpPr>
            <p:cNvPr id="387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8" name="NUM FLOAT"/>
            <p:cNvSpPr txBox="1"/>
            <p:nvPr/>
          </p:nvSpPr>
          <p:spPr>
            <a:xfrm>
              <a:off x="160700" y="20000"/>
              <a:ext cx="732573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390" name="0, …, 9"/>
          <p:cNvSpPr txBox="1"/>
          <p:nvPr/>
        </p:nvSpPr>
        <p:spPr>
          <a:xfrm>
            <a:off x="15326052" y="502987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91" name="Линия"/>
          <p:cNvSpPr/>
          <p:nvPr/>
        </p:nvSpPr>
        <p:spPr>
          <a:xfrm>
            <a:off x="8472526" y="5647652"/>
            <a:ext cx="3331911" cy="3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94" name="sign"/>
          <p:cNvGrpSpPr/>
          <p:nvPr/>
        </p:nvGrpSpPr>
        <p:grpSpPr>
          <a:xfrm>
            <a:off x="9479407" y="3162475"/>
            <a:ext cx="1270007" cy="1270006"/>
            <a:chOff x="-1" y="0"/>
            <a:chExt cx="1270006" cy="1270005"/>
          </a:xfrm>
        </p:grpSpPr>
        <p:sp>
          <p:nvSpPr>
            <p:cNvPr id="392" name="Кружок"/>
            <p:cNvSpPr/>
            <p:nvPr/>
          </p:nvSpPr>
          <p:spPr>
            <a:xfrm>
              <a:off x="-2" y="-1"/>
              <a:ext cx="1270007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93" name="sign"/>
            <p:cNvSpPr txBox="1"/>
            <p:nvPr/>
          </p:nvSpPr>
          <p:spPr>
            <a:xfrm>
              <a:off x="192337" y="281432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sign</a:t>
              </a:r>
            </a:p>
          </p:txBody>
        </p:sp>
      </p:grpSp>
      <p:grpSp>
        <p:nvGrpSpPr>
          <p:cNvPr id="397" name="S"/>
          <p:cNvGrpSpPr/>
          <p:nvPr/>
        </p:nvGrpSpPr>
        <p:grpSpPr>
          <a:xfrm>
            <a:off x="7269052" y="5008440"/>
            <a:ext cx="1270007" cy="1270007"/>
            <a:chOff x="0" y="0"/>
            <a:chExt cx="1270005" cy="1270005"/>
          </a:xfrm>
        </p:grpSpPr>
        <p:sp>
          <p:nvSpPr>
            <p:cNvPr id="395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96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98" name="0, …, 9"/>
          <p:cNvSpPr txBox="1"/>
          <p:nvPr/>
        </p:nvSpPr>
        <p:spPr>
          <a:xfrm>
            <a:off x="9608439" y="5067220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99" name="Линия"/>
          <p:cNvSpPr/>
          <p:nvPr/>
        </p:nvSpPr>
        <p:spPr>
          <a:xfrm>
            <a:off x="10595422" y="4210103"/>
            <a:ext cx="1294628" cy="1120479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0" name="0, …, 9"/>
          <p:cNvSpPr txBox="1"/>
          <p:nvPr/>
        </p:nvSpPr>
        <p:spPr>
          <a:xfrm rot="2439340">
            <a:off x="10802737" y="4117685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401" name="«-100»"/>
          <p:cNvSpPr txBox="1"/>
          <p:nvPr/>
        </p:nvSpPr>
        <p:spPr>
          <a:xfrm>
            <a:off x="7228223" y="7240513"/>
            <a:ext cx="3025753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-</a:t>
            </a:r>
            <a:r>
              <a:rPr>
                <a:solidFill>
                  <a:schemeClr val="accent5"/>
                </a:solidFill>
              </a:rPr>
              <a:t>100</a:t>
            </a:r>
            <a:r>
              <a:t>» </a:t>
            </a:r>
          </a:p>
        </p:txBody>
      </p:sp>
      <p:sp>
        <p:nvSpPr>
          <p:cNvPr id="402" name="Подтверждено"/>
          <p:cNvSpPr/>
          <p:nvPr/>
        </p:nvSpPr>
        <p:spPr>
          <a:xfrm>
            <a:off x="9942917" y="7384491"/>
            <a:ext cx="127000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03" name="Подтверждено"/>
          <p:cNvSpPr/>
          <p:nvPr/>
        </p:nvSpPr>
        <p:spPr>
          <a:xfrm>
            <a:off x="4217301" y="7384491"/>
            <a:ext cx="127000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04" name="«99»"/>
          <p:cNvSpPr txBox="1"/>
          <p:nvPr/>
        </p:nvSpPr>
        <p:spPr>
          <a:xfrm>
            <a:off x="2194821" y="7240513"/>
            <a:ext cx="2036987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chemeClr val="accent5"/>
                </a:solidFill>
              </a:rPr>
              <a:t>99</a:t>
            </a:r>
            <a:r>
              <a:t>» </a:t>
            </a:r>
          </a:p>
        </p:txBody>
      </p:sp>
      <p:sp>
        <p:nvSpPr>
          <p:cNvPr id="405" name="«+-1»"/>
          <p:cNvSpPr txBox="1"/>
          <p:nvPr/>
        </p:nvSpPr>
        <p:spPr>
          <a:xfrm>
            <a:off x="12850248" y="7209694"/>
            <a:ext cx="3025753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+</a:t>
            </a:r>
            <a:r>
              <a:t>-1» </a:t>
            </a:r>
          </a:p>
        </p:txBody>
      </p:sp>
      <p:sp>
        <p:nvSpPr>
          <p:cNvPr id="406" name="Отмена"/>
          <p:cNvSpPr/>
          <p:nvPr/>
        </p:nvSpPr>
        <p:spPr>
          <a:xfrm>
            <a:off x="15015118" y="7384484"/>
            <a:ext cx="1269991" cy="1269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07" name="«1a»"/>
          <p:cNvSpPr txBox="1"/>
          <p:nvPr/>
        </p:nvSpPr>
        <p:spPr>
          <a:xfrm>
            <a:off x="18660797" y="7209694"/>
            <a:ext cx="3025753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chemeClr val="accent5"/>
                </a:solidFill>
              </a:rPr>
              <a:t>1</a:t>
            </a:r>
            <a:r>
              <a:t>a» </a:t>
            </a:r>
          </a:p>
        </p:txBody>
      </p:sp>
      <p:sp>
        <p:nvSpPr>
          <p:cNvPr id="408" name="Отмена"/>
          <p:cNvSpPr/>
          <p:nvPr/>
        </p:nvSpPr>
        <p:spPr>
          <a:xfrm>
            <a:off x="20504675" y="7384484"/>
            <a:ext cx="1269991" cy="1269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09" name="Подтверждено"/>
          <p:cNvSpPr/>
          <p:nvPr/>
        </p:nvSpPr>
        <p:spPr>
          <a:xfrm>
            <a:off x="9901586" y="9483372"/>
            <a:ext cx="127000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10" name="Подтверждено"/>
          <p:cNvSpPr/>
          <p:nvPr/>
        </p:nvSpPr>
        <p:spPr>
          <a:xfrm>
            <a:off x="4175969" y="9483372"/>
            <a:ext cx="127000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11" name="«+0»"/>
          <p:cNvSpPr txBox="1"/>
          <p:nvPr/>
        </p:nvSpPr>
        <p:spPr>
          <a:xfrm>
            <a:off x="1672543" y="9339395"/>
            <a:ext cx="2554931" cy="155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+</a:t>
            </a:r>
            <a:r>
              <a:rPr>
                <a:solidFill>
                  <a:schemeClr val="accent5"/>
                </a:solidFill>
              </a:rPr>
              <a:t>0</a:t>
            </a:r>
            <a:r>
              <a:t>» </a:t>
            </a:r>
          </a:p>
        </p:txBody>
      </p:sp>
      <p:sp>
        <p:nvSpPr>
          <p:cNvPr id="412" name="«0.123»"/>
          <p:cNvSpPr txBox="1"/>
          <p:nvPr/>
        </p:nvSpPr>
        <p:spPr>
          <a:xfrm>
            <a:off x="6898323" y="9339395"/>
            <a:ext cx="3025752" cy="155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chemeClr val="accent5"/>
                </a:solidFill>
              </a:rPr>
              <a:t>0</a:t>
            </a:r>
            <a:r>
              <a:rPr>
                <a:solidFill>
                  <a:srgbClr val="CD591A"/>
                </a:solidFill>
              </a:rPr>
              <a:t>.123</a:t>
            </a:r>
            <a:r>
              <a:t>» </a:t>
            </a:r>
          </a:p>
        </p:txBody>
      </p:sp>
      <p:sp>
        <p:nvSpPr>
          <p:cNvPr id="413" name="«0.»"/>
          <p:cNvSpPr txBox="1"/>
          <p:nvPr/>
        </p:nvSpPr>
        <p:spPr>
          <a:xfrm>
            <a:off x="13192483" y="9370217"/>
            <a:ext cx="3025753" cy="155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chemeClr val="accent5"/>
                </a:solidFill>
              </a:rPr>
              <a:t>0</a:t>
            </a:r>
            <a:r>
              <a:rPr>
                <a:solidFill>
                  <a:srgbClr val="CD591A"/>
                </a:solidFill>
              </a:rPr>
              <a:t>.</a:t>
            </a:r>
            <a:r>
              <a:t>» </a:t>
            </a:r>
          </a:p>
        </p:txBody>
      </p:sp>
      <p:sp>
        <p:nvSpPr>
          <p:cNvPr id="414" name="Отмена"/>
          <p:cNvSpPr/>
          <p:nvPr/>
        </p:nvSpPr>
        <p:spPr>
          <a:xfrm>
            <a:off x="15031784" y="9514188"/>
            <a:ext cx="1269991" cy="1269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15" name="«-.»"/>
          <p:cNvSpPr txBox="1"/>
          <p:nvPr/>
        </p:nvSpPr>
        <p:spPr>
          <a:xfrm>
            <a:off x="18986399" y="9339395"/>
            <a:ext cx="3025752" cy="155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-</a:t>
            </a:r>
            <a:r>
              <a:t>.» </a:t>
            </a:r>
          </a:p>
        </p:txBody>
      </p:sp>
      <p:sp>
        <p:nvSpPr>
          <p:cNvPr id="416" name="Отмена"/>
          <p:cNvSpPr/>
          <p:nvPr/>
        </p:nvSpPr>
        <p:spPr>
          <a:xfrm>
            <a:off x="20521342" y="9514188"/>
            <a:ext cx="1269991" cy="1269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e = +"/>
          <p:cNvSpPr txBox="1"/>
          <p:nvPr>
            <p:ph type="body" sz="quarter" idx="1"/>
          </p:nvPr>
        </p:nvSpPr>
        <p:spPr>
          <a:xfrm>
            <a:off x="1658248" y="4097423"/>
            <a:ext cx="1945677" cy="143319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 = +</a:t>
            </a:r>
          </a:p>
        </p:txBody>
      </p:sp>
      <p:sp>
        <p:nvSpPr>
          <p:cNvPr id="419" name="КА для Р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КА для РВ</a:t>
            </a:r>
          </a:p>
        </p:txBody>
      </p:sp>
      <p:sp>
        <p:nvSpPr>
          <p:cNvPr id="420" name="Арифметические операции и операторные скобк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Арифметические операции и операторные скобки</a:t>
            </a:r>
          </a:p>
        </p:txBody>
      </p:sp>
      <p:sp>
        <p:nvSpPr>
          <p:cNvPr id="421" name="Линия"/>
          <p:cNvSpPr/>
          <p:nvPr/>
        </p:nvSpPr>
        <p:spPr>
          <a:xfrm>
            <a:off x="1621236" y="6216636"/>
            <a:ext cx="556683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2" name="Начальное состояние"/>
          <p:cNvSpPr txBox="1"/>
          <p:nvPr/>
        </p:nvSpPr>
        <p:spPr>
          <a:xfrm>
            <a:off x="1377734" y="6896006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23" name="Линия"/>
          <p:cNvSpPr/>
          <p:nvPr/>
        </p:nvSpPr>
        <p:spPr>
          <a:xfrm>
            <a:off x="3376483" y="6213311"/>
            <a:ext cx="1066674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26" name="S"/>
          <p:cNvGrpSpPr/>
          <p:nvPr/>
        </p:nvGrpSpPr>
        <p:grpSpPr>
          <a:xfrm>
            <a:off x="2174117" y="5578310"/>
            <a:ext cx="1270007" cy="1270007"/>
            <a:chOff x="0" y="0"/>
            <a:chExt cx="1270005" cy="1270005"/>
          </a:xfrm>
        </p:grpSpPr>
        <p:sp>
          <p:nvSpPr>
            <p:cNvPr id="424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25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27" name="+"/>
          <p:cNvSpPr txBox="1"/>
          <p:nvPr/>
        </p:nvSpPr>
        <p:spPr>
          <a:xfrm>
            <a:off x="3770983" y="5631636"/>
            <a:ext cx="27767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430" name="ID"/>
          <p:cNvGrpSpPr/>
          <p:nvPr/>
        </p:nvGrpSpPr>
        <p:grpSpPr>
          <a:xfrm>
            <a:off x="4441329" y="5578310"/>
            <a:ext cx="1270007" cy="1270007"/>
            <a:chOff x="0" y="0"/>
            <a:chExt cx="1270005" cy="1270005"/>
          </a:xfrm>
        </p:grpSpPr>
        <p:sp>
          <p:nvSpPr>
            <p:cNvPr id="428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29" name="ID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433" name="+"/>
          <p:cNvGrpSpPr/>
          <p:nvPr/>
        </p:nvGrpSpPr>
        <p:grpSpPr>
          <a:xfrm>
            <a:off x="4544282" y="5693413"/>
            <a:ext cx="1053977" cy="1053977"/>
            <a:chOff x="-1" y="-1"/>
            <a:chExt cx="1053975" cy="1053975"/>
          </a:xfrm>
        </p:grpSpPr>
        <p:sp>
          <p:nvSpPr>
            <p:cNvPr id="431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32" name="+"/>
            <p:cNvSpPr txBox="1"/>
            <p:nvPr/>
          </p:nvSpPr>
          <p:spPr>
            <a:xfrm>
              <a:off x="160700" y="234885"/>
              <a:ext cx="73257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+</a:t>
              </a:r>
            </a:p>
          </p:txBody>
        </p:sp>
      </p:grpSp>
      <p:sp>
        <p:nvSpPr>
          <p:cNvPr id="434" name="Конечное состояние:…"/>
          <p:cNvSpPr txBox="1"/>
          <p:nvPr/>
        </p:nvSpPr>
        <p:spPr>
          <a:xfrm>
            <a:off x="3667473" y="4231609"/>
            <a:ext cx="2817714" cy="129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 операцию сложения</a:t>
            </a:r>
          </a:p>
        </p:txBody>
      </p:sp>
      <p:sp>
        <p:nvSpPr>
          <p:cNvPr id="435" name="Линия"/>
          <p:cNvSpPr/>
          <p:nvPr/>
        </p:nvSpPr>
        <p:spPr>
          <a:xfrm>
            <a:off x="9860898" y="6120448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6" name="Начальное состояние"/>
          <p:cNvSpPr txBox="1"/>
          <p:nvPr/>
        </p:nvSpPr>
        <p:spPr>
          <a:xfrm>
            <a:off x="9617395" y="6799815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37" name="Линия"/>
          <p:cNvSpPr/>
          <p:nvPr/>
        </p:nvSpPr>
        <p:spPr>
          <a:xfrm>
            <a:off x="11616146" y="6117121"/>
            <a:ext cx="1066674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40" name="S"/>
          <p:cNvGrpSpPr/>
          <p:nvPr/>
        </p:nvGrpSpPr>
        <p:grpSpPr>
          <a:xfrm>
            <a:off x="10413778" y="5482120"/>
            <a:ext cx="1270007" cy="1270007"/>
            <a:chOff x="0" y="0"/>
            <a:chExt cx="1270005" cy="1270005"/>
          </a:xfrm>
        </p:grpSpPr>
        <p:sp>
          <p:nvSpPr>
            <p:cNvPr id="438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39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41" name="-"/>
          <p:cNvSpPr txBox="1"/>
          <p:nvPr/>
        </p:nvSpPr>
        <p:spPr>
          <a:xfrm>
            <a:off x="12046153" y="5535445"/>
            <a:ext cx="20665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444" name="ID"/>
          <p:cNvGrpSpPr/>
          <p:nvPr/>
        </p:nvGrpSpPr>
        <p:grpSpPr>
          <a:xfrm>
            <a:off x="12680990" y="5482120"/>
            <a:ext cx="1270007" cy="1270007"/>
            <a:chOff x="0" y="0"/>
            <a:chExt cx="1270005" cy="1270005"/>
          </a:xfrm>
        </p:grpSpPr>
        <p:sp>
          <p:nvSpPr>
            <p:cNvPr id="442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43" name="ID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447" name="-"/>
          <p:cNvGrpSpPr/>
          <p:nvPr/>
        </p:nvGrpSpPr>
        <p:grpSpPr>
          <a:xfrm>
            <a:off x="12783944" y="5597224"/>
            <a:ext cx="1053977" cy="1053976"/>
            <a:chOff x="-1" y="-1"/>
            <a:chExt cx="1053975" cy="1053975"/>
          </a:xfrm>
        </p:grpSpPr>
        <p:sp>
          <p:nvSpPr>
            <p:cNvPr id="445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46" name="-"/>
            <p:cNvSpPr txBox="1"/>
            <p:nvPr/>
          </p:nvSpPr>
          <p:spPr>
            <a:xfrm>
              <a:off x="160699" y="234885"/>
              <a:ext cx="732574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48" name="Конечное состояние:…"/>
          <p:cNvSpPr txBox="1"/>
          <p:nvPr/>
        </p:nvSpPr>
        <p:spPr>
          <a:xfrm>
            <a:off x="11865384" y="4135420"/>
            <a:ext cx="2901219" cy="129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 операцию вычитания</a:t>
            </a:r>
          </a:p>
        </p:txBody>
      </p:sp>
      <p:sp>
        <p:nvSpPr>
          <p:cNvPr id="449" name="e = -"/>
          <p:cNvSpPr txBox="1"/>
          <p:nvPr/>
        </p:nvSpPr>
        <p:spPr>
          <a:xfrm>
            <a:off x="9897911" y="4001234"/>
            <a:ext cx="1945677" cy="1433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e = -</a:t>
            </a:r>
          </a:p>
        </p:txBody>
      </p:sp>
      <p:sp>
        <p:nvSpPr>
          <p:cNvPr id="450" name="Линия"/>
          <p:cNvSpPr/>
          <p:nvPr/>
        </p:nvSpPr>
        <p:spPr>
          <a:xfrm>
            <a:off x="18103859" y="6081717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1" name="Начальное состояние"/>
          <p:cNvSpPr txBox="1"/>
          <p:nvPr/>
        </p:nvSpPr>
        <p:spPr>
          <a:xfrm>
            <a:off x="17860356" y="6761084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52" name="Линия"/>
          <p:cNvSpPr/>
          <p:nvPr/>
        </p:nvSpPr>
        <p:spPr>
          <a:xfrm>
            <a:off x="19859107" y="6078389"/>
            <a:ext cx="1066674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55" name="S"/>
          <p:cNvGrpSpPr/>
          <p:nvPr/>
        </p:nvGrpSpPr>
        <p:grpSpPr>
          <a:xfrm>
            <a:off x="18656739" y="5443388"/>
            <a:ext cx="1270007" cy="1270007"/>
            <a:chOff x="0" y="-1"/>
            <a:chExt cx="1270005" cy="1270006"/>
          </a:xfrm>
        </p:grpSpPr>
        <p:sp>
          <p:nvSpPr>
            <p:cNvPr id="453" name="Кружок"/>
            <p:cNvSpPr/>
            <p:nvPr/>
          </p:nvSpPr>
          <p:spPr>
            <a:xfrm>
              <a:off x="-1" y="-2"/>
              <a:ext cx="1270006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54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56" name="/"/>
          <p:cNvSpPr txBox="1"/>
          <p:nvPr/>
        </p:nvSpPr>
        <p:spPr>
          <a:xfrm>
            <a:off x="20277838" y="5496714"/>
            <a:ext cx="22921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grpSp>
        <p:nvGrpSpPr>
          <p:cNvPr id="459" name="ID"/>
          <p:cNvGrpSpPr/>
          <p:nvPr/>
        </p:nvGrpSpPr>
        <p:grpSpPr>
          <a:xfrm>
            <a:off x="20923951" y="5443388"/>
            <a:ext cx="1270007" cy="1270007"/>
            <a:chOff x="0" y="-1"/>
            <a:chExt cx="1270005" cy="1270006"/>
          </a:xfrm>
        </p:grpSpPr>
        <p:sp>
          <p:nvSpPr>
            <p:cNvPr id="457" name="Кружок"/>
            <p:cNvSpPr/>
            <p:nvPr/>
          </p:nvSpPr>
          <p:spPr>
            <a:xfrm>
              <a:off x="-1" y="-2"/>
              <a:ext cx="1270006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58" name="ID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462" name="/"/>
          <p:cNvGrpSpPr/>
          <p:nvPr/>
        </p:nvGrpSpPr>
        <p:grpSpPr>
          <a:xfrm>
            <a:off x="21026904" y="5558493"/>
            <a:ext cx="1053977" cy="1053977"/>
            <a:chOff x="-1" y="-1"/>
            <a:chExt cx="1053975" cy="1053975"/>
          </a:xfrm>
        </p:grpSpPr>
        <p:sp>
          <p:nvSpPr>
            <p:cNvPr id="460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61" name="/"/>
            <p:cNvSpPr txBox="1"/>
            <p:nvPr/>
          </p:nvSpPr>
          <p:spPr>
            <a:xfrm>
              <a:off x="160700" y="234885"/>
              <a:ext cx="73257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/</a:t>
              </a:r>
            </a:p>
          </p:txBody>
        </p:sp>
      </p:grpSp>
      <p:sp>
        <p:nvSpPr>
          <p:cNvPr id="463" name="Конечное состояние:…"/>
          <p:cNvSpPr txBox="1"/>
          <p:nvPr/>
        </p:nvSpPr>
        <p:spPr>
          <a:xfrm>
            <a:off x="20150098" y="4096689"/>
            <a:ext cx="2817714" cy="129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 операцию деления</a:t>
            </a:r>
          </a:p>
        </p:txBody>
      </p:sp>
      <p:sp>
        <p:nvSpPr>
          <p:cNvPr id="464" name="e = /"/>
          <p:cNvSpPr txBox="1"/>
          <p:nvPr/>
        </p:nvSpPr>
        <p:spPr>
          <a:xfrm>
            <a:off x="18140872" y="3962503"/>
            <a:ext cx="1945678" cy="143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e = /</a:t>
            </a:r>
          </a:p>
        </p:txBody>
      </p:sp>
      <p:sp>
        <p:nvSpPr>
          <p:cNvPr id="465" name="Линия"/>
          <p:cNvSpPr/>
          <p:nvPr/>
        </p:nvSpPr>
        <p:spPr>
          <a:xfrm>
            <a:off x="1560375" y="10662717"/>
            <a:ext cx="556683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6" name="Начальное состояние"/>
          <p:cNvSpPr txBox="1"/>
          <p:nvPr/>
        </p:nvSpPr>
        <p:spPr>
          <a:xfrm>
            <a:off x="1316873" y="11342085"/>
            <a:ext cx="286276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67" name="Линия"/>
          <p:cNvSpPr/>
          <p:nvPr/>
        </p:nvSpPr>
        <p:spPr>
          <a:xfrm>
            <a:off x="3315622" y="10659391"/>
            <a:ext cx="1066673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0" name="S"/>
          <p:cNvGrpSpPr/>
          <p:nvPr/>
        </p:nvGrpSpPr>
        <p:grpSpPr>
          <a:xfrm>
            <a:off x="2113255" y="10024390"/>
            <a:ext cx="1270007" cy="1270007"/>
            <a:chOff x="0" y="0"/>
            <a:chExt cx="1270005" cy="1270005"/>
          </a:xfrm>
        </p:grpSpPr>
        <p:sp>
          <p:nvSpPr>
            <p:cNvPr id="468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69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71" name="*"/>
          <p:cNvSpPr txBox="1"/>
          <p:nvPr/>
        </p:nvSpPr>
        <p:spPr>
          <a:xfrm>
            <a:off x="3732524" y="10077715"/>
            <a:ext cx="23286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grpSp>
        <p:nvGrpSpPr>
          <p:cNvPr id="474" name="ID"/>
          <p:cNvGrpSpPr/>
          <p:nvPr/>
        </p:nvGrpSpPr>
        <p:grpSpPr>
          <a:xfrm>
            <a:off x="4380468" y="10024390"/>
            <a:ext cx="1270007" cy="1270007"/>
            <a:chOff x="0" y="0"/>
            <a:chExt cx="1270005" cy="1270005"/>
          </a:xfrm>
        </p:grpSpPr>
        <p:sp>
          <p:nvSpPr>
            <p:cNvPr id="472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73" name="ID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477" name="*"/>
          <p:cNvGrpSpPr/>
          <p:nvPr/>
        </p:nvGrpSpPr>
        <p:grpSpPr>
          <a:xfrm>
            <a:off x="4483421" y="10139493"/>
            <a:ext cx="1053977" cy="1053977"/>
            <a:chOff x="-1" y="-1"/>
            <a:chExt cx="1053975" cy="1053975"/>
          </a:xfrm>
        </p:grpSpPr>
        <p:sp>
          <p:nvSpPr>
            <p:cNvPr id="475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76" name="*"/>
            <p:cNvSpPr txBox="1"/>
            <p:nvPr/>
          </p:nvSpPr>
          <p:spPr>
            <a:xfrm>
              <a:off x="160700" y="234885"/>
              <a:ext cx="73257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478" name="Конечное состояние:…"/>
          <p:cNvSpPr txBox="1"/>
          <p:nvPr/>
        </p:nvSpPr>
        <p:spPr>
          <a:xfrm>
            <a:off x="3528174" y="8677688"/>
            <a:ext cx="2974591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 операцию умножения</a:t>
            </a:r>
          </a:p>
        </p:txBody>
      </p:sp>
      <p:sp>
        <p:nvSpPr>
          <p:cNvPr id="479" name="e = *"/>
          <p:cNvSpPr txBox="1"/>
          <p:nvPr/>
        </p:nvSpPr>
        <p:spPr>
          <a:xfrm>
            <a:off x="1597387" y="8543504"/>
            <a:ext cx="1945677" cy="143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e =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</a:t>
            </a:r>
          </a:p>
        </p:txBody>
      </p:sp>
      <p:sp>
        <p:nvSpPr>
          <p:cNvPr id="480" name="Линия"/>
          <p:cNvSpPr/>
          <p:nvPr/>
        </p:nvSpPr>
        <p:spPr>
          <a:xfrm>
            <a:off x="9818378" y="10527796"/>
            <a:ext cx="556686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Начальное состояние"/>
          <p:cNvSpPr txBox="1"/>
          <p:nvPr/>
        </p:nvSpPr>
        <p:spPr>
          <a:xfrm>
            <a:off x="9574879" y="11207166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82" name="Линия"/>
          <p:cNvSpPr/>
          <p:nvPr/>
        </p:nvSpPr>
        <p:spPr>
          <a:xfrm>
            <a:off x="11573626" y="10524470"/>
            <a:ext cx="1066674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5" name="S"/>
          <p:cNvGrpSpPr/>
          <p:nvPr/>
        </p:nvGrpSpPr>
        <p:grpSpPr>
          <a:xfrm>
            <a:off x="10371259" y="9889468"/>
            <a:ext cx="1270006" cy="1270007"/>
            <a:chOff x="0" y="-1"/>
            <a:chExt cx="1270005" cy="1270006"/>
          </a:xfrm>
        </p:grpSpPr>
        <p:sp>
          <p:nvSpPr>
            <p:cNvPr id="483" name="Кружок"/>
            <p:cNvSpPr/>
            <p:nvPr/>
          </p:nvSpPr>
          <p:spPr>
            <a:xfrm>
              <a:off x="-1" y="-2"/>
              <a:ext cx="1270006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84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86" name="("/>
          <p:cNvSpPr txBox="1"/>
          <p:nvPr/>
        </p:nvSpPr>
        <p:spPr>
          <a:xfrm>
            <a:off x="11997538" y="9942793"/>
            <a:ext cx="21884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grpSp>
        <p:nvGrpSpPr>
          <p:cNvPr id="489" name="ID"/>
          <p:cNvGrpSpPr/>
          <p:nvPr/>
        </p:nvGrpSpPr>
        <p:grpSpPr>
          <a:xfrm>
            <a:off x="12638474" y="9889469"/>
            <a:ext cx="1270007" cy="1270006"/>
            <a:chOff x="0" y="0"/>
            <a:chExt cx="1270005" cy="1270005"/>
          </a:xfrm>
        </p:grpSpPr>
        <p:sp>
          <p:nvSpPr>
            <p:cNvPr id="487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88" name="ID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492" name="("/>
          <p:cNvGrpSpPr/>
          <p:nvPr/>
        </p:nvGrpSpPr>
        <p:grpSpPr>
          <a:xfrm>
            <a:off x="12741425" y="10004572"/>
            <a:ext cx="1053977" cy="1053977"/>
            <a:chOff x="-1" y="-1"/>
            <a:chExt cx="1053975" cy="1053975"/>
          </a:xfrm>
        </p:grpSpPr>
        <p:sp>
          <p:nvSpPr>
            <p:cNvPr id="490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91" name="("/>
            <p:cNvSpPr txBox="1"/>
            <p:nvPr/>
          </p:nvSpPr>
          <p:spPr>
            <a:xfrm>
              <a:off x="160699" y="234885"/>
              <a:ext cx="732574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(</a:t>
              </a:r>
            </a:p>
          </p:txBody>
        </p:sp>
      </p:grpSp>
      <p:sp>
        <p:nvSpPr>
          <p:cNvPr id="493" name="Конечное состояние:…"/>
          <p:cNvSpPr txBox="1"/>
          <p:nvPr/>
        </p:nvSpPr>
        <p:spPr>
          <a:xfrm>
            <a:off x="11775492" y="8542770"/>
            <a:ext cx="2995967" cy="129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открывающую скобку</a:t>
            </a:r>
          </a:p>
        </p:txBody>
      </p:sp>
      <p:sp>
        <p:nvSpPr>
          <p:cNvPr id="494" name="e = ("/>
          <p:cNvSpPr txBox="1"/>
          <p:nvPr/>
        </p:nvSpPr>
        <p:spPr>
          <a:xfrm>
            <a:off x="9855392" y="8408582"/>
            <a:ext cx="1945678" cy="1433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e = (</a:t>
            </a:r>
          </a:p>
        </p:txBody>
      </p:sp>
      <p:sp>
        <p:nvSpPr>
          <p:cNvPr id="495" name="Линия"/>
          <p:cNvSpPr/>
          <p:nvPr/>
        </p:nvSpPr>
        <p:spPr>
          <a:xfrm>
            <a:off x="18076386" y="10448769"/>
            <a:ext cx="556684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6" name="Начальное состояние"/>
          <p:cNvSpPr txBox="1"/>
          <p:nvPr/>
        </p:nvSpPr>
        <p:spPr>
          <a:xfrm>
            <a:off x="17832883" y="11128140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97" name="Линия"/>
          <p:cNvSpPr/>
          <p:nvPr/>
        </p:nvSpPr>
        <p:spPr>
          <a:xfrm>
            <a:off x="19831631" y="10445446"/>
            <a:ext cx="1066674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00" name="S"/>
          <p:cNvGrpSpPr/>
          <p:nvPr/>
        </p:nvGrpSpPr>
        <p:grpSpPr>
          <a:xfrm>
            <a:off x="18629266" y="9810444"/>
            <a:ext cx="1270007" cy="1270007"/>
            <a:chOff x="0" y="0"/>
            <a:chExt cx="1270005" cy="1270005"/>
          </a:xfrm>
        </p:grpSpPr>
        <p:sp>
          <p:nvSpPr>
            <p:cNvPr id="498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99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01" name=")"/>
          <p:cNvSpPr txBox="1"/>
          <p:nvPr/>
        </p:nvSpPr>
        <p:spPr>
          <a:xfrm>
            <a:off x="20255546" y="9863770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grpSp>
        <p:nvGrpSpPr>
          <p:cNvPr id="504" name="ID"/>
          <p:cNvGrpSpPr/>
          <p:nvPr/>
        </p:nvGrpSpPr>
        <p:grpSpPr>
          <a:xfrm>
            <a:off x="20896481" y="9810444"/>
            <a:ext cx="1270007" cy="1270007"/>
            <a:chOff x="0" y="0"/>
            <a:chExt cx="1270005" cy="1270005"/>
          </a:xfrm>
        </p:grpSpPr>
        <p:sp>
          <p:nvSpPr>
            <p:cNvPr id="502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03" name="ID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507" name=")"/>
          <p:cNvGrpSpPr/>
          <p:nvPr/>
        </p:nvGrpSpPr>
        <p:grpSpPr>
          <a:xfrm>
            <a:off x="20999430" y="9925545"/>
            <a:ext cx="1053977" cy="1053977"/>
            <a:chOff x="-1" y="-1"/>
            <a:chExt cx="1053975" cy="1053975"/>
          </a:xfrm>
        </p:grpSpPr>
        <p:sp>
          <p:nvSpPr>
            <p:cNvPr id="505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06" name=")"/>
            <p:cNvSpPr txBox="1"/>
            <p:nvPr/>
          </p:nvSpPr>
          <p:spPr>
            <a:xfrm>
              <a:off x="160700" y="234885"/>
              <a:ext cx="73257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)</a:t>
              </a:r>
            </a:p>
          </p:txBody>
        </p:sp>
      </p:grpSp>
      <p:sp>
        <p:nvSpPr>
          <p:cNvPr id="508" name="Конечное состояние:…"/>
          <p:cNvSpPr txBox="1"/>
          <p:nvPr/>
        </p:nvSpPr>
        <p:spPr>
          <a:xfrm>
            <a:off x="20051208" y="8463743"/>
            <a:ext cx="2960546" cy="129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закрывающую скобку</a:t>
            </a:r>
          </a:p>
        </p:txBody>
      </p:sp>
      <p:sp>
        <p:nvSpPr>
          <p:cNvPr id="509" name="e = )"/>
          <p:cNvSpPr txBox="1"/>
          <p:nvPr/>
        </p:nvSpPr>
        <p:spPr>
          <a:xfrm>
            <a:off x="18113398" y="8329558"/>
            <a:ext cx="1945677" cy="143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e =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e = ( _ | \t )+"/>
          <p:cNvSpPr txBox="1"/>
          <p:nvPr>
            <p:ph type="body" sz="quarter" idx="1"/>
          </p:nvPr>
        </p:nvSpPr>
        <p:spPr>
          <a:xfrm>
            <a:off x="1219199" y="4013198"/>
            <a:ext cx="21945602" cy="1482834"/>
          </a:xfrm>
          <a:prstGeom prst="rect">
            <a:avLst/>
          </a:prstGeom>
        </p:spPr>
        <p:txBody>
          <a:bodyPr/>
          <a:lstStyle/>
          <a:p>
            <a:pPr algn="ctr">
              <a:defRPr spc="-200"/>
            </a:pPr>
            <a:r>
              <a:t>e = ( _ | \t )</a:t>
            </a:r>
            <a:r>
              <a:rPr baseline="31999"/>
              <a:t>+</a:t>
            </a:r>
          </a:p>
        </p:txBody>
      </p:sp>
      <p:sp>
        <p:nvSpPr>
          <p:cNvPr id="512" name="КА для Р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КА для РВ</a:t>
            </a:r>
          </a:p>
        </p:txBody>
      </p:sp>
      <p:sp>
        <p:nvSpPr>
          <p:cNvPr id="513" name="Отступы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Отступы</a:t>
            </a:r>
          </a:p>
        </p:txBody>
      </p:sp>
      <p:sp>
        <p:nvSpPr>
          <p:cNvPr id="514" name="Линия"/>
          <p:cNvSpPr/>
          <p:nvPr/>
        </p:nvSpPr>
        <p:spPr>
          <a:xfrm>
            <a:off x="9335199" y="8453294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5" name="Соединит. линия"/>
          <p:cNvSpPr/>
          <p:nvPr/>
        </p:nvSpPr>
        <p:spPr>
          <a:xfrm>
            <a:off x="13146679" y="6901312"/>
            <a:ext cx="640880" cy="1105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516" name="Начальное состояние"/>
          <p:cNvSpPr txBox="1"/>
          <p:nvPr/>
        </p:nvSpPr>
        <p:spPr>
          <a:xfrm>
            <a:off x="9091697" y="9132665"/>
            <a:ext cx="286276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517" name="Линия"/>
          <p:cNvSpPr/>
          <p:nvPr/>
        </p:nvSpPr>
        <p:spPr>
          <a:xfrm>
            <a:off x="11077747" y="8453294"/>
            <a:ext cx="1776916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20" name="S"/>
          <p:cNvGrpSpPr/>
          <p:nvPr/>
        </p:nvGrpSpPr>
        <p:grpSpPr>
          <a:xfrm>
            <a:off x="9888079" y="7814967"/>
            <a:ext cx="1270007" cy="1270006"/>
            <a:chOff x="0" y="0"/>
            <a:chExt cx="1270005" cy="1270005"/>
          </a:xfrm>
        </p:grpSpPr>
        <p:sp>
          <p:nvSpPr>
            <p:cNvPr id="518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19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21" name="_ , \t"/>
          <p:cNvSpPr txBox="1"/>
          <p:nvPr/>
        </p:nvSpPr>
        <p:spPr>
          <a:xfrm>
            <a:off x="11487667" y="7570827"/>
            <a:ext cx="957073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 , \t</a:t>
            </a:r>
          </a:p>
        </p:txBody>
      </p:sp>
      <p:grpSp>
        <p:nvGrpSpPr>
          <p:cNvPr id="524" name="ID"/>
          <p:cNvGrpSpPr/>
          <p:nvPr/>
        </p:nvGrpSpPr>
        <p:grpSpPr>
          <a:xfrm>
            <a:off x="12867019" y="7814597"/>
            <a:ext cx="1270007" cy="1270007"/>
            <a:chOff x="0" y="0"/>
            <a:chExt cx="1270005" cy="1270005"/>
          </a:xfrm>
        </p:grpSpPr>
        <p:sp>
          <p:nvSpPr>
            <p:cNvPr id="522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23" name="ID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527" name="SPACE"/>
          <p:cNvGrpSpPr/>
          <p:nvPr/>
        </p:nvGrpSpPr>
        <p:grpSpPr>
          <a:xfrm>
            <a:off x="12969970" y="7929700"/>
            <a:ext cx="1053977" cy="1053977"/>
            <a:chOff x="-1" y="-1"/>
            <a:chExt cx="1053975" cy="1053975"/>
          </a:xfrm>
        </p:grpSpPr>
        <p:sp>
          <p:nvSpPr>
            <p:cNvPr id="525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26" name="SPACE"/>
            <p:cNvSpPr txBox="1"/>
            <p:nvPr/>
          </p:nvSpPr>
          <p:spPr>
            <a:xfrm>
              <a:off x="160699" y="109092"/>
              <a:ext cx="732574" cy="835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SPACE</a:t>
              </a:r>
            </a:p>
          </p:txBody>
        </p:sp>
      </p:grpSp>
      <p:sp>
        <p:nvSpPr>
          <p:cNvPr id="528" name="Конечное состояние:…"/>
          <p:cNvSpPr txBox="1"/>
          <p:nvPr/>
        </p:nvSpPr>
        <p:spPr>
          <a:xfrm>
            <a:off x="11711737" y="9094730"/>
            <a:ext cx="3580564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 отступ</a:t>
            </a:r>
          </a:p>
        </p:txBody>
      </p:sp>
      <p:sp>
        <p:nvSpPr>
          <p:cNvPr id="529" name="_ , \t"/>
          <p:cNvSpPr txBox="1"/>
          <p:nvPr/>
        </p:nvSpPr>
        <p:spPr>
          <a:xfrm>
            <a:off x="13023484" y="6140465"/>
            <a:ext cx="957073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 , \t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Пример работы 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Пример работы КА</a:t>
            </a:r>
          </a:p>
        </p:txBody>
      </p:sp>
      <p:sp>
        <p:nvSpPr>
          <p:cNvPr id="532" name="Отступы"/>
          <p:cNvSpPr txBox="1"/>
          <p:nvPr>
            <p:ph type="body" sz="quarter" idx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algn="ctr" defTabSz="792479">
              <a:spcBef>
                <a:spcPts val="0"/>
              </a:spcBef>
              <a:defRPr spc="-100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Отступы</a:t>
            </a:r>
          </a:p>
        </p:txBody>
      </p:sp>
      <p:sp>
        <p:nvSpPr>
          <p:cNvPr id="533" name="Линия"/>
          <p:cNvSpPr/>
          <p:nvPr/>
        </p:nvSpPr>
        <p:spPr>
          <a:xfrm>
            <a:off x="9787914" y="5452223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4" name="Соединит. линия"/>
          <p:cNvSpPr/>
          <p:nvPr/>
        </p:nvSpPr>
        <p:spPr>
          <a:xfrm>
            <a:off x="13599394" y="3900240"/>
            <a:ext cx="640879" cy="1105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535" name="Линия"/>
          <p:cNvSpPr/>
          <p:nvPr/>
        </p:nvSpPr>
        <p:spPr>
          <a:xfrm>
            <a:off x="11530462" y="5452223"/>
            <a:ext cx="1776916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38" name="S"/>
          <p:cNvGrpSpPr/>
          <p:nvPr/>
        </p:nvGrpSpPr>
        <p:grpSpPr>
          <a:xfrm>
            <a:off x="10340794" y="4813895"/>
            <a:ext cx="1270007" cy="1270007"/>
            <a:chOff x="0" y="0"/>
            <a:chExt cx="1270005" cy="1270005"/>
          </a:xfrm>
        </p:grpSpPr>
        <p:sp>
          <p:nvSpPr>
            <p:cNvPr id="536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37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39" name="_ , \t"/>
          <p:cNvSpPr txBox="1"/>
          <p:nvPr/>
        </p:nvSpPr>
        <p:spPr>
          <a:xfrm>
            <a:off x="11940382" y="4569755"/>
            <a:ext cx="957073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 , \t</a:t>
            </a:r>
          </a:p>
        </p:txBody>
      </p:sp>
      <p:grpSp>
        <p:nvGrpSpPr>
          <p:cNvPr id="542" name="ID"/>
          <p:cNvGrpSpPr/>
          <p:nvPr/>
        </p:nvGrpSpPr>
        <p:grpSpPr>
          <a:xfrm>
            <a:off x="13319733" y="4813524"/>
            <a:ext cx="1270007" cy="1270007"/>
            <a:chOff x="0" y="0"/>
            <a:chExt cx="1270005" cy="1270005"/>
          </a:xfrm>
        </p:grpSpPr>
        <p:sp>
          <p:nvSpPr>
            <p:cNvPr id="540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41" name="ID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545" name="SPACE"/>
          <p:cNvGrpSpPr/>
          <p:nvPr/>
        </p:nvGrpSpPr>
        <p:grpSpPr>
          <a:xfrm>
            <a:off x="13422686" y="4928628"/>
            <a:ext cx="1053977" cy="1053976"/>
            <a:chOff x="-1" y="-1"/>
            <a:chExt cx="1053975" cy="1053975"/>
          </a:xfrm>
        </p:grpSpPr>
        <p:sp>
          <p:nvSpPr>
            <p:cNvPr id="543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44" name="SPACE"/>
            <p:cNvSpPr txBox="1"/>
            <p:nvPr/>
          </p:nvSpPr>
          <p:spPr>
            <a:xfrm>
              <a:off x="160699" y="109092"/>
              <a:ext cx="732574" cy="835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SPACE</a:t>
              </a:r>
            </a:p>
          </p:txBody>
        </p:sp>
      </p:grpSp>
      <p:sp>
        <p:nvSpPr>
          <p:cNvPr id="546" name="_ , \t"/>
          <p:cNvSpPr txBox="1"/>
          <p:nvPr/>
        </p:nvSpPr>
        <p:spPr>
          <a:xfrm>
            <a:off x="13476200" y="3139393"/>
            <a:ext cx="957073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 , \t</a:t>
            </a:r>
          </a:p>
        </p:txBody>
      </p:sp>
      <p:sp>
        <p:nvSpPr>
          <p:cNvPr id="547" name="«\t»"/>
          <p:cNvSpPr txBox="1"/>
          <p:nvPr/>
        </p:nvSpPr>
        <p:spPr>
          <a:xfrm>
            <a:off x="7420926" y="7240513"/>
            <a:ext cx="3025752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«\t» </a:t>
            </a:r>
          </a:p>
        </p:txBody>
      </p:sp>
      <p:sp>
        <p:nvSpPr>
          <p:cNvPr id="548" name="Подтверждено"/>
          <p:cNvSpPr/>
          <p:nvPr/>
        </p:nvSpPr>
        <p:spPr>
          <a:xfrm>
            <a:off x="9142617" y="7384491"/>
            <a:ext cx="1270002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549" name="Подтверждено"/>
          <p:cNvSpPr/>
          <p:nvPr/>
        </p:nvSpPr>
        <p:spPr>
          <a:xfrm>
            <a:off x="4217301" y="7384491"/>
            <a:ext cx="127000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550" name="«_»"/>
          <p:cNvSpPr txBox="1"/>
          <p:nvPr/>
        </p:nvSpPr>
        <p:spPr>
          <a:xfrm>
            <a:off x="2746488" y="7240513"/>
            <a:ext cx="2036986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«_» </a:t>
            </a:r>
          </a:p>
        </p:txBody>
      </p:sp>
      <p:sp>
        <p:nvSpPr>
          <p:cNvPr id="551" name="«_\r»"/>
          <p:cNvSpPr txBox="1"/>
          <p:nvPr/>
        </p:nvSpPr>
        <p:spPr>
          <a:xfrm>
            <a:off x="18278659" y="7240513"/>
            <a:ext cx="3025752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«_\r» </a:t>
            </a:r>
          </a:p>
        </p:txBody>
      </p:sp>
      <p:sp>
        <p:nvSpPr>
          <p:cNvPr id="552" name="Отмена"/>
          <p:cNvSpPr/>
          <p:nvPr/>
        </p:nvSpPr>
        <p:spPr>
          <a:xfrm>
            <a:off x="20443527" y="7415306"/>
            <a:ext cx="1269991" cy="1269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553" name="Подтверждено"/>
          <p:cNvSpPr/>
          <p:nvPr/>
        </p:nvSpPr>
        <p:spPr>
          <a:xfrm>
            <a:off x="15693073" y="7384491"/>
            <a:ext cx="127000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554" name="«_\t_\t\t__»"/>
          <p:cNvSpPr txBox="1"/>
          <p:nvPr/>
        </p:nvSpPr>
        <p:spPr>
          <a:xfrm>
            <a:off x="11214768" y="7240513"/>
            <a:ext cx="4713387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«_\t_\t\t__»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Объединение в КА с общим начальным состояни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327">
              <a:defRPr spc="-100" sz="7700"/>
            </a:lvl1pPr>
          </a:lstStyle>
          <a:p>
            <a:pPr/>
            <a:r>
              <a:t>Объединение в КА с общим начальным состоянием</a:t>
            </a:r>
          </a:p>
        </p:txBody>
      </p:sp>
      <p:graphicFrame>
        <p:nvGraphicFramePr>
          <p:cNvPr id="557" name="Таблица"/>
          <p:cNvGraphicFramePr/>
          <p:nvPr/>
        </p:nvGraphicFramePr>
        <p:xfrm>
          <a:off x="14885300" y="2860264"/>
          <a:ext cx="8441174" cy="1087246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</a:tblGrid>
              <a:tr h="96778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2059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6426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102947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6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1600">
                          <a:sym typeface="Helvetica Neue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8761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>
                          <a:sym typeface="Helvetica Neue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2947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Helvetica Neue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8761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Helvetica Neue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26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26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26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26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26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26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26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58" name="Символы"/>
          <p:cNvSpPr txBox="1"/>
          <p:nvPr/>
        </p:nvSpPr>
        <p:spPr>
          <a:xfrm>
            <a:off x="18333237" y="2187930"/>
            <a:ext cx="18573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Символы</a:t>
            </a:r>
          </a:p>
        </p:txBody>
      </p:sp>
      <p:sp>
        <p:nvSpPr>
          <p:cNvPr id="559" name="Состояния"/>
          <p:cNvSpPr txBox="1"/>
          <p:nvPr/>
        </p:nvSpPr>
        <p:spPr>
          <a:xfrm rot="16200000">
            <a:off x="13489842" y="8182483"/>
            <a:ext cx="211759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Состояния</a:t>
            </a:r>
          </a:p>
        </p:txBody>
      </p:sp>
      <p:grpSp>
        <p:nvGrpSpPr>
          <p:cNvPr id="672" name="Группа"/>
          <p:cNvGrpSpPr/>
          <p:nvPr/>
        </p:nvGrpSpPr>
        <p:grpSpPr>
          <a:xfrm>
            <a:off x="1880522" y="2607808"/>
            <a:ext cx="11611948" cy="10989833"/>
            <a:chOff x="0" y="-1"/>
            <a:chExt cx="11611947" cy="10989832"/>
          </a:xfrm>
        </p:grpSpPr>
        <p:sp>
          <p:nvSpPr>
            <p:cNvPr id="560" name="Линия"/>
            <p:cNvSpPr/>
            <p:nvPr/>
          </p:nvSpPr>
          <p:spPr>
            <a:xfrm>
              <a:off x="1296594" y="5321482"/>
              <a:ext cx="1088990" cy="286653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1" name="Линия"/>
            <p:cNvSpPr/>
            <p:nvPr/>
          </p:nvSpPr>
          <p:spPr>
            <a:xfrm>
              <a:off x="-1" y="4833527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2" name="Соединит. линия"/>
            <p:cNvSpPr/>
            <p:nvPr/>
          </p:nvSpPr>
          <p:spPr>
            <a:xfrm>
              <a:off x="899736" y="9457642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563" name="Линия"/>
            <p:cNvSpPr/>
            <p:nvPr/>
          </p:nvSpPr>
          <p:spPr>
            <a:xfrm>
              <a:off x="1128198" y="5441950"/>
              <a:ext cx="4874" cy="298058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4" name="Линия"/>
            <p:cNvSpPr/>
            <p:nvPr/>
          </p:nvSpPr>
          <p:spPr>
            <a:xfrm flipV="1">
              <a:off x="1160904" y="1259194"/>
              <a:ext cx="3" cy="294046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5" name="Линия"/>
            <p:cNvSpPr/>
            <p:nvPr/>
          </p:nvSpPr>
          <p:spPr>
            <a:xfrm flipV="1">
              <a:off x="1364515" y="1453322"/>
              <a:ext cx="1014607" cy="28806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6" name="Линия"/>
            <p:cNvSpPr/>
            <p:nvPr/>
          </p:nvSpPr>
          <p:spPr>
            <a:xfrm flipV="1">
              <a:off x="1678581" y="3137579"/>
              <a:ext cx="2664506" cy="149162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7" name="Линия"/>
            <p:cNvSpPr/>
            <p:nvPr/>
          </p:nvSpPr>
          <p:spPr>
            <a:xfrm flipV="1">
              <a:off x="1553516" y="2102223"/>
              <a:ext cx="1928564" cy="239257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8" name="Линия"/>
            <p:cNvSpPr/>
            <p:nvPr/>
          </p:nvSpPr>
          <p:spPr>
            <a:xfrm>
              <a:off x="1145773" y="4931572"/>
              <a:ext cx="2380903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9" name="Линия"/>
            <p:cNvSpPr/>
            <p:nvPr/>
          </p:nvSpPr>
          <p:spPr>
            <a:xfrm>
              <a:off x="1128555" y="4866558"/>
              <a:ext cx="3457115" cy="10656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0" name="Линия"/>
            <p:cNvSpPr/>
            <p:nvPr/>
          </p:nvSpPr>
          <p:spPr>
            <a:xfrm>
              <a:off x="9241014" y="792580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1" name="Соединит. линия"/>
            <p:cNvSpPr/>
            <p:nvPr/>
          </p:nvSpPr>
          <p:spPr>
            <a:xfrm>
              <a:off x="6151365" y="8344159"/>
              <a:ext cx="642084" cy="820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572" name="Линия"/>
            <p:cNvSpPr/>
            <p:nvPr/>
          </p:nvSpPr>
          <p:spPr>
            <a:xfrm>
              <a:off x="6946365" y="7913987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3" name="Соединит. линия"/>
            <p:cNvSpPr/>
            <p:nvPr/>
          </p:nvSpPr>
          <p:spPr>
            <a:xfrm>
              <a:off x="10619360" y="6436103"/>
              <a:ext cx="642085" cy="109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574" name="Линия"/>
            <p:cNvSpPr/>
            <p:nvPr/>
          </p:nvSpPr>
          <p:spPr>
            <a:xfrm>
              <a:off x="1012961" y="4793187"/>
              <a:ext cx="4732199" cy="294499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5" name="Линия"/>
            <p:cNvSpPr/>
            <p:nvPr/>
          </p:nvSpPr>
          <p:spPr>
            <a:xfrm>
              <a:off x="5537881" y="6604502"/>
              <a:ext cx="404911" cy="87217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6" name="Соединит. линия"/>
            <p:cNvSpPr/>
            <p:nvPr/>
          </p:nvSpPr>
          <p:spPr>
            <a:xfrm>
              <a:off x="5688781" y="4235154"/>
              <a:ext cx="1167620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577" name="Линия"/>
            <p:cNvSpPr/>
            <p:nvPr/>
          </p:nvSpPr>
          <p:spPr>
            <a:xfrm flipV="1">
              <a:off x="1696829" y="4822805"/>
              <a:ext cx="3105593" cy="137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80" name="S"/>
            <p:cNvGrpSpPr/>
            <p:nvPr/>
          </p:nvGrpSpPr>
          <p:grpSpPr>
            <a:xfrm>
              <a:off x="552878" y="4195199"/>
              <a:ext cx="1270007" cy="1270007"/>
              <a:chOff x="0" y="-1"/>
              <a:chExt cx="1270005" cy="1270006"/>
            </a:xfrm>
          </p:grpSpPr>
          <p:sp>
            <p:nvSpPr>
              <p:cNvPr id="578" name="Кружок"/>
              <p:cNvSpPr/>
              <p:nvPr/>
            </p:nvSpPr>
            <p:spPr>
              <a:xfrm>
                <a:off x="-1" y="-2"/>
                <a:ext cx="1270006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579" name="S"/>
              <p:cNvSpPr txBox="1"/>
              <p:nvPr/>
            </p:nvSpPr>
            <p:spPr>
              <a:xfrm>
                <a:off x="192337" y="28143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587" name="Группа"/>
            <p:cNvGrpSpPr/>
            <p:nvPr/>
          </p:nvGrpSpPr>
          <p:grpSpPr>
            <a:xfrm>
              <a:off x="552877" y="8389576"/>
              <a:ext cx="1270009" cy="1270009"/>
              <a:chOff x="-2" y="-2"/>
              <a:chExt cx="1270008" cy="1270008"/>
            </a:xfrm>
          </p:grpSpPr>
          <p:grpSp>
            <p:nvGrpSpPr>
              <p:cNvPr id="583" name="ID"/>
              <p:cNvGrpSpPr/>
              <p:nvPr/>
            </p:nvGrpSpPr>
            <p:grpSpPr>
              <a:xfrm>
                <a:off x="-3" y="-3"/>
                <a:ext cx="1270010" cy="1270009"/>
                <a:chOff x="0" y="-1"/>
                <a:chExt cx="1270008" cy="1270008"/>
              </a:xfrm>
            </p:grpSpPr>
            <p:sp>
              <p:nvSpPr>
                <p:cNvPr id="581" name="Кружок"/>
                <p:cNvSpPr/>
                <p:nvPr/>
              </p:nvSpPr>
              <p:spPr>
                <a:xfrm>
                  <a:off x="-1" y="-2"/>
                  <a:ext cx="1270009" cy="127001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58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586" name="SPACE"/>
              <p:cNvGrpSpPr/>
              <p:nvPr/>
            </p:nvGrpSpPr>
            <p:grpSpPr>
              <a:xfrm>
                <a:off x="102950" y="115102"/>
                <a:ext cx="1053979" cy="1053977"/>
                <a:chOff x="-1" y="-1"/>
                <a:chExt cx="1053978" cy="1053975"/>
              </a:xfrm>
            </p:grpSpPr>
            <p:sp>
              <p:nvSpPr>
                <p:cNvPr id="584" name="Кружок"/>
                <p:cNvSpPr/>
                <p:nvPr/>
              </p:nvSpPr>
              <p:spPr>
                <a:xfrm>
                  <a:off x="-2" y="-2"/>
                  <a:ext cx="1053979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585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sp>
          <p:nvSpPr>
            <p:cNvPr id="588" name="+"/>
            <p:cNvSpPr txBox="1"/>
            <p:nvPr/>
          </p:nvSpPr>
          <p:spPr>
            <a:xfrm rot="16200000">
              <a:off x="663809" y="2300168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grpSp>
          <p:nvGrpSpPr>
            <p:cNvPr id="595" name="Группа"/>
            <p:cNvGrpSpPr/>
            <p:nvPr/>
          </p:nvGrpSpPr>
          <p:grpSpPr>
            <a:xfrm>
              <a:off x="493196" y="-2"/>
              <a:ext cx="1270007" cy="1270007"/>
              <a:chOff x="-1" y="-1"/>
              <a:chExt cx="1270006" cy="1270006"/>
            </a:xfrm>
          </p:grpSpPr>
          <p:grpSp>
            <p:nvGrpSpPr>
              <p:cNvPr id="591" name="ID"/>
              <p:cNvGrpSpPr/>
              <p:nvPr/>
            </p:nvGrpSpPr>
            <p:grpSpPr>
              <a:xfrm>
                <a:off x="-2" y="-2"/>
                <a:ext cx="1270008" cy="1270007"/>
                <a:chOff x="0" y="0"/>
                <a:chExt cx="1270006" cy="1270006"/>
              </a:xfrm>
            </p:grpSpPr>
            <p:sp>
              <p:nvSpPr>
                <p:cNvPr id="589" name="Кружок"/>
                <p:cNvSpPr/>
                <p:nvPr/>
              </p:nvSpPr>
              <p:spPr>
                <a:xfrm rot="16200000">
                  <a:off x="0" y="-1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590" name="ID"/>
                <p:cNvSpPr txBox="1"/>
                <p:nvPr/>
              </p:nvSpPr>
              <p:spPr>
                <a:xfrm rot="16200000">
                  <a:off x="192336" y="281435"/>
                  <a:ext cx="885329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594" name="+"/>
              <p:cNvGrpSpPr/>
              <p:nvPr/>
            </p:nvGrpSpPr>
            <p:grpSpPr>
              <a:xfrm>
                <a:off x="115101" y="113075"/>
                <a:ext cx="1053979" cy="1053977"/>
                <a:chOff x="0" y="-1"/>
                <a:chExt cx="1053978" cy="1053975"/>
              </a:xfrm>
            </p:grpSpPr>
            <p:sp>
              <p:nvSpPr>
                <p:cNvPr id="592" name="Кружок"/>
                <p:cNvSpPr/>
                <p:nvPr/>
              </p:nvSpPr>
              <p:spPr>
                <a:xfrm rot="16200000">
                  <a:off x="0" y="-3"/>
                  <a:ext cx="1053977" cy="105397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593" name="+"/>
                <p:cNvSpPr txBox="1"/>
                <p:nvPr/>
              </p:nvSpPr>
              <p:spPr>
                <a:xfrm rot="16200000">
                  <a:off x="160700" y="234887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+</a:t>
                  </a:r>
                </a:p>
              </p:txBody>
            </p:sp>
          </p:grpSp>
        </p:grpSp>
        <p:sp>
          <p:nvSpPr>
            <p:cNvPr id="596" name="_"/>
            <p:cNvSpPr txBox="1"/>
            <p:nvPr/>
          </p:nvSpPr>
          <p:spPr>
            <a:xfrm rot="21592414">
              <a:off x="1524605" y="2288683"/>
              <a:ext cx="301702" cy="68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</a:t>
              </a:r>
            </a:p>
          </p:txBody>
        </p:sp>
        <p:grpSp>
          <p:nvGrpSpPr>
            <p:cNvPr id="603" name="Группа"/>
            <p:cNvGrpSpPr/>
            <p:nvPr/>
          </p:nvGrpSpPr>
          <p:grpSpPr>
            <a:xfrm>
              <a:off x="1968452" y="217275"/>
              <a:ext cx="1318032" cy="1318032"/>
              <a:chOff x="0" y="0"/>
              <a:chExt cx="1318031" cy="1318031"/>
            </a:xfrm>
          </p:grpSpPr>
          <p:grpSp>
            <p:nvGrpSpPr>
              <p:cNvPr id="599" name="ID"/>
              <p:cNvGrpSpPr/>
              <p:nvPr/>
            </p:nvGrpSpPr>
            <p:grpSpPr>
              <a:xfrm>
                <a:off x="-1" y="-1"/>
                <a:ext cx="1318032" cy="1318032"/>
                <a:chOff x="0" y="0"/>
                <a:chExt cx="1318031" cy="1318031"/>
              </a:xfrm>
            </p:grpSpPr>
            <p:sp>
              <p:nvSpPr>
                <p:cNvPr id="597" name="Кружок"/>
                <p:cNvSpPr/>
                <p:nvPr/>
              </p:nvSpPr>
              <p:spPr>
                <a:xfrm rot="21467411">
                  <a:off x="24012" y="24012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598" name="ID"/>
                <p:cNvSpPr txBox="1"/>
                <p:nvPr/>
              </p:nvSpPr>
              <p:spPr>
                <a:xfrm rot="21467411">
                  <a:off x="216349" y="305445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02" name="-"/>
              <p:cNvGrpSpPr/>
              <p:nvPr/>
            </p:nvGrpSpPr>
            <p:grpSpPr>
              <a:xfrm>
                <a:off x="107313" y="119377"/>
                <a:ext cx="1093833" cy="1093833"/>
                <a:chOff x="0" y="0"/>
                <a:chExt cx="1093832" cy="1093832"/>
              </a:xfrm>
            </p:grpSpPr>
            <p:sp>
              <p:nvSpPr>
                <p:cNvPr id="600" name="Кружок"/>
                <p:cNvSpPr/>
                <p:nvPr/>
              </p:nvSpPr>
              <p:spPr>
                <a:xfrm rot="21467411">
                  <a:off x="19928" y="19928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601" name="-"/>
                <p:cNvSpPr txBox="1"/>
                <p:nvPr/>
              </p:nvSpPr>
              <p:spPr>
                <a:xfrm rot="21467411">
                  <a:off x="180629" y="254814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</p:grpSp>
        </p:grpSp>
        <p:sp>
          <p:nvSpPr>
            <p:cNvPr id="604" name="/"/>
            <p:cNvSpPr txBox="1"/>
            <p:nvPr/>
          </p:nvSpPr>
          <p:spPr>
            <a:xfrm>
              <a:off x="2712416" y="3308405"/>
              <a:ext cx="278169" cy="7324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/</a:t>
              </a:r>
            </a:p>
          </p:txBody>
        </p:sp>
        <p:grpSp>
          <p:nvGrpSpPr>
            <p:cNvPr id="611" name="Группа"/>
            <p:cNvGrpSpPr/>
            <p:nvPr/>
          </p:nvGrpSpPr>
          <p:grpSpPr>
            <a:xfrm>
              <a:off x="4254316" y="2184330"/>
              <a:ext cx="1270009" cy="1270009"/>
              <a:chOff x="-2" y="-2"/>
              <a:chExt cx="1270008" cy="1270008"/>
            </a:xfrm>
          </p:grpSpPr>
          <p:grpSp>
            <p:nvGrpSpPr>
              <p:cNvPr id="607" name="ID"/>
              <p:cNvGrpSpPr/>
              <p:nvPr/>
            </p:nvGrpSpPr>
            <p:grpSpPr>
              <a:xfrm>
                <a:off x="-3" y="-3"/>
                <a:ext cx="1270010" cy="1270009"/>
                <a:chOff x="0" y="-1"/>
                <a:chExt cx="1270008" cy="1270008"/>
              </a:xfrm>
            </p:grpSpPr>
            <p:sp>
              <p:nvSpPr>
                <p:cNvPr id="605" name="Кружок"/>
                <p:cNvSpPr/>
                <p:nvPr/>
              </p:nvSpPr>
              <p:spPr>
                <a:xfrm>
                  <a:off x="-1" y="-2"/>
                  <a:ext cx="1270009" cy="127001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06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10" name="/"/>
              <p:cNvGrpSpPr/>
              <p:nvPr/>
            </p:nvGrpSpPr>
            <p:grpSpPr>
              <a:xfrm>
                <a:off x="102950" y="115102"/>
                <a:ext cx="1053979" cy="1053977"/>
                <a:chOff x="-1" y="-1"/>
                <a:chExt cx="1053978" cy="1053975"/>
              </a:xfrm>
            </p:grpSpPr>
            <p:sp>
              <p:nvSpPr>
                <p:cNvPr id="608" name="Кружок"/>
                <p:cNvSpPr/>
                <p:nvPr/>
              </p:nvSpPr>
              <p:spPr>
                <a:xfrm>
                  <a:off x="-2" y="-2"/>
                  <a:ext cx="1053979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609" name="/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sp>
          <p:nvSpPr>
            <p:cNvPr id="612" name="*"/>
            <p:cNvSpPr txBox="1"/>
            <p:nvPr/>
          </p:nvSpPr>
          <p:spPr>
            <a:xfrm rot="21565514">
              <a:off x="2167528" y="2691057"/>
              <a:ext cx="361316" cy="1060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grpSp>
          <p:nvGrpSpPr>
            <p:cNvPr id="619" name="Группа"/>
            <p:cNvGrpSpPr/>
            <p:nvPr/>
          </p:nvGrpSpPr>
          <p:grpSpPr>
            <a:xfrm>
              <a:off x="3021131" y="744307"/>
              <a:ext cx="1792036" cy="1792036"/>
              <a:chOff x="-2" y="-1"/>
              <a:chExt cx="1792035" cy="1792035"/>
            </a:xfrm>
          </p:grpSpPr>
          <p:grpSp>
            <p:nvGrpSpPr>
              <p:cNvPr id="615" name="ID"/>
              <p:cNvGrpSpPr/>
              <p:nvPr/>
            </p:nvGrpSpPr>
            <p:grpSpPr>
              <a:xfrm>
                <a:off x="-3" y="-2"/>
                <a:ext cx="1792037" cy="1792036"/>
                <a:chOff x="-1" y="-1"/>
                <a:chExt cx="1792035" cy="1792035"/>
              </a:xfrm>
            </p:grpSpPr>
            <p:sp>
              <p:nvSpPr>
                <p:cNvPr id="613" name="Кружок"/>
                <p:cNvSpPr/>
                <p:nvPr/>
              </p:nvSpPr>
              <p:spPr>
                <a:xfrm rot="19130173">
                  <a:off x="261013" y="261013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14" name="ID"/>
                <p:cNvSpPr txBox="1"/>
                <p:nvPr/>
              </p:nvSpPr>
              <p:spPr>
                <a:xfrm rot="19130173">
                  <a:off x="453350" y="54244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18" name="*"/>
              <p:cNvGrpSpPr/>
              <p:nvPr/>
            </p:nvGrpSpPr>
            <p:grpSpPr>
              <a:xfrm>
                <a:off x="153266" y="161080"/>
                <a:ext cx="1487209" cy="1487209"/>
                <a:chOff x="-1" y="-1"/>
                <a:chExt cx="1487208" cy="1487208"/>
              </a:xfrm>
            </p:grpSpPr>
            <p:sp>
              <p:nvSpPr>
                <p:cNvPr id="616" name="Кружок"/>
                <p:cNvSpPr/>
                <p:nvPr/>
              </p:nvSpPr>
              <p:spPr>
                <a:xfrm rot="19130173">
                  <a:off x="216614" y="216615"/>
                  <a:ext cx="1053979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617" name="*"/>
                <p:cNvSpPr txBox="1"/>
                <p:nvPr/>
              </p:nvSpPr>
              <p:spPr>
                <a:xfrm rot="19130173">
                  <a:off x="377314" y="451502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sp>
          <p:nvSpPr>
            <p:cNvPr id="620" name="("/>
            <p:cNvSpPr txBox="1"/>
            <p:nvPr/>
          </p:nvSpPr>
          <p:spPr>
            <a:xfrm>
              <a:off x="2444342" y="588317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grpSp>
          <p:nvGrpSpPr>
            <p:cNvPr id="627" name="Группа"/>
            <p:cNvGrpSpPr/>
            <p:nvPr/>
          </p:nvGrpSpPr>
          <p:grpSpPr>
            <a:xfrm>
              <a:off x="3338471" y="7368878"/>
              <a:ext cx="1270009" cy="1270009"/>
              <a:chOff x="-2" y="-2"/>
              <a:chExt cx="1270008" cy="1270008"/>
            </a:xfrm>
          </p:grpSpPr>
          <p:grpSp>
            <p:nvGrpSpPr>
              <p:cNvPr id="623" name="ID"/>
              <p:cNvGrpSpPr/>
              <p:nvPr/>
            </p:nvGrpSpPr>
            <p:grpSpPr>
              <a:xfrm>
                <a:off x="-3" y="-3"/>
                <a:ext cx="1270010" cy="1270009"/>
                <a:chOff x="0" y="-1"/>
                <a:chExt cx="1270008" cy="1270008"/>
              </a:xfrm>
            </p:grpSpPr>
            <p:sp>
              <p:nvSpPr>
                <p:cNvPr id="621" name="Кружок"/>
                <p:cNvSpPr/>
                <p:nvPr/>
              </p:nvSpPr>
              <p:spPr>
                <a:xfrm>
                  <a:off x="-1" y="-2"/>
                  <a:ext cx="1270009" cy="127001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2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26" name="("/>
              <p:cNvGrpSpPr/>
              <p:nvPr/>
            </p:nvGrpSpPr>
            <p:grpSpPr>
              <a:xfrm>
                <a:off x="102950" y="115102"/>
                <a:ext cx="1053979" cy="1053977"/>
                <a:chOff x="-1" y="-1"/>
                <a:chExt cx="1053978" cy="1053975"/>
              </a:xfrm>
            </p:grpSpPr>
            <p:sp>
              <p:nvSpPr>
                <p:cNvPr id="624" name="Кружок"/>
                <p:cNvSpPr/>
                <p:nvPr/>
              </p:nvSpPr>
              <p:spPr>
                <a:xfrm>
                  <a:off x="-2" y="-2"/>
                  <a:ext cx="1053979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625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sp>
          <p:nvSpPr>
            <p:cNvPr id="628" name=")"/>
            <p:cNvSpPr txBox="1"/>
            <p:nvPr/>
          </p:nvSpPr>
          <p:spPr>
            <a:xfrm>
              <a:off x="2027365" y="6470090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grpSp>
          <p:nvGrpSpPr>
            <p:cNvPr id="635" name="Группа"/>
            <p:cNvGrpSpPr/>
            <p:nvPr/>
          </p:nvGrpSpPr>
          <p:grpSpPr>
            <a:xfrm>
              <a:off x="2038535" y="8138511"/>
              <a:ext cx="1270009" cy="1270009"/>
              <a:chOff x="-2" y="-2"/>
              <a:chExt cx="1270008" cy="1270008"/>
            </a:xfrm>
          </p:grpSpPr>
          <p:grpSp>
            <p:nvGrpSpPr>
              <p:cNvPr id="631" name="ID"/>
              <p:cNvGrpSpPr/>
              <p:nvPr/>
            </p:nvGrpSpPr>
            <p:grpSpPr>
              <a:xfrm>
                <a:off x="-3" y="-3"/>
                <a:ext cx="1270010" cy="1270009"/>
                <a:chOff x="0" y="-1"/>
                <a:chExt cx="1270008" cy="1270008"/>
              </a:xfrm>
            </p:grpSpPr>
            <p:sp>
              <p:nvSpPr>
                <p:cNvPr id="629" name="Кружок"/>
                <p:cNvSpPr/>
                <p:nvPr/>
              </p:nvSpPr>
              <p:spPr>
                <a:xfrm>
                  <a:off x="-1" y="-2"/>
                  <a:ext cx="1270009" cy="127001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30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34" name=")"/>
              <p:cNvGrpSpPr/>
              <p:nvPr/>
            </p:nvGrpSpPr>
            <p:grpSpPr>
              <a:xfrm>
                <a:off x="102950" y="115102"/>
                <a:ext cx="1053979" cy="1053977"/>
                <a:chOff x="-1" y="-1"/>
                <a:chExt cx="1053978" cy="1053975"/>
              </a:xfrm>
            </p:grpSpPr>
            <p:sp>
              <p:nvSpPr>
                <p:cNvPr id="632" name="Кружок"/>
                <p:cNvSpPr/>
                <p:nvPr/>
              </p:nvSpPr>
              <p:spPr>
                <a:xfrm>
                  <a:off x="-2" y="-2"/>
                  <a:ext cx="1053979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633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sp>
          <p:nvSpPr>
            <p:cNvPr id="636" name="+, -"/>
            <p:cNvSpPr txBox="1"/>
            <p:nvPr/>
          </p:nvSpPr>
          <p:spPr>
            <a:xfrm rot="606376">
              <a:off x="3103829" y="4731153"/>
              <a:ext cx="778562" cy="934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  <a:r>
                <a:t>+</a:t>
              </a:r>
              <a:r>
                <a:rPr sz="2400"/>
                <a:t>,</a:t>
              </a:r>
              <a:r>
                <a:t> -</a:t>
              </a:r>
            </a:p>
          </p:txBody>
        </p:sp>
        <p:sp>
          <p:nvSpPr>
            <p:cNvPr id="637" name="0, …, 9"/>
            <p:cNvSpPr txBox="1"/>
            <p:nvPr/>
          </p:nvSpPr>
          <p:spPr>
            <a:xfrm rot="50647">
              <a:off x="6006145" y="926501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grpSp>
          <p:nvGrpSpPr>
            <p:cNvPr id="640" name="dot"/>
            <p:cNvGrpSpPr/>
            <p:nvPr/>
          </p:nvGrpSpPr>
          <p:grpSpPr>
            <a:xfrm>
              <a:off x="8002955" y="7307462"/>
              <a:ext cx="1288579" cy="1288579"/>
              <a:chOff x="0" y="-1"/>
              <a:chExt cx="1288577" cy="1288578"/>
            </a:xfrm>
          </p:grpSpPr>
          <p:sp>
            <p:nvSpPr>
              <p:cNvPr id="638" name="Кружок"/>
              <p:cNvSpPr/>
              <p:nvPr/>
            </p:nvSpPr>
            <p:spPr>
              <a:xfrm rot="50647">
                <a:off x="9285" y="9285"/>
                <a:ext cx="1270006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39" name="dot"/>
              <p:cNvSpPr txBox="1"/>
              <p:nvPr/>
            </p:nvSpPr>
            <p:spPr>
              <a:xfrm rot="50647">
                <a:off x="201623" y="290718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643" name="S"/>
            <p:cNvGrpSpPr/>
            <p:nvPr/>
          </p:nvGrpSpPr>
          <p:grpSpPr>
            <a:xfrm>
              <a:off x="5724781" y="7261194"/>
              <a:ext cx="1288578" cy="1288579"/>
              <a:chOff x="0" y="-1"/>
              <a:chExt cx="1288577" cy="1288578"/>
            </a:xfrm>
          </p:grpSpPr>
          <p:sp>
            <p:nvSpPr>
              <p:cNvPr id="641" name="Кружок"/>
              <p:cNvSpPr/>
              <p:nvPr/>
            </p:nvSpPr>
            <p:spPr>
              <a:xfrm rot="50647">
                <a:off x="9285" y="9285"/>
                <a:ext cx="1270006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42" name="S"/>
              <p:cNvSpPr txBox="1"/>
              <p:nvPr/>
            </p:nvSpPr>
            <p:spPr>
              <a:xfrm rot="50647">
                <a:off x="201623" y="290718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646" name="NUM INT"/>
            <p:cNvGrpSpPr/>
            <p:nvPr/>
          </p:nvGrpSpPr>
          <p:grpSpPr>
            <a:xfrm>
              <a:off x="5834187" y="7383488"/>
              <a:ext cx="1069390" cy="1069390"/>
              <a:chOff x="0" y="0"/>
              <a:chExt cx="1069388" cy="1069388"/>
            </a:xfrm>
          </p:grpSpPr>
          <p:sp>
            <p:nvSpPr>
              <p:cNvPr id="644" name="Кружок"/>
              <p:cNvSpPr/>
              <p:nvPr/>
            </p:nvSpPr>
            <p:spPr>
              <a:xfrm rot="50647">
                <a:off x="7706" y="7706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45" name="NUM INT"/>
              <p:cNvSpPr txBox="1"/>
              <p:nvPr/>
            </p:nvSpPr>
            <p:spPr>
              <a:xfrm rot="50647">
                <a:off x="168406" y="104161"/>
                <a:ext cx="732574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sp>
          <p:nvSpPr>
            <p:cNvPr id="647" name="."/>
            <p:cNvSpPr txBox="1"/>
            <p:nvPr/>
          </p:nvSpPr>
          <p:spPr>
            <a:xfrm rot="50647">
              <a:off x="7386448" y="7308071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648" name="0, …, 9"/>
            <p:cNvSpPr txBox="1"/>
            <p:nvPr/>
          </p:nvSpPr>
          <p:spPr>
            <a:xfrm rot="50647">
              <a:off x="10488885" y="5892843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grpSp>
          <p:nvGrpSpPr>
            <p:cNvPr id="651" name="S"/>
            <p:cNvGrpSpPr/>
            <p:nvPr/>
          </p:nvGrpSpPr>
          <p:grpSpPr>
            <a:xfrm>
              <a:off x="10323368" y="7372437"/>
              <a:ext cx="1288579" cy="1288579"/>
              <a:chOff x="0" y="-1"/>
              <a:chExt cx="1288577" cy="1288578"/>
            </a:xfrm>
          </p:grpSpPr>
          <p:sp>
            <p:nvSpPr>
              <p:cNvPr id="649" name="Кружок"/>
              <p:cNvSpPr/>
              <p:nvPr/>
            </p:nvSpPr>
            <p:spPr>
              <a:xfrm rot="50647">
                <a:off x="9285" y="9285"/>
                <a:ext cx="1270006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50" name="S"/>
              <p:cNvSpPr txBox="1"/>
              <p:nvPr/>
            </p:nvSpPr>
            <p:spPr>
              <a:xfrm rot="50647">
                <a:off x="201623" y="290718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654" name="NUM FLOAT"/>
            <p:cNvGrpSpPr/>
            <p:nvPr/>
          </p:nvGrpSpPr>
          <p:grpSpPr>
            <a:xfrm>
              <a:off x="10432777" y="7494731"/>
              <a:ext cx="1069390" cy="1069390"/>
              <a:chOff x="0" y="0"/>
              <a:chExt cx="1069388" cy="1069388"/>
            </a:xfrm>
          </p:grpSpPr>
          <p:sp>
            <p:nvSpPr>
              <p:cNvPr id="652" name="Кружок"/>
              <p:cNvSpPr/>
              <p:nvPr/>
            </p:nvSpPr>
            <p:spPr>
              <a:xfrm rot="50647">
                <a:off x="7706" y="7706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53" name="NUM FLOAT"/>
              <p:cNvSpPr txBox="1"/>
              <p:nvPr/>
            </p:nvSpPr>
            <p:spPr>
              <a:xfrm rot="50647">
                <a:off x="168406" y="27707"/>
                <a:ext cx="732574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655" name="0, …, 9"/>
            <p:cNvSpPr txBox="1"/>
            <p:nvPr/>
          </p:nvSpPr>
          <p:spPr>
            <a:xfrm rot="50647">
              <a:off x="9272950" y="734187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grpSp>
          <p:nvGrpSpPr>
            <p:cNvPr id="658" name="sign"/>
            <p:cNvGrpSpPr/>
            <p:nvPr/>
          </p:nvGrpSpPr>
          <p:grpSpPr>
            <a:xfrm>
              <a:off x="4571187" y="5524300"/>
              <a:ext cx="1273502" cy="1273502"/>
              <a:chOff x="0" y="0"/>
              <a:chExt cx="1273500" cy="1273500"/>
            </a:xfrm>
          </p:grpSpPr>
          <p:sp>
            <p:nvSpPr>
              <p:cNvPr id="656" name="Кружок"/>
              <p:cNvSpPr/>
              <p:nvPr/>
            </p:nvSpPr>
            <p:spPr>
              <a:xfrm rot="9479">
                <a:off x="1748" y="1748"/>
                <a:ext cx="1270004" cy="12700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57" name="sign"/>
              <p:cNvSpPr txBox="1"/>
              <p:nvPr/>
            </p:nvSpPr>
            <p:spPr>
              <a:xfrm rot="9479">
                <a:off x="194085" y="283181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sign</a:t>
                </a:r>
              </a:p>
            </p:txBody>
          </p:sp>
        </p:grpSp>
        <p:sp>
          <p:nvSpPr>
            <p:cNvPr id="659" name="0, …, 9"/>
            <p:cNvSpPr txBox="1"/>
            <p:nvPr/>
          </p:nvSpPr>
          <p:spPr>
            <a:xfrm rot="1844976">
              <a:off x="3467505" y="5971711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660" name="0, …, 9"/>
            <p:cNvSpPr txBox="1"/>
            <p:nvPr/>
          </p:nvSpPr>
          <p:spPr>
            <a:xfrm>
              <a:off x="5782403" y="658845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661" name="a, …, z, A, …, Z"/>
            <p:cNvSpPr txBox="1"/>
            <p:nvPr/>
          </p:nvSpPr>
          <p:spPr>
            <a:xfrm>
              <a:off x="2298807" y="4245917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grpSp>
          <p:nvGrpSpPr>
            <p:cNvPr id="668" name="Группа"/>
            <p:cNvGrpSpPr/>
            <p:nvPr/>
          </p:nvGrpSpPr>
          <p:grpSpPr>
            <a:xfrm>
              <a:off x="4775646" y="4185770"/>
              <a:ext cx="1270009" cy="1270009"/>
              <a:chOff x="-2" y="-2"/>
              <a:chExt cx="1270008" cy="1270008"/>
            </a:xfrm>
          </p:grpSpPr>
          <p:grpSp>
            <p:nvGrpSpPr>
              <p:cNvPr id="664" name="ID"/>
              <p:cNvGrpSpPr/>
              <p:nvPr/>
            </p:nvGrpSpPr>
            <p:grpSpPr>
              <a:xfrm>
                <a:off x="-3" y="-3"/>
                <a:ext cx="1270010" cy="1270009"/>
                <a:chOff x="0" y="-1"/>
                <a:chExt cx="1270008" cy="1270008"/>
              </a:xfrm>
            </p:grpSpPr>
            <p:sp>
              <p:nvSpPr>
                <p:cNvPr id="662" name="Кружок"/>
                <p:cNvSpPr/>
                <p:nvPr/>
              </p:nvSpPr>
              <p:spPr>
                <a:xfrm>
                  <a:off x="-1" y="-2"/>
                  <a:ext cx="1270009" cy="127001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63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67" name="ID"/>
              <p:cNvGrpSpPr/>
              <p:nvPr/>
            </p:nvGrpSpPr>
            <p:grpSpPr>
              <a:xfrm>
                <a:off x="102950" y="115102"/>
                <a:ext cx="1053979" cy="1053977"/>
                <a:chOff x="-1" y="-1"/>
                <a:chExt cx="1053978" cy="1053975"/>
              </a:xfrm>
            </p:grpSpPr>
            <p:sp>
              <p:nvSpPr>
                <p:cNvPr id="665" name="Кружок"/>
                <p:cNvSpPr/>
                <p:nvPr/>
              </p:nvSpPr>
              <p:spPr>
                <a:xfrm>
                  <a:off x="-2" y="-2"/>
                  <a:ext cx="1053979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66" name="ID"/>
                <p:cNvSpPr txBox="1"/>
                <p:nvPr/>
              </p:nvSpPr>
              <p:spPr>
                <a:xfrm>
                  <a:off x="160700" y="173417"/>
                  <a:ext cx="732575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sp>
          <p:nvSpPr>
            <p:cNvPr id="669" name="a, …, z, A, …, Z, 0, …, 9"/>
            <p:cNvSpPr txBox="1"/>
            <p:nvPr/>
          </p:nvSpPr>
          <p:spPr>
            <a:xfrm>
              <a:off x="5126211" y="3571163"/>
              <a:ext cx="3025751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670" name="_ , \t"/>
            <p:cNvSpPr txBox="1"/>
            <p:nvPr/>
          </p:nvSpPr>
          <p:spPr>
            <a:xfrm>
              <a:off x="951115" y="10358386"/>
              <a:ext cx="782594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 , \t</a:t>
              </a:r>
            </a:p>
          </p:txBody>
        </p:sp>
        <p:sp>
          <p:nvSpPr>
            <p:cNvPr id="671" name="_ , \t"/>
            <p:cNvSpPr txBox="1"/>
            <p:nvPr/>
          </p:nvSpPr>
          <p:spPr>
            <a:xfrm>
              <a:off x="214687" y="6320296"/>
              <a:ext cx="782594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 , \t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Полученный таким образом КА не является детерминированным, так как из начального состояния S по символам     ‘+’ и ‘-’ можно перейти как в соответствующие состояния + и -, так и в состояние sign.…"/>
          <p:cNvSpPr txBox="1"/>
          <p:nvPr>
            <p:ph type="body" sz="half" idx="1"/>
          </p:nvPr>
        </p:nvSpPr>
        <p:spPr>
          <a:xfrm>
            <a:off x="1219198" y="4023221"/>
            <a:ext cx="9757573" cy="8384680"/>
          </a:xfrm>
          <a:prstGeom prst="rect">
            <a:avLst/>
          </a:prstGeom>
        </p:spPr>
        <p:txBody>
          <a:bodyPr/>
          <a:lstStyle/>
          <a:p>
            <a:pPr algn="l" defTabSz="2438337">
              <a:lnSpc>
                <a:spcPct val="90000"/>
              </a:lnSpc>
              <a:spcBef>
                <a:spcPts val="2400"/>
              </a:spcBef>
              <a:defRPr spc="0" sz="4400"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Полученный таким образом КА не является детерминированным, так как из начального состояния S по символам     ‘</a:t>
            </a:r>
            <a:r>
              <a:rPr i="1"/>
              <a:t>+’</a:t>
            </a:r>
            <a:r>
              <a:t> и ‘-</a:t>
            </a:r>
            <a:r>
              <a:rPr i="1"/>
              <a:t>’</a:t>
            </a:r>
            <a:r>
              <a:t> можно перейти как в соответствующие состояния + и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-</a:t>
            </a:r>
            <a:r>
              <a:t>, так и в состояние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sign</a:t>
            </a:r>
            <a:r>
              <a:t>.</a:t>
            </a:r>
          </a:p>
          <a:p>
            <a:pPr algn="l" defTabSz="2438337">
              <a:lnSpc>
                <a:spcPct val="90000"/>
              </a:lnSpc>
              <a:spcBef>
                <a:spcPts val="2400"/>
              </a:spcBef>
              <a:defRPr spc="0" sz="4400"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Воспользуемся алгоритмом </a:t>
            </a:r>
            <a:r>
              <a:rPr i="1" sz="5000">
                <a:latin typeface="Canela Text Bold"/>
                <a:ea typeface="Canela Text Bold"/>
                <a:cs typeface="Canela Text Bold"/>
                <a:sym typeface="Canela Text Bold"/>
              </a:rPr>
              <a:t>конструкции подмножеств</a:t>
            </a:r>
            <a:r>
              <a:t>*.</a:t>
            </a:r>
          </a:p>
        </p:txBody>
      </p:sp>
      <p:sp>
        <p:nvSpPr>
          <p:cNvPr id="675" name="Символы"/>
          <p:cNvSpPr txBox="1"/>
          <p:nvPr/>
        </p:nvSpPr>
        <p:spPr>
          <a:xfrm>
            <a:off x="18333239" y="2187930"/>
            <a:ext cx="18573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Символы</a:t>
            </a:r>
          </a:p>
        </p:txBody>
      </p:sp>
      <p:sp>
        <p:nvSpPr>
          <p:cNvPr id="676" name="Состояния"/>
          <p:cNvSpPr txBox="1"/>
          <p:nvPr/>
        </p:nvSpPr>
        <p:spPr>
          <a:xfrm rot="16200000">
            <a:off x="13489842" y="8182482"/>
            <a:ext cx="211759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Состояния</a:t>
            </a:r>
          </a:p>
        </p:txBody>
      </p:sp>
      <p:sp>
        <p:nvSpPr>
          <p:cNvPr id="677" name="Объединение в КА с общим начальным состоянием"/>
          <p:cNvSpPr txBox="1"/>
          <p:nvPr/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243327">
              <a:lnSpc>
                <a:spcPct val="80000"/>
              </a:lnSpc>
              <a:defRPr spc="-100" sz="7700">
                <a:latin typeface="Canela Bold"/>
                <a:ea typeface="Canela Bold"/>
                <a:cs typeface="Canela Bold"/>
                <a:sym typeface="Canela Bold"/>
              </a:defRPr>
            </a:lvl1pPr>
          </a:lstStyle>
          <a:p>
            <a:pPr/>
            <a:r>
              <a:t>Объединение в КА с общим начальным состоянием</a:t>
            </a:r>
          </a:p>
        </p:txBody>
      </p:sp>
      <p:graphicFrame>
        <p:nvGraphicFramePr>
          <p:cNvPr id="678" name="Таблица"/>
          <p:cNvGraphicFramePr/>
          <p:nvPr/>
        </p:nvGraphicFramePr>
        <p:xfrm>
          <a:off x="14885302" y="2860264"/>
          <a:ext cx="8441174" cy="108823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</a:tblGrid>
              <a:tr h="965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solidFill>
                            <a:schemeClr val="accent5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solidFill>
                            <a:schemeClr val="accent5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6478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102666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6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1600">
                          <a:sym typeface="Helvetica Neue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8737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>
                          <a:sym typeface="Helvetica Neue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2666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Helvetica Neue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8737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Helvetica Neue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78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78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78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78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78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78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6478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679" name="*Алгоритм представлен на сайте: https://www.geeksforgeeks.org/conversion-from-nfa-to-dfa/"/>
          <p:cNvSpPr txBox="1"/>
          <p:nvPr/>
        </p:nvSpPr>
        <p:spPr>
          <a:xfrm>
            <a:off x="17793" y="13325155"/>
            <a:ext cx="9037403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*Алгоритм представлен на сайте: https://www.geeksforgeeks.org/conversion-from-nfa-to-dfa/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еобразование НКА в Д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Преобразование НКА в ДКА</a:t>
            </a:r>
          </a:p>
        </p:txBody>
      </p:sp>
      <p:sp>
        <p:nvSpPr>
          <p:cNvPr id="682" name="Алгоритм представлен на сайте: https://www.geeksforgeeks.org/conversion-from-nfa-to-dfa/"/>
          <p:cNvSpPr txBox="1"/>
          <p:nvPr/>
        </p:nvSpPr>
        <p:spPr>
          <a:xfrm>
            <a:off x="15287851" y="13192219"/>
            <a:ext cx="8923549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Алгоритм представлен на сайте: https://www.geeksforgeeks.org/conversion-from-nfa-to-dfa/</a:t>
            </a:r>
          </a:p>
        </p:txBody>
      </p:sp>
      <p:graphicFrame>
        <p:nvGraphicFramePr>
          <p:cNvPr id="683" name="Таблица"/>
          <p:cNvGraphicFramePr/>
          <p:nvPr/>
        </p:nvGraphicFramePr>
        <p:xfrm>
          <a:off x="26995" y="3017248"/>
          <a:ext cx="5588002" cy="1066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Helvetica Neue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Helvetica Neue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Helvetica Neue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Helvetica Neue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Helvetica Neue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684" name="Линия"/>
          <p:cNvSpPr/>
          <p:nvPr/>
        </p:nvSpPr>
        <p:spPr>
          <a:xfrm>
            <a:off x="12076593" y="7417289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87" name="S"/>
          <p:cNvGrpSpPr/>
          <p:nvPr/>
        </p:nvGrpSpPr>
        <p:grpSpPr>
          <a:xfrm>
            <a:off x="12629473" y="6778962"/>
            <a:ext cx="1270007" cy="1270006"/>
            <a:chOff x="0" y="0"/>
            <a:chExt cx="1270005" cy="1270005"/>
          </a:xfrm>
        </p:grpSpPr>
        <p:sp>
          <p:nvSpPr>
            <p:cNvPr id="685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686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aphicFrame>
        <p:nvGraphicFramePr>
          <p:cNvPr id="688" name="Таблица"/>
          <p:cNvGraphicFramePr/>
          <p:nvPr/>
        </p:nvGraphicFramePr>
        <p:xfrm>
          <a:off x="5832642" y="3038230"/>
          <a:ext cx="5588004" cy="762003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1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689" name="Таблица"/>
          <p:cNvGraphicFramePr/>
          <p:nvPr/>
        </p:nvGraphicFramePr>
        <p:xfrm>
          <a:off x="5848763" y="3797975"/>
          <a:ext cx="508003" cy="762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90" name="Создаем новую таблицу переходов только с начальным состоянием."/>
          <p:cNvSpPr txBox="1"/>
          <p:nvPr/>
        </p:nvSpPr>
        <p:spPr>
          <a:xfrm>
            <a:off x="18616001" y="3184462"/>
            <a:ext cx="5619753" cy="524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2400"/>
              </a:spcBef>
              <a:defRPr spc="-100" sz="5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Создаем новую таблицу переходов только с начальным состоянием.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Линия"/>
          <p:cNvSpPr/>
          <p:nvPr/>
        </p:nvSpPr>
        <p:spPr>
          <a:xfrm>
            <a:off x="13205152" y="7450321"/>
            <a:ext cx="2883698" cy="50088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3" name="Линия"/>
          <p:cNvSpPr/>
          <p:nvPr/>
        </p:nvSpPr>
        <p:spPr>
          <a:xfrm flipV="1">
            <a:off x="13470692" y="3986543"/>
            <a:ext cx="1013275" cy="291982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4" name="Линия"/>
          <p:cNvSpPr/>
          <p:nvPr/>
        </p:nvSpPr>
        <p:spPr>
          <a:xfrm flipV="1">
            <a:off x="13647019" y="4564243"/>
            <a:ext cx="1786464" cy="24593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5" name="Линия"/>
          <p:cNvSpPr/>
          <p:nvPr/>
        </p:nvSpPr>
        <p:spPr>
          <a:xfrm flipV="1">
            <a:off x="13840054" y="6419418"/>
            <a:ext cx="2799701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6" name="Преобразование НКА в Д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Преобразование НКА в ДКА</a:t>
            </a:r>
          </a:p>
        </p:txBody>
      </p:sp>
      <p:sp>
        <p:nvSpPr>
          <p:cNvPr id="697" name="Алгоритм представлен на сайте: https://www.geeksforgeeks.org/conversion-from-nfa-to-dfa/"/>
          <p:cNvSpPr txBox="1"/>
          <p:nvPr/>
        </p:nvSpPr>
        <p:spPr>
          <a:xfrm>
            <a:off x="15287851" y="13192219"/>
            <a:ext cx="8923549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Алгоритм представлен на сайте: https://www.geeksforgeeks.org/conversion-from-nfa-to-dfa/</a:t>
            </a:r>
          </a:p>
        </p:txBody>
      </p:sp>
      <p:graphicFrame>
        <p:nvGraphicFramePr>
          <p:cNvPr id="698" name="Таблица"/>
          <p:cNvGraphicFramePr/>
          <p:nvPr/>
        </p:nvGraphicFramePr>
        <p:xfrm>
          <a:off x="5829167" y="3026773"/>
          <a:ext cx="5588002" cy="1524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Helvetica Neue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Helvetica Neue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699" name="Линия"/>
          <p:cNvSpPr/>
          <p:nvPr/>
        </p:nvSpPr>
        <p:spPr>
          <a:xfrm>
            <a:off x="13373188" y="7905245"/>
            <a:ext cx="1088990" cy="28665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0" name="Линия"/>
          <p:cNvSpPr/>
          <p:nvPr/>
        </p:nvSpPr>
        <p:spPr>
          <a:xfrm>
            <a:off x="12076593" y="7417289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1" name="Линия"/>
          <p:cNvSpPr/>
          <p:nvPr/>
        </p:nvSpPr>
        <p:spPr>
          <a:xfrm>
            <a:off x="13204792" y="8025710"/>
            <a:ext cx="4873" cy="298058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2" name="Линия"/>
          <p:cNvSpPr/>
          <p:nvPr/>
        </p:nvSpPr>
        <p:spPr>
          <a:xfrm>
            <a:off x="13222369" y="7515334"/>
            <a:ext cx="2380903" cy="261841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3" name="Линия"/>
          <p:cNvSpPr/>
          <p:nvPr/>
        </p:nvSpPr>
        <p:spPr>
          <a:xfrm>
            <a:off x="13089557" y="7376948"/>
            <a:ext cx="4732197" cy="294499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4" name="Линия"/>
          <p:cNvSpPr/>
          <p:nvPr/>
        </p:nvSpPr>
        <p:spPr>
          <a:xfrm flipV="1">
            <a:off x="13216582" y="3728144"/>
            <a:ext cx="8196" cy="307305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5" name="*"/>
          <p:cNvSpPr txBox="1"/>
          <p:nvPr/>
        </p:nvSpPr>
        <p:spPr>
          <a:xfrm rot="16807079">
            <a:off x="12865247" y="4997555"/>
            <a:ext cx="282272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grpSp>
        <p:nvGrpSpPr>
          <p:cNvPr id="712" name="Группа"/>
          <p:cNvGrpSpPr/>
          <p:nvPr/>
        </p:nvGrpSpPr>
        <p:grpSpPr>
          <a:xfrm>
            <a:off x="12487839" y="2358945"/>
            <a:ext cx="1473362" cy="1473363"/>
            <a:chOff x="0" y="0"/>
            <a:chExt cx="1473361" cy="1473361"/>
          </a:xfrm>
        </p:grpSpPr>
        <p:grpSp>
          <p:nvGrpSpPr>
            <p:cNvPr id="708" name="ID"/>
            <p:cNvGrpSpPr/>
            <p:nvPr/>
          </p:nvGrpSpPr>
          <p:grpSpPr>
            <a:xfrm>
              <a:off x="-1" y="-1"/>
              <a:ext cx="1473362" cy="1473363"/>
              <a:chOff x="0" y="0"/>
              <a:chExt cx="1473361" cy="1473361"/>
            </a:xfrm>
          </p:grpSpPr>
          <p:sp>
            <p:nvSpPr>
              <p:cNvPr id="706" name="Кружок"/>
              <p:cNvSpPr/>
              <p:nvPr/>
            </p:nvSpPr>
            <p:spPr>
              <a:xfrm rot="16807079">
                <a:off x="101678" y="101678"/>
                <a:ext cx="1270005" cy="12700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07" name="ID"/>
              <p:cNvSpPr txBox="1"/>
              <p:nvPr/>
            </p:nvSpPr>
            <p:spPr>
              <a:xfrm rot="16807079">
                <a:off x="294014" y="383113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11" name="*"/>
            <p:cNvGrpSpPr/>
            <p:nvPr/>
          </p:nvGrpSpPr>
          <p:grpSpPr>
            <a:xfrm>
              <a:off x="131397" y="131539"/>
              <a:ext cx="1222742" cy="1222743"/>
              <a:chOff x="-1" y="-1"/>
              <a:chExt cx="1222740" cy="1222742"/>
            </a:xfrm>
          </p:grpSpPr>
          <p:sp>
            <p:nvSpPr>
              <p:cNvPr id="709" name="Кружок"/>
              <p:cNvSpPr/>
              <p:nvPr/>
            </p:nvSpPr>
            <p:spPr>
              <a:xfrm rot="16807079">
                <a:off x="84381" y="84382"/>
                <a:ext cx="1053977" cy="105397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710" name="*"/>
              <p:cNvSpPr txBox="1"/>
              <p:nvPr/>
            </p:nvSpPr>
            <p:spPr>
              <a:xfrm rot="16807079">
                <a:off x="245082" y="319270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715" name="S"/>
          <p:cNvGrpSpPr/>
          <p:nvPr/>
        </p:nvGrpSpPr>
        <p:grpSpPr>
          <a:xfrm>
            <a:off x="12629473" y="6778962"/>
            <a:ext cx="1270007" cy="1270006"/>
            <a:chOff x="0" y="0"/>
            <a:chExt cx="1270005" cy="1270005"/>
          </a:xfrm>
        </p:grpSpPr>
        <p:sp>
          <p:nvSpPr>
            <p:cNvPr id="713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714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722" name="Группа"/>
          <p:cNvGrpSpPr/>
          <p:nvPr/>
        </p:nvGrpSpPr>
        <p:grpSpPr>
          <a:xfrm>
            <a:off x="12629472" y="10973338"/>
            <a:ext cx="1270009" cy="1270009"/>
            <a:chOff x="-2" y="-2"/>
            <a:chExt cx="1270008" cy="1270008"/>
          </a:xfrm>
        </p:grpSpPr>
        <p:grpSp>
          <p:nvGrpSpPr>
            <p:cNvPr id="718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716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17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21" name="SPACE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719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20" name="SPACE"/>
              <p:cNvSpPr txBox="1"/>
              <p:nvPr/>
            </p:nvSpPr>
            <p:spPr>
              <a:xfrm>
                <a:off x="160700" y="109092"/>
                <a:ext cx="732574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sp>
        <p:nvSpPr>
          <p:cNvPr id="723" name="_, \t"/>
          <p:cNvSpPr txBox="1"/>
          <p:nvPr/>
        </p:nvSpPr>
        <p:spPr>
          <a:xfrm>
            <a:off x="12400328" y="9016024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724" name="/"/>
          <p:cNvSpPr txBox="1"/>
          <p:nvPr/>
        </p:nvSpPr>
        <p:spPr>
          <a:xfrm rot="138337">
            <a:off x="13589770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grpSp>
        <p:nvGrpSpPr>
          <p:cNvPr id="731" name="Группа"/>
          <p:cNvGrpSpPr/>
          <p:nvPr/>
        </p:nvGrpSpPr>
        <p:grpSpPr>
          <a:xfrm>
            <a:off x="13974289" y="2715300"/>
            <a:ext cx="1312608" cy="1312608"/>
            <a:chOff x="0" y="0"/>
            <a:chExt cx="1312606" cy="1312606"/>
          </a:xfrm>
        </p:grpSpPr>
        <p:grpSp>
          <p:nvGrpSpPr>
            <p:cNvPr id="727" name="ID"/>
            <p:cNvGrpSpPr/>
            <p:nvPr/>
          </p:nvGrpSpPr>
          <p:grpSpPr>
            <a:xfrm>
              <a:off x="-1" y="-1"/>
              <a:ext cx="1312608" cy="1312608"/>
              <a:chOff x="0" y="0"/>
              <a:chExt cx="1312606" cy="1312606"/>
            </a:xfrm>
          </p:grpSpPr>
          <p:sp>
            <p:nvSpPr>
              <p:cNvPr id="725" name="Кружок"/>
              <p:cNvSpPr/>
              <p:nvPr/>
            </p:nvSpPr>
            <p:spPr>
              <a:xfrm rot="117340">
                <a:off x="21300" y="21300"/>
                <a:ext cx="1270006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26" name="ID"/>
              <p:cNvSpPr txBox="1"/>
              <p:nvPr/>
            </p:nvSpPr>
            <p:spPr>
              <a:xfrm rot="117340">
                <a:off x="213637" y="3027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30" name="/"/>
            <p:cNvGrpSpPr/>
            <p:nvPr/>
          </p:nvGrpSpPr>
          <p:grpSpPr>
            <a:xfrm>
              <a:off x="106334" y="118549"/>
              <a:ext cx="1089330" cy="1089331"/>
              <a:chOff x="0" y="0"/>
              <a:chExt cx="1089328" cy="1089330"/>
            </a:xfrm>
          </p:grpSpPr>
          <p:sp>
            <p:nvSpPr>
              <p:cNvPr id="728" name="Кружок"/>
              <p:cNvSpPr/>
              <p:nvPr/>
            </p:nvSpPr>
            <p:spPr>
              <a:xfrm rot="117340">
                <a:off x="17677" y="17677"/>
                <a:ext cx="1053974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729" name="/"/>
              <p:cNvSpPr txBox="1"/>
              <p:nvPr/>
            </p:nvSpPr>
            <p:spPr>
              <a:xfrm rot="117340">
                <a:off x="178378" y="252562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sp>
        <p:nvSpPr>
          <p:cNvPr id="732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grpSp>
        <p:nvGrpSpPr>
          <p:cNvPr id="739" name="Группа"/>
          <p:cNvGrpSpPr/>
          <p:nvPr/>
        </p:nvGrpSpPr>
        <p:grpSpPr>
          <a:xfrm>
            <a:off x="15415066" y="9952640"/>
            <a:ext cx="1270009" cy="1270009"/>
            <a:chOff x="-2" y="-2"/>
            <a:chExt cx="1270008" cy="1270008"/>
          </a:xfrm>
        </p:grpSpPr>
        <p:grpSp>
          <p:nvGrpSpPr>
            <p:cNvPr id="735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733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34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38" name="(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736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737" name="(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sp>
        <p:nvSpPr>
          <p:cNvPr id="740" name=")"/>
          <p:cNvSpPr txBox="1"/>
          <p:nvPr/>
        </p:nvSpPr>
        <p:spPr>
          <a:xfrm>
            <a:off x="14057568" y="8889131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grpSp>
        <p:nvGrpSpPr>
          <p:cNvPr id="747" name="Группа"/>
          <p:cNvGrpSpPr/>
          <p:nvPr/>
        </p:nvGrpSpPr>
        <p:grpSpPr>
          <a:xfrm>
            <a:off x="14115130" y="10722272"/>
            <a:ext cx="1270009" cy="1270009"/>
            <a:chOff x="-2" y="-2"/>
            <a:chExt cx="1270008" cy="1270008"/>
          </a:xfrm>
        </p:grpSpPr>
        <p:grpSp>
          <p:nvGrpSpPr>
            <p:cNvPr id="743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741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42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46" name=")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744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745" name=")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750" name="S"/>
          <p:cNvGrpSpPr/>
          <p:nvPr/>
        </p:nvGrpSpPr>
        <p:grpSpPr>
          <a:xfrm>
            <a:off x="17801374" y="9844956"/>
            <a:ext cx="1288579" cy="1288580"/>
            <a:chOff x="-1" y="-1"/>
            <a:chExt cx="1288578" cy="1288578"/>
          </a:xfrm>
        </p:grpSpPr>
        <p:sp>
          <p:nvSpPr>
            <p:cNvPr id="748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749" name="S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753" name="NUM INT"/>
          <p:cNvGrpSpPr/>
          <p:nvPr/>
        </p:nvGrpSpPr>
        <p:grpSpPr>
          <a:xfrm>
            <a:off x="17910780" y="9967249"/>
            <a:ext cx="1069390" cy="1069390"/>
            <a:chOff x="0" y="0"/>
            <a:chExt cx="1069388" cy="1069388"/>
          </a:xfrm>
        </p:grpSpPr>
        <p:sp>
          <p:nvSpPr>
            <p:cNvPr id="751" name="Кружок"/>
            <p:cNvSpPr/>
            <p:nvPr/>
          </p:nvSpPr>
          <p:spPr>
            <a:xfrm rot="50647">
              <a:off x="7705" y="7706"/>
              <a:ext cx="1053977" cy="10539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752" name="NUM INT"/>
            <p:cNvSpPr txBox="1"/>
            <p:nvPr/>
          </p:nvSpPr>
          <p:spPr>
            <a:xfrm rot="50647">
              <a:off x="168407" y="104161"/>
              <a:ext cx="732573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754" name="0, …, 9"/>
          <p:cNvSpPr txBox="1"/>
          <p:nvPr/>
        </p:nvSpPr>
        <p:spPr>
          <a:xfrm rot="1844976">
            <a:off x="15544101" y="855547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755" name="a, …, z, A, …, Z"/>
          <p:cNvSpPr txBox="1"/>
          <p:nvPr/>
        </p:nvSpPr>
        <p:spPr>
          <a:xfrm rot="18399807">
            <a:off x="13432713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grpSp>
        <p:nvGrpSpPr>
          <p:cNvPr id="762" name="Группа"/>
          <p:cNvGrpSpPr/>
          <p:nvPr/>
        </p:nvGrpSpPr>
        <p:grpSpPr>
          <a:xfrm>
            <a:off x="15215418" y="3486480"/>
            <a:ext cx="1324256" cy="1324256"/>
            <a:chOff x="-1" y="-1"/>
            <a:chExt cx="1324255" cy="1324255"/>
          </a:xfrm>
        </p:grpSpPr>
        <p:grpSp>
          <p:nvGrpSpPr>
            <p:cNvPr id="758" name="ID"/>
            <p:cNvGrpSpPr/>
            <p:nvPr/>
          </p:nvGrpSpPr>
          <p:grpSpPr>
            <a:xfrm>
              <a:off x="-2" y="-2"/>
              <a:ext cx="1324256" cy="1324256"/>
              <a:chOff x="0" y="0"/>
              <a:chExt cx="1324255" cy="1324255"/>
            </a:xfrm>
          </p:grpSpPr>
          <p:sp>
            <p:nvSpPr>
              <p:cNvPr id="756" name="Кружок"/>
              <p:cNvSpPr/>
              <p:nvPr/>
            </p:nvSpPr>
            <p:spPr>
              <a:xfrm rot="150174">
                <a:off x="27124" y="27124"/>
                <a:ext cx="1270007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57" name="ID"/>
              <p:cNvSpPr txBox="1"/>
              <p:nvPr/>
            </p:nvSpPr>
            <p:spPr>
              <a:xfrm rot="150174">
                <a:off x="219461" y="308557"/>
                <a:ext cx="88533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61" name="ID"/>
            <p:cNvGrpSpPr/>
            <p:nvPr/>
          </p:nvGrpSpPr>
          <p:grpSpPr>
            <a:xfrm>
              <a:off x="107259" y="119488"/>
              <a:ext cx="1098998" cy="1098996"/>
              <a:chOff x="0" y="0"/>
              <a:chExt cx="1098997" cy="1098995"/>
            </a:xfrm>
          </p:grpSpPr>
          <p:sp>
            <p:nvSpPr>
              <p:cNvPr id="759" name="Кружок"/>
              <p:cNvSpPr/>
              <p:nvPr/>
            </p:nvSpPr>
            <p:spPr>
              <a:xfrm rot="150174">
                <a:off x="22510" y="22510"/>
                <a:ext cx="1053976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60" name="ID"/>
              <p:cNvSpPr txBox="1"/>
              <p:nvPr/>
            </p:nvSpPr>
            <p:spPr>
              <a:xfrm rot="150174">
                <a:off x="183211" y="195928"/>
                <a:ext cx="732573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sp>
        <p:nvSpPr>
          <p:cNvPr id="763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770" name="Группа"/>
          <p:cNvGrpSpPr/>
          <p:nvPr/>
        </p:nvGrpSpPr>
        <p:grpSpPr>
          <a:xfrm>
            <a:off x="16643182" y="5572757"/>
            <a:ext cx="1270009" cy="1270009"/>
            <a:chOff x="-2" y="-2"/>
            <a:chExt cx="1270008" cy="1270008"/>
          </a:xfrm>
        </p:grpSpPr>
        <p:grpSp>
          <p:nvGrpSpPr>
            <p:cNvPr id="766" name="ID"/>
            <p:cNvGrpSpPr/>
            <p:nvPr/>
          </p:nvGrpSpPr>
          <p:grpSpPr>
            <a:xfrm>
              <a:off x="-3" y="-3"/>
              <a:ext cx="1270010" cy="1270009"/>
              <a:chOff x="-1" y="-1"/>
              <a:chExt cx="1270008" cy="1270008"/>
            </a:xfrm>
          </p:grpSpPr>
          <p:sp>
            <p:nvSpPr>
              <p:cNvPr id="764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65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69" name="{-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767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768" name="{-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graphicFrame>
        <p:nvGraphicFramePr>
          <p:cNvPr id="771" name="Таблица"/>
          <p:cNvGraphicFramePr/>
          <p:nvPr/>
        </p:nvGraphicFramePr>
        <p:xfrm>
          <a:off x="26995" y="3017248"/>
          <a:ext cx="5588002" cy="1066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Helvetica Neue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Helvetica Neue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Helvetica Neue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Helvetica Neue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Helvetica Neue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pSp>
        <p:nvGrpSpPr>
          <p:cNvPr id="778" name="Группа"/>
          <p:cNvGrpSpPr/>
          <p:nvPr/>
        </p:nvGrpSpPr>
        <p:grpSpPr>
          <a:xfrm>
            <a:off x="16087025" y="7384930"/>
            <a:ext cx="1270009" cy="1270009"/>
            <a:chOff x="-2" y="-2"/>
            <a:chExt cx="1270008" cy="1270008"/>
          </a:xfrm>
        </p:grpSpPr>
        <p:grpSp>
          <p:nvGrpSpPr>
            <p:cNvPr id="774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772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73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77" name="{+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775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776" name="{+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sp>
        <p:nvSpPr>
          <p:cNvPr id="779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80" name="Из исходной таблицы переписываем все переходы для состояний новой таблицы (пока только начальное)."/>
          <p:cNvSpPr txBox="1"/>
          <p:nvPr/>
        </p:nvSpPr>
        <p:spPr>
          <a:xfrm>
            <a:off x="18616001" y="3184462"/>
            <a:ext cx="5619753" cy="524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734694">
              <a:lnSpc>
                <a:spcPct val="100000"/>
              </a:lnSpc>
              <a:spcBef>
                <a:spcPts val="2100"/>
              </a:spcBef>
              <a:defRPr spc="-100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Из исходной таблицы переписываем все переходы для состояний новой таблицы (пока только начальное).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Задачи</a:t>
            </a:r>
          </a:p>
        </p:txBody>
      </p:sp>
      <p:sp>
        <p:nvSpPr>
          <p:cNvPr id="166" name="Рассмотреть спецификацию лексического анализатора для транслятора арифметических выражений в псевдомашинный код (задача №3, упр.3.1). Построить регулярные выражения для каждого типа распознаваемых лексем.…"/>
          <p:cNvSpPr txBox="1"/>
          <p:nvPr>
            <p:ph type="body" idx="1"/>
          </p:nvPr>
        </p:nvSpPr>
        <p:spPr>
          <a:xfrm>
            <a:off x="1217710" y="4009348"/>
            <a:ext cx="21948580" cy="8483601"/>
          </a:xfrm>
          <a:prstGeom prst="rect">
            <a:avLst/>
          </a:prstGeom>
        </p:spPr>
        <p:txBody>
          <a:bodyPr/>
          <a:lstStyle/>
          <a:p>
            <a:pPr marL="907288" indent="-907288" defTabSz="2292038">
              <a:spcBef>
                <a:spcPts val="2200"/>
              </a:spcBef>
              <a:buClr>
                <a:srgbClr val="000000"/>
              </a:buClr>
              <a:buSzPct val="100000"/>
              <a:buAutoNum type="alphaLcParenR" startAt="1"/>
              <a:defRPr sz="4100"/>
            </a:pPr>
            <a:r>
              <a:t>Рассмотреть спецификацию лексического анализатора для транслятора арифметических выражений в псевдомашинный код (задача №3, упр.3.1). Построить регулярные выражения для каждого типа распознаваемых лексем.</a:t>
            </a:r>
          </a:p>
          <a:p>
            <a:pPr marL="907288" indent="-907288" defTabSz="2292038">
              <a:spcBef>
                <a:spcPts val="2200"/>
              </a:spcBef>
              <a:buClr>
                <a:srgbClr val="000000"/>
              </a:buClr>
              <a:buSzPct val="100000"/>
              <a:buAutoNum type="alphaLcParenR" startAt="1"/>
              <a:defRPr sz="4100"/>
            </a:pPr>
            <a:r>
              <a:t>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  <a:p>
            <a:pPr marL="907288" indent="-907288" defTabSz="2292038">
              <a:spcBef>
                <a:spcPts val="2200"/>
              </a:spcBef>
              <a:buClr>
                <a:srgbClr val="000000"/>
              </a:buClr>
              <a:buSzPct val="100000"/>
              <a:buAutoNum type="alphaLcParenR" startAt="1"/>
              <a:defRPr sz="4100"/>
            </a:pPr>
            <a:r>
              <a:t>Объединить полученный набор КА в один КА (с общим начальным состоянием).</a:t>
            </a:r>
          </a:p>
          <a:p>
            <a:pPr marL="907288" indent="-907288" defTabSz="2292038">
              <a:spcBef>
                <a:spcPts val="2200"/>
              </a:spcBef>
              <a:buClr>
                <a:srgbClr val="000000"/>
              </a:buClr>
              <a:buSzPct val="100000"/>
              <a:buAutoNum type="alphaLcParenR" startAt="1"/>
              <a:defRPr sz="4100"/>
            </a:pPr>
            <a:r>
              <a:t>Преобразовать общий КА в ДКА. Охарактеризовать лексический смысл каждого финального состояния полученного ДКА.</a:t>
            </a:r>
          </a:p>
          <a:p>
            <a:pPr marL="907288" indent="-907288" defTabSz="2292038">
              <a:spcBef>
                <a:spcPts val="2200"/>
              </a:spcBef>
              <a:buClr>
                <a:srgbClr val="000000"/>
              </a:buClr>
              <a:buSzPct val="100000"/>
              <a:buAutoNum type="alphaLcParenR" startAt="1"/>
              <a:defRPr sz="4100"/>
            </a:pPr>
            <a:r>
              <a:t>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sp>
        <p:nvSpPr>
          <p:cNvPr id="167" name="Прямоугольник"/>
          <p:cNvSpPr/>
          <p:nvPr/>
        </p:nvSpPr>
        <p:spPr>
          <a:xfrm>
            <a:off x="1202117" y="4184827"/>
            <a:ext cx="580341" cy="81326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68" name="а)"/>
          <p:cNvSpPr txBox="1"/>
          <p:nvPr/>
        </p:nvSpPr>
        <p:spPr>
          <a:xfrm>
            <a:off x="1217805" y="3995970"/>
            <a:ext cx="548962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а)</a:t>
            </a:r>
          </a:p>
        </p:txBody>
      </p:sp>
      <p:sp>
        <p:nvSpPr>
          <p:cNvPr id="169" name="б)"/>
          <p:cNvSpPr txBox="1"/>
          <p:nvPr/>
        </p:nvSpPr>
        <p:spPr>
          <a:xfrm>
            <a:off x="1240217" y="6390893"/>
            <a:ext cx="580340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б)</a:t>
            </a:r>
          </a:p>
        </p:txBody>
      </p:sp>
      <p:sp>
        <p:nvSpPr>
          <p:cNvPr id="170" name="в)"/>
          <p:cNvSpPr txBox="1"/>
          <p:nvPr/>
        </p:nvSpPr>
        <p:spPr>
          <a:xfrm>
            <a:off x="1240068" y="8099948"/>
            <a:ext cx="555237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в)</a:t>
            </a:r>
          </a:p>
        </p:txBody>
      </p:sp>
      <p:sp>
        <p:nvSpPr>
          <p:cNvPr id="171" name="г)"/>
          <p:cNvSpPr txBox="1"/>
          <p:nvPr/>
        </p:nvSpPr>
        <p:spPr>
          <a:xfrm>
            <a:off x="1242784" y="9111290"/>
            <a:ext cx="524405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г)</a:t>
            </a:r>
          </a:p>
        </p:txBody>
      </p:sp>
      <p:sp>
        <p:nvSpPr>
          <p:cNvPr id="172" name="д)"/>
          <p:cNvSpPr txBox="1"/>
          <p:nvPr/>
        </p:nvSpPr>
        <p:spPr>
          <a:xfrm>
            <a:off x="1230505" y="10793251"/>
            <a:ext cx="548962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д)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Линия"/>
          <p:cNvSpPr/>
          <p:nvPr/>
        </p:nvSpPr>
        <p:spPr>
          <a:xfrm>
            <a:off x="13205152" y="7450321"/>
            <a:ext cx="2883698" cy="50088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3" name="Соединит. линия"/>
          <p:cNvSpPr/>
          <p:nvPr/>
        </p:nvSpPr>
        <p:spPr>
          <a:xfrm>
            <a:off x="12958050" y="12089800"/>
            <a:ext cx="721566" cy="939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162"/>
                </a:moveTo>
                <a:cubicBezTo>
                  <a:pt x="12578" y="21600"/>
                  <a:pt x="19778" y="2121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784" name="Линия"/>
          <p:cNvSpPr/>
          <p:nvPr/>
        </p:nvSpPr>
        <p:spPr>
          <a:xfrm>
            <a:off x="17532705" y="6700063"/>
            <a:ext cx="1019676" cy="31417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5" name="Линия"/>
          <p:cNvSpPr/>
          <p:nvPr/>
        </p:nvSpPr>
        <p:spPr>
          <a:xfrm>
            <a:off x="19022958" y="10449655"/>
            <a:ext cx="1066558" cy="157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6" name="Соединит. линия"/>
          <p:cNvSpPr/>
          <p:nvPr/>
        </p:nvSpPr>
        <p:spPr>
          <a:xfrm>
            <a:off x="18227958" y="11000061"/>
            <a:ext cx="642085" cy="820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1522"/>
                </a:moveTo>
                <a:cubicBezTo>
                  <a:pt x="11003" y="21600"/>
                  <a:pt x="18203" y="2109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787" name="0, …, 9"/>
          <p:cNvSpPr txBox="1"/>
          <p:nvPr/>
        </p:nvSpPr>
        <p:spPr>
          <a:xfrm rot="50647">
            <a:off x="18082739" y="1192092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788" name="Соединит. линия"/>
          <p:cNvSpPr/>
          <p:nvPr/>
        </p:nvSpPr>
        <p:spPr>
          <a:xfrm>
            <a:off x="16202299" y="3572526"/>
            <a:ext cx="1167619" cy="69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865" fill="norm" stroke="1" extrusionOk="0">
                <a:moveTo>
                  <a:pt x="0" y="2711"/>
                </a:moveTo>
                <a:cubicBezTo>
                  <a:pt x="20174" y="-3735"/>
                  <a:pt x="21600" y="1316"/>
                  <a:pt x="4278" y="17865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789" name="Линия"/>
          <p:cNvSpPr/>
          <p:nvPr/>
        </p:nvSpPr>
        <p:spPr>
          <a:xfrm flipV="1">
            <a:off x="13470692" y="3986543"/>
            <a:ext cx="1013275" cy="291982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0" name="Линия"/>
          <p:cNvSpPr/>
          <p:nvPr/>
        </p:nvSpPr>
        <p:spPr>
          <a:xfrm flipV="1">
            <a:off x="13647019" y="4564243"/>
            <a:ext cx="1786465" cy="24593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1" name="Линия"/>
          <p:cNvSpPr/>
          <p:nvPr/>
        </p:nvSpPr>
        <p:spPr>
          <a:xfrm flipV="1">
            <a:off x="13840056" y="6419418"/>
            <a:ext cx="2799698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2" name="Преобразование НКА в Д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Преобразование НКА в ДКА</a:t>
            </a:r>
          </a:p>
        </p:txBody>
      </p:sp>
      <p:sp>
        <p:nvSpPr>
          <p:cNvPr id="793" name="Алгоритм представлен на сайте: https://www.geeksforgeeks.org/conversion-from-nfa-to-dfa/"/>
          <p:cNvSpPr txBox="1"/>
          <p:nvPr/>
        </p:nvSpPr>
        <p:spPr>
          <a:xfrm>
            <a:off x="15287851" y="13192219"/>
            <a:ext cx="8923549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Алгоритм представлен на сайте: https://www.geeksforgeeks.org/conversion-from-nfa-to-dfa/</a:t>
            </a:r>
          </a:p>
        </p:txBody>
      </p:sp>
      <p:graphicFrame>
        <p:nvGraphicFramePr>
          <p:cNvPr id="794" name="Таблица"/>
          <p:cNvGraphicFramePr/>
          <p:nvPr/>
        </p:nvGraphicFramePr>
        <p:xfrm>
          <a:off x="5829167" y="3026773"/>
          <a:ext cx="5588002" cy="8382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Helvetica Neue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Helvetica Neue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Helvetica Neue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795" name="Линия"/>
          <p:cNvSpPr/>
          <p:nvPr/>
        </p:nvSpPr>
        <p:spPr>
          <a:xfrm>
            <a:off x="13373188" y="7905245"/>
            <a:ext cx="1088989" cy="28665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6" name="Линия"/>
          <p:cNvSpPr/>
          <p:nvPr/>
        </p:nvSpPr>
        <p:spPr>
          <a:xfrm>
            <a:off x="12076593" y="7417289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7" name="Линия"/>
          <p:cNvSpPr/>
          <p:nvPr/>
        </p:nvSpPr>
        <p:spPr>
          <a:xfrm>
            <a:off x="13204792" y="8025710"/>
            <a:ext cx="4873" cy="298058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8" name="Линия"/>
          <p:cNvSpPr/>
          <p:nvPr/>
        </p:nvSpPr>
        <p:spPr>
          <a:xfrm>
            <a:off x="13222369" y="7515334"/>
            <a:ext cx="2380903" cy="261841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9" name="Линия"/>
          <p:cNvSpPr/>
          <p:nvPr/>
        </p:nvSpPr>
        <p:spPr>
          <a:xfrm>
            <a:off x="13089557" y="7376948"/>
            <a:ext cx="4732197" cy="294499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0" name="Линия"/>
          <p:cNvSpPr/>
          <p:nvPr/>
        </p:nvSpPr>
        <p:spPr>
          <a:xfrm flipV="1">
            <a:off x="13216582" y="3728144"/>
            <a:ext cx="8197" cy="307305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1" name="*"/>
          <p:cNvSpPr txBox="1"/>
          <p:nvPr/>
        </p:nvSpPr>
        <p:spPr>
          <a:xfrm rot="16807079">
            <a:off x="12865247" y="4997556"/>
            <a:ext cx="282272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grpSp>
        <p:nvGrpSpPr>
          <p:cNvPr id="808" name="Группа"/>
          <p:cNvGrpSpPr/>
          <p:nvPr/>
        </p:nvGrpSpPr>
        <p:grpSpPr>
          <a:xfrm>
            <a:off x="12487839" y="2358945"/>
            <a:ext cx="1473362" cy="1473363"/>
            <a:chOff x="0" y="0"/>
            <a:chExt cx="1473361" cy="1473361"/>
          </a:xfrm>
        </p:grpSpPr>
        <p:grpSp>
          <p:nvGrpSpPr>
            <p:cNvPr id="804" name="ID"/>
            <p:cNvGrpSpPr/>
            <p:nvPr/>
          </p:nvGrpSpPr>
          <p:grpSpPr>
            <a:xfrm>
              <a:off x="-1" y="-1"/>
              <a:ext cx="1473362" cy="1473363"/>
              <a:chOff x="0" y="0"/>
              <a:chExt cx="1473361" cy="1473361"/>
            </a:xfrm>
          </p:grpSpPr>
          <p:sp>
            <p:nvSpPr>
              <p:cNvPr id="802" name="Кружок"/>
              <p:cNvSpPr/>
              <p:nvPr/>
            </p:nvSpPr>
            <p:spPr>
              <a:xfrm rot="16807079">
                <a:off x="101678" y="101678"/>
                <a:ext cx="1270005" cy="12700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03" name="ID"/>
              <p:cNvSpPr txBox="1"/>
              <p:nvPr/>
            </p:nvSpPr>
            <p:spPr>
              <a:xfrm rot="16807079">
                <a:off x="294014" y="383113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07" name="*"/>
            <p:cNvGrpSpPr/>
            <p:nvPr/>
          </p:nvGrpSpPr>
          <p:grpSpPr>
            <a:xfrm>
              <a:off x="131397" y="131539"/>
              <a:ext cx="1222742" cy="1222743"/>
              <a:chOff x="-1" y="-1"/>
              <a:chExt cx="1222740" cy="1222742"/>
            </a:xfrm>
          </p:grpSpPr>
          <p:sp>
            <p:nvSpPr>
              <p:cNvPr id="805" name="Кружок"/>
              <p:cNvSpPr/>
              <p:nvPr/>
            </p:nvSpPr>
            <p:spPr>
              <a:xfrm rot="16807079">
                <a:off x="84381" y="84382"/>
                <a:ext cx="1053977" cy="105397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806" name="*"/>
              <p:cNvSpPr txBox="1"/>
              <p:nvPr/>
            </p:nvSpPr>
            <p:spPr>
              <a:xfrm rot="16807079">
                <a:off x="245082" y="319270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811" name="S"/>
          <p:cNvGrpSpPr/>
          <p:nvPr/>
        </p:nvGrpSpPr>
        <p:grpSpPr>
          <a:xfrm>
            <a:off x="12629473" y="6778962"/>
            <a:ext cx="1270007" cy="1270006"/>
            <a:chOff x="0" y="0"/>
            <a:chExt cx="1270005" cy="1270005"/>
          </a:xfrm>
        </p:grpSpPr>
        <p:sp>
          <p:nvSpPr>
            <p:cNvPr id="809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810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818" name="Группа"/>
          <p:cNvGrpSpPr/>
          <p:nvPr/>
        </p:nvGrpSpPr>
        <p:grpSpPr>
          <a:xfrm>
            <a:off x="12629472" y="10973338"/>
            <a:ext cx="1270009" cy="1270009"/>
            <a:chOff x="-2" y="-2"/>
            <a:chExt cx="1270008" cy="1270008"/>
          </a:xfrm>
        </p:grpSpPr>
        <p:grpSp>
          <p:nvGrpSpPr>
            <p:cNvPr id="814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812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13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17" name="SPACE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815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16" name="SPACE"/>
              <p:cNvSpPr txBox="1"/>
              <p:nvPr/>
            </p:nvSpPr>
            <p:spPr>
              <a:xfrm>
                <a:off x="160700" y="109092"/>
                <a:ext cx="732574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sp>
        <p:nvSpPr>
          <p:cNvPr id="819" name="/"/>
          <p:cNvSpPr txBox="1"/>
          <p:nvPr/>
        </p:nvSpPr>
        <p:spPr>
          <a:xfrm>
            <a:off x="13589767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grpSp>
        <p:nvGrpSpPr>
          <p:cNvPr id="826" name="Группа"/>
          <p:cNvGrpSpPr/>
          <p:nvPr/>
        </p:nvGrpSpPr>
        <p:grpSpPr>
          <a:xfrm>
            <a:off x="13974289" y="2715300"/>
            <a:ext cx="1312607" cy="1312608"/>
            <a:chOff x="0" y="0"/>
            <a:chExt cx="1312606" cy="1312606"/>
          </a:xfrm>
        </p:grpSpPr>
        <p:grpSp>
          <p:nvGrpSpPr>
            <p:cNvPr id="822" name="ID"/>
            <p:cNvGrpSpPr/>
            <p:nvPr/>
          </p:nvGrpSpPr>
          <p:grpSpPr>
            <a:xfrm>
              <a:off x="-1" y="-1"/>
              <a:ext cx="1312608" cy="1312608"/>
              <a:chOff x="0" y="0"/>
              <a:chExt cx="1312606" cy="1312606"/>
            </a:xfrm>
          </p:grpSpPr>
          <p:sp>
            <p:nvSpPr>
              <p:cNvPr id="820" name="Кружок"/>
              <p:cNvSpPr/>
              <p:nvPr/>
            </p:nvSpPr>
            <p:spPr>
              <a:xfrm rot="117339">
                <a:off x="21300" y="21300"/>
                <a:ext cx="1270006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21" name="ID"/>
              <p:cNvSpPr txBox="1"/>
              <p:nvPr/>
            </p:nvSpPr>
            <p:spPr>
              <a:xfrm rot="117339">
                <a:off x="213637" y="3027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25" name="/"/>
            <p:cNvGrpSpPr/>
            <p:nvPr/>
          </p:nvGrpSpPr>
          <p:grpSpPr>
            <a:xfrm>
              <a:off x="106334" y="118548"/>
              <a:ext cx="1089331" cy="1089331"/>
              <a:chOff x="0" y="0"/>
              <a:chExt cx="1089329" cy="1089329"/>
            </a:xfrm>
          </p:grpSpPr>
          <p:sp>
            <p:nvSpPr>
              <p:cNvPr id="823" name="Кружок"/>
              <p:cNvSpPr/>
              <p:nvPr/>
            </p:nvSpPr>
            <p:spPr>
              <a:xfrm rot="117339">
                <a:off x="17676" y="17676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824" name="/"/>
              <p:cNvSpPr txBox="1"/>
              <p:nvPr/>
            </p:nvSpPr>
            <p:spPr>
              <a:xfrm rot="117339">
                <a:off x="178377" y="252562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grpSp>
        <p:nvGrpSpPr>
          <p:cNvPr id="833" name="Группа"/>
          <p:cNvGrpSpPr/>
          <p:nvPr/>
        </p:nvGrpSpPr>
        <p:grpSpPr>
          <a:xfrm>
            <a:off x="15415066" y="9952640"/>
            <a:ext cx="1270009" cy="1270009"/>
            <a:chOff x="-2" y="-2"/>
            <a:chExt cx="1270008" cy="1270008"/>
          </a:xfrm>
        </p:grpSpPr>
        <p:grpSp>
          <p:nvGrpSpPr>
            <p:cNvPr id="829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827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28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32" name="(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830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831" name="(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grpSp>
        <p:nvGrpSpPr>
          <p:cNvPr id="840" name="Группа"/>
          <p:cNvGrpSpPr/>
          <p:nvPr/>
        </p:nvGrpSpPr>
        <p:grpSpPr>
          <a:xfrm>
            <a:off x="14115130" y="10722272"/>
            <a:ext cx="1270009" cy="1270009"/>
            <a:chOff x="-2" y="-2"/>
            <a:chExt cx="1270008" cy="1270008"/>
          </a:xfrm>
        </p:grpSpPr>
        <p:grpSp>
          <p:nvGrpSpPr>
            <p:cNvPr id="836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834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35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39" name=")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837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838" name=")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843" name="S"/>
          <p:cNvGrpSpPr/>
          <p:nvPr/>
        </p:nvGrpSpPr>
        <p:grpSpPr>
          <a:xfrm>
            <a:off x="17801375" y="9844956"/>
            <a:ext cx="1288580" cy="1288580"/>
            <a:chOff x="-1" y="-1"/>
            <a:chExt cx="1288578" cy="1288578"/>
          </a:xfrm>
        </p:grpSpPr>
        <p:sp>
          <p:nvSpPr>
            <p:cNvPr id="841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842" name="S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846" name="NUM INT"/>
          <p:cNvGrpSpPr/>
          <p:nvPr/>
        </p:nvGrpSpPr>
        <p:grpSpPr>
          <a:xfrm>
            <a:off x="17910782" y="9967249"/>
            <a:ext cx="1069390" cy="1069390"/>
            <a:chOff x="0" y="0"/>
            <a:chExt cx="1069388" cy="1069388"/>
          </a:xfrm>
        </p:grpSpPr>
        <p:sp>
          <p:nvSpPr>
            <p:cNvPr id="844" name="Кружок"/>
            <p:cNvSpPr/>
            <p:nvPr/>
          </p:nvSpPr>
          <p:spPr>
            <a:xfrm rot="50647">
              <a:off x="7705" y="7706"/>
              <a:ext cx="1053977" cy="10539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845" name="NUM INT"/>
            <p:cNvSpPr txBox="1"/>
            <p:nvPr/>
          </p:nvSpPr>
          <p:spPr>
            <a:xfrm rot="50647">
              <a:off x="168406" y="104161"/>
              <a:ext cx="732574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847" name="a, …, z, A, …, Z"/>
          <p:cNvSpPr txBox="1"/>
          <p:nvPr/>
        </p:nvSpPr>
        <p:spPr>
          <a:xfrm rot="18399807">
            <a:off x="13432713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grpSp>
        <p:nvGrpSpPr>
          <p:cNvPr id="854" name="Группа"/>
          <p:cNvGrpSpPr/>
          <p:nvPr/>
        </p:nvGrpSpPr>
        <p:grpSpPr>
          <a:xfrm>
            <a:off x="15215418" y="3486481"/>
            <a:ext cx="1324256" cy="1324256"/>
            <a:chOff x="-1" y="-1"/>
            <a:chExt cx="1324255" cy="1324255"/>
          </a:xfrm>
        </p:grpSpPr>
        <p:grpSp>
          <p:nvGrpSpPr>
            <p:cNvPr id="850" name="ID"/>
            <p:cNvGrpSpPr/>
            <p:nvPr/>
          </p:nvGrpSpPr>
          <p:grpSpPr>
            <a:xfrm>
              <a:off x="-2" y="-2"/>
              <a:ext cx="1324256" cy="1324256"/>
              <a:chOff x="0" y="0"/>
              <a:chExt cx="1324255" cy="1324255"/>
            </a:xfrm>
          </p:grpSpPr>
          <p:sp>
            <p:nvSpPr>
              <p:cNvPr id="848" name="Кружок"/>
              <p:cNvSpPr/>
              <p:nvPr/>
            </p:nvSpPr>
            <p:spPr>
              <a:xfrm rot="150174">
                <a:off x="27124" y="27124"/>
                <a:ext cx="1270007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49" name="ID"/>
              <p:cNvSpPr txBox="1"/>
              <p:nvPr/>
            </p:nvSpPr>
            <p:spPr>
              <a:xfrm rot="150174">
                <a:off x="219461" y="308557"/>
                <a:ext cx="88533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53" name="ID"/>
            <p:cNvGrpSpPr/>
            <p:nvPr/>
          </p:nvGrpSpPr>
          <p:grpSpPr>
            <a:xfrm>
              <a:off x="107259" y="119488"/>
              <a:ext cx="1098998" cy="1098996"/>
              <a:chOff x="0" y="0"/>
              <a:chExt cx="1098997" cy="1098995"/>
            </a:xfrm>
          </p:grpSpPr>
          <p:sp>
            <p:nvSpPr>
              <p:cNvPr id="851" name="Кружок"/>
              <p:cNvSpPr/>
              <p:nvPr/>
            </p:nvSpPr>
            <p:spPr>
              <a:xfrm rot="150174">
                <a:off x="22510" y="22510"/>
                <a:ext cx="1053976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52" name="ID"/>
              <p:cNvSpPr txBox="1"/>
              <p:nvPr/>
            </p:nvSpPr>
            <p:spPr>
              <a:xfrm rot="150174">
                <a:off x="183211" y="195928"/>
                <a:ext cx="732573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sp>
        <p:nvSpPr>
          <p:cNvPr id="855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862" name="Группа"/>
          <p:cNvGrpSpPr/>
          <p:nvPr/>
        </p:nvGrpSpPr>
        <p:grpSpPr>
          <a:xfrm>
            <a:off x="16643180" y="5572757"/>
            <a:ext cx="1270009" cy="1270009"/>
            <a:chOff x="-2" y="-2"/>
            <a:chExt cx="1270008" cy="1270008"/>
          </a:xfrm>
        </p:grpSpPr>
        <p:grpSp>
          <p:nvGrpSpPr>
            <p:cNvPr id="858" name="ID"/>
            <p:cNvGrpSpPr/>
            <p:nvPr/>
          </p:nvGrpSpPr>
          <p:grpSpPr>
            <a:xfrm>
              <a:off x="-3" y="-3"/>
              <a:ext cx="1270010" cy="1270009"/>
              <a:chOff x="-1" y="-1"/>
              <a:chExt cx="1270008" cy="1270008"/>
            </a:xfrm>
          </p:grpSpPr>
          <p:sp>
            <p:nvSpPr>
              <p:cNvPr id="856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57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61" name="{-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859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860" name="{-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sp>
        <p:nvSpPr>
          <p:cNvPr id="863" name="a, …, z, A, …, Z, 0, …, 9"/>
          <p:cNvSpPr txBox="1"/>
          <p:nvPr/>
        </p:nvSpPr>
        <p:spPr>
          <a:xfrm>
            <a:off x="15639730" y="2908536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grpSp>
        <p:nvGrpSpPr>
          <p:cNvPr id="866" name="dot"/>
          <p:cNvGrpSpPr/>
          <p:nvPr/>
        </p:nvGrpSpPr>
        <p:grpSpPr>
          <a:xfrm>
            <a:off x="20079548" y="9843129"/>
            <a:ext cx="1288579" cy="1288579"/>
            <a:chOff x="-1" y="-1"/>
            <a:chExt cx="1288578" cy="1288578"/>
          </a:xfrm>
        </p:grpSpPr>
        <p:sp>
          <p:nvSpPr>
            <p:cNvPr id="864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865" name="dot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sp>
        <p:nvSpPr>
          <p:cNvPr id="867" name="."/>
          <p:cNvSpPr txBox="1"/>
          <p:nvPr/>
        </p:nvSpPr>
        <p:spPr>
          <a:xfrm rot="50647">
            <a:off x="19463041" y="9843737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868" name="0, …, 9"/>
          <p:cNvSpPr txBox="1"/>
          <p:nvPr/>
        </p:nvSpPr>
        <p:spPr>
          <a:xfrm rot="4368007">
            <a:off x="17754042" y="765819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aphicFrame>
        <p:nvGraphicFramePr>
          <p:cNvPr id="869" name="Таблица"/>
          <p:cNvGraphicFramePr/>
          <p:nvPr/>
        </p:nvGraphicFramePr>
        <p:xfrm>
          <a:off x="26995" y="3017248"/>
          <a:ext cx="5588002" cy="1066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Helvetica Neue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Helvetica Neue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Helvetica Neue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Helvetica Neue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Helvetica Neue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870" name="_, \t"/>
          <p:cNvSpPr txBox="1"/>
          <p:nvPr/>
        </p:nvSpPr>
        <p:spPr>
          <a:xfrm>
            <a:off x="12400328" y="9016023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871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872" name=")"/>
          <p:cNvSpPr txBox="1"/>
          <p:nvPr/>
        </p:nvSpPr>
        <p:spPr>
          <a:xfrm>
            <a:off x="14057568" y="8889131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873" name="0, …, 9"/>
          <p:cNvSpPr txBox="1"/>
          <p:nvPr/>
        </p:nvSpPr>
        <p:spPr>
          <a:xfrm rot="1844976">
            <a:off x="15544101" y="855547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874" name="_, \t"/>
          <p:cNvSpPr txBox="1"/>
          <p:nvPr/>
        </p:nvSpPr>
        <p:spPr>
          <a:xfrm>
            <a:off x="13026749" y="12978455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875" name="Линия"/>
          <p:cNvSpPr/>
          <p:nvPr/>
        </p:nvSpPr>
        <p:spPr>
          <a:xfrm>
            <a:off x="17094936" y="8426625"/>
            <a:ext cx="1025723" cy="150602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82" name="Группа"/>
          <p:cNvGrpSpPr/>
          <p:nvPr/>
        </p:nvGrpSpPr>
        <p:grpSpPr>
          <a:xfrm>
            <a:off x="16087025" y="7384930"/>
            <a:ext cx="1270009" cy="1270009"/>
            <a:chOff x="-2" y="-2"/>
            <a:chExt cx="1270008" cy="1270008"/>
          </a:xfrm>
        </p:grpSpPr>
        <p:grpSp>
          <p:nvGrpSpPr>
            <p:cNvPr id="878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876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77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81" name="{+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879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880" name="{+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sp>
        <p:nvSpPr>
          <p:cNvPr id="883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884" name="0, …, 9"/>
          <p:cNvSpPr txBox="1"/>
          <p:nvPr/>
        </p:nvSpPr>
        <p:spPr>
          <a:xfrm rot="3401591">
            <a:off x="17221164" y="8594600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885" name="Добавляем полученные состояния в новую таблицу. Переписываем переходы для них.…"/>
          <p:cNvSpPr txBox="1"/>
          <p:nvPr/>
        </p:nvSpPr>
        <p:spPr>
          <a:xfrm>
            <a:off x="18616001" y="3184464"/>
            <a:ext cx="5619753" cy="6570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28319">
              <a:lnSpc>
                <a:spcPct val="100000"/>
              </a:lnSpc>
              <a:spcBef>
                <a:spcPts val="1500"/>
              </a:spcBef>
              <a:defRPr spc="-100" sz="32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Добавляем полученные состояния в новую таблицу. Переписываем переходы для них.</a:t>
            </a:r>
            <a:endParaRPr spc="-64"/>
          </a:p>
          <a:p>
            <a:pPr defTabSz="528319">
              <a:lnSpc>
                <a:spcPct val="100000"/>
              </a:lnSpc>
              <a:spcBef>
                <a:spcPts val="1500"/>
              </a:spcBef>
              <a:defRPr spc="-100" sz="32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Если состояние состоит из нескольких - при переходе по символу следующим для него состоянием будет объединение следующий состояний для входящих в его состав состояний при переходе по этому символу.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Линия"/>
          <p:cNvSpPr/>
          <p:nvPr/>
        </p:nvSpPr>
        <p:spPr>
          <a:xfrm>
            <a:off x="13205152" y="7450321"/>
            <a:ext cx="2883698" cy="50088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8" name="Соединит. линия"/>
          <p:cNvSpPr/>
          <p:nvPr/>
        </p:nvSpPr>
        <p:spPr>
          <a:xfrm>
            <a:off x="12958050" y="12089800"/>
            <a:ext cx="721565" cy="939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162"/>
                </a:moveTo>
                <a:cubicBezTo>
                  <a:pt x="12578" y="21600"/>
                  <a:pt x="19778" y="2121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889" name="Линия"/>
          <p:cNvSpPr/>
          <p:nvPr/>
        </p:nvSpPr>
        <p:spPr>
          <a:xfrm>
            <a:off x="17532706" y="6700063"/>
            <a:ext cx="1019675" cy="314171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0" name="Линия"/>
          <p:cNvSpPr/>
          <p:nvPr/>
        </p:nvSpPr>
        <p:spPr>
          <a:xfrm>
            <a:off x="21290855" y="10461466"/>
            <a:ext cx="1066558" cy="157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1" name="Линия"/>
          <p:cNvSpPr/>
          <p:nvPr/>
        </p:nvSpPr>
        <p:spPr>
          <a:xfrm>
            <a:off x="19022958" y="10449652"/>
            <a:ext cx="1066558" cy="157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2" name="Соединит. линия"/>
          <p:cNvSpPr/>
          <p:nvPr/>
        </p:nvSpPr>
        <p:spPr>
          <a:xfrm>
            <a:off x="18227960" y="11000061"/>
            <a:ext cx="642084" cy="820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1522"/>
                </a:moveTo>
                <a:cubicBezTo>
                  <a:pt x="11003" y="21600"/>
                  <a:pt x="18203" y="2109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893" name="Соединит. линия"/>
          <p:cNvSpPr/>
          <p:nvPr/>
        </p:nvSpPr>
        <p:spPr>
          <a:xfrm>
            <a:off x="16202299" y="3572526"/>
            <a:ext cx="1167619" cy="69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865" fill="norm" stroke="1" extrusionOk="0">
                <a:moveTo>
                  <a:pt x="0" y="2711"/>
                </a:moveTo>
                <a:cubicBezTo>
                  <a:pt x="20174" y="-3735"/>
                  <a:pt x="21600" y="1316"/>
                  <a:pt x="4278" y="17865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894" name="Линия"/>
          <p:cNvSpPr/>
          <p:nvPr/>
        </p:nvSpPr>
        <p:spPr>
          <a:xfrm flipV="1">
            <a:off x="13470692" y="3986543"/>
            <a:ext cx="1013275" cy="291982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5" name="Линия"/>
          <p:cNvSpPr/>
          <p:nvPr/>
        </p:nvSpPr>
        <p:spPr>
          <a:xfrm flipV="1">
            <a:off x="13647019" y="4564243"/>
            <a:ext cx="1786465" cy="24593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6" name="Линия"/>
          <p:cNvSpPr/>
          <p:nvPr/>
        </p:nvSpPr>
        <p:spPr>
          <a:xfrm flipV="1">
            <a:off x="13840056" y="6419418"/>
            <a:ext cx="2799698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7" name="Преобразование НКА в Д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Преобразование НКА в ДКА</a:t>
            </a:r>
          </a:p>
        </p:txBody>
      </p:sp>
      <p:sp>
        <p:nvSpPr>
          <p:cNvPr id="898" name="Алгоритм представлен на сайте: https://www.geeksforgeeks.org/conversion-from-nfa-to-dfa/"/>
          <p:cNvSpPr txBox="1"/>
          <p:nvPr/>
        </p:nvSpPr>
        <p:spPr>
          <a:xfrm>
            <a:off x="15287851" y="13192219"/>
            <a:ext cx="8923549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Алгоритм представлен на сайте: https://www.geeksforgeeks.org/conversion-from-nfa-to-dfa/</a:t>
            </a:r>
          </a:p>
        </p:txBody>
      </p:sp>
      <p:graphicFrame>
        <p:nvGraphicFramePr>
          <p:cNvPr id="899" name="Таблица"/>
          <p:cNvGraphicFramePr/>
          <p:nvPr/>
        </p:nvGraphicFramePr>
        <p:xfrm>
          <a:off x="5829167" y="3026773"/>
          <a:ext cx="5588002" cy="9144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Helvetica Neue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Helvetica Neue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Helvetica Neue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latin typeface="Avenir Next Regular"/>
                          <a:ea typeface="Avenir Next Regular"/>
                          <a:cs typeface="Avenir Next Regular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900" name="Линия"/>
          <p:cNvSpPr/>
          <p:nvPr/>
        </p:nvSpPr>
        <p:spPr>
          <a:xfrm>
            <a:off x="13373188" y="7905245"/>
            <a:ext cx="1088989" cy="28665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1" name="Линия"/>
          <p:cNvSpPr/>
          <p:nvPr/>
        </p:nvSpPr>
        <p:spPr>
          <a:xfrm>
            <a:off x="12076593" y="7417289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2" name="Линия"/>
          <p:cNvSpPr/>
          <p:nvPr/>
        </p:nvSpPr>
        <p:spPr>
          <a:xfrm>
            <a:off x="13204792" y="8025710"/>
            <a:ext cx="4873" cy="298058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3" name="Линия"/>
          <p:cNvSpPr/>
          <p:nvPr/>
        </p:nvSpPr>
        <p:spPr>
          <a:xfrm>
            <a:off x="13222369" y="7515334"/>
            <a:ext cx="2380903" cy="261841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4" name="Линия"/>
          <p:cNvSpPr/>
          <p:nvPr/>
        </p:nvSpPr>
        <p:spPr>
          <a:xfrm>
            <a:off x="13089557" y="7376948"/>
            <a:ext cx="4732197" cy="294499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5" name="Линия"/>
          <p:cNvSpPr/>
          <p:nvPr/>
        </p:nvSpPr>
        <p:spPr>
          <a:xfrm flipV="1">
            <a:off x="13216582" y="3728144"/>
            <a:ext cx="8197" cy="307305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12" name="Группа"/>
          <p:cNvGrpSpPr/>
          <p:nvPr/>
        </p:nvGrpSpPr>
        <p:grpSpPr>
          <a:xfrm>
            <a:off x="12487839" y="2358945"/>
            <a:ext cx="1473362" cy="1473363"/>
            <a:chOff x="0" y="0"/>
            <a:chExt cx="1473361" cy="1473361"/>
          </a:xfrm>
        </p:grpSpPr>
        <p:grpSp>
          <p:nvGrpSpPr>
            <p:cNvPr id="908" name="ID"/>
            <p:cNvGrpSpPr/>
            <p:nvPr/>
          </p:nvGrpSpPr>
          <p:grpSpPr>
            <a:xfrm>
              <a:off x="-1" y="-1"/>
              <a:ext cx="1473362" cy="1473363"/>
              <a:chOff x="0" y="0"/>
              <a:chExt cx="1473361" cy="1473361"/>
            </a:xfrm>
          </p:grpSpPr>
          <p:sp>
            <p:nvSpPr>
              <p:cNvPr id="906" name="Кружок"/>
              <p:cNvSpPr/>
              <p:nvPr/>
            </p:nvSpPr>
            <p:spPr>
              <a:xfrm rot="16807079">
                <a:off x="101678" y="101678"/>
                <a:ext cx="1270005" cy="12700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07" name="ID"/>
              <p:cNvSpPr txBox="1"/>
              <p:nvPr/>
            </p:nvSpPr>
            <p:spPr>
              <a:xfrm rot="16807079">
                <a:off x="294014" y="383113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11" name="*"/>
            <p:cNvGrpSpPr/>
            <p:nvPr/>
          </p:nvGrpSpPr>
          <p:grpSpPr>
            <a:xfrm>
              <a:off x="131397" y="131539"/>
              <a:ext cx="1222742" cy="1222743"/>
              <a:chOff x="-1" y="-1"/>
              <a:chExt cx="1222740" cy="1222742"/>
            </a:xfrm>
          </p:grpSpPr>
          <p:sp>
            <p:nvSpPr>
              <p:cNvPr id="909" name="Кружок"/>
              <p:cNvSpPr/>
              <p:nvPr/>
            </p:nvSpPr>
            <p:spPr>
              <a:xfrm rot="16807079">
                <a:off x="84381" y="84382"/>
                <a:ext cx="1053977" cy="105397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910" name="*"/>
              <p:cNvSpPr txBox="1"/>
              <p:nvPr/>
            </p:nvSpPr>
            <p:spPr>
              <a:xfrm rot="16807079">
                <a:off x="245082" y="319270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915" name="S"/>
          <p:cNvGrpSpPr/>
          <p:nvPr/>
        </p:nvGrpSpPr>
        <p:grpSpPr>
          <a:xfrm>
            <a:off x="12629473" y="6778962"/>
            <a:ext cx="1270007" cy="1270006"/>
            <a:chOff x="0" y="0"/>
            <a:chExt cx="1270005" cy="1270005"/>
          </a:xfrm>
        </p:grpSpPr>
        <p:sp>
          <p:nvSpPr>
            <p:cNvPr id="913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14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922" name="Группа"/>
          <p:cNvGrpSpPr/>
          <p:nvPr/>
        </p:nvGrpSpPr>
        <p:grpSpPr>
          <a:xfrm>
            <a:off x="12629472" y="10973338"/>
            <a:ext cx="1270009" cy="1270009"/>
            <a:chOff x="-2" y="-2"/>
            <a:chExt cx="1270008" cy="1270008"/>
          </a:xfrm>
        </p:grpSpPr>
        <p:grpSp>
          <p:nvGrpSpPr>
            <p:cNvPr id="918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916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17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21" name="SPACE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919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20" name="SPACE"/>
              <p:cNvSpPr txBox="1"/>
              <p:nvPr/>
            </p:nvSpPr>
            <p:spPr>
              <a:xfrm>
                <a:off x="160700" y="109092"/>
                <a:ext cx="732574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grpSp>
        <p:nvGrpSpPr>
          <p:cNvPr id="929" name="Группа"/>
          <p:cNvGrpSpPr/>
          <p:nvPr/>
        </p:nvGrpSpPr>
        <p:grpSpPr>
          <a:xfrm>
            <a:off x="13974289" y="2715300"/>
            <a:ext cx="1312607" cy="1312608"/>
            <a:chOff x="0" y="0"/>
            <a:chExt cx="1312606" cy="1312606"/>
          </a:xfrm>
        </p:grpSpPr>
        <p:grpSp>
          <p:nvGrpSpPr>
            <p:cNvPr id="925" name="ID"/>
            <p:cNvGrpSpPr/>
            <p:nvPr/>
          </p:nvGrpSpPr>
          <p:grpSpPr>
            <a:xfrm>
              <a:off x="-1" y="-1"/>
              <a:ext cx="1312608" cy="1312608"/>
              <a:chOff x="0" y="0"/>
              <a:chExt cx="1312606" cy="1312606"/>
            </a:xfrm>
          </p:grpSpPr>
          <p:sp>
            <p:nvSpPr>
              <p:cNvPr id="923" name="Кружок"/>
              <p:cNvSpPr/>
              <p:nvPr/>
            </p:nvSpPr>
            <p:spPr>
              <a:xfrm rot="117339">
                <a:off x="21300" y="21300"/>
                <a:ext cx="1270006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24" name="ID"/>
              <p:cNvSpPr txBox="1"/>
              <p:nvPr/>
            </p:nvSpPr>
            <p:spPr>
              <a:xfrm rot="117339">
                <a:off x="213637" y="3027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28" name="/"/>
            <p:cNvGrpSpPr/>
            <p:nvPr/>
          </p:nvGrpSpPr>
          <p:grpSpPr>
            <a:xfrm>
              <a:off x="106334" y="118548"/>
              <a:ext cx="1089331" cy="1089331"/>
              <a:chOff x="0" y="0"/>
              <a:chExt cx="1089329" cy="1089329"/>
            </a:xfrm>
          </p:grpSpPr>
          <p:sp>
            <p:nvSpPr>
              <p:cNvPr id="926" name="Кружок"/>
              <p:cNvSpPr/>
              <p:nvPr/>
            </p:nvSpPr>
            <p:spPr>
              <a:xfrm rot="117339">
                <a:off x="17676" y="17676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927" name="/"/>
              <p:cNvSpPr txBox="1"/>
              <p:nvPr/>
            </p:nvSpPr>
            <p:spPr>
              <a:xfrm rot="117339">
                <a:off x="178377" y="252562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grpSp>
        <p:nvGrpSpPr>
          <p:cNvPr id="936" name="Группа"/>
          <p:cNvGrpSpPr/>
          <p:nvPr/>
        </p:nvGrpSpPr>
        <p:grpSpPr>
          <a:xfrm>
            <a:off x="15415066" y="9952640"/>
            <a:ext cx="1270009" cy="1270009"/>
            <a:chOff x="-2" y="-2"/>
            <a:chExt cx="1270008" cy="1270008"/>
          </a:xfrm>
        </p:grpSpPr>
        <p:grpSp>
          <p:nvGrpSpPr>
            <p:cNvPr id="932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930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31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35" name="(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933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934" name="(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grpSp>
        <p:nvGrpSpPr>
          <p:cNvPr id="943" name="Группа"/>
          <p:cNvGrpSpPr/>
          <p:nvPr/>
        </p:nvGrpSpPr>
        <p:grpSpPr>
          <a:xfrm>
            <a:off x="14115130" y="10722272"/>
            <a:ext cx="1270009" cy="1270009"/>
            <a:chOff x="-2" y="-2"/>
            <a:chExt cx="1270008" cy="1270008"/>
          </a:xfrm>
        </p:grpSpPr>
        <p:grpSp>
          <p:nvGrpSpPr>
            <p:cNvPr id="939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937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38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42" name=")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940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941" name=")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946" name="S"/>
          <p:cNvGrpSpPr/>
          <p:nvPr/>
        </p:nvGrpSpPr>
        <p:grpSpPr>
          <a:xfrm>
            <a:off x="17801375" y="9844956"/>
            <a:ext cx="1288580" cy="1288580"/>
            <a:chOff x="-1" y="-1"/>
            <a:chExt cx="1288578" cy="1288578"/>
          </a:xfrm>
        </p:grpSpPr>
        <p:sp>
          <p:nvSpPr>
            <p:cNvPr id="944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45" name="S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949" name="NUM INT"/>
          <p:cNvGrpSpPr/>
          <p:nvPr/>
        </p:nvGrpSpPr>
        <p:grpSpPr>
          <a:xfrm>
            <a:off x="17910782" y="9967249"/>
            <a:ext cx="1069390" cy="1069390"/>
            <a:chOff x="0" y="0"/>
            <a:chExt cx="1069388" cy="1069388"/>
          </a:xfrm>
        </p:grpSpPr>
        <p:sp>
          <p:nvSpPr>
            <p:cNvPr id="947" name="Кружок"/>
            <p:cNvSpPr/>
            <p:nvPr/>
          </p:nvSpPr>
          <p:spPr>
            <a:xfrm rot="50647">
              <a:off x="7705" y="7706"/>
              <a:ext cx="1053977" cy="10539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48" name="NUM INT"/>
            <p:cNvSpPr txBox="1"/>
            <p:nvPr/>
          </p:nvSpPr>
          <p:spPr>
            <a:xfrm rot="50647">
              <a:off x="168406" y="104161"/>
              <a:ext cx="732574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grpSp>
        <p:nvGrpSpPr>
          <p:cNvPr id="956" name="Группа"/>
          <p:cNvGrpSpPr/>
          <p:nvPr/>
        </p:nvGrpSpPr>
        <p:grpSpPr>
          <a:xfrm>
            <a:off x="15215418" y="3486481"/>
            <a:ext cx="1324256" cy="1324256"/>
            <a:chOff x="-1" y="-1"/>
            <a:chExt cx="1324255" cy="1324255"/>
          </a:xfrm>
        </p:grpSpPr>
        <p:grpSp>
          <p:nvGrpSpPr>
            <p:cNvPr id="952" name="ID"/>
            <p:cNvGrpSpPr/>
            <p:nvPr/>
          </p:nvGrpSpPr>
          <p:grpSpPr>
            <a:xfrm>
              <a:off x="-2" y="-2"/>
              <a:ext cx="1324256" cy="1324256"/>
              <a:chOff x="0" y="0"/>
              <a:chExt cx="1324255" cy="1324255"/>
            </a:xfrm>
          </p:grpSpPr>
          <p:sp>
            <p:nvSpPr>
              <p:cNvPr id="950" name="Кружок"/>
              <p:cNvSpPr/>
              <p:nvPr/>
            </p:nvSpPr>
            <p:spPr>
              <a:xfrm rot="150174">
                <a:off x="27124" y="27124"/>
                <a:ext cx="1270007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51" name="ID"/>
              <p:cNvSpPr txBox="1"/>
              <p:nvPr/>
            </p:nvSpPr>
            <p:spPr>
              <a:xfrm rot="150174">
                <a:off x="219461" y="308557"/>
                <a:ext cx="88533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55" name="ID"/>
            <p:cNvGrpSpPr/>
            <p:nvPr/>
          </p:nvGrpSpPr>
          <p:grpSpPr>
            <a:xfrm>
              <a:off x="107259" y="119488"/>
              <a:ext cx="1098998" cy="1098996"/>
              <a:chOff x="0" y="0"/>
              <a:chExt cx="1098997" cy="1098995"/>
            </a:xfrm>
          </p:grpSpPr>
          <p:sp>
            <p:nvSpPr>
              <p:cNvPr id="953" name="Кружок"/>
              <p:cNvSpPr/>
              <p:nvPr/>
            </p:nvSpPr>
            <p:spPr>
              <a:xfrm rot="150174">
                <a:off x="22510" y="22510"/>
                <a:ext cx="1053976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54" name="ID"/>
              <p:cNvSpPr txBox="1"/>
              <p:nvPr/>
            </p:nvSpPr>
            <p:spPr>
              <a:xfrm rot="150174">
                <a:off x="183211" y="195928"/>
                <a:ext cx="732573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grpSp>
        <p:nvGrpSpPr>
          <p:cNvPr id="963" name="Группа"/>
          <p:cNvGrpSpPr/>
          <p:nvPr/>
        </p:nvGrpSpPr>
        <p:grpSpPr>
          <a:xfrm>
            <a:off x="16643182" y="5572757"/>
            <a:ext cx="1270009" cy="1270009"/>
            <a:chOff x="-2" y="-2"/>
            <a:chExt cx="1270008" cy="1270008"/>
          </a:xfrm>
        </p:grpSpPr>
        <p:grpSp>
          <p:nvGrpSpPr>
            <p:cNvPr id="959" name="ID"/>
            <p:cNvGrpSpPr/>
            <p:nvPr/>
          </p:nvGrpSpPr>
          <p:grpSpPr>
            <a:xfrm>
              <a:off x="-3" y="-3"/>
              <a:ext cx="1270010" cy="1270009"/>
              <a:chOff x="-1" y="-1"/>
              <a:chExt cx="1270008" cy="1270008"/>
            </a:xfrm>
          </p:grpSpPr>
          <p:sp>
            <p:nvSpPr>
              <p:cNvPr id="957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58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62" name="{-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960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961" name="{-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grpSp>
        <p:nvGrpSpPr>
          <p:cNvPr id="966" name="dot"/>
          <p:cNvGrpSpPr/>
          <p:nvPr/>
        </p:nvGrpSpPr>
        <p:grpSpPr>
          <a:xfrm>
            <a:off x="20079550" y="9843129"/>
            <a:ext cx="1288579" cy="1288579"/>
            <a:chOff x="-1" y="-1"/>
            <a:chExt cx="1288578" cy="1288578"/>
          </a:xfrm>
        </p:grpSpPr>
        <p:sp>
          <p:nvSpPr>
            <p:cNvPr id="964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65" name="dot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969" name="S"/>
          <p:cNvGrpSpPr/>
          <p:nvPr/>
        </p:nvGrpSpPr>
        <p:grpSpPr>
          <a:xfrm>
            <a:off x="22373208" y="9908105"/>
            <a:ext cx="1288579" cy="1288579"/>
            <a:chOff x="-1" y="-1"/>
            <a:chExt cx="1288578" cy="1288578"/>
          </a:xfrm>
        </p:grpSpPr>
        <p:sp>
          <p:nvSpPr>
            <p:cNvPr id="967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68" name="S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972" name="NUM FLOAT"/>
          <p:cNvGrpSpPr/>
          <p:nvPr/>
        </p:nvGrpSpPr>
        <p:grpSpPr>
          <a:xfrm>
            <a:off x="22482617" y="10030397"/>
            <a:ext cx="1069390" cy="1069390"/>
            <a:chOff x="0" y="0"/>
            <a:chExt cx="1069388" cy="1069388"/>
          </a:xfrm>
        </p:grpSpPr>
        <p:sp>
          <p:nvSpPr>
            <p:cNvPr id="970" name="Кружок"/>
            <p:cNvSpPr/>
            <p:nvPr/>
          </p:nvSpPr>
          <p:spPr>
            <a:xfrm rot="50647">
              <a:off x="7705" y="7706"/>
              <a:ext cx="1053977" cy="10539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71" name="NUM FLOAT"/>
            <p:cNvSpPr txBox="1"/>
            <p:nvPr/>
          </p:nvSpPr>
          <p:spPr>
            <a:xfrm rot="50647">
              <a:off x="168406" y="27707"/>
              <a:ext cx="732574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973" name="0, …, 9"/>
          <p:cNvSpPr txBox="1"/>
          <p:nvPr/>
        </p:nvSpPr>
        <p:spPr>
          <a:xfrm rot="50647">
            <a:off x="21322791" y="987754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aphicFrame>
        <p:nvGraphicFramePr>
          <p:cNvPr id="974" name="Таблица"/>
          <p:cNvGraphicFramePr/>
          <p:nvPr/>
        </p:nvGraphicFramePr>
        <p:xfrm>
          <a:off x="26995" y="3017248"/>
          <a:ext cx="5588002" cy="1066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Helvetica Neue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Helvetica Neue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Helvetica Neue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Helvetica Neue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Helvetica Neue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975" name="0, …, 9"/>
          <p:cNvSpPr txBox="1"/>
          <p:nvPr/>
        </p:nvSpPr>
        <p:spPr>
          <a:xfrm rot="50647">
            <a:off x="18082739" y="1192092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976" name="*"/>
          <p:cNvSpPr txBox="1"/>
          <p:nvPr/>
        </p:nvSpPr>
        <p:spPr>
          <a:xfrm rot="16807079">
            <a:off x="12865247" y="4997556"/>
            <a:ext cx="282272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977" name="/"/>
          <p:cNvSpPr txBox="1"/>
          <p:nvPr/>
        </p:nvSpPr>
        <p:spPr>
          <a:xfrm>
            <a:off x="13589767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978" name="a, …, z, A, …, Z"/>
          <p:cNvSpPr txBox="1"/>
          <p:nvPr/>
        </p:nvSpPr>
        <p:spPr>
          <a:xfrm rot="18399807">
            <a:off x="13432713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sp>
        <p:nvSpPr>
          <p:cNvPr id="979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980" name="a, …, z, A, …, Z, 0, …, 9"/>
          <p:cNvSpPr txBox="1"/>
          <p:nvPr/>
        </p:nvSpPr>
        <p:spPr>
          <a:xfrm>
            <a:off x="15639730" y="2908536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sp>
        <p:nvSpPr>
          <p:cNvPr id="981" name="."/>
          <p:cNvSpPr txBox="1"/>
          <p:nvPr/>
        </p:nvSpPr>
        <p:spPr>
          <a:xfrm rot="50647">
            <a:off x="19463043" y="9843737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982" name="0, …, 9"/>
          <p:cNvSpPr txBox="1"/>
          <p:nvPr/>
        </p:nvSpPr>
        <p:spPr>
          <a:xfrm rot="4368007">
            <a:off x="17754044" y="765819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983" name="_, \t"/>
          <p:cNvSpPr txBox="1"/>
          <p:nvPr/>
        </p:nvSpPr>
        <p:spPr>
          <a:xfrm>
            <a:off x="12400328" y="9016023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984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985" name=")"/>
          <p:cNvSpPr txBox="1"/>
          <p:nvPr/>
        </p:nvSpPr>
        <p:spPr>
          <a:xfrm>
            <a:off x="14057568" y="8889131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986" name="0, …, 9"/>
          <p:cNvSpPr txBox="1"/>
          <p:nvPr/>
        </p:nvSpPr>
        <p:spPr>
          <a:xfrm rot="1844976">
            <a:off x="15544101" y="855547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987" name="_, \t"/>
          <p:cNvSpPr txBox="1"/>
          <p:nvPr/>
        </p:nvSpPr>
        <p:spPr>
          <a:xfrm>
            <a:off x="13026749" y="12978455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988" name="Линия"/>
          <p:cNvSpPr/>
          <p:nvPr/>
        </p:nvSpPr>
        <p:spPr>
          <a:xfrm>
            <a:off x="17094936" y="8426625"/>
            <a:ext cx="1025723" cy="150602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95" name="Группа"/>
          <p:cNvGrpSpPr/>
          <p:nvPr/>
        </p:nvGrpSpPr>
        <p:grpSpPr>
          <a:xfrm>
            <a:off x="16087025" y="7384930"/>
            <a:ext cx="1270009" cy="1270009"/>
            <a:chOff x="-2" y="-2"/>
            <a:chExt cx="1270008" cy="1270008"/>
          </a:xfrm>
        </p:grpSpPr>
        <p:grpSp>
          <p:nvGrpSpPr>
            <p:cNvPr id="991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989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90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94" name="{+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992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993" name="{+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sp>
        <p:nvSpPr>
          <p:cNvPr id="996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97" name="0, …, 9"/>
          <p:cNvSpPr txBox="1"/>
          <p:nvPr/>
        </p:nvSpPr>
        <p:spPr>
          <a:xfrm rot="3401591">
            <a:off x="17221164" y="8594600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998" name="Повторяем то же самое с новыми состояниями."/>
          <p:cNvSpPr txBox="1"/>
          <p:nvPr/>
        </p:nvSpPr>
        <p:spPr>
          <a:xfrm>
            <a:off x="18616001" y="3184462"/>
            <a:ext cx="5619753" cy="524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2400"/>
              </a:spcBef>
              <a:defRPr spc="-100" sz="5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Повторяем то же самое с новыми состояниями.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Соединит. линия"/>
          <p:cNvSpPr/>
          <p:nvPr/>
        </p:nvSpPr>
        <p:spPr>
          <a:xfrm>
            <a:off x="12958050" y="12089800"/>
            <a:ext cx="721565" cy="939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162"/>
                </a:moveTo>
                <a:cubicBezTo>
                  <a:pt x="12578" y="21600"/>
                  <a:pt x="19778" y="2121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001" name="Соединит. линия"/>
          <p:cNvSpPr/>
          <p:nvPr/>
        </p:nvSpPr>
        <p:spPr>
          <a:xfrm>
            <a:off x="22669199" y="8947722"/>
            <a:ext cx="642084" cy="1099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6205"/>
                </a:moveTo>
                <a:cubicBezTo>
                  <a:pt x="8994" y="-5017"/>
                  <a:pt x="16194" y="-5395"/>
                  <a:pt x="21600" y="1507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002" name="0, …, 9"/>
          <p:cNvSpPr txBox="1"/>
          <p:nvPr/>
        </p:nvSpPr>
        <p:spPr>
          <a:xfrm rot="50647">
            <a:off x="22538726" y="840446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1003" name="Линия"/>
          <p:cNvSpPr/>
          <p:nvPr/>
        </p:nvSpPr>
        <p:spPr>
          <a:xfrm>
            <a:off x="17532706" y="6700063"/>
            <a:ext cx="1019675" cy="314171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4" name="Линия"/>
          <p:cNvSpPr/>
          <p:nvPr/>
        </p:nvSpPr>
        <p:spPr>
          <a:xfrm>
            <a:off x="17094936" y="8426625"/>
            <a:ext cx="1025723" cy="150602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5" name="Линия"/>
          <p:cNvSpPr/>
          <p:nvPr/>
        </p:nvSpPr>
        <p:spPr>
          <a:xfrm>
            <a:off x="21290855" y="10461466"/>
            <a:ext cx="1066558" cy="157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6" name="Линия"/>
          <p:cNvSpPr/>
          <p:nvPr/>
        </p:nvSpPr>
        <p:spPr>
          <a:xfrm>
            <a:off x="19022958" y="10449652"/>
            <a:ext cx="1066558" cy="157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7" name="Соединит. линия"/>
          <p:cNvSpPr/>
          <p:nvPr/>
        </p:nvSpPr>
        <p:spPr>
          <a:xfrm>
            <a:off x="18227960" y="11000061"/>
            <a:ext cx="642084" cy="820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1522"/>
                </a:moveTo>
                <a:cubicBezTo>
                  <a:pt x="11003" y="21600"/>
                  <a:pt x="18203" y="2109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008" name="Соединит. линия"/>
          <p:cNvSpPr/>
          <p:nvPr/>
        </p:nvSpPr>
        <p:spPr>
          <a:xfrm>
            <a:off x="16202299" y="3572526"/>
            <a:ext cx="1167619" cy="69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865" fill="norm" stroke="1" extrusionOk="0">
                <a:moveTo>
                  <a:pt x="0" y="2711"/>
                </a:moveTo>
                <a:cubicBezTo>
                  <a:pt x="20174" y="-3735"/>
                  <a:pt x="21600" y="1316"/>
                  <a:pt x="4278" y="17865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009" name="Линия"/>
          <p:cNvSpPr/>
          <p:nvPr/>
        </p:nvSpPr>
        <p:spPr>
          <a:xfrm flipV="1">
            <a:off x="13470692" y="3986543"/>
            <a:ext cx="1013275" cy="291982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0" name="Линия"/>
          <p:cNvSpPr/>
          <p:nvPr/>
        </p:nvSpPr>
        <p:spPr>
          <a:xfrm flipV="1">
            <a:off x="13647019" y="4564243"/>
            <a:ext cx="1786465" cy="24593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1" name="Линия"/>
          <p:cNvSpPr/>
          <p:nvPr/>
        </p:nvSpPr>
        <p:spPr>
          <a:xfrm flipV="1">
            <a:off x="13840056" y="6419418"/>
            <a:ext cx="2799698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2" name="Преобразование НКА в Д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Преобразование НКА в ДКА</a:t>
            </a:r>
          </a:p>
        </p:txBody>
      </p:sp>
      <p:sp>
        <p:nvSpPr>
          <p:cNvPr id="1013" name="Алгоритм представлен на сайте: https://www.geeksforgeeks.org/conversion-from-nfa-to-dfa/"/>
          <p:cNvSpPr txBox="1"/>
          <p:nvPr/>
        </p:nvSpPr>
        <p:spPr>
          <a:xfrm>
            <a:off x="15287851" y="13192219"/>
            <a:ext cx="8923549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Алгоритм представлен на сайте: https://www.geeksforgeeks.org/conversion-from-nfa-to-dfa/</a:t>
            </a:r>
          </a:p>
        </p:txBody>
      </p:sp>
      <p:graphicFrame>
        <p:nvGraphicFramePr>
          <p:cNvPr id="1014" name="Таблица"/>
          <p:cNvGraphicFramePr/>
          <p:nvPr/>
        </p:nvGraphicFramePr>
        <p:xfrm>
          <a:off x="5829167" y="3026773"/>
          <a:ext cx="5588002" cy="9906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Helvetica Neue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Helvetica Neue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Helvetica Neue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latin typeface="Avenir Next Regular"/>
                          <a:ea typeface="Avenir Next Regular"/>
                          <a:cs typeface="Avenir Next Regular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015" name="Линия"/>
          <p:cNvSpPr/>
          <p:nvPr/>
        </p:nvSpPr>
        <p:spPr>
          <a:xfrm>
            <a:off x="13373188" y="7905245"/>
            <a:ext cx="1088989" cy="28665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6" name="Линия"/>
          <p:cNvSpPr/>
          <p:nvPr/>
        </p:nvSpPr>
        <p:spPr>
          <a:xfrm>
            <a:off x="12076593" y="7417289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7" name="Линия"/>
          <p:cNvSpPr/>
          <p:nvPr/>
        </p:nvSpPr>
        <p:spPr>
          <a:xfrm>
            <a:off x="13204792" y="8025710"/>
            <a:ext cx="4873" cy="298058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8" name="Линия"/>
          <p:cNvSpPr/>
          <p:nvPr/>
        </p:nvSpPr>
        <p:spPr>
          <a:xfrm>
            <a:off x="13222369" y="7515334"/>
            <a:ext cx="2380903" cy="261841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9" name="Линия"/>
          <p:cNvSpPr/>
          <p:nvPr/>
        </p:nvSpPr>
        <p:spPr>
          <a:xfrm>
            <a:off x="13205152" y="7450321"/>
            <a:ext cx="2883698" cy="50088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0" name="Линия"/>
          <p:cNvSpPr/>
          <p:nvPr/>
        </p:nvSpPr>
        <p:spPr>
          <a:xfrm>
            <a:off x="13089557" y="7376948"/>
            <a:ext cx="4732197" cy="294499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1" name="Линия"/>
          <p:cNvSpPr/>
          <p:nvPr/>
        </p:nvSpPr>
        <p:spPr>
          <a:xfrm flipV="1">
            <a:off x="13216582" y="3728144"/>
            <a:ext cx="8197" cy="307305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28" name="Группа"/>
          <p:cNvGrpSpPr/>
          <p:nvPr/>
        </p:nvGrpSpPr>
        <p:grpSpPr>
          <a:xfrm>
            <a:off x="12487839" y="2358945"/>
            <a:ext cx="1473362" cy="1473363"/>
            <a:chOff x="0" y="0"/>
            <a:chExt cx="1473361" cy="1473361"/>
          </a:xfrm>
        </p:grpSpPr>
        <p:grpSp>
          <p:nvGrpSpPr>
            <p:cNvPr id="1024" name="ID"/>
            <p:cNvGrpSpPr/>
            <p:nvPr/>
          </p:nvGrpSpPr>
          <p:grpSpPr>
            <a:xfrm>
              <a:off x="-1" y="-1"/>
              <a:ext cx="1473362" cy="1473363"/>
              <a:chOff x="0" y="0"/>
              <a:chExt cx="1473361" cy="1473361"/>
            </a:xfrm>
          </p:grpSpPr>
          <p:sp>
            <p:nvSpPr>
              <p:cNvPr id="1022" name="Кружок"/>
              <p:cNvSpPr/>
              <p:nvPr/>
            </p:nvSpPr>
            <p:spPr>
              <a:xfrm rot="16807079">
                <a:off x="101678" y="101678"/>
                <a:ext cx="1270005" cy="12700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23" name="ID"/>
              <p:cNvSpPr txBox="1"/>
              <p:nvPr/>
            </p:nvSpPr>
            <p:spPr>
              <a:xfrm rot="16807079">
                <a:off x="294014" y="383113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27" name="*"/>
            <p:cNvGrpSpPr/>
            <p:nvPr/>
          </p:nvGrpSpPr>
          <p:grpSpPr>
            <a:xfrm>
              <a:off x="131397" y="131539"/>
              <a:ext cx="1222742" cy="1222743"/>
              <a:chOff x="-1" y="-1"/>
              <a:chExt cx="1222740" cy="1222742"/>
            </a:xfrm>
          </p:grpSpPr>
          <p:sp>
            <p:nvSpPr>
              <p:cNvPr id="1025" name="Кружок"/>
              <p:cNvSpPr/>
              <p:nvPr/>
            </p:nvSpPr>
            <p:spPr>
              <a:xfrm rot="16807079">
                <a:off x="84381" y="84382"/>
                <a:ext cx="1053977" cy="105397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1026" name="*"/>
              <p:cNvSpPr txBox="1"/>
              <p:nvPr/>
            </p:nvSpPr>
            <p:spPr>
              <a:xfrm rot="16807079">
                <a:off x="245082" y="319270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1031" name="S"/>
          <p:cNvGrpSpPr/>
          <p:nvPr/>
        </p:nvGrpSpPr>
        <p:grpSpPr>
          <a:xfrm>
            <a:off x="12629473" y="6778962"/>
            <a:ext cx="1270007" cy="1270006"/>
            <a:chOff x="0" y="0"/>
            <a:chExt cx="1270005" cy="1270005"/>
          </a:xfrm>
        </p:grpSpPr>
        <p:sp>
          <p:nvSpPr>
            <p:cNvPr id="1029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30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1038" name="Группа"/>
          <p:cNvGrpSpPr/>
          <p:nvPr/>
        </p:nvGrpSpPr>
        <p:grpSpPr>
          <a:xfrm>
            <a:off x="12629472" y="10973338"/>
            <a:ext cx="1270009" cy="1270009"/>
            <a:chOff x="-2" y="-2"/>
            <a:chExt cx="1270008" cy="1270008"/>
          </a:xfrm>
        </p:grpSpPr>
        <p:grpSp>
          <p:nvGrpSpPr>
            <p:cNvPr id="1034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1032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33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37" name="SPACE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1035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36" name="SPACE"/>
              <p:cNvSpPr txBox="1"/>
              <p:nvPr/>
            </p:nvSpPr>
            <p:spPr>
              <a:xfrm>
                <a:off x="160700" y="109092"/>
                <a:ext cx="732574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grpSp>
        <p:nvGrpSpPr>
          <p:cNvPr id="1045" name="Группа"/>
          <p:cNvGrpSpPr/>
          <p:nvPr/>
        </p:nvGrpSpPr>
        <p:grpSpPr>
          <a:xfrm>
            <a:off x="13974289" y="2715300"/>
            <a:ext cx="1312607" cy="1312608"/>
            <a:chOff x="0" y="0"/>
            <a:chExt cx="1312606" cy="1312606"/>
          </a:xfrm>
        </p:grpSpPr>
        <p:grpSp>
          <p:nvGrpSpPr>
            <p:cNvPr id="1041" name="ID"/>
            <p:cNvGrpSpPr/>
            <p:nvPr/>
          </p:nvGrpSpPr>
          <p:grpSpPr>
            <a:xfrm>
              <a:off x="-1" y="-1"/>
              <a:ext cx="1312608" cy="1312608"/>
              <a:chOff x="0" y="0"/>
              <a:chExt cx="1312606" cy="1312606"/>
            </a:xfrm>
          </p:grpSpPr>
          <p:sp>
            <p:nvSpPr>
              <p:cNvPr id="1039" name="Кружок"/>
              <p:cNvSpPr/>
              <p:nvPr/>
            </p:nvSpPr>
            <p:spPr>
              <a:xfrm rot="117339">
                <a:off x="21300" y="21300"/>
                <a:ext cx="1270006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40" name="ID"/>
              <p:cNvSpPr txBox="1"/>
              <p:nvPr/>
            </p:nvSpPr>
            <p:spPr>
              <a:xfrm rot="117339">
                <a:off x="213637" y="3027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44" name="/"/>
            <p:cNvGrpSpPr/>
            <p:nvPr/>
          </p:nvGrpSpPr>
          <p:grpSpPr>
            <a:xfrm>
              <a:off x="106334" y="118548"/>
              <a:ext cx="1089331" cy="1089331"/>
              <a:chOff x="0" y="0"/>
              <a:chExt cx="1089329" cy="1089329"/>
            </a:xfrm>
          </p:grpSpPr>
          <p:sp>
            <p:nvSpPr>
              <p:cNvPr id="1042" name="Кружок"/>
              <p:cNvSpPr/>
              <p:nvPr/>
            </p:nvSpPr>
            <p:spPr>
              <a:xfrm rot="117339">
                <a:off x="17676" y="17676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1043" name="/"/>
              <p:cNvSpPr txBox="1"/>
              <p:nvPr/>
            </p:nvSpPr>
            <p:spPr>
              <a:xfrm rot="117339">
                <a:off x="178377" y="252562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grpSp>
        <p:nvGrpSpPr>
          <p:cNvPr id="1052" name="Группа"/>
          <p:cNvGrpSpPr/>
          <p:nvPr/>
        </p:nvGrpSpPr>
        <p:grpSpPr>
          <a:xfrm>
            <a:off x="15415066" y="9952640"/>
            <a:ext cx="1270009" cy="1270009"/>
            <a:chOff x="-2" y="-2"/>
            <a:chExt cx="1270008" cy="1270008"/>
          </a:xfrm>
        </p:grpSpPr>
        <p:grpSp>
          <p:nvGrpSpPr>
            <p:cNvPr id="1048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1046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47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51" name="(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1049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1050" name="(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grpSp>
        <p:nvGrpSpPr>
          <p:cNvPr id="1059" name="Группа"/>
          <p:cNvGrpSpPr/>
          <p:nvPr/>
        </p:nvGrpSpPr>
        <p:grpSpPr>
          <a:xfrm>
            <a:off x="14115130" y="10722272"/>
            <a:ext cx="1270009" cy="1270009"/>
            <a:chOff x="-2" y="-2"/>
            <a:chExt cx="1270008" cy="1270008"/>
          </a:xfrm>
        </p:grpSpPr>
        <p:grpSp>
          <p:nvGrpSpPr>
            <p:cNvPr id="1055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1053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54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58" name=")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1056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1057" name=")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1062" name="S"/>
          <p:cNvGrpSpPr/>
          <p:nvPr/>
        </p:nvGrpSpPr>
        <p:grpSpPr>
          <a:xfrm>
            <a:off x="17801375" y="9844956"/>
            <a:ext cx="1288580" cy="1288580"/>
            <a:chOff x="-1" y="-1"/>
            <a:chExt cx="1288578" cy="1288578"/>
          </a:xfrm>
        </p:grpSpPr>
        <p:sp>
          <p:nvSpPr>
            <p:cNvPr id="1060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61" name="S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1065" name="NUM INT"/>
          <p:cNvGrpSpPr/>
          <p:nvPr/>
        </p:nvGrpSpPr>
        <p:grpSpPr>
          <a:xfrm>
            <a:off x="17910782" y="9967249"/>
            <a:ext cx="1069390" cy="1069390"/>
            <a:chOff x="0" y="0"/>
            <a:chExt cx="1069388" cy="1069388"/>
          </a:xfrm>
        </p:grpSpPr>
        <p:sp>
          <p:nvSpPr>
            <p:cNvPr id="1063" name="Кружок"/>
            <p:cNvSpPr/>
            <p:nvPr/>
          </p:nvSpPr>
          <p:spPr>
            <a:xfrm rot="50647">
              <a:off x="7705" y="7706"/>
              <a:ext cx="1053977" cy="10539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64" name="NUM INT"/>
            <p:cNvSpPr txBox="1"/>
            <p:nvPr/>
          </p:nvSpPr>
          <p:spPr>
            <a:xfrm rot="50647">
              <a:off x="168406" y="104161"/>
              <a:ext cx="732574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grpSp>
        <p:nvGrpSpPr>
          <p:cNvPr id="1072" name="Группа"/>
          <p:cNvGrpSpPr/>
          <p:nvPr/>
        </p:nvGrpSpPr>
        <p:grpSpPr>
          <a:xfrm>
            <a:off x="15215418" y="3486481"/>
            <a:ext cx="1324256" cy="1324256"/>
            <a:chOff x="-1" y="-1"/>
            <a:chExt cx="1324255" cy="1324255"/>
          </a:xfrm>
        </p:grpSpPr>
        <p:grpSp>
          <p:nvGrpSpPr>
            <p:cNvPr id="1068" name="ID"/>
            <p:cNvGrpSpPr/>
            <p:nvPr/>
          </p:nvGrpSpPr>
          <p:grpSpPr>
            <a:xfrm>
              <a:off x="-2" y="-2"/>
              <a:ext cx="1324256" cy="1324256"/>
              <a:chOff x="0" y="0"/>
              <a:chExt cx="1324255" cy="1324255"/>
            </a:xfrm>
          </p:grpSpPr>
          <p:sp>
            <p:nvSpPr>
              <p:cNvPr id="1066" name="Кружок"/>
              <p:cNvSpPr/>
              <p:nvPr/>
            </p:nvSpPr>
            <p:spPr>
              <a:xfrm rot="150174">
                <a:off x="27124" y="27124"/>
                <a:ext cx="1270007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67" name="ID"/>
              <p:cNvSpPr txBox="1"/>
              <p:nvPr/>
            </p:nvSpPr>
            <p:spPr>
              <a:xfrm rot="150174">
                <a:off x="219461" y="308557"/>
                <a:ext cx="88533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71" name="ID"/>
            <p:cNvGrpSpPr/>
            <p:nvPr/>
          </p:nvGrpSpPr>
          <p:grpSpPr>
            <a:xfrm>
              <a:off x="107259" y="119488"/>
              <a:ext cx="1098998" cy="1098996"/>
              <a:chOff x="0" y="0"/>
              <a:chExt cx="1098997" cy="1098995"/>
            </a:xfrm>
          </p:grpSpPr>
          <p:sp>
            <p:nvSpPr>
              <p:cNvPr id="1069" name="Кружок"/>
              <p:cNvSpPr/>
              <p:nvPr/>
            </p:nvSpPr>
            <p:spPr>
              <a:xfrm rot="150174">
                <a:off x="22510" y="22510"/>
                <a:ext cx="1053976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70" name="ID"/>
              <p:cNvSpPr txBox="1"/>
              <p:nvPr/>
            </p:nvSpPr>
            <p:spPr>
              <a:xfrm rot="150174">
                <a:off x="183211" y="195928"/>
                <a:ext cx="732573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grpSp>
        <p:nvGrpSpPr>
          <p:cNvPr id="1079" name="Группа"/>
          <p:cNvGrpSpPr/>
          <p:nvPr/>
        </p:nvGrpSpPr>
        <p:grpSpPr>
          <a:xfrm>
            <a:off x="16087022" y="7384927"/>
            <a:ext cx="1270009" cy="1270009"/>
            <a:chOff x="-2" y="-2"/>
            <a:chExt cx="1270008" cy="1270008"/>
          </a:xfrm>
        </p:grpSpPr>
        <p:grpSp>
          <p:nvGrpSpPr>
            <p:cNvPr id="1075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1073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74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78" name="{+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1076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1077" name="{+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grpSp>
        <p:nvGrpSpPr>
          <p:cNvPr id="1086" name="Группа"/>
          <p:cNvGrpSpPr/>
          <p:nvPr/>
        </p:nvGrpSpPr>
        <p:grpSpPr>
          <a:xfrm>
            <a:off x="16643182" y="5572757"/>
            <a:ext cx="1270009" cy="1270009"/>
            <a:chOff x="-2" y="-2"/>
            <a:chExt cx="1270008" cy="1270008"/>
          </a:xfrm>
        </p:grpSpPr>
        <p:grpSp>
          <p:nvGrpSpPr>
            <p:cNvPr id="1082" name="ID"/>
            <p:cNvGrpSpPr/>
            <p:nvPr/>
          </p:nvGrpSpPr>
          <p:grpSpPr>
            <a:xfrm>
              <a:off x="-3" y="-3"/>
              <a:ext cx="1270010" cy="1270009"/>
              <a:chOff x="-1" y="-1"/>
              <a:chExt cx="1270008" cy="1270008"/>
            </a:xfrm>
          </p:grpSpPr>
          <p:sp>
            <p:nvSpPr>
              <p:cNvPr id="1080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81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85" name="{-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1083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1084" name="{-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grpSp>
        <p:nvGrpSpPr>
          <p:cNvPr id="1089" name="dot"/>
          <p:cNvGrpSpPr/>
          <p:nvPr/>
        </p:nvGrpSpPr>
        <p:grpSpPr>
          <a:xfrm>
            <a:off x="20079550" y="9843129"/>
            <a:ext cx="1288579" cy="1288579"/>
            <a:chOff x="-1" y="-1"/>
            <a:chExt cx="1288578" cy="1288578"/>
          </a:xfrm>
        </p:grpSpPr>
        <p:sp>
          <p:nvSpPr>
            <p:cNvPr id="1087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88" name="dot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1092" name="S"/>
          <p:cNvGrpSpPr/>
          <p:nvPr/>
        </p:nvGrpSpPr>
        <p:grpSpPr>
          <a:xfrm>
            <a:off x="22373207" y="9908105"/>
            <a:ext cx="1288579" cy="1288579"/>
            <a:chOff x="-1" y="-1"/>
            <a:chExt cx="1288578" cy="1288578"/>
          </a:xfrm>
        </p:grpSpPr>
        <p:sp>
          <p:nvSpPr>
            <p:cNvPr id="1090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91" name="S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1095" name="NUM FLOAT"/>
          <p:cNvGrpSpPr/>
          <p:nvPr/>
        </p:nvGrpSpPr>
        <p:grpSpPr>
          <a:xfrm>
            <a:off x="22482614" y="10030397"/>
            <a:ext cx="1069390" cy="1069390"/>
            <a:chOff x="0" y="0"/>
            <a:chExt cx="1069388" cy="1069388"/>
          </a:xfrm>
        </p:grpSpPr>
        <p:sp>
          <p:nvSpPr>
            <p:cNvPr id="1093" name="Кружок"/>
            <p:cNvSpPr/>
            <p:nvPr/>
          </p:nvSpPr>
          <p:spPr>
            <a:xfrm rot="50647">
              <a:off x="7705" y="7706"/>
              <a:ext cx="1053977" cy="10539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94" name="NUM FLOAT"/>
            <p:cNvSpPr txBox="1"/>
            <p:nvPr/>
          </p:nvSpPr>
          <p:spPr>
            <a:xfrm rot="50647">
              <a:off x="168407" y="27707"/>
              <a:ext cx="732573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1096" name="0, …, 9"/>
          <p:cNvSpPr txBox="1"/>
          <p:nvPr/>
        </p:nvSpPr>
        <p:spPr>
          <a:xfrm rot="50647">
            <a:off x="21322791" y="987754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aphicFrame>
        <p:nvGraphicFramePr>
          <p:cNvPr id="1097" name="Таблица"/>
          <p:cNvGraphicFramePr/>
          <p:nvPr/>
        </p:nvGraphicFramePr>
        <p:xfrm>
          <a:off x="26995" y="3017248"/>
          <a:ext cx="5588002" cy="1066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Helvetica Neue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Helvetica Neue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Helvetica Neue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Helvetica Neue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Helvetica Neue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Helvetica Neue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098" name="0, …, 9"/>
          <p:cNvSpPr txBox="1"/>
          <p:nvPr/>
        </p:nvSpPr>
        <p:spPr>
          <a:xfrm rot="50647">
            <a:off x="18082739" y="1192092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1099" name="*"/>
          <p:cNvSpPr txBox="1"/>
          <p:nvPr/>
        </p:nvSpPr>
        <p:spPr>
          <a:xfrm rot="16807079">
            <a:off x="12865247" y="4997556"/>
            <a:ext cx="282272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100" name="/"/>
          <p:cNvSpPr txBox="1"/>
          <p:nvPr/>
        </p:nvSpPr>
        <p:spPr>
          <a:xfrm>
            <a:off x="13589767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101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102" name="a, …, z, A, …, Z"/>
          <p:cNvSpPr txBox="1"/>
          <p:nvPr/>
        </p:nvSpPr>
        <p:spPr>
          <a:xfrm rot="18399807">
            <a:off x="13432713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sp>
        <p:nvSpPr>
          <p:cNvPr id="1103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104" name="a, …, z, A, …, Z, 0, …, 9"/>
          <p:cNvSpPr txBox="1"/>
          <p:nvPr/>
        </p:nvSpPr>
        <p:spPr>
          <a:xfrm>
            <a:off x="15639730" y="2908536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sp>
        <p:nvSpPr>
          <p:cNvPr id="1105" name="."/>
          <p:cNvSpPr txBox="1"/>
          <p:nvPr/>
        </p:nvSpPr>
        <p:spPr>
          <a:xfrm rot="50647">
            <a:off x="19463043" y="9843737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106" name="0, …, 9"/>
          <p:cNvSpPr txBox="1"/>
          <p:nvPr/>
        </p:nvSpPr>
        <p:spPr>
          <a:xfrm rot="4368007">
            <a:off x="17754044" y="765819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1107" name="0, …, 9"/>
          <p:cNvSpPr txBox="1"/>
          <p:nvPr/>
        </p:nvSpPr>
        <p:spPr>
          <a:xfrm rot="3401591">
            <a:off x="17221164" y="8594600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1108" name="_, \t"/>
          <p:cNvSpPr txBox="1"/>
          <p:nvPr/>
        </p:nvSpPr>
        <p:spPr>
          <a:xfrm>
            <a:off x="12400328" y="9016023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1109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1110" name=")"/>
          <p:cNvSpPr txBox="1"/>
          <p:nvPr/>
        </p:nvSpPr>
        <p:spPr>
          <a:xfrm>
            <a:off x="14057568" y="8889131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1111" name="0, …, 9"/>
          <p:cNvSpPr txBox="1"/>
          <p:nvPr/>
        </p:nvSpPr>
        <p:spPr>
          <a:xfrm rot="1844976">
            <a:off x="15544101" y="855547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1112" name="_, \t"/>
          <p:cNvSpPr txBox="1"/>
          <p:nvPr/>
        </p:nvSpPr>
        <p:spPr>
          <a:xfrm>
            <a:off x="13026749" y="12978455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1113" name="Новых состояний не появилось - конец.…"/>
          <p:cNvSpPr txBox="1"/>
          <p:nvPr>
            <p:ph type="body" sz="quarter" idx="1"/>
          </p:nvPr>
        </p:nvSpPr>
        <p:spPr>
          <a:xfrm>
            <a:off x="18616001" y="3184462"/>
            <a:ext cx="5619753" cy="5241261"/>
          </a:xfrm>
          <a:prstGeom prst="rect">
            <a:avLst/>
          </a:prstGeom>
        </p:spPr>
        <p:txBody>
          <a:bodyPr/>
          <a:lstStyle/>
          <a:p>
            <a:pPr algn="ctr">
              <a:defRPr spc="-100" sz="5000"/>
            </a:pPr>
            <a:r>
              <a:t>Новых состояний не появилось - конец.</a:t>
            </a:r>
          </a:p>
          <a:p>
            <a:pPr algn="ctr">
              <a:defRPr spc="-199" sz="5500">
                <a:latin typeface="Canela Deck Bold"/>
                <a:ea typeface="Canela Deck Bold"/>
                <a:cs typeface="Canela Deck Bold"/>
                <a:sym typeface="Canela Deck Bold"/>
              </a:defRPr>
            </a:pPr>
            <a:r>
              <a:t>Получен ДКА.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Лексический смысл финальных состояни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Лексический смысл финальных состояний</a:t>
            </a:r>
          </a:p>
        </p:txBody>
      </p:sp>
      <p:grpSp>
        <p:nvGrpSpPr>
          <p:cNvPr id="1245" name="Группа"/>
          <p:cNvGrpSpPr/>
          <p:nvPr/>
        </p:nvGrpSpPr>
        <p:grpSpPr>
          <a:xfrm>
            <a:off x="3565772" y="2258024"/>
            <a:ext cx="17252455" cy="11516692"/>
            <a:chOff x="0" y="0"/>
            <a:chExt cx="17252454" cy="11516691"/>
          </a:xfrm>
        </p:grpSpPr>
        <p:sp>
          <p:nvSpPr>
            <p:cNvPr id="1116" name="Линия"/>
            <p:cNvSpPr/>
            <p:nvPr/>
          </p:nvSpPr>
          <p:spPr>
            <a:xfrm>
              <a:off x="9224032" y="840591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17" name="Соединит. линия"/>
            <p:cNvSpPr/>
            <p:nvPr/>
          </p:nvSpPr>
          <p:spPr>
            <a:xfrm>
              <a:off x="881456" y="9996589"/>
              <a:ext cx="721565" cy="939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118" name="Линия"/>
            <p:cNvSpPr/>
            <p:nvPr/>
          </p:nvSpPr>
          <p:spPr>
            <a:xfrm>
              <a:off x="5456110" y="4606850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19" name="Линия"/>
            <p:cNvSpPr/>
            <p:nvPr/>
          </p:nvSpPr>
          <p:spPr>
            <a:xfrm>
              <a:off x="5018343" y="6333414"/>
              <a:ext cx="1025722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0" name="Линия"/>
            <p:cNvSpPr/>
            <p:nvPr/>
          </p:nvSpPr>
          <p:spPr>
            <a:xfrm>
              <a:off x="6946364" y="8356442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1" name="Соединит. линия"/>
            <p:cNvSpPr/>
            <p:nvPr/>
          </p:nvSpPr>
          <p:spPr>
            <a:xfrm>
              <a:off x="6151364" y="8906851"/>
              <a:ext cx="642085" cy="820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122" name="Соединит. линия"/>
            <p:cNvSpPr/>
            <p:nvPr/>
          </p:nvSpPr>
          <p:spPr>
            <a:xfrm>
              <a:off x="4125704" y="1479312"/>
              <a:ext cx="1167619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123" name="Линия"/>
            <p:cNvSpPr/>
            <p:nvPr/>
          </p:nvSpPr>
          <p:spPr>
            <a:xfrm flipV="1">
              <a:off x="1394097" y="1893330"/>
              <a:ext cx="1013274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4" name="Линия"/>
            <p:cNvSpPr/>
            <p:nvPr/>
          </p:nvSpPr>
          <p:spPr>
            <a:xfrm flipV="1">
              <a:off x="1570424" y="2471031"/>
              <a:ext cx="1786463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5" name="Линия"/>
            <p:cNvSpPr/>
            <p:nvPr/>
          </p:nvSpPr>
          <p:spPr>
            <a:xfrm flipV="1">
              <a:off x="1763459" y="4326204"/>
              <a:ext cx="2799700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6" name="Линия"/>
            <p:cNvSpPr/>
            <p:nvPr/>
          </p:nvSpPr>
          <p:spPr>
            <a:xfrm>
              <a:off x="1296593" y="5812031"/>
              <a:ext cx="1088990" cy="286653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7" name="Линия"/>
            <p:cNvSpPr/>
            <p:nvPr/>
          </p:nvSpPr>
          <p:spPr>
            <a:xfrm>
              <a:off x="-1" y="5324076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8" name="Линия"/>
            <p:cNvSpPr/>
            <p:nvPr/>
          </p:nvSpPr>
          <p:spPr>
            <a:xfrm>
              <a:off x="1128197" y="5932499"/>
              <a:ext cx="4873" cy="298058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9" name="Линия"/>
            <p:cNvSpPr/>
            <p:nvPr/>
          </p:nvSpPr>
          <p:spPr>
            <a:xfrm>
              <a:off x="1145772" y="5422121"/>
              <a:ext cx="2380902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0" name="Линия"/>
            <p:cNvSpPr/>
            <p:nvPr/>
          </p:nvSpPr>
          <p:spPr>
            <a:xfrm>
              <a:off x="1128556" y="5357107"/>
              <a:ext cx="2883697" cy="50088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1" name="Линия"/>
            <p:cNvSpPr/>
            <p:nvPr/>
          </p:nvSpPr>
          <p:spPr>
            <a:xfrm>
              <a:off x="1012960" y="5283736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2" name="Линия"/>
            <p:cNvSpPr/>
            <p:nvPr/>
          </p:nvSpPr>
          <p:spPr>
            <a:xfrm flipV="1">
              <a:off x="1139987" y="1634931"/>
              <a:ext cx="8196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139" name="Группа"/>
            <p:cNvGrpSpPr/>
            <p:nvPr/>
          </p:nvGrpSpPr>
          <p:grpSpPr>
            <a:xfrm>
              <a:off x="411244" y="265730"/>
              <a:ext cx="1473365" cy="1473364"/>
              <a:chOff x="0" y="-1"/>
              <a:chExt cx="1473363" cy="1473363"/>
            </a:xfrm>
          </p:grpSpPr>
          <p:grpSp>
            <p:nvGrpSpPr>
              <p:cNvPr id="1135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1133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34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38" name="*"/>
              <p:cNvGrpSpPr/>
              <p:nvPr/>
            </p:nvGrpSpPr>
            <p:grpSpPr>
              <a:xfrm>
                <a:off x="131398" y="131537"/>
                <a:ext cx="1222744" cy="1222746"/>
                <a:chOff x="0" y="-1"/>
                <a:chExt cx="1222742" cy="1222744"/>
              </a:xfrm>
            </p:grpSpPr>
            <p:sp>
              <p:nvSpPr>
                <p:cNvPr id="1136" name="Кружок"/>
                <p:cNvSpPr/>
                <p:nvPr/>
              </p:nvSpPr>
              <p:spPr>
                <a:xfrm rot="16807079">
                  <a:off x="84382" y="84382"/>
                  <a:ext cx="1053979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137" name="*"/>
                <p:cNvSpPr txBox="1"/>
                <p:nvPr/>
              </p:nvSpPr>
              <p:spPr>
                <a:xfrm rot="16807079">
                  <a:off x="245082" y="319272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142" name="S"/>
            <p:cNvGrpSpPr/>
            <p:nvPr/>
          </p:nvGrpSpPr>
          <p:grpSpPr>
            <a:xfrm>
              <a:off x="552878" y="4685749"/>
              <a:ext cx="1270007" cy="1270007"/>
              <a:chOff x="0" y="0"/>
              <a:chExt cx="1270005" cy="1270005"/>
            </a:xfrm>
          </p:grpSpPr>
          <p:sp>
            <p:nvSpPr>
              <p:cNvPr id="1140" name="Кружок"/>
              <p:cNvSpPr/>
              <p:nvPr/>
            </p:nvSpPr>
            <p:spPr>
              <a:xfrm>
                <a:off x="-1" y="-1"/>
                <a:ext cx="1270006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141" name="S"/>
              <p:cNvSpPr txBox="1"/>
              <p:nvPr/>
            </p:nvSpPr>
            <p:spPr>
              <a:xfrm>
                <a:off x="192337" y="28143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149" name="Группа"/>
            <p:cNvGrpSpPr/>
            <p:nvPr/>
          </p:nvGrpSpPr>
          <p:grpSpPr>
            <a:xfrm>
              <a:off x="552877" y="8880125"/>
              <a:ext cx="1270009" cy="1270009"/>
              <a:chOff x="-2" y="-2"/>
              <a:chExt cx="1270008" cy="1270008"/>
            </a:xfrm>
          </p:grpSpPr>
          <p:grpSp>
            <p:nvGrpSpPr>
              <p:cNvPr id="1145" name="ID"/>
              <p:cNvGrpSpPr/>
              <p:nvPr/>
            </p:nvGrpSpPr>
            <p:grpSpPr>
              <a:xfrm>
                <a:off x="-3" y="-3"/>
                <a:ext cx="1270009" cy="1270010"/>
                <a:chOff x="-1" y="0"/>
                <a:chExt cx="1270008" cy="1270008"/>
              </a:xfrm>
            </p:grpSpPr>
            <p:sp>
              <p:nvSpPr>
                <p:cNvPr id="1143" name="Кружок"/>
                <p:cNvSpPr/>
                <p:nvPr/>
              </p:nvSpPr>
              <p:spPr>
                <a:xfrm>
                  <a:off x="-2" y="-1"/>
                  <a:ext cx="1270010" cy="127000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4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48" name="SPACE"/>
              <p:cNvGrpSpPr/>
              <p:nvPr/>
            </p:nvGrpSpPr>
            <p:grpSpPr>
              <a:xfrm>
                <a:off x="102950" y="115102"/>
                <a:ext cx="1053979" cy="1053977"/>
                <a:chOff x="0" y="0"/>
                <a:chExt cx="1053978" cy="1053975"/>
              </a:xfrm>
            </p:grpSpPr>
            <p:sp>
              <p:nvSpPr>
                <p:cNvPr id="1146" name="Кружок"/>
                <p:cNvSpPr/>
                <p:nvPr/>
              </p:nvSpPr>
              <p:spPr>
                <a:xfrm>
                  <a:off x="-1" y="-1"/>
                  <a:ext cx="1053979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47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156" name="Группа"/>
            <p:cNvGrpSpPr/>
            <p:nvPr/>
          </p:nvGrpSpPr>
          <p:grpSpPr>
            <a:xfrm>
              <a:off x="1897694" y="622086"/>
              <a:ext cx="1312606" cy="1312608"/>
              <a:chOff x="0" y="0"/>
              <a:chExt cx="1312604" cy="1312606"/>
            </a:xfrm>
          </p:grpSpPr>
          <p:grpSp>
            <p:nvGrpSpPr>
              <p:cNvPr id="1152" name="ID"/>
              <p:cNvGrpSpPr/>
              <p:nvPr/>
            </p:nvGrpSpPr>
            <p:grpSpPr>
              <a:xfrm>
                <a:off x="-1" y="-1"/>
                <a:ext cx="1312606" cy="1312608"/>
                <a:chOff x="0" y="0"/>
                <a:chExt cx="1312604" cy="1312606"/>
              </a:xfrm>
            </p:grpSpPr>
            <p:sp>
              <p:nvSpPr>
                <p:cNvPr id="1150" name="Кружок"/>
                <p:cNvSpPr/>
                <p:nvPr/>
              </p:nvSpPr>
              <p:spPr>
                <a:xfrm rot="117339">
                  <a:off x="21300" y="21300"/>
                  <a:ext cx="1270005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51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55" name="/"/>
              <p:cNvGrpSpPr/>
              <p:nvPr/>
            </p:nvGrpSpPr>
            <p:grpSpPr>
              <a:xfrm>
                <a:off x="106334" y="118548"/>
                <a:ext cx="1089333" cy="1089331"/>
                <a:chOff x="0" y="0"/>
                <a:chExt cx="1089331" cy="1089330"/>
              </a:xfrm>
            </p:grpSpPr>
            <p:sp>
              <p:nvSpPr>
                <p:cNvPr id="1153" name="Кружок"/>
                <p:cNvSpPr/>
                <p:nvPr/>
              </p:nvSpPr>
              <p:spPr>
                <a:xfrm rot="117339">
                  <a:off x="17676" y="17676"/>
                  <a:ext cx="1053979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154" name="/"/>
                <p:cNvSpPr txBox="1"/>
                <p:nvPr/>
              </p:nvSpPr>
              <p:spPr>
                <a:xfrm rot="117339">
                  <a:off x="178377" y="252562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163" name="Группа"/>
            <p:cNvGrpSpPr/>
            <p:nvPr/>
          </p:nvGrpSpPr>
          <p:grpSpPr>
            <a:xfrm>
              <a:off x="3338471" y="7859428"/>
              <a:ext cx="1270009" cy="1270009"/>
              <a:chOff x="-2" y="-2"/>
              <a:chExt cx="1270008" cy="1270008"/>
            </a:xfrm>
          </p:grpSpPr>
          <p:grpSp>
            <p:nvGrpSpPr>
              <p:cNvPr id="1159" name="ID"/>
              <p:cNvGrpSpPr/>
              <p:nvPr/>
            </p:nvGrpSpPr>
            <p:grpSpPr>
              <a:xfrm>
                <a:off x="-3" y="-3"/>
                <a:ext cx="1270009" cy="1270010"/>
                <a:chOff x="-1" y="0"/>
                <a:chExt cx="1270008" cy="1270008"/>
              </a:xfrm>
            </p:grpSpPr>
            <p:sp>
              <p:nvSpPr>
                <p:cNvPr id="1157" name="Кружок"/>
                <p:cNvSpPr/>
                <p:nvPr/>
              </p:nvSpPr>
              <p:spPr>
                <a:xfrm>
                  <a:off x="-2" y="-1"/>
                  <a:ext cx="1270010" cy="127000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5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62" name="("/>
              <p:cNvGrpSpPr/>
              <p:nvPr/>
            </p:nvGrpSpPr>
            <p:grpSpPr>
              <a:xfrm>
                <a:off x="102950" y="115102"/>
                <a:ext cx="1053979" cy="1053977"/>
                <a:chOff x="0" y="0"/>
                <a:chExt cx="1053978" cy="1053975"/>
              </a:xfrm>
            </p:grpSpPr>
            <p:sp>
              <p:nvSpPr>
                <p:cNvPr id="1160" name="Кружок"/>
                <p:cNvSpPr/>
                <p:nvPr/>
              </p:nvSpPr>
              <p:spPr>
                <a:xfrm>
                  <a:off x="-1" y="-1"/>
                  <a:ext cx="1053979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161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170" name="Группа"/>
            <p:cNvGrpSpPr/>
            <p:nvPr/>
          </p:nvGrpSpPr>
          <p:grpSpPr>
            <a:xfrm>
              <a:off x="2038535" y="8629060"/>
              <a:ext cx="1270009" cy="1270009"/>
              <a:chOff x="-2" y="-2"/>
              <a:chExt cx="1270008" cy="1270008"/>
            </a:xfrm>
          </p:grpSpPr>
          <p:grpSp>
            <p:nvGrpSpPr>
              <p:cNvPr id="1166" name="ID"/>
              <p:cNvGrpSpPr/>
              <p:nvPr/>
            </p:nvGrpSpPr>
            <p:grpSpPr>
              <a:xfrm>
                <a:off x="-3" y="-3"/>
                <a:ext cx="1270009" cy="1270010"/>
                <a:chOff x="-1" y="0"/>
                <a:chExt cx="1270008" cy="1270008"/>
              </a:xfrm>
            </p:grpSpPr>
            <p:sp>
              <p:nvSpPr>
                <p:cNvPr id="1164" name="Кружок"/>
                <p:cNvSpPr/>
                <p:nvPr/>
              </p:nvSpPr>
              <p:spPr>
                <a:xfrm>
                  <a:off x="-2" y="-1"/>
                  <a:ext cx="1270010" cy="127000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6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69" name=")"/>
              <p:cNvGrpSpPr/>
              <p:nvPr/>
            </p:nvGrpSpPr>
            <p:grpSpPr>
              <a:xfrm>
                <a:off x="102950" y="115102"/>
                <a:ext cx="1053979" cy="1053977"/>
                <a:chOff x="0" y="0"/>
                <a:chExt cx="1053978" cy="1053975"/>
              </a:xfrm>
            </p:grpSpPr>
            <p:sp>
              <p:nvSpPr>
                <p:cNvPr id="1167" name="Кружок"/>
                <p:cNvSpPr/>
                <p:nvPr/>
              </p:nvSpPr>
              <p:spPr>
                <a:xfrm>
                  <a:off x="-1" y="-1"/>
                  <a:ext cx="1053979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168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173" name="S"/>
            <p:cNvGrpSpPr/>
            <p:nvPr/>
          </p:nvGrpSpPr>
          <p:grpSpPr>
            <a:xfrm>
              <a:off x="5724780" y="7751744"/>
              <a:ext cx="1288579" cy="1288579"/>
              <a:chOff x="-1" y="0"/>
              <a:chExt cx="1288578" cy="1288577"/>
            </a:xfrm>
          </p:grpSpPr>
          <p:sp>
            <p:nvSpPr>
              <p:cNvPr id="1171" name="Кружок"/>
              <p:cNvSpPr/>
              <p:nvPr/>
            </p:nvSpPr>
            <p:spPr>
              <a:xfrm rot="50647">
                <a:off x="9285" y="9285"/>
                <a:ext cx="1270007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172" name="S"/>
              <p:cNvSpPr txBox="1"/>
              <p:nvPr/>
            </p:nvSpPr>
            <p:spPr>
              <a:xfrm rot="50647">
                <a:off x="201623" y="290718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176" name="NUM INT"/>
            <p:cNvGrpSpPr/>
            <p:nvPr/>
          </p:nvGrpSpPr>
          <p:grpSpPr>
            <a:xfrm>
              <a:off x="5834186" y="7874037"/>
              <a:ext cx="1069387" cy="1069390"/>
              <a:chOff x="0" y="0"/>
              <a:chExt cx="1069386" cy="1069388"/>
            </a:xfrm>
          </p:grpSpPr>
          <p:sp>
            <p:nvSpPr>
              <p:cNvPr id="1174" name="Кружок"/>
              <p:cNvSpPr/>
              <p:nvPr/>
            </p:nvSpPr>
            <p:spPr>
              <a:xfrm rot="50647">
                <a:off x="7705" y="7706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175" name="NUM INT"/>
              <p:cNvSpPr txBox="1"/>
              <p:nvPr/>
            </p:nvSpPr>
            <p:spPr>
              <a:xfrm rot="50647">
                <a:off x="168407" y="104161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183" name="Группа"/>
            <p:cNvGrpSpPr/>
            <p:nvPr/>
          </p:nvGrpSpPr>
          <p:grpSpPr>
            <a:xfrm>
              <a:off x="3138823" y="1393267"/>
              <a:ext cx="1324257" cy="1324256"/>
              <a:chOff x="-1" y="-1"/>
              <a:chExt cx="1324255" cy="1324255"/>
            </a:xfrm>
          </p:grpSpPr>
          <p:grpSp>
            <p:nvGrpSpPr>
              <p:cNvPr id="1179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1177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78" name="ID"/>
                <p:cNvSpPr txBox="1"/>
                <p:nvPr/>
              </p:nvSpPr>
              <p:spPr>
                <a:xfrm rot="150174">
                  <a:off x="219461" y="308557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82" name="ID"/>
              <p:cNvGrpSpPr/>
              <p:nvPr/>
            </p:nvGrpSpPr>
            <p:grpSpPr>
              <a:xfrm>
                <a:off x="107259" y="119488"/>
                <a:ext cx="1098998" cy="1098998"/>
                <a:chOff x="0" y="0"/>
                <a:chExt cx="1098997" cy="1098997"/>
              </a:xfrm>
            </p:grpSpPr>
            <p:sp>
              <p:nvSpPr>
                <p:cNvPr id="1180" name="Кружок"/>
                <p:cNvSpPr/>
                <p:nvPr/>
              </p:nvSpPr>
              <p:spPr>
                <a:xfrm rot="150174">
                  <a:off x="22510" y="22510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81" name="ID"/>
                <p:cNvSpPr txBox="1"/>
                <p:nvPr/>
              </p:nvSpPr>
              <p:spPr>
                <a:xfrm rot="150174">
                  <a:off x="183211" y="195928"/>
                  <a:ext cx="732574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190" name="Группа"/>
            <p:cNvGrpSpPr/>
            <p:nvPr/>
          </p:nvGrpSpPr>
          <p:grpSpPr>
            <a:xfrm>
              <a:off x="4010428" y="5291716"/>
              <a:ext cx="1270009" cy="1270009"/>
              <a:chOff x="-2" y="-2"/>
              <a:chExt cx="1270008" cy="1270008"/>
            </a:xfrm>
          </p:grpSpPr>
          <p:grpSp>
            <p:nvGrpSpPr>
              <p:cNvPr id="1186" name="ID"/>
              <p:cNvGrpSpPr/>
              <p:nvPr/>
            </p:nvGrpSpPr>
            <p:grpSpPr>
              <a:xfrm>
                <a:off x="-3" y="-3"/>
                <a:ext cx="1270009" cy="1270010"/>
                <a:chOff x="-1" y="0"/>
                <a:chExt cx="1270008" cy="1270008"/>
              </a:xfrm>
            </p:grpSpPr>
            <p:sp>
              <p:nvSpPr>
                <p:cNvPr id="1184" name="Кружок"/>
                <p:cNvSpPr/>
                <p:nvPr/>
              </p:nvSpPr>
              <p:spPr>
                <a:xfrm>
                  <a:off x="-2" y="-1"/>
                  <a:ext cx="1270010" cy="127000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8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89" name="{+, sign}"/>
              <p:cNvGrpSpPr/>
              <p:nvPr/>
            </p:nvGrpSpPr>
            <p:grpSpPr>
              <a:xfrm>
                <a:off x="102950" y="115102"/>
                <a:ext cx="1053979" cy="1053977"/>
                <a:chOff x="0" y="0"/>
                <a:chExt cx="1053978" cy="1053975"/>
              </a:xfrm>
            </p:grpSpPr>
            <p:sp>
              <p:nvSpPr>
                <p:cNvPr id="1187" name="Кружок"/>
                <p:cNvSpPr/>
                <p:nvPr/>
              </p:nvSpPr>
              <p:spPr>
                <a:xfrm>
                  <a:off x="-1" y="-1"/>
                  <a:ext cx="1053979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188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197" name="Группа"/>
            <p:cNvGrpSpPr/>
            <p:nvPr/>
          </p:nvGrpSpPr>
          <p:grpSpPr>
            <a:xfrm>
              <a:off x="4566585" y="3479545"/>
              <a:ext cx="1270009" cy="1270009"/>
              <a:chOff x="-2" y="-2"/>
              <a:chExt cx="1270008" cy="1270008"/>
            </a:xfrm>
          </p:grpSpPr>
          <p:grpSp>
            <p:nvGrpSpPr>
              <p:cNvPr id="1193" name="ID"/>
              <p:cNvGrpSpPr/>
              <p:nvPr/>
            </p:nvGrpSpPr>
            <p:grpSpPr>
              <a:xfrm>
                <a:off x="-3" y="-3"/>
                <a:ext cx="1270010" cy="1270010"/>
                <a:chOff x="0" y="0"/>
                <a:chExt cx="1270008" cy="1270008"/>
              </a:xfrm>
            </p:grpSpPr>
            <p:sp>
              <p:nvSpPr>
                <p:cNvPr id="1191" name="Кружок"/>
                <p:cNvSpPr/>
                <p:nvPr/>
              </p:nvSpPr>
              <p:spPr>
                <a:xfrm>
                  <a:off x="-1" y="-1"/>
                  <a:ext cx="1270009" cy="127000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9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96" name="{-, sign}"/>
              <p:cNvGrpSpPr/>
              <p:nvPr/>
            </p:nvGrpSpPr>
            <p:grpSpPr>
              <a:xfrm>
                <a:off x="102950" y="115102"/>
                <a:ext cx="1053979" cy="1053977"/>
                <a:chOff x="-1" y="0"/>
                <a:chExt cx="1053978" cy="1053975"/>
              </a:xfrm>
            </p:grpSpPr>
            <p:sp>
              <p:nvSpPr>
                <p:cNvPr id="1194" name="Кружок"/>
                <p:cNvSpPr/>
                <p:nvPr/>
              </p:nvSpPr>
              <p:spPr>
                <a:xfrm>
                  <a:off x="-2" y="-1"/>
                  <a:ext cx="1053979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195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200" name="dot"/>
            <p:cNvGrpSpPr/>
            <p:nvPr/>
          </p:nvGrpSpPr>
          <p:grpSpPr>
            <a:xfrm>
              <a:off x="8002954" y="7749917"/>
              <a:ext cx="1288579" cy="1288579"/>
              <a:chOff x="-1" y="0"/>
              <a:chExt cx="1288578" cy="1288577"/>
            </a:xfrm>
          </p:grpSpPr>
          <p:sp>
            <p:nvSpPr>
              <p:cNvPr id="1198" name="Кружок"/>
              <p:cNvSpPr/>
              <p:nvPr/>
            </p:nvSpPr>
            <p:spPr>
              <a:xfrm rot="50647">
                <a:off x="9285" y="9285"/>
                <a:ext cx="1270007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199" name="dot"/>
              <p:cNvSpPr txBox="1"/>
              <p:nvPr/>
            </p:nvSpPr>
            <p:spPr>
              <a:xfrm rot="50647">
                <a:off x="201623" y="290718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sp>
          <p:nvSpPr>
            <p:cNvPr id="1201" name="0, …, 9"/>
            <p:cNvSpPr txBox="1"/>
            <p:nvPr/>
          </p:nvSpPr>
          <p:spPr>
            <a:xfrm rot="50647">
              <a:off x="6006145" y="982770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02" name="*"/>
            <p:cNvSpPr txBox="1"/>
            <p:nvPr/>
          </p:nvSpPr>
          <p:spPr>
            <a:xfrm rot="16807079">
              <a:off x="788653" y="2904344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203" name="/"/>
            <p:cNvSpPr txBox="1"/>
            <p:nvPr/>
          </p:nvSpPr>
          <p:spPr>
            <a:xfrm>
              <a:off x="1513173" y="2986993"/>
              <a:ext cx="277090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204" name="+"/>
            <p:cNvSpPr txBox="1"/>
            <p:nvPr/>
          </p:nvSpPr>
          <p:spPr>
            <a:xfrm>
              <a:off x="2794982" y="4979738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205" name="a, …, z, A, …, Z"/>
            <p:cNvSpPr txBox="1"/>
            <p:nvPr/>
          </p:nvSpPr>
          <p:spPr>
            <a:xfrm rot="18399807">
              <a:off x="1356119" y="3177799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206" name="-"/>
            <p:cNvSpPr txBox="1"/>
            <p:nvPr/>
          </p:nvSpPr>
          <p:spPr>
            <a:xfrm rot="52117">
              <a:off x="3063796" y="3947453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207" name="a, …, z, A, …, Z, 0, …, 9"/>
            <p:cNvSpPr txBox="1"/>
            <p:nvPr/>
          </p:nvSpPr>
          <p:spPr>
            <a:xfrm>
              <a:off x="3563134" y="815321"/>
              <a:ext cx="3025751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208" name="."/>
            <p:cNvSpPr txBox="1"/>
            <p:nvPr/>
          </p:nvSpPr>
          <p:spPr>
            <a:xfrm rot="50647">
              <a:off x="7386447" y="7750526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209" name="0, …, 9"/>
            <p:cNvSpPr txBox="1"/>
            <p:nvPr/>
          </p:nvSpPr>
          <p:spPr>
            <a:xfrm rot="4368007">
              <a:off x="5677449" y="556497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10" name="0, …, 9"/>
            <p:cNvSpPr txBox="1"/>
            <p:nvPr/>
          </p:nvSpPr>
          <p:spPr>
            <a:xfrm rot="3401591">
              <a:off x="5144570" y="650138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11" name="_, \t"/>
            <p:cNvSpPr txBox="1"/>
            <p:nvPr/>
          </p:nvSpPr>
          <p:spPr>
            <a:xfrm>
              <a:off x="323732" y="6922811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212" name="("/>
            <p:cNvSpPr txBox="1"/>
            <p:nvPr/>
          </p:nvSpPr>
          <p:spPr>
            <a:xfrm>
              <a:off x="2443267" y="6323101"/>
              <a:ext cx="218848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213" name=")"/>
            <p:cNvSpPr txBox="1"/>
            <p:nvPr/>
          </p:nvSpPr>
          <p:spPr>
            <a:xfrm>
              <a:off x="1980974" y="6795918"/>
              <a:ext cx="218848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214" name="0, …, 9"/>
            <p:cNvSpPr txBox="1"/>
            <p:nvPr/>
          </p:nvSpPr>
          <p:spPr>
            <a:xfrm rot="1844976">
              <a:off x="3467506" y="6462260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15" name="_, \t"/>
            <p:cNvSpPr txBox="1"/>
            <p:nvPr/>
          </p:nvSpPr>
          <p:spPr>
            <a:xfrm>
              <a:off x="950153" y="10885246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216" name="Соединит. линия"/>
            <p:cNvSpPr/>
            <p:nvPr/>
          </p:nvSpPr>
          <p:spPr>
            <a:xfrm>
              <a:off x="10602377" y="6892166"/>
              <a:ext cx="642085" cy="1099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17" name="0, …, 9"/>
            <p:cNvSpPr txBox="1"/>
            <p:nvPr/>
          </p:nvSpPr>
          <p:spPr>
            <a:xfrm rot="50647">
              <a:off x="10471902" y="634890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grpSp>
          <p:nvGrpSpPr>
            <p:cNvPr id="1220" name="S"/>
            <p:cNvGrpSpPr/>
            <p:nvPr/>
          </p:nvGrpSpPr>
          <p:grpSpPr>
            <a:xfrm>
              <a:off x="10306385" y="7852548"/>
              <a:ext cx="1288579" cy="1288579"/>
              <a:chOff x="-1" y="0"/>
              <a:chExt cx="1288578" cy="1288577"/>
            </a:xfrm>
          </p:grpSpPr>
          <p:sp>
            <p:nvSpPr>
              <p:cNvPr id="1218" name="Кружок"/>
              <p:cNvSpPr/>
              <p:nvPr/>
            </p:nvSpPr>
            <p:spPr>
              <a:xfrm rot="50647">
                <a:off x="9285" y="9285"/>
                <a:ext cx="1270007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219" name="S"/>
              <p:cNvSpPr txBox="1"/>
              <p:nvPr/>
            </p:nvSpPr>
            <p:spPr>
              <a:xfrm rot="50647">
                <a:off x="201623" y="290718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223" name="NUM FLOAT"/>
            <p:cNvGrpSpPr/>
            <p:nvPr/>
          </p:nvGrpSpPr>
          <p:grpSpPr>
            <a:xfrm>
              <a:off x="10415794" y="7974842"/>
              <a:ext cx="1069388" cy="1069389"/>
              <a:chOff x="0" y="0"/>
              <a:chExt cx="1069386" cy="1069388"/>
            </a:xfrm>
          </p:grpSpPr>
          <p:sp>
            <p:nvSpPr>
              <p:cNvPr id="1221" name="Кружок"/>
              <p:cNvSpPr/>
              <p:nvPr/>
            </p:nvSpPr>
            <p:spPr>
              <a:xfrm rot="50647">
                <a:off x="7705" y="7706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222" name="NUM FLOAT"/>
              <p:cNvSpPr txBox="1"/>
              <p:nvPr/>
            </p:nvSpPr>
            <p:spPr>
              <a:xfrm rot="50647">
                <a:off x="168407" y="27707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224" name="0, …, 9"/>
            <p:cNvSpPr txBox="1"/>
            <p:nvPr/>
          </p:nvSpPr>
          <p:spPr>
            <a:xfrm rot="50647">
              <a:off x="9255967" y="782198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25" name="Соединит. линия"/>
            <p:cNvSpPr/>
            <p:nvPr/>
          </p:nvSpPr>
          <p:spPr>
            <a:xfrm>
              <a:off x="1516032" y="48450"/>
              <a:ext cx="6812845" cy="46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26" fill="norm" stroke="1" extrusionOk="0">
                  <a:moveTo>
                    <a:pt x="0" y="16526"/>
                  </a:moveTo>
                  <a:cubicBezTo>
                    <a:pt x="7067" y="-2413"/>
                    <a:pt x="14267" y="-5074"/>
                    <a:pt x="21600" y="8542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26" name="Соединит. линия"/>
            <p:cNvSpPr/>
            <p:nvPr/>
          </p:nvSpPr>
          <p:spPr>
            <a:xfrm>
              <a:off x="3061825" y="554968"/>
              <a:ext cx="6248995" cy="762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28" fill="norm" stroke="1" extrusionOk="0">
                  <a:moveTo>
                    <a:pt x="0" y="7667"/>
                  </a:moveTo>
                  <a:cubicBezTo>
                    <a:pt x="7363" y="-4972"/>
                    <a:pt x="14563" y="-1985"/>
                    <a:pt x="21600" y="16628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27" name="Соединит. линия"/>
            <p:cNvSpPr/>
            <p:nvPr/>
          </p:nvSpPr>
          <p:spPr>
            <a:xfrm flipV="1">
              <a:off x="5827270" y="3671650"/>
              <a:ext cx="1720597" cy="26504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28" name="Соединит. линия"/>
            <p:cNvSpPr/>
            <p:nvPr/>
          </p:nvSpPr>
          <p:spPr>
            <a:xfrm>
              <a:off x="4198813" y="2476338"/>
              <a:ext cx="3391472" cy="58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40" fill="norm" stroke="1" extrusionOk="0">
                  <a:moveTo>
                    <a:pt x="0" y="8128"/>
                  </a:moveTo>
                  <a:cubicBezTo>
                    <a:pt x="2917" y="21600"/>
                    <a:pt x="10117" y="18891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29" name="Соединит. линия"/>
            <p:cNvSpPr/>
            <p:nvPr/>
          </p:nvSpPr>
          <p:spPr>
            <a:xfrm>
              <a:off x="5229426" y="4811421"/>
              <a:ext cx="2581058" cy="878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9" fill="norm" stroke="1" extrusionOk="0">
                  <a:moveTo>
                    <a:pt x="0" y="20619"/>
                  </a:moveTo>
                  <a:cubicBezTo>
                    <a:pt x="2742" y="5854"/>
                    <a:pt x="9942" y="-981"/>
                    <a:pt x="21600" y="113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30" name="Соединит. линия"/>
            <p:cNvSpPr/>
            <p:nvPr/>
          </p:nvSpPr>
          <p:spPr>
            <a:xfrm>
              <a:off x="6791583" y="5812492"/>
              <a:ext cx="1094014" cy="214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9" h="21600" fill="norm" stroke="1" extrusionOk="0">
                  <a:moveTo>
                    <a:pt x="510" y="21600"/>
                  </a:moveTo>
                  <a:cubicBezTo>
                    <a:pt x="-1941" y="9935"/>
                    <a:pt x="4442" y="2735"/>
                    <a:pt x="19659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31" name="Соединит. линия"/>
            <p:cNvSpPr/>
            <p:nvPr/>
          </p:nvSpPr>
          <p:spPr>
            <a:xfrm flipV="1">
              <a:off x="11509204" y="7309855"/>
              <a:ext cx="852562" cy="865935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32" name="Соединит. линия"/>
            <p:cNvSpPr/>
            <p:nvPr/>
          </p:nvSpPr>
          <p:spPr>
            <a:xfrm>
              <a:off x="4373098" y="8560719"/>
              <a:ext cx="8849112" cy="2243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4" fill="norm" stroke="1" extrusionOk="0">
                  <a:moveTo>
                    <a:pt x="0" y="3202"/>
                  </a:moveTo>
                  <a:cubicBezTo>
                    <a:pt x="248" y="21600"/>
                    <a:pt x="7448" y="20533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33" name="Соединит. линия"/>
            <p:cNvSpPr/>
            <p:nvPr/>
          </p:nvSpPr>
          <p:spPr>
            <a:xfrm>
              <a:off x="3105353" y="9729409"/>
              <a:ext cx="9957812" cy="135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83" fill="norm" stroke="1" extrusionOk="0">
                  <a:moveTo>
                    <a:pt x="0" y="0"/>
                  </a:moveTo>
                  <a:cubicBezTo>
                    <a:pt x="437" y="20163"/>
                    <a:pt x="7637" y="21600"/>
                    <a:pt x="21600" y="4312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34" name="Соединит. линия"/>
            <p:cNvSpPr/>
            <p:nvPr/>
          </p:nvSpPr>
          <p:spPr>
            <a:xfrm>
              <a:off x="1689289" y="9881631"/>
              <a:ext cx="11196285" cy="150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22" fill="norm" stroke="1" extrusionOk="0">
                  <a:moveTo>
                    <a:pt x="0" y="0"/>
                  </a:moveTo>
                  <a:cubicBezTo>
                    <a:pt x="1447" y="17532"/>
                    <a:pt x="8647" y="21600"/>
                    <a:pt x="21600" y="12204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35" name="Найден оператор умножения"/>
            <p:cNvSpPr txBox="1"/>
            <p:nvPr/>
          </p:nvSpPr>
          <p:spPr>
            <a:xfrm>
              <a:off x="8351167" y="-1"/>
              <a:ext cx="3819638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 оператор умножения</a:t>
              </a:r>
            </a:p>
          </p:txBody>
        </p:sp>
        <p:sp>
          <p:nvSpPr>
            <p:cNvPr id="1236" name="Найден оператор деления"/>
            <p:cNvSpPr txBox="1"/>
            <p:nvPr/>
          </p:nvSpPr>
          <p:spPr>
            <a:xfrm>
              <a:off x="9470254" y="1000511"/>
              <a:ext cx="3374493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 оператор деления</a:t>
              </a:r>
            </a:p>
          </p:txBody>
        </p:sp>
        <p:sp>
          <p:nvSpPr>
            <p:cNvPr id="1237" name="Найден идентификатор переменной"/>
            <p:cNvSpPr txBox="1"/>
            <p:nvPr/>
          </p:nvSpPr>
          <p:spPr>
            <a:xfrm>
              <a:off x="7569672" y="2161766"/>
              <a:ext cx="4691026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 идентификатор переменной</a:t>
              </a:r>
            </a:p>
          </p:txBody>
        </p:sp>
        <p:sp>
          <p:nvSpPr>
            <p:cNvPr id="1238" name="Найден оператор вычитания"/>
            <p:cNvSpPr txBox="1"/>
            <p:nvPr/>
          </p:nvSpPr>
          <p:spPr>
            <a:xfrm>
              <a:off x="7535676" y="3326752"/>
              <a:ext cx="3746265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 оператор вычитания</a:t>
              </a:r>
            </a:p>
          </p:txBody>
        </p:sp>
        <p:sp>
          <p:nvSpPr>
            <p:cNvPr id="1239" name="Найден оператор сложения"/>
            <p:cNvSpPr txBox="1"/>
            <p:nvPr/>
          </p:nvSpPr>
          <p:spPr>
            <a:xfrm>
              <a:off x="7812747" y="4487362"/>
              <a:ext cx="361752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 оператор сложения</a:t>
              </a:r>
            </a:p>
          </p:txBody>
        </p:sp>
        <p:sp>
          <p:nvSpPr>
            <p:cNvPr id="1240" name="Найдена целочисленная константа"/>
            <p:cNvSpPr txBox="1"/>
            <p:nvPr/>
          </p:nvSpPr>
          <p:spPr>
            <a:xfrm>
              <a:off x="7866623" y="5507502"/>
              <a:ext cx="4530143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Найдена целочисленная константа</a:t>
              </a:r>
            </a:p>
          </p:txBody>
        </p:sp>
        <p:sp>
          <p:nvSpPr>
            <p:cNvPr id="1241" name="Найдена вещественная константа"/>
            <p:cNvSpPr txBox="1"/>
            <p:nvPr/>
          </p:nvSpPr>
          <p:spPr>
            <a:xfrm>
              <a:off x="12389547" y="6960657"/>
              <a:ext cx="4394115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Найдена вещественная константа</a:t>
              </a:r>
            </a:p>
          </p:txBody>
        </p:sp>
        <p:sp>
          <p:nvSpPr>
            <p:cNvPr id="1242" name="Найдена открывающая скобка"/>
            <p:cNvSpPr txBox="1"/>
            <p:nvPr/>
          </p:nvSpPr>
          <p:spPr>
            <a:xfrm>
              <a:off x="13233536" y="8216554"/>
              <a:ext cx="401891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Найдена открывающая скобка</a:t>
              </a:r>
            </a:p>
          </p:txBody>
        </p:sp>
        <p:sp>
          <p:nvSpPr>
            <p:cNvPr id="1243" name="Найдена закрывающая скобка"/>
            <p:cNvSpPr txBox="1"/>
            <p:nvPr/>
          </p:nvSpPr>
          <p:spPr>
            <a:xfrm>
              <a:off x="13089678" y="9786396"/>
              <a:ext cx="3983498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Найдена закрывающая скобка</a:t>
              </a:r>
            </a:p>
          </p:txBody>
        </p:sp>
        <p:sp>
          <p:nvSpPr>
            <p:cNvPr id="1244" name="Найдена цепочка разделителей"/>
            <p:cNvSpPr txBox="1"/>
            <p:nvPr/>
          </p:nvSpPr>
          <p:spPr>
            <a:xfrm>
              <a:off x="13034119" y="10634816"/>
              <a:ext cx="407086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Найдена цепочка разделителей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248" name="Пусть имеем строку:…"/>
          <p:cNvSpPr txBox="1"/>
          <p:nvPr/>
        </p:nvSpPr>
        <p:spPr>
          <a:xfrm>
            <a:off x="1219200" y="4013200"/>
            <a:ext cx="21945602" cy="471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Пусть имеем строку: </a:t>
            </a:r>
            <a:endParaRPr spc="-136"/>
          </a:p>
          <a:p>
            <a:pPr lvl="1" indent="457200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«-1_+(A1*0.5)»</a:t>
            </a:r>
            <a:endParaRPr spc="-136"/>
          </a:p>
          <a:p>
            <a:pPr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Разобьем её на символы:</a:t>
            </a:r>
          </a:p>
        </p:txBody>
      </p:sp>
      <p:graphicFrame>
        <p:nvGraphicFramePr>
          <p:cNvPr id="1249" name="Таблица"/>
          <p:cNvGraphicFramePr/>
          <p:nvPr/>
        </p:nvGraphicFramePr>
        <p:xfrm>
          <a:off x="7652031" y="9160605"/>
          <a:ext cx="8382001" cy="7198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71983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50" name="Таблица"/>
          <p:cNvGraphicFramePr/>
          <p:nvPr/>
        </p:nvGraphicFramePr>
        <p:xfrm>
          <a:off x="16033466" y="9160605"/>
          <a:ext cx="698501" cy="72009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2009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253" name="Состояния:…"/>
          <p:cNvSpPr txBox="1"/>
          <p:nvPr>
            <p:ph type="body" sz="half" idx="1"/>
          </p:nvPr>
        </p:nvSpPr>
        <p:spPr>
          <a:xfrm>
            <a:off x="13334068" y="4006669"/>
            <a:ext cx="8267658" cy="8385548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{-, sign}</a:t>
            </a:r>
          </a:p>
        </p:txBody>
      </p:sp>
      <p:grpSp>
        <p:nvGrpSpPr>
          <p:cNvPr id="1363" name="Группа"/>
          <p:cNvGrpSpPr/>
          <p:nvPr/>
        </p:nvGrpSpPr>
        <p:grpSpPr>
          <a:xfrm>
            <a:off x="365541" y="2407037"/>
            <a:ext cx="11585193" cy="11250960"/>
            <a:chOff x="0" y="-2"/>
            <a:chExt cx="11585192" cy="11250958"/>
          </a:xfrm>
        </p:grpSpPr>
        <p:sp>
          <p:nvSpPr>
            <p:cNvPr id="1254" name="Соединит. линия"/>
            <p:cNvSpPr/>
            <p:nvPr/>
          </p:nvSpPr>
          <p:spPr>
            <a:xfrm>
              <a:off x="881456" y="9730856"/>
              <a:ext cx="721566" cy="93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55" name="Соединит. линия"/>
            <p:cNvSpPr/>
            <p:nvPr/>
          </p:nvSpPr>
          <p:spPr>
            <a:xfrm>
              <a:off x="10592605" y="6588777"/>
              <a:ext cx="642085" cy="1099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56" name="0, …, 9"/>
            <p:cNvSpPr txBox="1"/>
            <p:nvPr/>
          </p:nvSpPr>
          <p:spPr>
            <a:xfrm rot="50647">
              <a:off x="10462131" y="604551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57" name="Линия"/>
            <p:cNvSpPr/>
            <p:nvPr/>
          </p:nvSpPr>
          <p:spPr>
            <a:xfrm>
              <a:off x="5456110" y="4341117"/>
              <a:ext cx="1019676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58" name="Линия"/>
            <p:cNvSpPr/>
            <p:nvPr/>
          </p:nvSpPr>
          <p:spPr>
            <a:xfrm>
              <a:off x="5018343" y="6067680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59" name="Линия"/>
            <p:cNvSpPr/>
            <p:nvPr/>
          </p:nvSpPr>
          <p:spPr>
            <a:xfrm>
              <a:off x="9214260" y="8102521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0" name="Линия"/>
            <p:cNvSpPr/>
            <p:nvPr/>
          </p:nvSpPr>
          <p:spPr>
            <a:xfrm>
              <a:off x="6946364" y="8090709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1" name="Соединит. линия"/>
            <p:cNvSpPr/>
            <p:nvPr/>
          </p:nvSpPr>
          <p:spPr>
            <a:xfrm>
              <a:off x="6151364" y="8641118"/>
              <a:ext cx="642085" cy="820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62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63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4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5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6" name="Линия"/>
            <p:cNvSpPr/>
            <p:nvPr/>
          </p:nvSpPr>
          <p:spPr>
            <a:xfrm>
              <a:off x="1296593" y="5546299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7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8" name="Линия"/>
            <p:cNvSpPr/>
            <p:nvPr/>
          </p:nvSpPr>
          <p:spPr>
            <a:xfrm>
              <a:off x="1128197" y="5666766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9" name="Линия"/>
            <p:cNvSpPr/>
            <p:nvPr/>
          </p:nvSpPr>
          <p:spPr>
            <a:xfrm>
              <a:off x="1145772" y="5156388"/>
              <a:ext cx="2380904" cy="261841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0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1" name="Линия"/>
            <p:cNvSpPr/>
            <p:nvPr/>
          </p:nvSpPr>
          <p:spPr>
            <a:xfrm>
              <a:off x="1012960" y="5018004"/>
              <a:ext cx="4732198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2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279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1275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1273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274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278" name="*"/>
              <p:cNvGrpSpPr/>
              <p:nvPr/>
            </p:nvGrpSpPr>
            <p:grpSpPr>
              <a:xfrm>
                <a:off x="131398" y="131537"/>
                <a:ext cx="1222742" cy="1222745"/>
                <a:chOff x="0" y="-1"/>
                <a:chExt cx="1222740" cy="1222744"/>
              </a:xfrm>
            </p:grpSpPr>
            <p:sp>
              <p:nvSpPr>
                <p:cNvPr id="1276" name="Кружок"/>
                <p:cNvSpPr/>
                <p:nvPr/>
              </p:nvSpPr>
              <p:spPr>
                <a:xfrm rot="16807079">
                  <a:off x="84381" y="84383"/>
                  <a:ext cx="1053979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277" name="*"/>
                <p:cNvSpPr txBox="1"/>
                <p:nvPr/>
              </p:nvSpPr>
              <p:spPr>
                <a:xfrm rot="16807079">
                  <a:off x="245082" y="319272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282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6"/>
            </a:xfrm>
          </p:grpSpPr>
          <p:sp>
            <p:nvSpPr>
              <p:cNvPr id="1280" name="Кружок"/>
              <p:cNvSpPr/>
              <p:nvPr/>
            </p:nvSpPr>
            <p:spPr>
              <a:xfrm>
                <a:off x="-1" y="-1"/>
                <a:ext cx="1270005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281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289" name="Группа"/>
            <p:cNvGrpSpPr/>
            <p:nvPr/>
          </p:nvGrpSpPr>
          <p:grpSpPr>
            <a:xfrm>
              <a:off x="552879" y="8614392"/>
              <a:ext cx="1270007" cy="1270009"/>
              <a:chOff x="0" y="-1"/>
              <a:chExt cx="1270006" cy="1270007"/>
            </a:xfrm>
          </p:grpSpPr>
          <p:grpSp>
            <p:nvGrpSpPr>
              <p:cNvPr id="1285" name="ID"/>
              <p:cNvGrpSpPr/>
              <p:nvPr/>
            </p:nvGrpSpPr>
            <p:grpSpPr>
              <a:xfrm>
                <a:off x="-1" y="-2"/>
                <a:ext cx="1270007" cy="1270008"/>
                <a:chOff x="0" y="0"/>
                <a:chExt cx="1270006" cy="1270007"/>
              </a:xfrm>
            </p:grpSpPr>
            <p:sp>
              <p:nvSpPr>
                <p:cNvPr id="1283" name="Кружок"/>
                <p:cNvSpPr/>
                <p:nvPr/>
              </p:nvSpPr>
              <p:spPr>
                <a:xfrm>
                  <a:off x="-1" y="-1"/>
                  <a:ext cx="1270007" cy="127000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28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288" name="SPACE"/>
              <p:cNvGrpSpPr/>
              <p:nvPr/>
            </p:nvGrpSpPr>
            <p:grpSpPr>
              <a:xfrm>
                <a:off x="102950" y="115102"/>
                <a:ext cx="1053977" cy="1053977"/>
                <a:chOff x="-1" y="-1"/>
                <a:chExt cx="1053975" cy="1053975"/>
              </a:xfrm>
            </p:grpSpPr>
            <p:sp>
              <p:nvSpPr>
                <p:cNvPr id="1286" name="Кружок"/>
                <p:cNvSpPr/>
                <p:nvPr/>
              </p:nvSpPr>
              <p:spPr>
                <a:xfrm>
                  <a:off x="-2" y="-2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287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296" name="Группа"/>
            <p:cNvGrpSpPr/>
            <p:nvPr/>
          </p:nvGrpSpPr>
          <p:grpSpPr>
            <a:xfrm>
              <a:off x="1897694" y="356355"/>
              <a:ext cx="1312608" cy="1312607"/>
              <a:chOff x="0" y="0"/>
              <a:chExt cx="1312606" cy="1312606"/>
            </a:xfrm>
          </p:grpSpPr>
          <p:grpSp>
            <p:nvGrpSpPr>
              <p:cNvPr id="1292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1290" name="Кружок"/>
                <p:cNvSpPr/>
                <p:nvPr/>
              </p:nvSpPr>
              <p:spPr>
                <a:xfrm rot="117339">
                  <a:off x="21300" y="21300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291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295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1293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294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303" name="Группа"/>
            <p:cNvGrpSpPr/>
            <p:nvPr/>
          </p:nvGrpSpPr>
          <p:grpSpPr>
            <a:xfrm>
              <a:off x="3338474" y="7593695"/>
              <a:ext cx="1270007" cy="1270009"/>
              <a:chOff x="0" y="-1"/>
              <a:chExt cx="1270006" cy="1270007"/>
            </a:xfrm>
          </p:grpSpPr>
          <p:grpSp>
            <p:nvGrpSpPr>
              <p:cNvPr id="1299" name="ID"/>
              <p:cNvGrpSpPr/>
              <p:nvPr/>
            </p:nvGrpSpPr>
            <p:grpSpPr>
              <a:xfrm>
                <a:off x="-1" y="-2"/>
                <a:ext cx="1270007" cy="1270008"/>
                <a:chOff x="0" y="0"/>
                <a:chExt cx="1270006" cy="1270007"/>
              </a:xfrm>
            </p:grpSpPr>
            <p:sp>
              <p:nvSpPr>
                <p:cNvPr id="1297" name="Кружок"/>
                <p:cNvSpPr/>
                <p:nvPr/>
              </p:nvSpPr>
              <p:spPr>
                <a:xfrm>
                  <a:off x="-1" y="-1"/>
                  <a:ext cx="1270007" cy="127000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29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02" name="("/>
              <p:cNvGrpSpPr/>
              <p:nvPr/>
            </p:nvGrpSpPr>
            <p:grpSpPr>
              <a:xfrm>
                <a:off x="102950" y="115102"/>
                <a:ext cx="1053977" cy="1053977"/>
                <a:chOff x="-1" y="-1"/>
                <a:chExt cx="1053975" cy="1053975"/>
              </a:xfrm>
            </p:grpSpPr>
            <p:sp>
              <p:nvSpPr>
                <p:cNvPr id="1300" name="Кружок"/>
                <p:cNvSpPr/>
                <p:nvPr/>
              </p:nvSpPr>
              <p:spPr>
                <a:xfrm>
                  <a:off x="-2" y="-2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301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310" name="Группа"/>
            <p:cNvGrpSpPr/>
            <p:nvPr/>
          </p:nvGrpSpPr>
          <p:grpSpPr>
            <a:xfrm>
              <a:off x="2038538" y="8363327"/>
              <a:ext cx="1270007" cy="1270009"/>
              <a:chOff x="0" y="-1"/>
              <a:chExt cx="1270006" cy="1270007"/>
            </a:xfrm>
          </p:grpSpPr>
          <p:grpSp>
            <p:nvGrpSpPr>
              <p:cNvPr id="1306" name="ID"/>
              <p:cNvGrpSpPr/>
              <p:nvPr/>
            </p:nvGrpSpPr>
            <p:grpSpPr>
              <a:xfrm>
                <a:off x="-1" y="-2"/>
                <a:ext cx="1270007" cy="1270008"/>
                <a:chOff x="0" y="0"/>
                <a:chExt cx="1270006" cy="1270007"/>
              </a:xfrm>
            </p:grpSpPr>
            <p:sp>
              <p:nvSpPr>
                <p:cNvPr id="1304" name="Кружок"/>
                <p:cNvSpPr/>
                <p:nvPr/>
              </p:nvSpPr>
              <p:spPr>
                <a:xfrm>
                  <a:off x="-1" y="-1"/>
                  <a:ext cx="1270007" cy="127000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0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09" name=")"/>
              <p:cNvGrpSpPr/>
              <p:nvPr/>
            </p:nvGrpSpPr>
            <p:grpSpPr>
              <a:xfrm>
                <a:off x="102950" y="115102"/>
                <a:ext cx="1053977" cy="1053977"/>
                <a:chOff x="-1" y="-1"/>
                <a:chExt cx="1053975" cy="1053975"/>
              </a:xfrm>
            </p:grpSpPr>
            <p:sp>
              <p:nvSpPr>
                <p:cNvPr id="1307" name="Кружок"/>
                <p:cNvSpPr/>
                <p:nvPr/>
              </p:nvSpPr>
              <p:spPr>
                <a:xfrm>
                  <a:off x="-2" y="-2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308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313" name="S"/>
            <p:cNvGrpSpPr/>
            <p:nvPr/>
          </p:nvGrpSpPr>
          <p:grpSpPr>
            <a:xfrm>
              <a:off x="5724780" y="7486011"/>
              <a:ext cx="1288579" cy="1288579"/>
              <a:chOff x="-1" y="0"/>
              <a:chExt cx="1288578" cy="1288578"/>
            </a:xfrm>
          </p:grpSpPr>
          <p:sp>
            <p:nvSpPr>
              <p:cNvPr id="1311" name="Кружок"/>
              <p:cNvSpPr/>
              <p:nvPr/>
            </p:nvSpPr>
            <p:spPr>
              <a:xfrm rot="50647">
                <a:off x="9284" y="9285"/>
                <a:ext cx="1270007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12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316" name="NUM INT"/>
            <p:cNvGrpSpPr/>
            <p:nvPr/>
          </p:nvGrpSpPr>
          <p:grpSpPr>
            <a:xfrm>
              <a:off x="5834186" y="7608304"/>
              <a:ext cx="1069389" cy="1069390"/>
              <a:chOff x="0" y="0"/>
              <a:chExt cx="1069388" cy="1069388"/>
            </a:xfrm>
          </p:grpSpPr>
          <p:sp>
            <p:nvSpPr>
              <p:cNvPr id="1314" name="Кружок"/>
              <p:cNvSpPr/>
              <p:nvPr/>
            </p:nvSpPr>
            <p:spPr>
              <a:xfrm rot="50647">
                <a:off x="7705" y="7706"/>
                <a:ext cx="1053977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15" name="NUM INT"/>
              <p:cNvSpPr txBox="1"/>
              <p:nvPr/>
            </p:nvSpPr>
            <p:spPr>
              <a:xfrm rot="50647">
                <a:off x="168407" y="104161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323" name="Группа"/>
            <p:cNvGrpSpPr/>
            <p:nvPr/>
          </p:nvGrpSpPr>
          <p:grpSpPr>
            <a:xfrm>
              <a:off x="3138823" y="1127534"/>
              <a:ext cx="1324257" cy="1324257"/>
              <a:chOff x="-1" y="-1"/>
              <a:chExt cx="1324255" cy="1324255"/>
            </a:xfrm>
          </p:grpSpPr>
          <p:grpSp>
            <p:nvGrpSpPr>
              <p:cNvPr id="1319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1317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18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22" name="ID"/>
              <p:cNvGrpSpPr/>
              <p:nvPr/>
            </p:nvGrpSpPr>
            <p:grpSpPr>
              <a:xfrm>
                <a:off x="107259" y="119488"/>
                <a:ext cx="1098996" cy="1098996"/>
                <a:chOff x="0" y="0"/>
                <a:chExt cx="1098995" cy="1098995"/>
              </a:xfrm>
            </p:grpSpPr>
            <p:sp>
              <p:nvSpPr>
                <p:cNvPr id="1320" name="Кружок"/>
                <p:cNvSpPr/>
                <p:nvPr/>
              </p:nvSpPr>
              <p:spPr>
                <a:xfrm rot="150174">
                  <a:off x="22510" y="22509"/>
                  <a:ext cx="1053975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21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330" name="Группа"/>
            <p:cNvGrpSpPr/>
            <p:nvPr/>
          </p:nvGrpSpPr>
          <p:grpSpPr>
            <a:xfrm>
              <a:off x="4010431" y="5025983"/>
              <a:ext cx="1270007" cy="1270009"/>
              <a:chOff x="0" y="-1"/>
              <a:chExt cx="1270006" cy="1270007"/>
            </a:xfrm>
          </p:grpSpPr>
          <p:grpSp>
            <p:nvGrpSpPr>
              <p:cNvPr id="1326" name="ID"/>
              <p:cNvGrpSpPr/>
              <p:nvPr/>
            </p:nvGrpSpPr>
            <p:grpSpPr>
              <a:xfrm>
                <a:off x="-1" y="-2"/>
                <a:ext cx="1270007" cy="1270008"/>
                <a:chOff x="0" y="0"/>
                <a:chExt cx="1270006" cy="1270007"/>
              </a:xfrm>
            </p:grpSpPr>
            <p:sp>
              <p:nvSpPr>
                <p:cNvPr id="1324" name="Кружок"/>
                <p:cNvSpPr/>
                <p:nvPr/>
              </p:nvSpPr>
              <p:spPr>
                <a:xfrm>
                  <a:off x="-1" y="-1"/>
                  <a:ext cx="1270007" cy="127000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2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29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-1"/>
                <a:chExt cx="1053975" cy="1053975"/>
              </a:xfrm>
            </p:grpSpPr>
            <p:sp>
              <p:nvSpPr>
                <p:cNvPr id="1327" name="Кружок"/>
                <p:cNvSpPr/>
                <p:nvPr/>
              </p:nvSpPr>
              <p:spPr>
                <a:xfrm>
                  <a:off x="-2" y="-2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328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337" name="Группа"/>
            <p:cNvGrpSpPr/>
            <p:nvPr/>
          </p:nvGrpSpPr>
          <p:grpSpPr>
            <a:xfrm>
              <a:off x="4566588" y="3213812"/>
              <a:ext cx="1270007" cy="1270009"/>
              <a:chOff x="0" y="-1"/>
              <a:chExt cx="1270006" cy="1270007"/>
            </a:xfrm>
          </p:grpSpPr>
          <p:grpSp>
            <p:nvGrpSpPr>
              <p:cNvPr id="1333" name="ID"/>
              <p:cNvGrpSpPr/>
              <p:nvPr/>
            </p:nvGrpSpPr>
            <p:grpSpPr>
              <a:xfrm>
                <a:off x="-1" y="-2"/>
                <a:ext cx="1270007" cy="1270008"/>
                <a:chOff x="0" y="0"/>
                <a:chExt cx="1270006" cy="1270007"/>
              </a:xfrm>
            </p:grpSpPr>
            <p:sp>
              <p:nvSpPr>
                <p:cNvPr id="1331" name="Кружок"/>
                <p:cNvSpPr/>
                <p:nvPr/>
              </p:nvSpPr>
              <p:spPr>
                <a:xfrm>
                  <a:off x="-1" y="-1"/>
                  <a:ext cx="1270007" cy="127000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3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36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-1"/>
                <a:chExt cx="1053975" cy="1053975"/>
              </a:xfrm>
            </p:grpSpPr>
            <p:sp>
              <p:nvSpPr>
                <p:cNvPr id="1334" name="Кружок"/>
                <p:cNvSpPr/>
                <p:nvPr/>
              </p:nvSpPr>
              <p:spPr>
                <a:xfrm>
                  <a:off x="-2" y="-2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335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340" name="dot"/>
            <p:cNvGrpSpPr/>
            <p:nvPr/>
          </p:nvGrpSpPr>
          <p:grpSpPr>
            <a:xfrm>
              <a:off x="8002954" y="7484184"/>
              <a:ext cx="1288579" cy="1288579"/>
              <a:chOff x="-1" y="0"/>
              <a:chExt cx="1288578" cy="1288578"/>
            </a:xfrm>
          </p:grpSpPr>
          <p:sp>
            <p:nvSpPr>
              <p:cNvPr id="1338" name="Кружок"/>
              <p:cNvSpPr/>
              <p:nvPr/>
            </p:nvSpPr>
            <p:spPr>
              <a:xfrm rot="50647">
                <a:off x="9284" y="9285"/>
                <a:ext cx="1270007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39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343" name="S"/>
            <p:cNvGrpSpPr/>
            <p:nvPr/>
          </p:nvGrpSpPr>
          <p:grpSpPr>
            <a:xfrm>
              <a:off x="10296613" y="7549159"/>
              <a:ext cx="1288579" cy="1288579"/>
              <a:chOff x="-1" y="0"/>
              <a:chExt cx="1288578" cy="1288578"/>
            </a:xfrm>
          </p:grpSpPr>
          <p:sp>
            <p:nvSpPr>
              <p:cNvPr id="1341" name="Кружок"/>
              <p:cNvSpPr/>
              <p:nvPr/>
            </p:nvSpPr>
            <p:spPr>
              <a:xfrm rot="50647">
                <a:off x="9284" y="9285"/>
                <a:ext cx="1270007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42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346" name="NUM FLOAT"/>
            <p:cNvGrpSpPr/>
            <p:nvPr/>
          </p:nvGrpSpPr>
          <p:grpSpPr>
            <a:xfrm>
              <a:off x="10406022" y="7671452"/>
              <a:ext cx="1069390" cy="1069390"/>
              <a:chOff x="0" y="0"/>
              <a:chExt cx="1069388" cy="1069388"/>
            </a:xfrm>
          </p:grpSpPr>
          <p:sp>
            <p:nvSpPr>
              <p:cNvPr id="1344" name="Кружок"/>
              <p:cNvSpPr/>
              <p:nvPr/>
            </p:nvSpPr>
            <p:spPr>
              <a:xfrm rot="50647">
                <a:off x="7705" y="7706"/>
                <a:ext cx="1053977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45" name="NUM FLOAT"/>
              <p:cNvSpPr txBox="1"/>
              <p:nvPr/>
            </p:nvSpPr>
            <p:spPr>
              <a:xfrm rot="50647">
                <a:off x="168406" y="27707"/>
                <a:ext cx="732574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347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48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49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350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351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352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353" name="-"/>
            <p:cNvSpPr txBox="1"/>
            <p:nvPr/>
          </p:nvSpPr>
          <p:spPr>
            <a:xfrm rot="52117">
              <a:off x="3063797" y="3681720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354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355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356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57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58" name="_, \t"/>
            <p:cNvSpPr txBox="1"/>
            <p:nvPr/>
          </p:nvSpPr>
          <p:spPr>
            <a:xfrm>
              <a:off x="323732" y="6657077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359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360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361" name="0, …, 9"/>
            <p:cNvSpPr txBox="1"/>
            <p:nvPr/>
          </p:nvSpPr>
          <p:spPr>
            <a:xfrm rot="1844976">
              <a:off x="3467506" y="619652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62" name="_, \t"/>
            <p:cNvSpPr txBox="1"/>
            <p:nvPr/>
          </p:nvSpPr>
          <p:spPr>
            <a:xfrm>
              <a:off x="950153" y="10619512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aphicFrame>
        <p:nvGraphicFramePr>
          <p:cNvPr id="1364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1367" name="Группа"/>
          <p:cNvGrpSpPr/>
          <p:nvPr/>
        </p:nvGrpSpPr>
        <p:grpSpPr>
          <a:xfrm>
            <a:off x="7994731" y="2506070"/>
            <a:ext cx="25404" cy="1496285"/>
            <a:chOff x="-1" y="0"/>
            <a:chExt cx="25403" cy="1496283"/>
          </a:xfrm>
        </p:grpSpPr>
        <p:sp>
          <p:nvSpPr>
            <p:cNvPr id="1365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6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368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371" name="Состояния:…"/>
          <p:cNvSpPr txBox="1"/>
          <p:nvPr>
            <p:ph type="body" sz="half" idx="1"/>
          </p:nvPr>
        </p:nvSpPr>
        <p:spPr>
          <a:xfrm>
            <a:off x="13334068" y="4006669"/>
            <a:ext cx="8267658" cy="8385548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{-, sign} -&gt; NUM INT</a:t>
            </a:r>
          </a:p>
        </p:txBody>
      </p:sp>
      <p:grpSp>
        <p:nvGrpSpPr>
          <p:cNvPr id="1481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1372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373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374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75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6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7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8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9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380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381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2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3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4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5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6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7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8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9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0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397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1393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1391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92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96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1394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395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400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1398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99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407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1403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401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0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06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404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05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414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1410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1408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09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13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1411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412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421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1417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415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16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20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418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419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428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1424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422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23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27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425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426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431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1429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430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434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1432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433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441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1437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1435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36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40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1438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39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448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1444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442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43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47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445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446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455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1451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449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50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54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452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453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458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1456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457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461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1459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460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464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1462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463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465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66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67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68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469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470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471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472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473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474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75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76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477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478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479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80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1484" name="Группа"/>
          <p:cNvGrpSpPr/>
          <p:nvPr/>
        </p:nvGrpSpPr>
        <p:grpSpPr>
          <a:xfrm>
            <a:off x="8716153" y="2509409"/>
            <a:ext cx="25404" cy="1496284"/>
            <a:chOff x="-1" y="0"/>
            <a:chExt cx="25403" cy="1496282"/>
          </a:xfrm>
        </p:grpSpPr>
        <p:sp>
          <p:nvSpPr>
            <p:cNvPr id="1482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3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485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86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489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{-, sign} -&gt; NUM INT</a:t>
            </a:r>
          </a:p>
        </p:txBody>
      </p:sp>
      <p:grpSp>
        <p:nvGrpSpPr>
          <p:cNvPr id="1599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1490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491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492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93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4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5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6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7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498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499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0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1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2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3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4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5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6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7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8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515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1511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1509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10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14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1512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513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518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1516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17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525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1521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519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20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24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522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23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532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1528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1526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27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31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1529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530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539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153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53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3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38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53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537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546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1542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540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41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45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543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544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549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1547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48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552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1550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51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559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1555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1553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54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58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1556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57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566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1562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560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61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65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563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564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573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1569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567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6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72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570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571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576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1574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75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579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1577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78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582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1580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81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583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584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585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586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587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588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589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90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591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592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593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594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595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596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597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598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1602" name="Группа"/>
          <p:cNvGrpSpPr/>
          <p:nvPr/>
        </p:nvGrpSpPr>
        <p:grpSpPr>
          <a:xfrm>
            <a:off x="9389479" y="2509409"/>
            <a:ext cx="25404" cy="1496284"/>
            <a:chOff x="-1" y="0"/>
            <a:chExt cx="25403" cy="1496282"/>
          </a:xfrm>
        </p:grpSpPr>
        <p:sp>
          <p:nvSpPr>
            <p:cNvPr id="1600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1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603" name="NUM INT-финальное состояние и из него нет перехода по «_», следовательно обнаружена целочисленная константа «-1» .…"/>
          <p:cNvSpPr txBox="1"/>
          <p:nvPr/>
        </p:nvSpPr>
        <p:spPr>
          <a:xfrm>
            <a:off x="13334068" y="7692673"/>
            <a:ext cx="8267658" cy="512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5769">
              <a:lnSpc>
                <a:spcPct val="100000"/>
              </a:lnSpc>
              <a:spcBef>
                <a:spcPts val="1200"/>
              </a:spcBef>
              <a:defRPr spc="-100" sz="36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NUM INT-финальное состояние и из него нет перехода по «_», следовательно обнаружена целочисленная константа «-1» .</a:t>
            </a:r>
            <a:endParaRPr spc="-73"/>
          </a:p>
          <a:p>
            <a:pPr algn="l" defTabSz="445769">
              <a:lnSpc>
                <a:spcPct val="100000"/>
              </a:lnSpc>
              <a:spcBef>
                <a:spcPts val="1200"/>
              </a:spcBef>
              <a:defRPr spc="-100" sz="36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«_»</a:t>
            </a:r>
          </a:p>
        </p:txBody>
      </p:sp>
      <p:graphicFrame>
        <p:nvGraphicFramePr>
          <p:cNvPr id="1604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605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608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SPACE</a:t>
            </a:r>
          </a:p>
        </p:txBody>
      </p:sp>
      <p:grpSp>
        <p:nvGrpSpPr>
          <p:cNvPr id="1718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1609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610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611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612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3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4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5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6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617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618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9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0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1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2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3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4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5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6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7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634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1630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1628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29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33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1631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632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637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1635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636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644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1640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638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39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43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641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42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651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1647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1645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46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50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1648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649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658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1654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652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53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57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655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656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665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1661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659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60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64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662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663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668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1666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667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671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1669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670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678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1674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1672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73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77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1675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76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685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1681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679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80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84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682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683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692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1688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686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87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91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689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690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695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1693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694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698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1696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697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701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1699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700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702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03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04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705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706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707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708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09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710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711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12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13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714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715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716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17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1721" name="Группа"/>
          <p:cNvGrpSpPr/>
          <p:nvPr/>
        </p:nvGrpSpPr>
        <p:grpSpPr>
          <a:xfrm>
            <a:off x="9389479" y="2509409"/>
            <a:ext cx="25404" cy="1496284"/>
            <a:chOff x="-1" y="0"/>
            <a:chExt cx="25403" cy="1496282"/>
          </a:xfrm>
        </p:grpSpPr>
        <p:sp>
          <p:nvSpPr>
            <p:cNvPr id="1719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0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722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723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726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SPACE</a:t>
            </a:r>
          </a:p>
        </p:txBody>
      </p:sp>
      <p:grpSp>
        <p:nvGrpSpPr>
          <p:cNvPr id="1836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1727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728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729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30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1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2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3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4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735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736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7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8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9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0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1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2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3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4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5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752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1748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1746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47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51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1749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750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755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1753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754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762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1758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756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57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61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759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60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769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1765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1763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64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68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1766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767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776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1772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770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71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75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773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774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783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1779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777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7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82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780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781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786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1784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785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789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1787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788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796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1792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1790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91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95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1793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94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803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1799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797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9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02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800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801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810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1806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804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0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09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807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808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813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1811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812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816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1814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815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819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1817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818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820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21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22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823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824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825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826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827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828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829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30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31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832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833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834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35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1839" name="Группа"/>
          <p:cNvGrpSpPr/>
          <p:nvPr/>
        </p:nvGrpSpPr>
        <p:grpSpPr>
          <a:xfrm>
            <a:off x="10086852" y="2509409"/>
            <a:ext cx="25404" cy="1496284"/>
            <a:chOff x="-1" y="0"/>
            <a:chExt cx="25403" cy="1496282"/>
          </a:xfrm>
        </p:grpSpPr>
        <p:sp>
          <p:nvSpPr>
            <p:cNvPr id="1837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38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840" name="SPACE-финальное состояние и из него нет перехода по «+», следовательно обнаружен отступ .…"/>
          <p:cNvSpPr txBox="1"/>
          <p:nvPr/>
        </p:nvSpPr>
        <p:spPr>
          <a:xfrm>
            <a:off x="13334068" y="7692673"/>
            <a:ext cx="8267658" cy="512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03555">
              <a:lnSpc>
                <a:spcPct val="100000"/>
              </a:lnSpc>
              <a:spcBef>
                <a:spcPts val="1400"/>
              </a:spcBef>
              <a:defRPr spc="-99" sz="41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SPACE-финальное состояние и из него нет перехода по «+», следовательно обнаружен отступ .</a:t>
            </a:r>
            <a:endParaRPr spc="-82"/>
          </a:p>
          <a:p>
            <a:pPr algn="l" defTabSz="503555">
              <a:lnSpc>
                <a:spcPct val="100000"/>
              </a:lnSpc>
              <a:spcBef>
                <a:spcPts val="1400"/>
              </a:spcBef>
              <a:defRPr spc="-99" sz="41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«+»</a:t>
            </a:r>
          </a:p>
        </p:txBody>
      </p:sp>
      <p:graphicFrame>
        <p:nvGraphicFramePr>
          <p:cNvPr id="1841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842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Типы распознаваемых лекс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Типы распознаваемых лексем</a:t>
            </a:r>
          </a:p>
        </p:txBody>
      </p:sp>
      <p:sp>
        <p:nvSpPr>
          <p:cNvPr id="175" name="Идентификатор переменной (например: A1, Pi),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Идентификатор переменной (например: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A1</a:t>
            </a:r>
            <a:r>
              <a:t>,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 Pi</a:t>
            </a:r>
            <a:r>
              <a:t>),</a:t>
            </a:r>
          </a:p>
          <a:p>
            <a:pPr/>
            <a:r>
              <a:t>Числовая константа (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123</a:t>
            </a:r>
            <a:r>
              <a:t>,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 -0.5</a:t>
            </a:r>
            <a:r>
              <a:t>),</a:t>
            </a:r>
          </a:p>
          <a:p>
            <a:pPr/>
            <a:r>
              <a:t>Арифметические операции: сложение, вычитание, деление, умножение (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t>,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 -</a:t>
            </a:r>
            <a:r>
              <a:t>,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 /</a:t>
            </a:r>
            <a:r>
              <a:t>,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 *</a:t>
            </a:r>
            <a:r>
              <a:t>) и операторные скобки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t>,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t> ),</a:t>
            </a:r>
          </a:p>
          <a:p>
            <a:pPr/>
            <a:r>
              <a:t>Отступы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_</a:t>
            </a:r>
            <a:r>
              <a:t> - пробел,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\t</a:t>
            </a:r>
            <a:r>
              <a:t> - табуляция);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845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{+, sign}</a:t>
            </a:r>
          </a:p>
        </p:txBody>
      </p:sp>
      <p:grpSp>
        <p:nvGrpSpPr>
          <p:cNvPr id="1955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1846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847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848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49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0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1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2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3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854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855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6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7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8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9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0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1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2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3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4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871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1867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1865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66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70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1868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869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874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1872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873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881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1877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875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76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80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878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79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888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1884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1882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83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87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1885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886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895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1891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889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90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94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892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893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902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1898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896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97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01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899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900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905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1903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04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908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1906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07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915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1911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1909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10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14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1912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13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922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1918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916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17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21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919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920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929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192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92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2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28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92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927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932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1930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31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935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1933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34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938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1936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37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939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40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41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42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943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944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945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946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947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948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49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50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951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952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953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54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1958" name="Группа"/>
          <p:cNvGrpSpPr/>
          <p:nvPr/>
        </p:nvGrpSpPr>
        <p:grpSpPr>
          <a:xfrm>
            <a:off x="10086852" y="2509409"/>
            <a:ext cx="25404" cy="1496284"/>
            <a:chOff x="-1" y="0"/>
            <a:chExt cx="25403" cy="1496282"/>
          </a:xfrm>
        </p:grpSpPr>
        <p:sp>
          <p:nvSpPr>
            <p:cNvPr id="1956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57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959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60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963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{+, sign}</a:t>
            </a:r>
          </a:p>
        </p:txBody>
      </p:sp>
      <p:grpSp>
        <p:nvGrpSpPr>
          <p:cNvPr id="2073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1964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965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966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67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8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9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0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1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972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973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4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5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6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7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8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9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0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1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2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989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1985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1983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84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88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1986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987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992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1990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91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999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199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199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9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98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199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97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006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2002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2000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01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05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2003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004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013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2009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007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0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12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010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011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020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2016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014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1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19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017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018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023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2021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022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026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2024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025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033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2029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2027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28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32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2030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31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040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2036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034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3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39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037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038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047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2043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041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4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46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044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045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050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2048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049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053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2051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052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056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2054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055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057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58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59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60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061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062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063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064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065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066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67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68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069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070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071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72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076" name="Группа"/>
          <p:cNvGrpSpPr/>
          <p:nvPr/>
        </p:nvGrpSpPr>
        <p:grpSpPr>
          <a:xfrm>
            <a:off x="10784225" y="2509409"/>
            <a:ext cx="25404" cy="1496284"/>
            <a:chOff x="-1" y="0"/>
            <a:chExt cx="25403" cy="1496282"/>
          </a:xfrm>
        </p:grpSpPr>
        <p:sp>
          <p:nvSpPr>
            <p:cNvPr id="2074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75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077" name="{+, sign}-финальное состояние и из него нет перехода по «(», следовательно обнаружен оператор сложения.…"/>
          <p:cNvSpPr txBox="1"/>
          <p:nvPr/>
        </p:nvSpPr>
        <p:spPr>
          <a:xfrm>
            <a:off x="13334068" y="7692673"/>
            <a:ext cx="8267658" cy="512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87044">
              <a:lnSpc>
                <a:spcPct val="100000"/>
              </a:lnSpc>
              <a:spcBef>
                <a:spcPts val="1400"/>
              </a:spcBef>
              <a:defRPr spc="-100" sz="4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{+, sign}-финальное состояние и из него нет перехода по «(», следовательно обнаружен оператор сложения.</a:t>
            </a:r>
            <a:endParaRPr spc="-79"/>
          </a:p>
          <a:p>
            <a:pPr algn="l" defTabSz="487044">
              <a:lnSpc>
                <a:spcPct val="100000"/>
              </a:lnSpc>
              <a:spcBef>
                <a:spcPts val="1400"/>
              </a:spcBef>
              <a:defRPr spc="-100" sz="4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«(»</a:t>
            </a:r>
          </a:p>
        </p:txBody>
      </p:sp>
      <p:graphicFrame>
        <p:nvGraphicFramePr>
          <p:cNvPr id="2078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079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082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(</a:t>
            </a:r>
          </a:p>
        </p:txBody>
      </p:sp>
      <p:grpSp>
        <p:nvGrpSpPr>
          <p:cNvPr id="2192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2083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084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085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86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7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8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9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0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091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092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3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4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5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6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7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8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9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00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01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108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2104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2102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03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07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2105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106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111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2109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10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118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2114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112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13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17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115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16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125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2121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2119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20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24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2122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123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132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2128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126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27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31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129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130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139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213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13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3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38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13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137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142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2140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41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145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2143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44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152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2148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2146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47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51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2149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50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159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215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15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5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58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15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157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166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2162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160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61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65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163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164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169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2167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68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172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2170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71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175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2173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74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176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177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178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79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180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181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182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183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184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185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186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187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188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189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190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191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195" name="Группа"/>
          <p:cNvGrpSpPr/>
          <p:nvPr/>
        </p:nvGrpSpPr>
        <p:grpSpPr>
          <a:xfrm>
            <a:off x="10784225" y="2509409"/>
            <a:ext cx="25404" cy="1496284"/>
            <a:chOff x="-1" y="0"/>
            <a:chExt cx="25403" cy="1496282"/>
          </a:xfrm>
        </p:grpSpPr>
        <p:sp>
          <p:nvSpPr>
            <p:cNvPr id="2193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94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196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197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200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(</a:t>
            </a:r>
          </a:p>
        </p:txBody>
      </p:sp>
      <p:grpSp>
        <p:nvGrpSpPr>
          <p:cNvPr id="2310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2201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202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203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204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5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6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7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8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209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210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1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2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3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4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5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6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7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8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9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226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2222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2220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21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25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2223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224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229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2227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28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236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2232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230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31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35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233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34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243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2239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2237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38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42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2240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241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250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2246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244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4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49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247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248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257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2253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251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5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56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254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255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260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2258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59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263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2261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62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270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2266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2264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65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69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2267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68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277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2273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271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7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76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274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275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284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2280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278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79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83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281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282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287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2285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86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290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2288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89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293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2291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92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294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295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296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97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298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299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300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301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302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303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304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305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306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307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308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309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313" name="Группа"/>
          <p:cNvGrpSpPr/>
          <p:nvPr/>
        </p:nvGrpSpPr>
        <p:grpSpPr>
          <a:xfrm>
            <a:off x="11481598" y="2509409"/>
            <a:ext cx="25404" cy="1496284"/>
            <a:chOff x="-1" y="0"/>
            <a:chExt cx="25403" cy="1496282"/>
          </a:xfrm>
        </p:grpSpPr>
        <p:sp>
          <p:nvSpPr>
            <p:cNvPr id="2311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2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314" name="(-финальное состояние и из него нет перехода по «A», следовательно обнаружена открывающая скобка.…"/>
          <p:cNvSpPr txBox="1"/>
          <p:nvPr/>
        </p:nvSpPr>
        <p:spPr>
          <a:xfrm>
            <a:off x="13334068" y="7692673"/>
            <a:ext cx="8267658" cy="512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4025">
              <a:lnSpc>
                <a:spcPct val="100000"/>
              </a:lnSpc>
              <a:spcBef>
                <a:spcPts val="1300"/>
              </a:spcBef>
              <a:defRPr spc="-200" sz="6400">
                <a:latin typeface="Canela Deck Bold"/>
                <a:ea typeface="Canela Deck Bold"/>
                <a:cs typeface="Canela Deck Bold"/>
                <a:sym typeface="Canela Deck Bold"/>
              </a:defRPr>
            </a:pPr>
            <a:r>
              <a:t>(</a:t>
            </a:r>
            <a:r>
              <a:rPr spc="-100" sz="3700">
                <a:latin typeface="Canela Deck Regular"/>
                <a:ea typeface="Canela Deck Regular"/>
                <a:cs typeface="Canela Deck Regular"/>
                <a:sym typeface="Canela Deck Regular"/>
              </a:rPr>
              <a:t>-финальное состояние и из него нет перехода по «A», следовательно обнаружена открывающая скобка.</a:t>
            </a:r>
            <a:endParaRPr spc="-74" sz="3700"/>
          </a:p>
          <a:p>
            <a:pPr algn="l" defTabSz="454025">
              <a:lnSpc>
                <a:spcPct val="100000"/>
              </a:lnSpc>
              <a:spcBef>
                <a:spcPts val="1300"/>
              </a:spcBef>
              <a:defRPr spc="-100" sz="37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«A»</a:t>
            </a:r>
          </a:p>
        </p:txBody>
      </p:sp>
      <p:graphicFrame>
        <p:nvGraphicFramePr>
          <p:cNvPr id="2315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316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319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ID</a:t>
            </a:r>
          </a:p>
        </p:txBody>
      </p:sp>
      <p:grpSp>
        <p:nvGrpSpPr>
          <p:cNvPr id="2429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2320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321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322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323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4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5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6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7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328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329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0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1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2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3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4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5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6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7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8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345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2341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2339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40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44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2342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343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348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2346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347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355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2351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349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50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54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352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53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362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2358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2356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57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61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2359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360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369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236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36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6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68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36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367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376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2372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370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71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75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373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374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379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2377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378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382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2380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381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389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2385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2383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84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88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2386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87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396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2392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390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91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95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393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394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403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2399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397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9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02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400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401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406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2404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05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409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2407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08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412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2410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11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413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14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15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416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417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418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419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420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421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422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23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24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425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426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427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28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432" name="Группа"/>
          <p:cNvGrpSpPr/>
          <p:nvPr/>
        </p:nvGrpSpPr>
        <p:grpSpPr>
          <a:xfrm>
            <a:off x="11481598" y="2509409"/>
            <a:ext cx="25404" cy="1496284"/>
            <a:chOff x="-1" y="0"/>
            <a:chExt cx="25403" cy="1496282"/>
          </a:xfrm>
        </p:grpSpPr>
        <p:sp>
          <p:nvSpPr>
            <p:cNvPr id="2430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31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433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434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437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ID -&gt; ID</a:t>
            </a:r>
          </a:p>
        </p:txBody>
      </p:sp>
      <p:grpSp>
        <p:nvGrpSpPr>
          <p:cNvPr id="2547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2438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439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440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41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2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3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4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5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446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447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8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9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0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1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2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3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4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5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6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463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2459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2457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58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62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2460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461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466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2464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65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473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2469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467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6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72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470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71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480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2476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2474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75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79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2477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478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487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2483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481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8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86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484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485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494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2490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488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89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93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491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492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497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2495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96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500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2498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99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507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2503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2501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02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06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2504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05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514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2510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508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09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13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511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512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521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2517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515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16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20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518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519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524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2522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523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527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2525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526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530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2528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529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531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32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33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534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535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536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537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538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539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540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41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42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543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544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545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46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550" name="Группа"/>
          <p:cNvGrpSpPr/>
          <p:nvPr/>
        </p:nvGrpSpPr>
        <p:grpSpPr>
          <a:xfrm>
            <a:off x="12179298" y="2509409"/>
            <a:ext cx="25404" cy="1496284"/>
            <a:chOff x="-1" y="0"/>
            <a:chExt cx="25403" cy="1496282"/>
          </a:xfrm>
        </p:grpSpPr>
        <p:sp>
          <p:nvSpPr>
            <p:cNvPr id="2548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49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551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552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555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ID -&gt; ID</a:t>
            </a:r>
          </a:p>
        </p:txBody>
      </p:sp>
      <p:grpSp>
        <p:nvGrpSpPr>
          <p:cNvPr id="2665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2556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557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558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59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0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1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2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3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564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565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6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7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8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9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0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1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2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3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4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581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2577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2575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76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80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2578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579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584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2582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583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591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2587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585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86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90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588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89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598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2594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2592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93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97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2595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596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605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2601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599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00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04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602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603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612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2608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606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07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11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609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610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615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2613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614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618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2616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617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625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2621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2619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20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24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2622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23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632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2628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626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27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31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629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630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639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263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63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3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38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63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637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642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2640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641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645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2643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644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648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2646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647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649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50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51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52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653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654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655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656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657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658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59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60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661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662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663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64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668" name="Группа"/>
          <p:cNvGrpSpPr/>
          <p:nvPr/>
        </p:nvGrpSpPr>
        <p:grpSpPr>
          <a:xfrm>
            <a:off x="12876671" y="2509409"/>
            <a:ext cx="25404" cy="1496284"/>
            <a:chOff x="-1" y="0"/>
            <a:chExt cx="25403" cy="1496282"/>
          </a:xfrm>
        </p:grpSpPr>
        <p:sp>
          <p:nvSpPr>
            <p:cNvPr id="2666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67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669" name="ID - финальное состояние и из него нет перехода по «*», следовательно обнаружен идентификатор переменной «A1».…"/>
          <p:cNvSpPr txBox="1"/>
          <p:nvPr/>
        </p:nvSpPr>
        <p:spPr>
          <a:xfrm>
            <a:off x="13334068" y="7692673"/>
            <a:ext cx="8267658" cy="512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4025">
              <a:lnSpc>
                <a:spcPct val="100000"/>
              </a:lnSpc>
              <a:spcBef>
                <a:spcPts val="1300"/>
              </a:spcBef>
              <a:defRPr spc="-100" sz="37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ID - финальное состояние и из него нет перехода по «*», следовательно обнаружен идентификатор переменной «A1».</a:t>
            </a:r>
            <a:endParaRPr spc="-74"/>
          </a:p>
          <a:p>
            <a:pPr algn="l" defTabSz="454025">
              <a:lnSpc>
                <a:spcPct val="100000"/>
              </a:lnSpc>
              <a:spcBef>
                <a:spcPts val="1300"/>
              </a:spcBef>
              <a:defRPr spc="-100" sz="37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«*»</a:t>
            </a:r>
          </a:p>
        </p:txBody>
      </p:sp>
      <p:graphicFrame>
        <p:nvGraphicFramePr>
          <p:cNvPr id="2670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671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674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*</a:t>
            </a:r>
          </a:p>
        </p:txBody>
      </p:sp>
      <p:grpSp>
        <p:nvGrpSpPr>
          <p:cNvPr id="2784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2675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676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677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78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79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0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1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2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683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684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5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6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7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8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9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90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91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92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93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700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2696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2694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95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99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2697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698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703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2701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02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710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2706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704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0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09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707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08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717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2713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2711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12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16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2714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715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724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2720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718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19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23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721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722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731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2727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725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26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30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728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729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734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2732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33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737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2735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36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744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2740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2738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39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43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2741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42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751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2747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745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46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50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748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749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758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2754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752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53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57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755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756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761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2759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60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764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2762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63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767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2765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66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768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69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70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771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772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773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774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775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776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777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78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79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780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781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782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83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787" name="Группа"/>
          <p:cNvGrpSpPr/>
          <p:nvPr/>
        </p:nvGrpSpPr>
        <p:grpSpPr>
          <a:xfrm>
            <a:off x="12876671" y="2509409"/>
            <a:ext cx="25404" cy="1496284"/>
            <a:chOff x="-1" y="0"/>
            <a:chExt cx="25403" cy="1496282"/>
          </a:xfrm>
        </p:grpSpPr>
        <p:sp>
          <p:nvSpPr>
            <p:cNvPr id="2785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86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788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789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792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*</a:t>
            </a:r>
          </a:p>
        </p:txBody>
      </p:sp>
      <p:grpSp>
        <p:nvGrpSpPr>
          <p:cNvPr id="2902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2793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794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795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96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97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98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99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0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801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802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3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4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5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6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7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8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9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10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11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818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2814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2812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13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17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2815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816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821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2819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20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828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2824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822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23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27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825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26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835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2831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2829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30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34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2832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833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842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2838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836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37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41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839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840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849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284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84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4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48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84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847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852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2850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51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855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2853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54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862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2858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2856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57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61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2859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60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869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286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86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6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68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86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867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876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2872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870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71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75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873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874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879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2877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78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882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2880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81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885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2883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84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886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887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888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889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890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891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892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893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894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895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896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897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898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899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900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901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905" name="Группа"/>
          <p:cNvGrpSpPr/>
          <p:nvPr/>
        </p:nvGrpSpPr>
        <p:grpSpPr>
          <a:xfrm>
            <a:off x="13574043" y="2509409"/>
            <a:ext cx="25404" cy="1496284"/>
            <a:chOff x="-1" y="0"/>
            <a:chExt cx="25403" cy="1496282"/>
          </a:xfrm>
        </p:grpSpPr>
        <p:sp>
          <p:nvSpPr>
            <p:cNvPr id="2903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04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906" name="* - финальное состояние и из него нет перехода по «0», следовательно обнаружен оператор умножения.…"/>
          <p:cNvSpPr txBox="1"/>
          <p:nvPr/>
        </p:nvSpPr>
        <p:spPr>
          <a:xfrm>
            <a:off x="13334068" y="7692673"/>
            <a:ext cx="8267658" cy="512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03555">
              <a:lnSpc>
                <a:spcPct val="100000"/>
              </a:lnSpc>
              <a:spcBef>
                <a:spcPts val="1400"/>
              </a:spcBef>
              <a:defRPr spc="-99" sz="41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* - финальное состояние и из него нет перехода по «0», следовательно обнаружен оператор умножения.</a:t>
            </a:r>
            <a:endParaRPr spc="-82"/>
          </a:p>
          <a:p>
            <a:pPr algn="l" defTabSz="503555">
              <a:lnSpc>
                <a:spcPct val="100000"/>
              </a:lnSpc>
              <a:spcBef>
                <a:spcPts val="1400"/>
              </a:spcBef>
              <a:defRPr spc="-99" sz="41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«0»</a:t>
            </a:r>
          </a:p>
        </p:txBody>
      </p:sp>
      <p:graphicFrame>
        <p:nvGraphicFramePr>
          <p:cNvPr id="2907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908" name="Таблица"/>
          <p:cNvGraphicFramePr/>
          <p:nvPr/>
        </p:nvGraphicFramePr>
        <p:xfrm>
          <a:off x="16045772" y="29209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911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NUM INT</a:t>
            </a:r>
          </a:p>
        </p:txBody>
      </p:sp>
      <p:grpSp>
        <p:nvGrpSpPr>
          <p:cNvPr id="3021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2912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913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914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915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16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17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18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19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920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921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2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3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4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5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6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7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8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9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30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937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2933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2931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32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36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2934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935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940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2938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939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947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2943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941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4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46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944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45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954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2950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2948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49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53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2951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952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961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2957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955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56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60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958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959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968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2964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962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63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67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965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966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971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2969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970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974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2972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973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981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2977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2975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76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80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2978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79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988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2984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982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83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87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985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986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995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2991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2989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90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94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2992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993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998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2996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997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001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2999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000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004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3002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003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005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06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07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008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009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010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011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012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013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014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15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16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017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018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019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20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024" name="Группа"/>
          <p:cNvGrpSpPr/>
          <p:nvPr/>
        </p:nvGrpSpPr>
        <p:grpSpPr>
          <a:xfrm>
            <a:off x="13574043" y="2509409"/>
            <a:ext cx="25404" cy="1496284"/>
            <a:chOff x="-1" y="0"/>
            <a:chExt cx="25403" cy="1496282"/>
          </a:xfrm>
        </p:grpSpPr>
        <p:sp>
          <p:nvSpPr>
            <p:cNvPr id="3022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23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3025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3026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РВ для распознавания лекс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РВ для распознавания лексем</a:t>
            </a:r>
          </a:p>
        </p:txBody>
      </p:sp>
      <p:sp>
        <p:nvSpPr>
          <p:cNvPr id="178" name="Идентификатор переменной должен начинаться с буквы.…"/>
          <p:cNvSpPr txBox="1"/>
          <p:nvPr>
            <p:ph type="body" idx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Идентификатор переменной должен </a:t>
            </a:r>
            <a:r>
              <a:rPr>
                <a:solidFill>
                  <a:srgbClr val="2658AF"/>
                </a:solidFill>
              </a:rPr>
              <a:t>начинаться с буквы</a:t>
            </a:r>
            <a:r>
              <a:t>. </a:t>
            </a:r>
          </a:p>
          <a:p>
            <a:pPr>
              <a:defRPr spc="-200"/>
            </a:pPr>
            <a:r>
              <a:t>За буквой может следовать </a:t>
            </a:r>
            <a:r>
              <a:rPr>
                <a:solidFill>
                  <a:schemeClr val="accent5"/>
                </a:solidFill>
              </a:rPr>
              <a:t>любое количество букв и цифр</a:t>
            </a:r>
            <a:r>
              <a:t>.</a:t>
            </a:r>
            <a:endParaRPr>
              <a:solidFill>
                <a:schemeClr val="accent5"/>
              </a:solidFill>
            </a:endParaRPr>
          </a:p>
          <a:p>
            <a:pPr algn="ctr">
              <a:defRPr spc="-200"/>
            </a:pPr>
            <a:r>
              <a:t>e = </a:t>
            </a:r>
            <a:r>
              <a:rPr>
                <a:solidFill>
                  <a:srgbClr val="2658AF"/>
                </a:solidFill>
              </a:rPr>
              <a:t>( a | … | z | A | … | Z )</a:t>
            </a:r>
            <a:r>
              <a:rPr>
                <a:solidFill>
                  <a:schemeClr val="accent5"/>
                </a:solidFill>
              </a:rPr>
              <a:t>( a | … | z | A | … | Z | 0 | … | 9 )*</a:t>
            </a:r>
          </a:p>
        </p:txBody>
      </p:sp>
      <p:sp>
        <p:nvSpPr>
          <p:cNvPr id="179" name="Идентификатор переменно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Идентификатор переменной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029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NUM INT -&gt; dot</a:t>
            </a:r>
          </a:p>
        </p:txBody>
      </p:sp>
      <p:grpSp>
        <p:nvGrpSpPr>
          <p:cNvPr id="3139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3030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031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032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33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34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35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36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37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038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039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0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1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2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3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4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5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6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7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8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055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3051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3049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50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54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3052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053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3058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3056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057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065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3061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059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60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64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062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63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3072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3068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3066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67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71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3069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070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3079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307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07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7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78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07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077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3086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3082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080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81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85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083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084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3089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3087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088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092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3090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091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3099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3095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3093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94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98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3096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97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3106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3102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100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01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05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103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104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3113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3109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107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0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12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110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111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3116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3114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115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119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3117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118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122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3120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121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123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24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25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126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127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128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129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130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131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132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33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34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135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136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137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38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142" name="Группа"/>
          <p:cNvGrpSpPr/>
          <p:nvPr/>
        </p:nvGrpSpPr>
        <p:grpSpPr>
          <a:xfrm>
            <a:off x="14295464" y="2509409"/>
            <a:ext cx="25404" cy="1496284"/>
            <a:chOff x="-1" y="0"/>
            <a:chExt cx="25403" cy="1496282"/>
          </a:xfrm>
        </p:grpSpPr>
        <p:sp>
          <p:nvSpPr>
            <p:cNvPr id="3140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41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3143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3144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147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NUM INT -&gt; dot -&gt; NUM FLOAT</a:t>
            </a:r>
          </a:p>
        </p:txBody>
      </p:sp>
      <p:grpSp>
        <p:nvGrpSpPr>
          <p:cNvPr id="3257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3148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149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150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51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2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3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4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5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156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157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8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9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0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1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2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3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4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5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6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173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3169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3167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68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72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3170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171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3176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3174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175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183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3179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177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7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82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180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81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3190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3186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3184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85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89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3187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188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3197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3193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191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9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96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194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195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3204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3200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198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99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203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201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202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3207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3205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06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210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3208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09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3217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3213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3211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12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216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3214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15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3224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3220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218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19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223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221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222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3231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3227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225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26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230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228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229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3234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3232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33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237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3235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36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240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3238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39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241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42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43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244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245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246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247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248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249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250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51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52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253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254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255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56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260" name="Группа"/>
          <p:cNvGrpSpPr/>
          <p:nvPr/>
        </p:nvGrpSpPr>
        <p:grpSpPr>
          <a:xfrm>
            <a:off x="14968789" y="2509409"/>
            <a:ext cx="25404" cy="1496284"/>
            <a:chOff x="-1" y="0"/>
            <a:chExt cx="25403" cy="1496282"/>
          </a:xfrm>
        </p:grpSpPr>
        <p:sp>
          <p:nvSpPr>
            <p:cNvPr id="3258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9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3261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  <p:graphicFrame>
        <p:nvGraphicFramePr>
          <p:cNvPr id="3262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4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65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266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NUM INT -&gt; dot -&gt; NUM FLOAT</a:t>
            </a:r>
          </a:p>
        </p:txBody>
      </p:sp>
      <p:grpSp>
        <p:nvGrpSpPr>
          <p:cNvPr id="3376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3267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268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269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70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1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2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3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4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275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276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7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8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9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0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1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2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3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4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5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292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3288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3286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87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291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3289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290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3295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3293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94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302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3298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296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97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01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299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00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3309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3305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3303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04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08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3306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307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3316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3312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310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11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15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313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314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3323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3319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317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1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22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320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321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3326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3324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325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329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3327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328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3336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3332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3330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31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35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3333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34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3343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3339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337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3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42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340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341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3350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3346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344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4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49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347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348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3353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3351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352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356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3354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355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359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3357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358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360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61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62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363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364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365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366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367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368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369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70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71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372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373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374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75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379" name="Группа"/>
          <p:cNvGrpSpPr/>
          <p:nvPr/>
        </p:nvGrpSpPr>
        <p:grpSpPr>
          <a:xfrm>
            <a:off x="15666160" y="2509409"/>
            <a:ext cx="25404" cy="1496284"/>
            <a:chOff x="-1" y="0"/>
            <a:chExt cx="25403" cy="1496282"/>
          </a:xfrm>
        </p:grpSpPr>
        <p:sp>
          <p:nvSpPr>
            <p:cNvPr id="3377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78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380" name="NUM FLOAT - финальное состояние и из него нет перехода по «)», следовательно обнаружена вещественная константа «0.5».…"/>
          <p:cNvSpPr txBox="1"/>
          <p:nvPr/>
        </p:nvSpPr>
        <p:spPr>
          <a:xfrm>
            <a:off x="13334068" y="7692673"/>
            <a:ext cx="8267658" cy="512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5769">
              <a:lnSpc>
                <a:spcPct val="100000"/>
              </a:lnSpc>
              <a:spcBef>
                <a:spcPts val="1200"/>
              </a:spcBef>
              <a:defRPr spc="-100" sz="36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NUM FLOAT - финальное состояние и из него нет перехода по «)», следовательно обнаружена вещественная константа «0.5».</a:t>
            </a:r>
            <a:endParaRPr spc="-73"/>
          </a:p>
          <a:p>
            <a:pPr algn="l" defTabSz="445769">
              <a:lnSpc>
                <a:spcPct val="100000"/>
              </a:lnSpc>
              <a:spcBef>
                <a:spcPts val="1200"/>
              </a:spcBef>
              <a:defRPr spc="-100" sz="36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«)»</a:t>
            </a:r>
          </a:p>
        </p:txBody>
      </p:sp>
      <p:graphicFrame>
        <p:nvGraphicFramePr>
          <p:cNvPr id="3381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3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84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385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)</a:t>
            </a:r>
          </a:p>
        </p:txBody>
      </p:sp>
      <p:grpSp>
        <p:nvGrpSpPr>
          <p:cNvPr id="3495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3386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387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388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89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0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1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2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3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394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395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6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7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8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9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00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01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02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03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04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411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3407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3405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06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10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3408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409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3414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3412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13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421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3417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415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16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20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418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19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3428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3424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3422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23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27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3425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426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3435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3431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429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30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34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432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433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3442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3438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436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37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41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439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440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3445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3443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44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448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3446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47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3455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3451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3449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50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54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3452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53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3462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3458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456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57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61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459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460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3469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346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46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6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68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46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467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3472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3470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71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475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3473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74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478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3476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77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479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480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481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482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483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484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485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486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487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488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489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490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491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492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493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494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498" name="Группа"/>
          <p:cNvGrpSpPr/>
          <p:nvPr/>
        </p:nvGrpSpPr>
        <p:grpSpPr>
          <a:xfrm>
            <a:off x="15666162" y="2509409"/>
            <a:ext cx="25404" cy="1496284"/>
            <a:chOff x="-1" y="0"/>
            <a:chExt cx="25403" cy="1496282"/>
          </a:xfrm>
        </p:grpSpPr>
        <p:sp>
          <p:nvSpPr>
            <p:cNvPr id="3496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97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499" name=")-финальное состояние и из него нет перехода по «A», следовательно обнаружена открывающая скобка.…"/>
          <p:cNvSpPr txBox="1"/>
          <p:nvPr/>
        </p:nvSpPr>
        <p:spPr>
          <a:xfrm>
            <a:off x="13334068" y="7692673"/>
            <a:ext cx="8267658" cy="51287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4025">
              <a:lnSpc>
                <a:spcPct val="100000"/>
              </a:lnSpc>
              <a:spcBef>
                <a:spcPts val="1300"/>
              </a:spcBef>
              <a:defRPr spc="-200" sz="6400"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graphicFrame>
        <p:nvGraphicFramePr>
          <p:cNvPr id="3500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503" name="Состояния:…"/>
          <p:cNvSpPr txBox="1"/>
          <p:nvPr>
            <p:ph type="body" sz="quarter" idx="1"/>
          </p:nvPr>
        </p:nvSpPr>
        <p:spPr>
          <a:xfrm>
            <a:off x="13334068" y="4006667"/>
            <a:ext cx="8267658" cy="263270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)</a:t>
            </a:r>
          </a:p>
        </p:txBody>
      </p:sp>
      <p:grpSp>
        <p:nvGrpSpPr>
          <p:cNvPr id="3613" name="Группа"/>
          <p:cNvGrpSpPr/>
          <p:nvPr/>
        </p:nvGrpSpPr>
        <p:grpSpPr>
          <a:xfrm>
            <a:off x="365541" y="2407037"/>
            <a:ext cx="11585193" cy="11250962"/>
            <a:chOff x="0" y="-2"/>
            <a:chExt cx="11585192" cy="11250960"/>
          </a:xfrm>
        </p:grpSpPr>
        <p:sp>
          <p:nvSpPr>
            <p:cNvPr id="3504" name="Соединит. линия"/>
            <p:cNvSpPr/>
            <p:nvPr/>
          </p:nvSpPr>
          <p:spPr>
            <a:xfrm>
              <a:off x="881456" y="9730856"/>
              <a:ext cx="721566" cy="93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505" name="Соединит. линия"/>
            <p:cNvSpPr/>
            <p:nvPr/>
          </p:nvSpPr>
          <p:spPr>
            <a:xfrm>
              <a:off x="10592605" y="6588777"/>
              <a:ext cx="642085" cy="109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506" name="0, …, 9"/>
            <p:cNvSpPr txBox="1"/>
            <p:nvPr/>
          </p:nvSpPr>
          <p:spPr>
            <a:xfrm rot="50647">
              <a:off x="10462131" y="604551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507" name="Линия"/>
            <p:cNvSpPr/>
            <p:nvPr/>
          </p:nvSpPr>
          <p:spPr>
            <a:xfrm>
              <a:off x="5456111" y="4341117"/>
              <a:ext cx="1019675" cy="3141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08" name="Линия"/>
            <p:cNvSpPr/>
            <p:nvPr/>
          </p:nvSpPr>
          <p:spPr>
            <a:xfrm>
              <a:off x="5018343" y="6067683"/>
              <a:ext cx="1025723" cy="15060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09" name="Линия"/>
            <p:cNvSpPr/>
            <p:nvPr/>
          </p:nvSpPr>
          <p:spPr>
            <a:xfrm>
              <a:off x="9214260" y="8102522"/>
              <a:ext cx="1066558" cy="157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0" name="Линия"/>
            <p:cNvSpPr/>
            <p:nvPr/>
          </p:nvSpPr>
          <p:spPr>
            <a:xfrm>
              <a:off x="6946364" y="8090710"/>
              <a:ext cx="1066558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1" name="Соединит. линия"/>
            <p:cNvSpPr/>
            <p:nvPr/>
          </p:nvSpPr>
          <p:spPr>
            <a:xfrm>
              <a:off x="6151364" y="8641118"/>
              <a:ext cx="642085" cy="8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512" name="Соединит. линия"/>
            <p:cNvSpPr/>
            <p:nvPr/>
          </p:nvSpPr>
          <p:spPr>
            <a:xfrm>
              <a:off x="4125705" y="1213579"/>
              <a:ext cx="1167618" cy="6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513" name="Линия"/>
            <p:cNvSpPr/>
            <p:nvPr/>
          </p:nvSpPr>
          <p:spPr>
            <a:xfrm flipV="1">
              <a:off x="1394098" y="1627597"/>
              <a:ext cx="1013275" cy="29198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4" name="Линия"/>
            <p:cNvSpPr/>
            <p:nvPr/>
          </p:nvSpPr>
          <p:spPr>
            <a:xfrm flipV="1">
              <a:off x="1570424" y="2205298"/>
              <a:ext cx="1786465" cy="24593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5" name="Линия"/>
            <p:cNvSpPr/>
            <p:nvPr/>
          </p:nvSpPr>
          <p:spPr>
            <a:xfrm flipV="1">
              <a:off x="1763460" y="4060471"/>
              <a:ext cx="2799701" cy="90056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6" name="Линия"/>
            <p:cNvSpPr/>
            <p:nvPr/>
          </p:nvSpPr>
          <p:spPr>
            <a:xfrm>
              <a:off x="1296593" y="5546301"/>
              <a:ext cx="1088990" cy="2866534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7" name="Линия"/>
            <p:cNvSpPr/>
            <p:nvPr/>
          </p:nvSpPr>
          <p:spPr>
            <a:xfrm>
              <a:off x="-1" y="5058343"/>
              <a:ext cx="556684" cy="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8" name="Линия"/>
            <p:cNvSpPr/>
            <p:nvPr/>
          </p:nvSpPr>
          <p:spPr>
            <a:xfrm>
              <a:off x="1128197" y="5666768"/>
              <a:ext cx="4874" cy="29805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9" name="Линия"/>
            <p:cNvSpPr/>
            <p:nvPr/>
          </p:nvSpPr>
          <p:spPr>
            <a:xfrm>
              <a:off x="1145772" y="5156389"/>
              <a:ext cx="2380904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20" name="Линия"/>
            <p:cNvSpPr/>
            <p:nvPr/>
          </p:nvSpPr>
          <p:spPr>
            <a:xfrm>
              <a:off x="1128557" y="5091374"/>
              <a:ext cx="2883698" cy="5008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21" name="Линия"/>
            <p:cNvSpPr/>
            <p:nvPr/>
          </p:nvSpPr>
          <p:spPr>
            <a:xfrm>
              <a:off x="1012960" y="5018004"/>
              <a:ext cx="4732198" cy="29449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22" name="Линия"/>
            <p:cNvSpPr/>
            <p:nvPr/>
          </p:nvSpPr>
          <p:spPr>
            <a:xfrm flipV="1">
              <a:off x="1139987" y="1369198"/>
              <a:ext cx="8197" cy="30730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529" name="Группа"/>
            <p:cNvGrpSpPr/>
            <p:nvPr/>
          </p:nvGrpSpPr>
          <p:grpSpPr>
            <a:xfrm>
              <a:off x="411244" y="-3"/>
              <a:ext cx="1473365" cy="1473365"/>
              <a:chOff x="0" y="-1"/>
              <a:chExt cx="1473363" cy="1473363"/>
            </a:xfrm>
          </p:grpSpPr>
          <p:grpSp>
            <p:nvGrpSpPr>
              <p:cNvPr id="3525" name="ID"/>
              <p:cNvGrpSpPr/>
              <p:nvPr/>
            </p:nvGrpSpPr>
            <p:grpSpPr>
              <a:xfrm>
                <a:off x="-1" y="-2"/>
                <a:ext cx="1473365" cy="1473365"/>
                <a:chOff x="0" y="-1"/>
                <a:chExt cx="1473363" cy="1473363"/>
              </a:xfrm>
            </p:grpSpPr>
            <p:sp>
              <p:nvSpPr>
                <p:cNvPr id="3523" name="Кружок"/>
                <p:cNvSpPr/>
                <p:nvPr/>
              </p:nvSpPr>
              <p:spPr>
                <a:xfrm rot="16807079">
                  <a:off x="101678" y="101677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24" name="ID"/>
                <p:cNvSpPr txBox="1"/>
                <p:nvPr/>
              </p:nvSpPr>
              <p:spPr>
                <a:xfrm rot="16807079">
                  <a:off x="294014" y="383113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28" name="*"/>
              <p:cNvGrpSpPr/>
              <p:nvPr/>
            </p:nvGrpSpPr>
            <p:grpSpPr>
              <a:xfrm>
                <a:off x="131398" y="131538"/>
                <a:ext cx="1222742" cy="1222744"/>
                <a:chOff x="0" y="0"/>
                <a:chExt cx="1222740" cy="1222742"/>
              </a:xfrm>
            </p:grpSpPr>
            <p:sp>
              <p:nvSpPr>
                <p:cNvPr id="3526" name="Кружок"/>
                <p:cNvSpPr/>
                <p:nvPr/>
              </p:nvSpPr>
              <p:spPr>
                <a:xfrm rot="16807079">
                  <a:off x="84382" y="84383"/>
                  <a:ext cx="1053977" cy="105397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527" name="*"/>
                <p:cNvSpPr txBox="1"/>
                <p:nvPr/>
              </p:nvSpPr>
              <p:spPr>
                <a:xfrm rot="16807079">
                  <a:off x="245082" y="319271"/>
                  <a:ext cx="732574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3532" name="S"/>
            <p:cNvGrpSpPr/>
            <p:nvPr/>
          </p:nvGrpSpPr>
          <p:grpSpPr>
            <a:xfrm>
              <a:off x="552879" y="4420016"/>
              <a:ext cx="1270005" cy="1270007"/>
              <a:chOff x="0" y="0"/>
              <a:chExt cx="1270003" cy="1270005"/>
            </a:xfrm>
          </p:grpSpPr>
          <p:sp>
            <p:nvSpPr>
              <p:cNvPr id="3530" name="Кружок"/>
              <p:cNvSpPr/>
              <p:nvPr/>
            </p:nvSpPr>
            <p:spPr>
              <a:xfrm>
                <a:off x="-1" y="-1"/>
                <a:ext cx="1270005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31" name="S"/>
              <p:cNvSpPr txBox="1"/>
              <p:nvPr/>
            </p:nvSpPr>
            <p:spPr>
              <a:xfrm>
                <a:off x="192337" y="281432"/>
                <a:ext cx="885329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539" name="Группа"/>
            <p:cNvGrpSpPr/>
            <p:nvPr/>
          </p:nvGrpSpPr>
          <p:grpSpPr>
            <a:xfrm>
              <a:off x="552879" y="8614393"/>
              <a:ext cx="1270007" cy="1270007"/>
              <a:chOff x="0" y="-1"/>
              <a:chExt cx="1270006" cy="1270005"/>
            </a:xfrm>
          </p:grpSpPr>
          <p:grpSp>
            <p:nvGrpSpPr>
              <p:cNvPr id="3535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533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34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38" name="SPACE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536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37" name="SPACE"/>
                <p:cNvSpPr txBox="1"/>
                <p:nvPr/>
              </p:nvSpPr>
              <p:spPr>
                <a:xfrm>
                  <a:off x="160700" y="109092"/>
                  <a:ext cx="732575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3546" name="Группа"/>
            <p:cNvGrpSpPr/>
            <p:nvPr/>
          </p:nvGrpSpPr>
          <p:grpSpPr>
            <a:xfrm>
              <a:off x="1897694" y="356354"/>
              <a:ext cx="1312608" cy="1312608"/>
              <a:chOff x="0" y="0"/>
              <a:chExt cx="1312606" cy="1312606"/>
            </a:xfrm>
          </p:grpSpPr>
          <p:grpSp>
            <p:nvGrpSpPr>
              <p:cNvPr id="3542" name="ID"/>
              <p:cNvGrpSpPr/>
              <p:nvPr/>
            </p:nvGrpSpPr>
            <p:grpSpPr>
              <a:xfrm>
                <a:off x="-1" y="-1"/>
                <a:ext cx="1312608" cy="1312608"/>
                <a:chOff x="0" y="0"/>
                <a:chExt cx="1312606" cy="1312606"/>
              </a:xfrm>
            </p:grpSpPr>
            <p:sp>
              <p:nvSpPr>
                <p:cNvPr id="3540" name="Кружок"/>
                <p:cNvSpPr/>
                <p:nvPr/>
              </p:nvSpPr>
              <p:spPr>
                <a:xfrm rot="117339">
                  <a:off x="21300" y="21300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41" name="ID"/>
                <p:cNvSpPr txBox="1"/>
                <p:nvPr/>
              </p:nvSpPr>
              <p:spPr>
                <a:xfrm rot="117339">
                  <a:off x="213637" y="3027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45" name="/"/>
              <p:cNvGrpSpPr/>
              <p:nvPr/>
            </p:nvGrpSpPr>
            <p:grpSpPr>
              <a:xfrm>
                <a:off x="106334" y="118548"/>
                <a:ext cx="1089331" cy="1089331"/>
                <a:chOff x="0" y="0"/>
                <a:chExt cx="1089329" cy="1089329"/>
              </a:xfrm>
            </p:grpSpPr>
            <p:sp>
              <p:nvSpPr>
                <p:cNvPr id="3543" name="Кружок"/>
                <p:cNvSpPr/>
                <p:nvPr/>
              </p:nvSpPr>
              <p:spPr>
                <a:xfrm rot="117339">
                  <a:off x="17676" y="17676"/>
                  <a:ext cx="1053977" cy="10539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544" name="/"/>
                <p:cNvSpPr txBox="1"/>
                <p:nvPr/>
              </p:nvSpPr>
              <p:spPr>
                <a:xfrm rot="117339">
                  <a:off x="178377" y="252562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3553" name="Группа"/>
            <p:cNvGrpSpPr/>
            <p:nvPr/>
          </p:nvGrpSpPr>
          <p:grpSpPr>
            <a:xfrm>
              <a:off x="3338474" y="7593697"/>
              <a:ext cx="1270007" cy="1270007"/>
              <a:chOff x="0" y="-1"/>
              <a:chExt cx="1270006" cy="1270005"/>
            </a:xfrm>
          </p:grpSpPr>
          <p:grpSp>
            <p:nvGrpSpPr>
              <p:cNvPr id="3549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547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48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52" name="(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550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551" name="(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3560" name="Группа"/>
            <p:cNvGrpSpPr/>
            <p:nvPr/>
          </p:nvGrpSpPr>
          <p:grpSpPr>
            <a:xfrm>
              <a:off x="2038538" y="8363328"/>
              <a:ext cx="1270007" cy="1270007"/>
              <a:chOff x="0" y="-1"/>
              <a:chExt cx="1270006" cy="1270005"/>
            </a:xfrm>
          </p:grpSpPr>
          <p:grpSp>
            <p:nvGrpSpPr>
              <p:cNvPr id="3556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554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5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59" name=")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557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558" name=")"/>
                <p:cNvSpPr txBox="1"/>
                <p:nvPr/>
              </p:nvSpPr>
              <p:spPr>
                <a:xfrm>
                  <a:off x="160700" y="234885"/>
                  <a:ext cx="732575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3563" name="S"/>
            <p:cNvGrpSpPr/>
            <p:nvPr/>
          </p:nvGrpSpPr>
          <p:grpSpPr>
            <a:xfrm>
              <a:off x="5724780" y="7486012"/>
              <a:ext cx="1288579" cy="1288579"/>
              <a:chOff x="-1" y="0"/>
              <a:chExt cx="1288578" cy="1288577"/>
            </a:xfrm>
          </p:grpSpPr>
          <p:sp>
            <p:nvSpPr>
              <p:cNvPr id="3561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62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566" name="NUM INT"/>
            <p:cNvGrpSpPr/>
            <p:nvPr/>
          </p:nvGrpSpPr>
          <p:grpSpPr>
            <a:xfrm>
              <a:off x="5834186" y="7608306"/>
              <a:ext cx="1069389" cy="1069387"/>
              <a:chOff x="0" y="0"/>
              <a:chExt cx="1069388" cy="1069386"/>
            </a:xfrm>
          </p:grpSpPr>
          <p:sp>
            <p:nvSpPr>
              <p:cNvPr id="3564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65" name="NUM INT"/>
              <p:cNvSpPr txBox="1"/>
              <p:nvPr/>
            </p:nvSpPr>
            <p:spPr>
              <a:xfrm rot="50647">
                <a:off x="168407" y="104162"/>
                <a:ext cx="732573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3573" name="Группа"/>
            <p:cNvGrpSpPr/>
            <p:nvPr/>
          </p:nvGrpSpPr>
          <p:grpSpPr>
            <a:xfrm>
              <a:off x="3138822" y="1127534"/>
              <a:ext cx="1324257" cy="1324256"/>
              <a:chOff x="-1" y="-1"/>
              <a:chExt cx="1324255" cy="1324255"/>
            </a:xfrm>
          </p:grpSpPr>
          <p:grpSp>
            <p:nvGrpSpPr>
              <p:cNvPr id="3569" name="ID"/>
              <p:cNvGrpSpPr/>
              <p:nvPr/>
            </p:nvGrpSpPr>
            <p:grpSpPr>
              <a:xfrm>
                <a:off x="-2" y="-2"/>
                <a:ext cx="1324256" cy="1324256"/>
                <a:chOff x="0" y="0"/>
                <a:chExt cx="1324255" cy="1324255"/>
              </a:xfrm>
            </p:grpSpPr>
            <p:sp>
              <p:nvSpPr>
                <p:cNvPr id="3567" name="Кружок"/>
                <p:cNvSpPr/>
                <p:nvPr/>
              </p:nvSpPr>
              <p:spPr>
                <a:xfrm rot="150174">
                  <a:off x="27124" y="27124"/>
                  <a:ext cx="1270007" cy="12700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68" name="ID"/>
                <p:cNvSpPr txBox="1"/>
                <p:nvPr/>
              </p:nvSpPr>
              <p:spPr>
                <a:xfrm rot="150174">
                  <a:off x="219461" y="308557"/>
                  <a:ext cx="88533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72" name="ID"/>
              <p:cNvGrpSpPr/>
              <p:nvPr/>
            </p:nvGrpSpPr>
            <p:grpSpPr>
              <a:xfrm>
                <a:off x="107259" y="119488"/>
                <a:ext cx="1098996" cy="1098998"/>
                <a:chOff x="0" y="0"/>
                <a:chExt cx="1098995" cy="1098997"/>
              </a:xfrm>
            </p:grpSpPr>
            <p:sp>
              <p:nvSpPr>
                <p:cNvPr id="3570" name="Кружок"/>
                <p:cNvSpPr/>
                <p:nvPr/>
              </p:nvSpPr>
              <p:spPr>
                <a:xfrm rot="150174">
                  <a:off x="22509" y="22510"/>
                  <a:ext cx="1053976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71" name="ID"/>
                <p:cNvSpPr txBox="1"/>
                <p:nvPr/>
              </p:nvSpPr>
              <p:spPr>
                <a:xfrm rot="150174">
                  <a:off x="183211" y="195928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3580" name="Группа"/>
            <p:cNvGrpSpPr/>
            <p:nvPr/>
          </p:nvGrpSpPr>
          <p:grpSpPr>
            <a:xfrm>
              <a:off x="4010431" y="5025984"/>
              <a:ext cx="1270007" cy="1270006"/>
              <a:chOff x="0" y="-1"/>
              <a:chExt cx="1270006" cy="1270005"/>
            </a:xfrm>
          </p:grpSpPr>
          <p:grpSp>
            <p:nvGrpSpPr>
              <p:cNvPr id="3576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574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75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79" name="{+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577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578" name="{+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3587" name="Группа"/>
            <p:cNvGrpSpPr/>
            <p:nvPr/>
          </p:nvGrpSpPr>
          <p:grpSpPr>
            <a:xfrm>
              <a:off x="4566588" y="3213812"/>
              <a:ext cx="1270007" cy="1270007"/>
              <a:chOff x="0" y="-1"/>
              <a:chExt cx="1270006" cy="1270005"/>
            </a:xfrm>
          </p:grpSpPr>
          <p:grpSp>
            <p:nvGrpSpPr>
              <p:cNvPr id="3583" name="ID"/>
              <p:cNvGrpSpPr/>
              <p:nvPr/>
            </p:nvGrpSpPr>
            <p:grpSpPr>
              <a:xfrm>
                <a:off x="-1" y="-2"/>
                <a:ext cx="1270007" cy="1270007"/>
                <a:chOff x="0" y="0"/>
                <a:chExt cx="1270006" cy="1270005"/>
              </a:xfrm>
            </p:grpSpPr>
            <p:sp>
              <p:nvSpPr>
                <p:cNvPr id="3581" name="Кружок"/>
                <p:cNvSpPr/>
                <p:nvPr/>
              </p:nvSpPr>
              <p:spPr>
                <a:xfrm>
                  <a:off x="-1" y="-1"/>
                  <a:ext cx="1270007" cy="127000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82" name="ID"/>
                <p:cNvSpPr txBox="1"/>
                <p:nvPr/>
              </p:nvSpPr>
              <p:spPr>
                <a:xfrm>
                  <a:off x="192337" y="281432"/>
                  <a:ext cx="885330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86" name="{-, sign}"/>
              <p:cNvGrpSpPr/>
              <p:nvPr/>
            </p:nvGrpSpPr>
            <p:grpSpPr>
              <a:xfrm>
                <a:off x="102950" y="115102"/>
                <a:ext cx="1053977" cy="1053977"/>
                <a:chOff x="-1" y="0"/>
                <a:chExt cx="1053975" cy="1053975"/>
              </a:xfrm>
            </p:grpSpPr>
            <p:sp>
              <p:nvSpPr>
                <p:cNvPr id="3584" name="Кружок"/>
                <p:cNvSpPr/>
                <p:nvPr/>
              </p:nvSpPr>
              <p:spPr>
                <a:xfrm>
                  <a:off x="-2" y="-1"/>
                  <a:ext cx="1053977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585" name="{-, sign}"/>
                <p:cNvSpPr txBox="1"/>
                <p:nvPr/>
              </p:nvSpPr>
              <p:spPr>
                <a:xfrm>
                  <a:off x="160700" y="83819"/>
                  <a:ext cx="732575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3590" name="dot"/>
            <p:cNvGrpSpPr/>
            <p:nvPr/>
          </p:nvGrpSpPr>
          <p:grpSpPr>
            <a:xfrm>
              <a:off x="8002954" y="7484185"/>
              <a:ext cx="1288579" cy="1288579"/>
              <a:chOff x="-1" y="0"/>
              <a:chExt cx="1288578" cy="1288577"/>
            </a:xfrm>
          </p:grpSpPr>
          <p:sp>
            <p:nvSpPr>
              <p:cNvPr id="3588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89" name="dot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593" name="S"/>
            <p:cNvGrpSpPr/>
            <p:nvPr/>
          </p:nvGrpSpPr>
          <p:grpSpPr>
            <a:xfrm>
              <a:off x="10296613" y="7549160"/>
              <a:ext cx="1288579" cy="1288579"/>
              <a:chOff x="-1" y="0"/>
              <a:chExt cx="1288578" cy="1288577"/>
            </a:xfrm>
          </p:grpSpPr>
          <p:sp>
            <p:nvSpPr>
              <p:cNvPr id="3591" name="Кружок"/>
              <p:cNvSpPr/>
              <p:nvPr/>
            </p:nvSpPr>
            <p:spPr>
              <a:xfrm rot="50647">
                <a:off x="9284" y="9285"/>
                <a:ext cx="1270008" cy="12700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92" name="S"/>
              <p:cNvSpPr txBox="1"/>
              <p:nvPr/>
            </p:nvSpPr>
            <p:spPr>
              <a:xfrm rot="50647">
                <a:off x="201622" y="290718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596" name="NUM FLOAT"/>
            <p:cNvGrpSpPr/>
            <p:nvPr/>
          </p:nvGrpSpPr>
          <p:grpSpPr>
            <a:xfrm>
              <a:off x="10406022" y="7671454"/>
              <a:ext cx="1069390" cy="1069387"/>
              <a:chOff x="0" y="0"/>
              <a:chExt cx="1069388" cy="1069386"/>
            </a:xfrm>
          </p:grpSpPr>
          <p:sp>
            <p:nvSpPr>
              <p:cNvPr id="3594" name="Кружок"/>
              <p:cNvSpPr/>
              <p:nvPr/>
            </p:nvSpPr>
            <p:spPr>
              <a:xfrm rot="50647">
                <a:off x="7706" y="7705"/>
                <a:ext cx="1053976" cy="10539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95" name="NUM FLOAT"/>
              <p:cNvSpPr txBox="1"/>
              <p:nvPr/>
            </p:nvSpPr>
            <p:spPr>
              <a:xfrm rot="50647">
                <a:off x="168407" y="27708"/>
                <a:ext cx="732573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597" name="0, …, 9"/>
            <p:cNvSpPr txBox="1"/>
            <p:nvPr/>
          </p:nvSpPr>
          <p:spPr>
            <a:xfrm rot="50647">
              <a:off x="9246195" y="751859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598" name="0, …, 9"/>
            <p:cNvSpPr txBox="1"/>
            <p:nvPr/>
          </p:nvSpPr>
          <p:spPr>
            <a:xfrm rot="50647">
              <a:off x="6006145" y="956197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599" name="*"/>
            <p:cNvSpPr txBox="1"/>
            <p:nvPr/>
          </p:nvSpPr>
          <p:spPr>
            <a:xfrm rot="16807079">
              <a:off x="788652" y="2638611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600" name="/"/>
            <p:cNvSpPr txBox="1"/>
            <p:nvPr/>
          </p:nvSpPr>
          <p:spPr>
            <a:xfrm>
              <a:off x="1513174" y="2721260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601" name="+"/>
            <p:cNvSpPr txBox="1"/>
            <p:nvPr/>
          </p:nvSpPr>
          <p:spPr>
            <a:xfrm>
              <a:off x="2794983" y="4714005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602" name="a, …, z, A, …, Z"/>
            <p:cNvSpPr txBox="1"/>
            <p:nvPr/>
          </p:nvSpPr>
          <p:spPr>
            <a:xfrm rot="18399807">
              <a:off x="1356118" y="291206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603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604" name="a, …, z, A, …, Z, 0, …, 9"/>
            <p:cNvSpPr txBox="1"/>
            <p:nvPr/>
          </p:nvSpPr>
          <p:spPr>
            <a:xfrm>
              <a:off x="3563135" y="549590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605" name="."/>
            <p:cNvSpPr txBox="1"/>
            <p:nvPr/>
          </p:nvSpPr>
          <p:spPr>
            <a:xfrm rot="50647">
              <a:off x="7386447" y="748479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606" name="0, …, 9"/>
            <p:cNvSpPr txBox="1"/>
            <p:nvPr/>
          </p:nvSpPr>
          <p:spPr>
            <a:xfrm rot="4368007">
              <a:off x="5677449" y="529924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607" name="0, …, 9"/>
            <p:cNvSpPr txBox="1"/>
            <p:nvPr/>
          </p:nvSpPr>
          <p:spPr>
            <a:xfrm rot="3401591">
              <a:off x="5144571" y="623565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608" name="_, \t"/>
            <p:cNvSpPr txBox="1"/>
            <p:nvPr/>
          </p:nvSpPr>
          <p:spPr>
            <a:xfrm>
              <a:off x="323732" y="6657079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609" name="("/>
            <p:cNvSpPr txBox="1"/>
            <p:nvPr/>
          </p:nvSpPr>
          <p:spPr>
            <a:xfrm>
              <a:off x="2443268" y="605736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610" name=")"/>
            <p:cNvSpPr txBox="1"/>
            <p:nvPr/>
          </p:nvSpPr>
          <p:spPr>
            <a:xfrm>
              <a:off x="1980975" y="653018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611" name="0, …, 9"/>
            <p:cNvSpPr txBox="1"/>
            <p:nvPr/>
          </p:nvSpPr>
          <p:spPr>
            <a:xfrm rot="1844976">
              <a:off x="3467506" y="619652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612" name="_, \t"/>
            <p:cNvSpPr txBox="1"/>
            <p:nvPr/>
          </p:nvSpPr>
          <p:spPr>
            <a:xfrm>
              <a:off x="950153" y="10619514"/>
              <a:ext cx="714199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616" name="Группа"/>
          <p:cNvGrpSpPr/>
          <p:nvPr/>
        </p:nvGrpSpPr>
        <p:grpSpPr>
          <a:xfrm>
            <a:off x="16382321" y="2509409"/>
            <a:ext cx="25404" cy="1496284"/>
            <a:chOff x="-1" y="0"/>
            <a:chExt cx="25403" cy="1496282"/>
          </a:xfrm>
        </p:grpSpPr>
        <p:sp>
          <p:nvSpPr>
            <p:cNvPr id="3614" name="Линия"/>
            <p:cNvSpPr/>
            <p:nvPr/>
          </p:nvSpPr>
          <p:spPr>
            <a:xfrm flipV="1">
              <a:off x="-2" y="1084316"/>
              <a:ext cx="25404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15" name="Линия"/>
            <p:cNvSpPr/>
            <p:nvPr/>
          </p:nvSpPr>
          <p:spPr>
            <a:xfrm flipV="1">
              <a:off x="-2" y="0"/>
              <a:ext cx="25404" cy="411969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617" name=")-финальное состояние и из него нет перехода по «eof», следовательно обнаружена закрывающая скобка.…"/>
          <p:cNvSpPr txBox="1"/>
          <p:nvPr/>
        </p:nvSpPr>
        <p:spPr>
          <a:xfrm>
            <a:off x="13334068" y="7692673"/>
            <a:ext cx="8267658" cy="512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78790">
              <a:lnSpc>
                <a:spcPct val="100000"/>
              </a:lnSpc>
              <a:spcBef>
                <a:spcPts val="1300"/>
              </a:spcBef>
              <a:defRPr spc="-200" sz="6800">
                <a:latin typeface="Canela Deck Bold"/>
                <a:ea typeface="Canela Deck Bold"/>
                <a:cs typeface="Canela Deck Bold"/>
                <a:sym typeface="Canela Deck Bold"/>
              </a:defRPr>
            </a:pPr>
            <a:r>
              <a:t>)</a:t>
            </a:r>
            <a:r>
              <a:rPr spc="-100" sz="3900">
                <a:latin typeface="Canela Deck Regular"/>
                <a:ea typeface="Canela Deck Regular"/>
                <a:cs typeface="Canela Deck Regular"/>
                <a:sym typeface="Canela Deck Regular"/>
              </a:rPr>
              <a:t>-финальное состояние и из него нет перехода по «eof», следовательно обнаружена закрывающая скобка.</a:t>
            </a:r>
            <a:endParaRPr spc="-78" sz="3900"/>
          </a:p>
          <a:p>
            <a:pPr algn="l" defTabSz="478790">
              <a:lnSpc>
                <a:spcPct val="100000"/>
              </a:lnSpc>
              <a:spcBef>
                <a:spcPts val="1300"/>
              </a:spcBef>
              <a:defRPr spc="-100" sz="39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закончена.</a:t>
            </a:r>
          </a:p>
        </p:txBody>
      </p:sp>
      <p:graphicFrame>
        <p:nvGraphicFramePr>
          <p:cNvPr id="3618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619" name="Таблица"/>
          <p:cNvGraphicFramePr/>
          <p:nvPr/>
        </p:nvGraphicFramePr>
        <p:xfrm>
          <a:off x="16045772" y="2908299"/>
          <a:ext cx="698501" cy="787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622" name="Таким образом в строке:…"/>
          <p:cNvSpPr txBox="1"/>
          <p:nvPr/>
        </p:nvSpPr>
        <p:spPr>
          <a:xfrm>
            <a:off x="1219200" y="4013200"/>
            <a:ext cx="21945600" cy="471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Таким образом в строке: </a:t>
            </a:r>
            <a:endParaRPr spc="-136"/>
          </a:p>
          <a:p>
            <a:pPr lvl="1" indent="457200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-1_+(A1*0.5)</a:t>
            </a:r>
            <a:endParaRPr spc="-136"/>
          </a:p>
          <a:p>
            <a:pPr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Были обнаружены следующие лексемы:</a:t>
            </a:r>
          </a:p>
        </p:txBody>
      </p:sp>
      <p:graphicFrame>
        <p:nvGraphicFramePr>
          <p:cNvPr id="3623" name="Таблица"/>
          <p:cNvGraphicFramePr/>
          <p:nvPr/>
        </p:nvGraphicFramePr>
        <p:xfrm>
          <a:off x="9268652" y="9256797"/>
          <a:ext cx="5846696" cy="1397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30837"/>
                <a:gridCol w="730837"/>
                <a:gridCol w="730837"/>
                <a:gridCol w="730837"/>
                <a:gridCol w="730837"/>
                <a:gridCol w="730837"/>
                <a:gridCol w="730837"/>
                <a:gridCol w="730837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NUM 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SPA-CE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4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NUM 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Лексические ошиб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Лексические ошибки</a:t>
            </a:r>
          </a:p>
        </p:txBody>
      </p:sp>
      <p:sp>
        <p:nvSpPr>
          <p:cNvPr id="3626" name="Лексические ошибки могут возникнуть, если мы находимся не в финальном состоянии и из этого состояния нет перехода по обрабатываемому символу.…"/>
          <p:cNvSpPr txBox="1"/>
          <p:nvPr>
            <p:ph type="body" sz="half" idx="1"/>
          </p:nvPr>
        </p:nvSpPr>
        <p:spPr>
          <a:xfrm>
            <a:off x="1219197" y="4013200"/>
            <a:ext cx="10434230" cy="8385548"/>
          </a:xfrm>
          <a:prstGeom prst="rect">
            <a:avLst/>
          </a:prstGeom>
        </p:spPr>
        <p:txBody>
          <a:bodyPr/>
          <a:lstStyle/>
          <a:p>
            <a:pPr defTabSz="718184">
              <a:spcBef>
                <a:spcPts val="2000"/>
              </a:spcBef>
              <a:defRPr spc="-200" sz="5900"/>
            </a:pPr>
            <a:r>
              <a:t>Лексические ошибки могут возникнуть, если мы находимся не в финальном состоянии и из этого состояния нет перехода по обрабатываемому символу.</a:t>
            </a:r>
          </a:p>
          <a:p>
            <a:pPr defTabSz="718184">
              <a:spcBef>
                <a:spcPts val="2000"/>
              </a:spcBef>
              <a:defRPr spc="-200" sz="5900"/>
            </a:pPr>
            <a:r>
              <a:t>В нашем случае есть два не финальных состояния: </a:t>
            </a:r>
            <a:r>
              <a:rPr>
                <a:latin typeface="Canela Deck Bold"/>
                <a:ea typeface="Canela Deck Bold"/>
                <a:cs typeface="Canela Deck Bold"/>
                <a:sym typeface="Canela Deck Bold"/>
              </a:rPr>
              <a:t>S</a:t>
            </a:r>
            <a:r>
              <a:t> и </a:t>
            </a:r>
            <a:r>
              <a:rPr>
                <a:latin typeface="Canela Deck Bold"/>
                <a:ea typeface="Canela Deck Bold"/>
                <a:cs typeface="Canela Deck Bold"/>
                <a:sym typeface="Canela Deck Bold"/>
              </a:rPr>
              <a:t>dot</a:t>
            </a:r>
            <a:r>
              <a:t>.</a:t>
            </a:r>
          </a:p>
        </p:txBody>
      </p:sp>
      <p:sp>
        <p:nvSpPr>
          <p:cNvPr id="3627" name="Соединит. линия"/>
          <p:cNvSpPr/>
          <p:nvPr/>
        </p:nvSpPr>
        <p:spPr>
          <a:xfrm>
            <a:off x="12958050" y="12089800"/>
            <a:ext cx="721565" cy="939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162"/>
                </a:moveTo>
                <a:cubicBezTo>
                  <a:pt x="12578" y="21600"/>
                  <a:pt x="19778" y="2121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628" name="Соединит. линия"/>
          <p:cNvSpPr/>
          <p:nvPr/>
        </p:nvSpPr>
        <p:spPr>
          <a:xfrm>
            <a:off x="22669199" y="8947722"/>
            <a:ext cx="642085" cy="1099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6205"/>
                </a:moveTo>
                <a:cubicBezTo>
                  <a:pt x="8994" y="-5017"/>
                  <a:pt x="16194" y="-5395"/>
                  <a:pt x="21600" y="1507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629" name="0, …, 9"/>
          <p:cNvSpPr txBox="1"/>
          <p:nvPr/>
        </p:nvSpPr>
        <p:spPr>
          <a:xfrm rot="50647">
            <a:off x="22538726" y="840446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630" name="Линия"/>
          <p:cNvSpPr/>
          <p:nvPr/>
        </p:nvSpPr>
        <p:spPr>
          <a:xfrm>
            <a:off x="17532706" y="6700063"/>
            <a:ext cx="1019675" cy="314171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1" name="Линия"/>
          <p:cNvSpPr/>
          <p:nvPr/>
        </p:nvSpPr>
        <p:spPr>
          <a:xfrm>
            <a:off x="17094936" y="8426625"/>
            <a:ext cx="1025723" cy="150602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2" name="Линия"/>
          <p:cNvSpPr/>
          <p:nvPr/>
        </p:nvSpPr>
        <p:spPr>
          <a:xfrm>
            <a:off x="21290855" y="10461466"/>
            <a:ext cx="1066558" cy="157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3" name="Линия"/>
          <p:cNvSpPr/>
          <p:nvPr/>
        </p:nvSpPr>
        <p:spPr>
          <a:xfrm>
            <a:off x="19022958" y="10449652"/>
            <a:ext cx="1066558" cy="157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4" name="Соединит. линия"/>
          <p:cNvSpPr/>
          <p:nvPr/>
        </p:nvSpPr>
        <p:spPr>
          <a:xfrm>
            <a:off x="18227960" y="11000061"/>
            <a:ext cx="642084" cy="820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1522"/>
                </a:moveTo>
                <a:cubicBezTo>
                  <a:pt x="11003" y="21600"/>
                  <a:pt x="18203" y="2109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635" name="Соединит. линия"/>
          <p:cNvSpPr/>
          <p:nvPr/>
        </p:nvSpPr>
        <p:spPr>
          <a:xfrm>
            <a:off x="16202299" y="3572526"/>
            <a:ext cx="1167619" cy="69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865" fill="norm" stroke="1" extrusionOk="0">
                <a:moveTo>
                  <a:pt x="0" y="2711"/>
                </a:moveTo>
                <a:cubicBezTo>
                  <a:pt x="20174" y="-3735"/>
                  <a:pt x="21600" y="1316"/>
                  <a:pt x="4278" y="17865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636" name="Линия"/>
          <p:cNvSpPr/>
          <p:nvPr/>
        </p:nvSpPr>
        <p:spPr>
          <a:xfrm flipV="1">
            <a:off x="13470692" y="3986543"/>
            <a:ext cx="1013275" cy="291982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7" name="Линия"/>
          <p:cNvSpPr/>
          <p:nvPr/>
        </p:nvSpPr>
        <p:spPr>
          <a:xfrm flipV="1">
            <a:off x="13647019" y="4564243"/>
            <a:ext cx="1786465" cy="24593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8" name="Линия"/>
          <p:cNvSpPr/>
          <p:nvPr/>
        </p:nvSpPr>
        <p:spPr>
          <a:xfrm flipV="1">
            <a:off x="13840056" y="6419418"/>
            <a:ext cx="2799698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9" name="Линия"/>
          <p:cNvSpPr/>
          <p:nvPr/>
        </p:nvSpPr>
        <p:spPr>
          <a:xfrm>
            <a:off x="13373188" y="7905245"/>
            <a:ext cx="1088989" cy="28665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0" name="Линия"/>
          <p:cNvSpPr/>
          <p:nvPr/>
        </p:nvSpPr>
        <p:spPr>
          <a:xfrm>
            <a:off x="12076593" y="7417289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1" name="Линия"/>
          <p:cNvSpPr/>
          <p:nvPr/>
        </p:nvSpPr>
        <p:spPr>
          <a:xfrm>
            <a:off x="13204792" y="8025710"/>
            <a:ext cx="4873" cy="298058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2" name="Линия"/>
          <p:cNvSpPr/>
          <p:nvPr/>
        </p:nvSpPr>
        <p:spPr>
          <a:xfrm>
            <a:off x="13222369" y="7515334"/>
            <a:ext cx="2380903" cy="261841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3" name="Линия"/>
          <p:cNvSpPr/>
          <p:nvPr/>
        </p:nvSpPr>
        <p:spPr>
          <a:xfrm>
            <a:off x="13205152" y="7450321"/>
            <a:ext cx="2883698" cy="50088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4" name="Линия"/>
          <p:cNvSpPr/>
          <p:nvPr/>
        </p:nvSpPr>
        <p:spPr>
          <a:xfrm>
            <a:off x="13089557" y="7376948"/>
            <a:ext cx="4732197" cy="294499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5" name="Линия"/>
          <p:cNvSpPr/>
          <p:nvPr/>
        </p:nvSpPr>
        <p:spPr>
          <a:xfrm flipV="1">
            <a:off x="13216582" y="3728144"/>
            <a:ext cx="8197" cy="307305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652" name="Группа"/>
          <p:cNvGrpSpPr/>
          <p:nvPr/>
        </p:nvGrpSpPr>
        <p:grpSpPr>
          <a:xfrm>
            <a:off x="12487839" y="2358945"/>
            <a:ext cx="1473362" cy="1473363"/>
            <a:chOff x="0" y="0"/>
            <a:chExt cx="1473361" cy="1473361"/>
          </a:xfrm>
        </p:grpSpPr>
        <p:grpSp>
          <p:nvGrpSpPr>
            <p:cNvPr id="3648" name="ID"/>
            <p:cNvGrpSpPr/>
            <p:nvPr/>
          </p:nvGrpSpPr>
          <p:grpSpPr>
            <a:xfrm>
              <a:off x="-1" y="-1"/>
              <a:ext cx="1473362" cy="1473363"/>
              <a:chOff x="0" y="0"/>
              <a:chExt cx="1473361" cy="1473361"/>
            </a:xfrm>
          </p:grpSpPr>
          <p:sp>
            <p:nvSpPr>
              <p:cNvPr id="3646" name="Кружок"/>
              <p:cNvSpPr/>
              <p:nvPr/>
            </p:nvSpPr>
            <p:spPr>
              <a:xfrm rot="16807079">
                <a:off x="101678" y="101678"/>
                <a:ext cx="1270005" cy="12700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47" name="ID"/>
              <p:cNvSpPr txBox="1"/>
              <p:nvPr/>
            </p:nvSpPr>
            <p:spPr>
              <a:xfrm rot="16807079">
                <a:off x="294014" y="383113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51" name="*"/>
            <p:cNvGrpSpPr/>
            <p:nvPr/>
          </p:nvGrpSpPr>
          <p:grpSpPr>
            <a:xfrm>
              <a:off x="131397" y="131539"/>
              <a:ext cx="1222742" cy="1222743"/>
              <a:chOff x="-1" y="-1"/>
              <a:chExt cx="1222740" cy="1222742"/>
            </a:xfrm>
          </p:grpSpPr>
          <p:sp>
            <p:nvSpPr>
              <p:cNvPr id="3649" name="Кружок"/>
              <p:cNvSpPr/>
              <p:nvPr/>
            </p:nvSpPr>
            <p:spPr>
              <a:xfrm rot="16807079">
                <a:off x="84381" y="84382"/>
                <a:ext cx="1053977" cy="105397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650" name="*"/>
              <p:cNvSpPr txBox="1"/>
              <p:nvPr/>
            </p:nvSpPr>
            <p:spPr>
              <a:xfrm rot="16807079">
                <a:off x="245082" y="319270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3655" name="S"/>
          <p:cNvGrpSpPr/>
          <p:nvPr/>
        </p:nvGrpSpPr>
        <p:grpSpPr>
          <a:xfrm>
            <a:off x="12629473" y="6778962"/>
            <a:ext cx="1270007" cy="1270006"/>
            <a:chOff x="0" y="0"/>
            <a:chExt cx="1270005" cy="1270005"/>
          </a:xfrm>
        </p:grpSpPr>
        <p:sp>
          <p:nvSpPr>
            <p:cNvPr id="3653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654" name="S"/>
            <p:cNvSpPr txBox="1"/>
            <p:nvPr/>
          </p:nvSpPr>
          <p:spPr>
            <a:xfrm>
              <a:off x="224087" y="281432"/>
              <a:ext cx="8218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662" name="Группа"/>
          <p:cNvGrpSpPr/>
          <p:nvPr/>
        </p:nvGrpSpPr>
        <p:grpSpPr>
          <a:xfrm>
            <a:off x="12629472" y="10973338"/>
            <a:ext cx="1270009" cy="1270009"/>
            <a:chOff x="-2" y="-2"/>
            <a:chExt cx="1270008" cy="1270008"/>
          </a:xfrm>
        </p:grpSpPr>
        <p:grpSp>
          <p:nvGrpSpPr>
            <p:cNvPr id="3658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3656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57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61" name="SPACE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3659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60" name="SPACE"/>
              <p:cNvSpPr txBox="1"/>
              <p:nvPr/>
            </p:nvSpPr>
            <p:spPr>
              <a:xfrm>
                <a:off x="160700" y="109092"/>
                <a:ext cx="732574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grpSp>
        <p:nvGrpSpPr>
          <p:cNvPr id="3669" name="Группа"/>
          <p:cNvGrpSpPr/>
          <p:nvPr/>
        </p:nvGrpSpPr>
        <p:grpSpPr>
          <a:xfrm>
            <a:off x="13974289" y="2715300"/>
            <a:ext cx="1312607" cy="1312608"/>
            <a:chOff x="0" y="0"/>
            <a:chExt cx="1312606" cy="1312606"/>
          </a:xfrm>
        </p:grpSpPr>
        <p:grpSp>
          <p:nvGrpSpPr>
            <p:cNvPr id="3665" name="ID"/>
            <p:cNvGrpSpPr/>
            <p:nvPr/>
          </p:nvGrpSpPr>
          <p:grpSpPr>
            <a:xfrm>
              <a:off x="-1" y="-1"/>
              <a:ext cx="1312608" cy="1312608"/>
              <a:chOff x="0" y="0"/>
              <a:chExt cx="1312606" cy="1312606"/>
            </a:xfrm>
          </p:grpSpPr>
          <p:sp>
            <p:nvSpPr>
              <p:cNvPr id="3663" name="Кружок"/>
              <p:cNvSpPr/>
              <p:nvPr/>
            </p:nvSpPr>
            <p:spPr>
              <a:xfrm rot="117339">
                <a:off x="21300" y="21300"/>
                <a:ext cx="1270006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64" name="ID"/>
              <p:cNvSpPr txBox="1"/>
              <p:nvPr/>
            </p:nvSpPr>
            <p:spPr>
              <a:xfrm rot="117339">
                <a:off x="213637" y="3027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68" name="/"/>
            <p:cNvGrpSpPr/>
            <p:nvPr/>
          </p:nvGrpSpPr>
          <p:grpSpPr>
            <a:xfrm>
              <a:off x="106334" y="118548"/>
              <a:ext cx="1089331" cy="1089331"/>
              <a:chOff x="0" y="0"/>
              <a:chExt cx="1089329" cy="1089329"/>
            </a:xfrm>
          </p:grpSpPr>
          <p:sp>
            <p:nvSpPr>
              <p:cNvPr id="3666" name="Кружок"/>
              <p:cNvSpPr/>
              <p:nvPr/>
            </p:nvSpPr>
            <p:spPr>
              <a:xfrm rot="117339">
                <a:off x="17676" y="17676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667" name="/"/>
              <p:cNvSpPr txBox="1"/>
              <p:nvPr/>
            </p:nvSpPr>
            <p:spPr>
              <a:xfrm rot="117339">
                <a:off x="178377" y="252562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grpSp>
        <p:nvGrpSpPr>
          <p:cNvPr id="3676" name="Группа"/>
          <p:cNvGrpSpPr/>
          <p:nvPr/>
        </p:nvGrpSpPr>
        <p:grpSpPr>
          <a:xfrm>
            <a:off x="15415066" y="9952640"/>
            <a:ext cx="1270009" cy="1270009"/>
            <a:chOff x="-2" y="-2"/>
            <a:chExt cx="1270008" cy="1270008"/>
          </a:xfrm>
        </p:grpSpPr>
        <p:grpSp>
          <p:nvGrpSpPr>
            <p:cNvPr id="3672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3670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71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75" name="(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3673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674" name="(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grpSp>
        <p:nvGrpSpPr>
          <p:cNvPr id="3683" name="Группа"/>
          <p:cNvGrpSpPr/>
          <p:nvPr/>
        </p:nvGrpSpPr>
        <p:grpSpPr>
          <a:xfrm>
            <a:off x="14115130" y="10722272"/>
            <a:ext cx="1270009" cy="1270009"/>
            <a:chOff x="-2" y="-2"/>
            <a:chExt cx="1270008" cy="1270008"/>
          </a:xfrm>
        </p:grpSpPr>
        <p:grpSp>
          <p:nvGrpSpPr>
            <p:cNvPr id="3679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3677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78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82" name=")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3680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681" name=")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3686" name="S"/>
          <p:cNvGrpSpPr/>
          <p:nvPr/>
        </p:nvGrpSpPr>
        <p:grpSpPr>
          <a:xfrm>
            <a:off x="17801375" y="9844956"/>
            <a:ext cx="1288580" cy="1288580"/>
            <a:chOff x="-1" y="-1"/>
            <a:chExt cx="1288578" cy="1288578"/>
          </a:xfrm>
        </p:grpSpPr>
        <p:sp>
          <p:nvSpPr>
            <p:cNvPr id="3684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685" name="S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689" name="NUM INT"/>
          <p:cNvGrpSpPr/>
          <p:nvPr/>
        </p:nvGrpSpPr>
        <p:grpSpPr>
          <a:xfrm>
            <a:off x="17910782" y="9967249"/>
            <a:ext cx="1069390" cy="1069390"/>
            <a:chOff x="0" y="0"/>
            <a:chExt cx="1069388" cy="1069388"/>
          </a:xfrm>
        </p:grpSpPr>
        <p:sp>
          <p:nvSpPr>
            <p:cNvPr id="3687" name="Кружок"/>
            <p:cNvSpPr/>
            <p:nvPr/>
          </p:nvSpPr>
          <p:spPr>
            <a:xfrm rot="50647">
              <a:off x="7705" y="7706"/>
              <a:ext cx="1053977" cy="10539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688" name="NUM INT"/>
            <p:cNvSpPr txBox="1"/>
            <p:nvPr/>
          </p:nvSpPr>
          <p:spPr>
            <a:xfrm rot="50647">
              <a:off x="168406" y="104161"/>
              <a:ext cx="732574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grpSp>
        <p:nvGrpSpPr>
          <p:cNvPr id="3696" name="Группа"/>
          <p:cNvGrpSpPr/>
          <p:nvPr/>
        </p:nvGrpSpPr>
        <p:grpSpPr>
          <a:xfrm>
            <a:off x="15215418" y="3486481"/>
            <a:ext cx="1324256" cy="1324256"/>
            <a:chOff x="-1" y="-1"/>
            <a:chExt cx="1324255" cy="1324255"/>
          </a:xfrm>
        </p:grpSpPr>
        <p:grpSp>
          <p:nvGrpSpPr>
            <p:cNvPr id="3692" name="ID"/>
            <p:cNvGrpSpPr/>
            <p:nvPr/>
          </p:nvGrpSpPr>
          <p:grpSpPr>
            <a:xfrm>
              <a:off x="-2" y="-2"/>
              <a:ext cx="1324256" cy="1324256"/>
              <a:chOff x="0" y="0"/>
              <a:chExt cx="1324255" cy="1324255"/>
            </a:xfrm>
          </p:grpSpPr>
          <p:sp>
            <p:nvSpPr>
              <p:cNvPr id="3690" name="Кружок"/>
              <p:cNvSpPr/>
              <p:nvPr/>
            </p:nvSpPr>
            <p:spPr>
              <a:xfrm rot="150174">
                <a:off x="27124" y="27124"/>
                <a:ext cx="1270007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91" name="ID"/>
              <p:cNvSpPr txBox="1"/>
              <p:nvPr/>
            </p:nvSpPr>
            <p:spPr>
              <a:xfrm rot="150174">
                <a:off x="219461" y="308557"/>
                <a:ext cx="88533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95" name="ID"/>
            <p:cNvGrpSpPr/>
            <p:nvPr/>
          </p:nvGrpSpPr>
          <p:grpSpPr>
            <a:xfrm>
              <a:off x="107259" y="119488"/>
              <a:ext cx="1098998" cy="1098996"/>
              <a:chOff x="0" y="0"/>
              <a:chExt cx="1098997" cy="1098995"/>
            </a:xfrm>
          </p:grpSpPr>
          <p:sp>
            <p:nvSpPr>
              <p:cNvPr id="3693" name="Кружок"/>
              <p:cNvSpPr/>
              <p:nvPr/>
            </p:nvSpPr>
            <p:spPr>
              <a:xfrm rot="150174">
                <a:off x="22510" y="22510"/>
                <a:ext cx="1053976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94" name="ID"/>
              <p:cNvSpPr txBox="1"/>
              <p:nvPr/>
            </p:nvSpPr>
            <p:spPr>
              <a:xfrm rot="150174">
                <a:off x="183211" y="195928"/>
                <a:ext cx="732573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grpSp>
        <p:nvGrpSpPr>
          <p:cNvPr id="3703" name="Группа"/>
          <p:cNvGrpSpPr/>
          <p:nvPr/>
        </p:nvGrpSpPr>
        <p:grpSpPr>
          <a:xfrm>
            <a:off x="16087025" y="7384930"/>
            <a:ext cx="1270009" cy="1270009"/>
            <a:chOff x="-2" y="-2"/>
            <a:chExt cx="1270008" cy="1270008"/>
          </a:xfrm>
        </p:grpSpPr>
        <p:grpSp>
          <p:nvGrpSpPr>
            <p:cNvPr id="3699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3697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98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02" name="{+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3700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3701" name="{+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grpSp>
        <p:nvGrpSpPr>
          <p:cNvPr id="3710" name="Группа"/>
          <p:cNvGrpSpPr/>
          <p:nvPr/>
        </p:nvGrpSpPr>
        <p:grpSpPr>
          <a:xfrm>
            <a:off x="16643182" y="5572757"/>
            <a:ext cx="1270009" cy="1270009"/>
            <a:chOff x="-2" y="-2"/>
            <a:chExt cx="1270008" cy="1270008"/>
          </a:xfrm>
        </p:grpSpPr>
        <p:grpSp>
          <p:nvGrpSpPr>
            <p:cNvPr id="3706" name="ID"/>
            <p:cNvGrpSpPr/>
            <p:nvPr/>
          </p:nvGrpSpPr>
          <p:grpSpPr>
            <a:xfrm>
              <a:off x="-3" y="-3"/>
              <a:ext cx="1270010" cy="1270009"/>
              <a:chOff x="-1" y="-1"/>
              <a:chExt cx="1270008" cy="1270008"/>
            </a:xfrm>
          </p:grpSpPr>
          <p:sp>
            <p:nvSpPr>
              <p:cNvPr id="3704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05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09" name="{-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3707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3708" name="{-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grpSp>
        <p:nvGrpSpPr>
          <p:cNvPr id="3713" name="dot"/>
          <p:cNvGrpSpPr/>
          <p:nvPr/>
        </p:nvGrpSpPr>
        <p:grpSpPr>
          <a:xfrm>
            <a:off x="20079550" y="9843129"/>
            <a:ext cx="1288579" cy="1288579"/>
            <a:chOff x="-1" y="-1"/>
            <a:chExt cx="1288578" cy="1288578"/>
          </a:xfrm>
        </p:grpSpPr>
        <p:sp>
          <p:nvSpPr>
            <p:cNvPr id="3711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12" name="dot"/>
            <p:cNvSpPr txBox="1"/>
            <p:nvPr/>
          </p:nvSpPr>
          <p:spPr>
            <a:xfrm rot="50647">
              <a:off x="233373" y="290718"/>
              <a:ext cx="8218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3716" name="S"/>
          <p:cNvGrpSpPr/>
          <p:nvPr/>
        </p:nvGrpSpPr>
        <p:grpSpPr>
          <a:xfrm>
            <a:off x="22373207" y="9908105"/>
            <a:ext cx="1288579" cy="1288579"/>
            <a:chOff x="-1" y="-1"/>
            <a:chExt cx="1288578" cy="1288578"/>
          </a:xfrm>
        </p:grpSpPr>
        <p:sp>
          <p:nvSpPr>
            <p:cNvPr id="3714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15" name="S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719" name="NUM FLOAT"/>
          <p:cNvGrpSpPr/>
          <p:nvPr/>
        </p:nvGrpSpPr>
        <p:grpSpPr>
          <a:xfrm>
            <a:off x="22482614" y="10030397"/>
            <a:ext cx="1069390" cy="1069390"/>
            <a:chOff x="0" y="0"/>
            <a:chExt cx="1069388" cy="1069388"/>
          </a:xfrm>
        </p:grpSpPr>
        <p:sp>
          <p:nvSpPr>
            <p:cNvPr id="3717" name="Кружок"/>
            <p:cNvSpPr/>
            <p:nvPr/>
          </p:nvSpPr>
          <p:spPr>
            <a:xfrm rot="50647">
              <a:off x="7705" y="7706"/>
              <a:ext cx="1053977" cy="10539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18" name="NUM FLOAT"/>
            <p:cNvSpPr txBox="1"/>
            <p:nvPr/>
          </p:nvSpPr>
          <p:spPr>
            <a:xfrm rot="50647">
              <a:off x="168407" y="27707"/>
              <a:ext cx="732573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3720" name="0, …, 9"/>
          <p:cNvSpPr txBox="1"/>
          <p:nvPr/>
        </p:nvSpPr>
        <p:spPr>
          <a:xfrm rot="50647">
            <a:off x="21322791" y="987754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21" name="0, …, 9"/>
          <p:cNvSpPr txBox="1"/>
          <p:nvPr/>
        </p:nvSpPr>
        <p:spPr>
          <a:xfrm rot="50647">
            <a:off x="18082739" y="1192092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22" name="*"/>
          <p:cNvSpPr txBox="1"/>
          <p:nvPr/>
        </p:nvSpPr>
        <p:spPr>
          <a:xfrm rot="16807079">
            <a:off x="12865247" y="4997556"/>
            <a:ext cx="282272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3723" name="/"/>
          <p:cNvSpPr txBox="1"/>
          <p:nvPr/>
        </p:nvSpPr>
        <p:spPr>
          <a:xfrm>
            <a:off x="13589767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3724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725" name="a, …, z, A, …, Z"/>
          <p:cNvSpPr txBox="1"/>
          <p:nvPr/>
        </p:nvSpPr>
        <p:spPr>
          <a:xfrm rot="18399807">
            <a:off x="13432713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sp>
        <p:nvSpPr>
          <p:cNvPr id="3726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3727" name="a, …, z, A, …, Z, 0, …, 9"/>
          <p:cNvSpPr txBox="1"/>
          <p:nvPr/>
        </p:nvSpPr>
        <p:spPr>
          <a:xfrm>
            <a:off x="15639730" y="2908536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sp>
        <p:nvSpPr>
          <p:cNvPr id="3728" name="."/>
          <p:cNvSpPr txBox="1"/>
          <p:nvPr/>
        </p:nvSpPr>
        <p:spPr>
          <a:xfrm rot="50647">
            <a:off x="19463043" y="9843737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3729" name="0, …, 9"/>
          <p:cNvSpPr txBox="1"/>
          <p:nvPr/>
        </p:nvSpPr>
        <p:spPr>
          <a:xfrm rot="4368007">
            <a:off x="17754044" y="765819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30" name="0, …, 9"/>
          <p:cNvSpPr txBox="1"/>
          <p:nvPr/>
        </p:nvSpPr>
        <p:spPr>
          <a:xfrm rot="3401591">
            <a:off x="17221164" y="8594600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31" name="_, \t"/>
          <p:cNvSpPr txBox="1"/>
          <p:nvPr/>
        </p:nvSpPr>
        <p:spPr>
          <a:xfrm>
            <a:off x="12400328" y="9016023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3732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3733" name=")"/>
          <p:cNvSpPr txBox="1"/>
          <p:nvPr/>
        </p:nvSpPr>
        <p:spPr>
          <a:xfrm>
            <a:off x="14057568" y="8889131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3734" name="0, …, 9"/>
          <p:cNvSpPr txBox="1"/>
          <p:nvPr/>
        </p:nvSpPr>
        <p:spPr>
          <a:xfrm rot="1844976">
            <a:off x="15544101" y="855547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35" name="_, \t"/>
          <p:cNvSpPr txBox="1"/>
          <p:nvPr/>
        </p:nvSpPr>
        <p:spPr>
          <a:xfrm>
            <a:off x="13026749" y="12978455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Лексические ошиб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Лексические ошибки</a:t>
            </a:r>
          </a:p>
        </p:txBody>
      </p:sp>
      <p:sp>
        <p:nvSpPr>
          <p:cNvPr id="3738" name="Таки образом имеем два вида ошибок:…"/>
          <p:cNvSpPr txBox="1"/>
          <p:nvPr>
            <p:ph type="body" sz="half" idx="1"/>
          </p:nvPr>
        </p:nvSpPr>
        <p:spPr>
          <a:xfrm>
            <a:off x="1219200" y="4013200"/>
            <a:ext cx="10434226" cy="8385548"/>
          </a:xfrm>
          <a:prstGeom prst="rect">
            <a:avLst/>
          </a:prstGeom>
        </p:spPr>
        <p:txBody>
          <a:bodyPr/>
          <a:lstStyle/>
          <a:p>
            <a:pPr defTabSz="619125">
              <a:spcBef>
                <a:spcPts val="1800"/>
              </a:spcBef>
              <a:defRPr spc="-200" sz="5100"/>
            </a:pPr>
            <a:r>
              <a:t>Таки образом имеем два вида ошибок:</a:t>
            </a:r>
          </a:p>
          <a:p>
            <a:pPr marL="1118753" indent="-1118753" defTabSz="619125">
              <a:spcBef>
                <a:spcPts val="1800"/>
              </a:spcBef>
              <a:buClr>
                <a:srgbClr val="000000"/>
              </a:buClr>
              <a:buSzPct val="100000"/>
              <a:buAutoNum type="arabicPeriod" startAt="1"/>
              <a:defRPr spc="-200" sz="5100"/>
            </a:pPr>
            <a:r>
              <a:t>Если строка содержит недопустимый символ. Например:  «Pi</a:t>
            </a:r>
            <a:r>
              <a:rPr>
                <a:solidFill>
                  <a:schemeClr val="accent5"/>
                </a:solidFill>
              </a:rPr>
              <a:t>_</a:t>
            </a:r>
            <a:r>
              <a:t>»,  «3</a:t>
            </a:r>
            <a:r>
              <a:rPr>
                <a:solidFill>
                  <a:schemeClr val="accent5"/>
                </a:solidFill>
              </a:rPr>
              <a:t>,</a:t>
            </a:r>
            <a:r>
              <a:t>14», «</a:t>
            </a:r>
            <a:r>
              <a:rPr>
                <a:solidFill>
                  <a:schemeClr val="accent5"/>
                </a:solidFill>
              </a:rPr>
              <a:t>?</a:t>
            </a:r>
            <a:r>
              <a:t>» .</a:t>
            </a:r>
          </a:p>
          <a:p>
            <a:pPr marL="1118753" indent="-1118753" defTabSz="619125">
              <a:spcBef>
                <a:spcPts val="1800"/>
              </a:spcBef>
              <a:buClr>
                <a:srgbClr val="000000"/>
              </a:buClr>
              <a:buSzPct val="100000"/>
              <a:buAutoNum type="arabicPeriod" startAt="1"/>
              <a:defRPr spc="-200" sz="5100"/>
            </a:pPr>
            <a:r>
              <a:t>Если за целочисленной константой следует точка, но затем не следуют цифры. Например: «0</a:t>
            </a:r>
            <a:r>
              <a:rPr>
                <a:solidFill>
                  <a:schemeClr val="accent5"/>
                </a:solidFill>
              </a:rPr>
              <a:t>.</a:t>
            </a:r>
            <a:r>
              <a:t>», «-111</a:t>
            </a:r>
            <a:r>
              <a:rPr>
                <a:solidFill>
                  <a:schemeClr val="accent5"/>
                </a:solidFill>
              </a:rPr>
              <a:t>.</a:t>
            </a:r>
            <a:r>
              <a:t>».</a:t>
            </a:r>
          </a:p>
        </p:txBody>
      </p:sp>
      <p:sp>
        <p:nvSpPr>
          <p:cNvPr id="3739" name="Соединит. линия"/>
          <p:cNvSpPr/>
          <p:nvPr/>
        </p:nvSpPr>
        <p:spPr>
          <a:xfrm>
            <a:off x="12958050" y="12089800"/>
            <a:ext cx="721565" cy="939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162"/>
                </a:moveTo>
                <a:cubicBezTo>
                  <a:pt x="12578" y="21600"/>
                  <a:pt x="19778" y="2121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740" name="Соединит. линия"/>
          <p:cNvSpPr/>
          <p:nvPr/>
        </p:nvSpPr>
        <p:spPr>
          <a:xfrm>
            <a:off x="22669199" y="8947722"/>
            <a:ext cx="642085" cy="1099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6205"/>
                </a:moveTo>
                <a:cubicBezTo>
                  <a:pt x="8994" y="-5017"/>
                  <a:pt x="16194" y="-5395"/>
                  <a:pt x="21600" y="1507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741" name="0, …, 9"/>
          <p:cNvSpPr txBox="1"/>
          <p:nvPr/>
        </p:nvSpPr>
        <p:spPr>
          <a:xfrm rot="50647">
            <a:off x="22538726" y="840446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42" name="Линия"/>
          <p:cNvSpPr/>
          <p:nvPr/>
        </p:nvSpPr>
        <p:spPr>
          <a:xfrm>
            <a:off x="17532706" y="6700063"/>
            <a:ext cx="1019675" cy="314171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3" name="Линия"/>
          <p:cNvSpPr/>
          <p:nvPr/>
        </p:nvSpPr>
        <p:spPr>
          <a:xfrm>
            <a:off x="17094936" y="8426625"/>
            <a:ext cx="1025723" cy="150602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4" name="Линия"/>
          <p:cNvSpPr/>
          <p:nvPr/>
        </p:nvSpPr>
        <p:spPr>
          <a:xfrm>
            <a:off x="21290855" y="10461466"/>
            <a:ext cx="1066558" cy="157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5" name="Линия"/>
          <p:cNvSpPr/>
          <p:nvPr/>
        </p:nvSpPr>
        <p:spPr>
          <a:xfrm>
            <a:off x="19022958" y="10449652"/>
            <a:ext cx="1066558" cy="157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6" name="Соединит. линия"/>
          <p:cNvSpPr/>
          <p:nvPr/>
        </p:nvSpPr>
        <p:spPr>
          <a:xfrm>
            <a:off x="18227960" y="11000061"/>
            <a:ext cx="642084" cy="820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1522"/>
                </a:moveTo>
                <a:cubicBezTo>
                  <a:pt x="11003" y="21600"/>
                  <a:pt x="18203" y="2109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747" name="Соединит. линия"/>
          <p:cNvSpPr/>
          <p:nvPr/>
        </p:nvSpPr>
        <p:spPr>
          <a:xfrm>
            <a:off x="16202299" y="3572526"/>
            <a:ext cx="1167619" cy="69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865" fill="norm" stroke="1" extrusionOk="0">
                <a:moveTo>
                  <a:pt x="0" y="2711"/>
                </a:moveTo>
                <a:cubicBezTo>
                  <a:pt x="20174" y="-3735"/>
                  <a:pt x="21600" y="1316"/>
                  <a:pt x="4278" y="17865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748" name="Линия"/>
          <p:cNvSpPr/>
          <p:nvPr/>
        </p:nvSpPr>
        <p:spPr>
          <a:xfrm flipV="1">
            <a:off x="13470692" y="3986543"/>
            <a:ext cx="1013275" cy="291982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9" name="Линия"/>
          <p:cNvSpPr/>
          <p:nvPr/>
        </p:nvSpPr>
        <p:spPr>
          <a:xfrm flipV="1">
            <a:off x="13647019" y="4564243"/>
            <a:ext cx="1786465" cy="24593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0" name="Линия"/>
          <p:cNvSpPr/>
          <p:nvPr/>
        </p:nvSpPr>
        <p:spPr>
          <a:xfrm flipV="1">
            <a:off x="13840056" y="6419418"/>
            <a:ext cx="2799698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1" name="Линия"/>
          <p:cNvSpPr/>
          <p:nvPr/>
        </p:nvSpPr>
        <p:spPr>
          <a:xfrm>
            <a:off x="13373188" y="7905245"/>
            <a:ext cx="1088989" cy="28665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2" name="Линия"/>
          <p:cNvSpPr/>
          <p:nvPr/>
        </p:nvSpPr>
        <p:spPr>
          <a:xfrm>
            <a:off x="12076593" y="7417289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3" name="Линия"/>
          <p:cNvSpPr/>
          <p:nvPr/>
        </p:nvSpPr>
        <p:spPr>
          <a:xfrm>
            <a:off x="13204792" y="8025710"/>
            <a:ext cx="4873" cy="298058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4" name="Линия"/>
          <p:cNvSpPr/>
          <p:nvPr/>
        </p:nvSpPr>
        <p:spPr>
          <a:xfrm>
            <a:off x="13222369" y="7515334"/>
            <a:ext cx="2380903" cy="261841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5" name="Линия"/>
          <p:cNvSpPr/>
          <p:nvPr/>
        </p:nvSpPr>
        <p:spPr>
          <a:xfrm>
            <a:off x="13205152" y="7450321"/>
            <a:ext cx="2883698" cy="50088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6" name="Линия"/>
          <p:cNvSpPr/>
          <p:nvPr/>
        </p:nvSpPr>
        <p:spPr>
          <a:xfrm>
            <a:off x="13089557" y="7376948"/>
            <a:ext cx="4732197" cy="294499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7" name="Линия"/>
          <p:cNvSpPr/>
          <p:nvPr/>
        </p:nvSpPr>
        <p:spPr>
          <a:xfrm flipV="1">
            <a:off x="13216582" y="3728144"/>
            <a:ext cx="8197" cy="307305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764" name="Группа"/>
          <p:cNvGrpSpPr/>
          <p:nvPr/>
        </p:nvGrpSpPr>
        <p:grpSpPr>
          <a:xfrm>
            <a:off x="12487839" y="2358945"/>
            <a:ext cx="1473362" cy="1473363"/>
            <a:chOff x="0" y="0"/>
            <a:chExt cx="1473361" cy="1473361"/>
          </a:xfrm>
        </p:grpSpPr>
        <p:grpSp>
          <p:nvGrpSpPr>
            <p:cNvPr id="3760" name="ID"/>
            <p:cNvGrpSpPr/>
            <p:nvPr/>
          </p:nvGrpSpPr>
          <p:grpSpPr>
            <a:xfrm>
              <a:off x="-1" y="-1"/>
              <a:ext cx="1473362" cy="1473363"/>
              <a:chOff x="0" y="0"/>
              <a:chExt cx="1473361" cy="1473361"/>
            </a:xfrm>
          </p:grpSpPr>
          <p:sp>
            <p:nvSpPr>
              <p:cNvPr id="3758" name="Кружок"/>
              <p:cNvSpPr/>
              <p:nvPr/>
            </p:nvSpPr>
            <p:spPr>
              <a:xfrm rot="16807079">
                <a:off x="101678" y="101678"/>
                <a:ext cx="1270005" cy="12700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59" name="ID"/>
              <p:cNvSpPr txBox="1"/>
              <p:nvPr/>
            </p:nvSpPr>
            <p:spPr>
              <a:xfrm rot="16807079">
                <a:off x="294014" y="383113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63" name="*"/>
            <p:cNvGrpSpPr/>
            <p:nvPr/>
          </p:nvGrpSpPr>
          <p:grpSpPr>
            <a:xfrm>
              <a:off x="131397" y="131539"/>
              <a:ext cx="1222742" cy="1222743"/>
              <a:chOff x="-1" y="-1"/>
              <a:chExt cx="1222740" cy="1222742"/>
            </a:xfrm>
          </p:grpSpPr>
          <p:sp>
            <p:nvSpPr>
              <p:cNvPr id="3761" name="Кружок"/>
              <p:cNvSpPr/>
              <p:nvPr/>
            </p:nvSpPr>
            <p:spPr>
              <a:xfrm rot="16807079">
                <a:off x="84381" y="84382"/>
                <a:ext cx="1053977" cy="105397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762" name="*"/>
              <p:cNvSpPr txBox="1"/>
              <p:nvPr/>
            </p:nvSpPr>
            <p:spPr>
              <a:xfrm rot="16807079">
                <a:off x="245082" y="319270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3767" name="S"/>
          <p:cNvGrpSpPr/>
          <p:nvPr/>
        </p:nvGrpSpPr>
        <p:grpSpPr>
          <a:xfrm>
            <a:off x="12629473" y="6778962"/>
            <a:ext cx="1270007" cy="1270006"/>
            <a:chOff x="0" y="0"/>
            <a:chExt cx="1270005" cy="1270005"/>
          </a:xfrm>
        </p:grpSpPr>
        <p:sp>
          <p:nvSpPr>
            <p:cNvPr id="3765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66" name="S"/>
            <p:cNvSpPr txBox="1"/>
            <p:nvPr/>
          </p:nvSpPr>
          <p:spPr>
            <a:xfrm>
              <a:off x="224087" y="281432"/>
              <a:ext cx="8218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774" name="Группа"/>
          <p:cNvGrpSpPr/>
          <p:nvPr/>
        </p:nvGrpSpPr>
        <p:grpSpPr>
          <a:xfrm>
            <a:off x="12629472" y="10973338"/>
            <a:ext cx="1270009" cy="1270009"/>
            <a:chOff x="-2" y="-2"/>
            <a:chExt cx="1270008" cy="1270008"/>
          </a:xfrm>
        </p:grpSpPr>
        <p:grpSp>
          <p:nvGrpSpPr>
            <p:cNvPr id="3770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3768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69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73" name="SPACE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3771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72" name="SPACE"/>
              <p:cNvSpPr txBox="1"/>
              <p:nvPr/>
            </p:nvSpPr>
            <p:spPr>
              <a:xfrm>
                <a:off x="160700" y="109092"/>
                <a:ext cx="732574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grpSp>
        <p:nvGrpSpPr>
          <p:cNvPr id="3781" name="Группа"/>
          <p:cNvGrpSpPr/>
          <p:nvPr/>
        </p:nvGrpSpPr>
        <p:grpSpPr>
          <a:xfrm>
            <a:off x="13974289" y="2715300"/>
            <a:ext cx="1312607" cy="1312608"/>
            <a:chOff x="0" y="0"/>
            <a:chExt cx="1312606" cy="1312606"/>
          </a:xfrm>
        </p:grpSpPr>
        <p:grpSp>
          <p:nvGrpSpPr>
            <p:cNvPr id="3777" name="ID"/>
            <p:cNvGrpSpPr/>
            <p:nvPr/>
          </p:nvGrpSpPr>
          <p:grpSpPr>
            <a:xfrm>
              <a:off x="-1" y="-1"/>
              <a:ext cx="1312608" cy="1312608"/>
              <a:chOff x="0" y="0"/>
              <a:chExt cx="1312606" cy="1312606"/>
            </a:xfrm>
          </p:grpSpPr>
          <p:sp>
            <p:nvSpPr>
              <p:cNvPr id="3775" name="Кружок"/>
              <p:cNvSpPr/>
              <p:nvPr/>
            </p:nvSpPr>
            <p:spPr>
              <a:xfrm rot="117339">
                <a:off x="21300" y="21300"/>
                <a:ext cx="1270006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76" name="ID"/>
              <p:cNvSpPr txBox="1"/>
              <p:nvPr/>
            </p:nvSpPr>
            <p:spPr>
              <a:xfrm rot="117339">
                <a:off x="213637" y="3027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80" name="/"/>
            <p:cNvGrpSpPr/>
            <p:nvPr/>
          </p:nvGrpSpPr>
          <p:grpSpPr>
            <a:xfrm>
              <a:off x="106334" y="118548"/>
              <a:ext cx="1089331" cy="1089331"/>
              <a:chOff x="0" y="0"/>
              <a:chExt cx="1089329" cy="1089329"/>
            </a:xfrm>
          </p:grpSpPr>
          <p:sp>
            <p:nvSpPr>
              <p:cNvPr id="3778" name="Кружок"/>
              <p:cNvSpPr/>
              <p:nvPr/>
            </p:nvSpPr>
            <p:spPr>
              <a:xfrm rot="117339">
                <a:off x="17676" y="17676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779" name="/"/>
              <p:cNvSpPr txBox="1"/>
              <p:nvPr/>
            </p:nvSpPr>
            <p:spPr>
              <a:xfrm rot="117339">
                <a:off x="178377" y="252562"/>
                <a:ext cx="73257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grpSp>
        <p:nvGrpSpPr>
          <p:cNvPr id="3788" name="Группа"/>
          <p:cNvGrpSpPr/>
          <p:nvPr/>
        </p:nvGrpSpPr>
        <p:grpSpPr>
          <a:xfrm>
            <a:off x="15415066" y="9952640"/>
            <a:ext cx="1270009" cy="1270009"/>
            <a:chOff x="-2" y="-2"/>
            <a:chExt cx="1270008" cy="1270008"/>
          </a:xfrm>
        </p:grpSpPr>
        <p:grpSp>
          <p:nvGrpSpPr>
            <p:cNvPr id="3784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3782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83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87" name="(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3785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786" name="(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grpSp>
        <p:nvGrpSpPr>
          <p:cNvPr id="3795" name="Группа"/>
          <p:cNvGrpSpPr/>
          <p:nvPr/>
        </p:nvGrpSpPr>
        <p:grpSpPr>
          <a:xfrm>
            <a:off x="14115130" y="10722272"/>
            <a:ext cx="1270009" cy="1270009"/>
            <a:chOff x="-2" y="-2"/>
            <a:chExt cx="1270008" cy="1270008"/>
          </a:xfrm>
        </p:grpSpPr>
        <p:grpSp>
          <p:nvGrpSpPr>
            <p:cNvPr id="3791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3789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90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94" name=")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3792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793" name=")"/>
              <p:cNvSpPr txBox="1"/>
              <p:nvPr/>
            </p:nvSpPr>
            <p:spPr>
              <a:xfrm>
                <a:off x="160700" y="234885"/>
                <a:ext cx="732574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3798" name="S"/>
          <p:cNvGrpSpPr/>
          <p:nvPr/>
        </p:nvGrpSpPr>
        <p:grpSpPr>
          <a:xfrm>
            <a:off x="17801375" y="9844956"/>
            <a:ext cx="1288580" cy="1288580"/>
            <a:chOff x="-1" y="-1"/>
            <a:chExt cx="1288578" cy="1288578"/>
          </a:xfrm>
        </p:grpSpPr>
        <p:sp>
          <p:nvSpPr>
            <p:cNvPr id="3796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97" name="S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801" name="NUM INT"/>
          <p:cNvGrpSpPr/>
          <p:nvPr/>
        </p:nvGrpSpPr>
        <p:grpSpPr>
          <a:xfrm>
            <a:off x="17910782" y="9967249"/>
            <a:ext cx="1069390" cy="1069390"/>
            <a:chOff x="0" y="0"/>
            <a:chExt cx="1069388" cy="1069388"/>
          </a:xfrm>
        </p:grpSpPr>
        <p:sp>
          <p:nvSpPr>
            <p:cNvPr id="3799" name="Кружок"/>
            <p:cNvSpPr/>
            <p:nvPr/>
          </p:nvSpPr>
          <p:spPr>
            <a:xfrm rot="50647">
              <a:off x="7705" y="7706"/>
              <a:ext cx="1053977" cy="10539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00" name="NUM INT"/>
            <p:cNvSpPr txBox="1"/>
            <p:nvPr/>
          </p:nvSpPr>
          <p:spPr>
            <a:xfrm rot="50647">
              <a:off x="168406" y="104161"/>
              <a:ext cx="732574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grpSp>
        <p:nvGrpSpPr>
          <p:cNvPr id="3808" name="Группа"/>
          <p:cNvGrpSpPr/>
          <p:nvPr/>
        </p:nvGrpSpPr>
        <p:grpSpPr>
          <a:xfrm>
            <a:off x="15215418" y="3486481"/>
            <a:ext cx="1324256" cy="1324256"/>
            <a:chOff x="-1" y="-1"/>
            <a:chExt cx="1324255" cy="1324255"/>
          </a:xfrm>
        </p:grpSpPr>
        <p:grpSp>
          <p:nvGrpSpPr>
            <p:cNvPr id="3804" name="ID"/>
            <p:cNvGrpSpPr/>
            <p:nvPr/>
          </p:nvGrpSpPr>
          <p:grpSpPr>
            <a:xfrm>
              <a:off x="-2" y="-2"/>
              <a:ext cx="1324256" cy="1324256"/>
              <a:chOff x="0" y="0"/>
              <a:chExt cx="1324255" cy="1324255"/>
            </a:xfrm>
          </p:grpSpPr>
          <p:sp>
            <p:nvSpPr>
              <p:cNvPr id="3802" name="Кружок"/>
              <p:cNvSpPr/>
              <p:nvPr/>
            </p:nvSpPr>
            <p:spPr>
              <a:xfrm rot="150174">
                <a:off x="27124" y="27124"/>
                <a:ext cx="1270007" cy="12700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803" name="ID"/>
              <p:cNvSpPr txBox="1"/>
              <p:nvPr/>
            </p:nvSpPr>
            <p:spPr>
              <a:xfrm rot="150174">
                <a:off x="219461" y="308557"/>
                <a:ext cx="88533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807" name="ID"/>
            <p:cNvGrpSpPr/>
            <p:nvPr/>
          </p:nvGrpSpPr>
          <p:grpSpPr>
            <a:xfrm>
              <a:off x="107259" y="119488"/>
              <a:ext cx="1098998" cy="1098996"/>
              <a:chOff x="0" y="0"/>
              <a:chExt cx="1098997" cy="1098995"/>
            </a:xfrm>
          </p:grpSpPr>
          <p:sp>
            <p:nvSpPr>
              <p:cNvPr id="3805" name="Кружок"/>
              <p:cNvSpPr/>
              <p:nvPr/>
            </p:nvSpPr>
            <p:spPr>
              <a:xfrm rot="150174">
                <a:off x="22510" y="22510"/>
                <a:ext cx="1053976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806" name="ID"/>
              <p:cNvSpPr txBox="1"/>
              <p:nvPr/>
            </p:nvSpPr>
            <p:spPr>
              <a:xfrm rot="150174">
                <a:off x="183211" y="195928"/>
                <a:ext cx="732573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grpSp>
        <p:nvGrpSpPr>
          <p:cNvPr id="3815" name="Группа"/>
          <p:cNvGrpSpPr/>
          <p:nvPr/>
        </p:nvGrpSpPr>
        <p:grpSpPr>
          <a:xfrm>
            <a:off x="16087025" y="7384930"/>
            <a:ext cx="1270009" cy="1270009"/>
            <a:chOff x="-2" y="-2"/>
            <a:chExt cx="1270008" cy="1270008"/>
          </a:xfrm>
        </p:grpSpPr>
        <p:grpSp>
          <p:nvGrpSpPr>
            <p:cNvPr id="3811" name="ID"/>
            <p:cNvGrpSpPr/>
            <p:nvPr/>
          </p:nvGrpSpPr>
          <p:grpSpPr>
            <a:xfrm>
              <a:off x="-3" y="-3"/>
              <a:ext cx="1270010" cy="1270010"/>
              <a:chOff x="-1" y="-1"/>
              <a:chExt cx="1270008" cy="1270008"/>
            </a:xfrm>
          </p:grpSpPr>
          <p:sp>
            <p:nvSpPr>
              <p:cNvPr id="3809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810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814" name="{+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3812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3813" name="{+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grpSp>
        <p:nvGrpSpPr>
          <p:cNvPr id="3822" name="Группа"/>
          <p:cNvGrpSpPr/>
          <p:nvPr/>
        </p:nvGrpSpPr>
        <p:grpSpPr>
          <a:xfrm>
            <a:off x="16643182" y="5572757"/>
            <a:ext cx="1270009" cy="1270009"/>
            <a:chOff x="-2" y="-2"/>
            <a:chExt cx="1270008" cy="1270008"/>
          </a:xfrm>
        </p:grpSpPr>
        <p:grpSp>
          <p:nvGrpSpPr>
            <p:cNvPr id="3818" name="ID"/>
            <p:cNvGrpSpPr/>
            <p:nvPr/>
          </p:nvGrpSpPr>
          <p:grpSpPr>
            <a:xfrm>
              <a:off x="-3" y="-3"/>
              <a:ext cx="1270010" cy="1270009"/>
              <a:chOff x="-1" y="-1"/>
              <a:chExt cx="1270008" cy="1270008"/>
            </a:xfrm>
          </p:grpSpPr>
          <p:sp>
            <p:nvSpPr>
              <p:cNvPr id="3816" name="Кружок"/>
              <p:cNvSpPr/>
              <p:nvPr/>
            </p:nvSpPr>
            <p:spPr>
              <a:xfrm>
                <a:off x="-2" y="-2"/>
                <a:ext cx="1270010" cy="127001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817" name="ID"/>
              <p:cNvSpPr txBox="1"/>
              <p:nvPr/>
            </p:nvSpPr>
            <p:spPr>
              <a:xfrm>
                <a:off x="192337" y="281432"/>
                <a:ext cx="885330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821" name="{-, sign}"/>
            <p:cNvGrpSpPr/>
            <p:nvPr/>
          </p:nvGrpSpPr>
          <p:grpSpPr>
            <a:xfrm>
              <a:off x="102950" y="115102"/>
              <a:ext cx="1053977" cy="1053977"/>
              <a:chOff x="-1" y="-1"/>
              <a:chExt cx="1053975" cy="1053975"/>
            </a:xfrm>
          </p:grpSpPr>
          <p:sp>
            <p:nvSpPr>
              <p:cNvPr id="3819" name="Кружок"/>
              <p:cNvSpPr/>
              <p:nvPr/>
            </p:nvSpPr>
            <p:spPr>
              <a:xfrm>
                <a:off x="-2" y="-2"/>
                <a:ext cx="1053977" cy="105397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3820" name="{-, sign}"/>
              <p:cNvSpPr txBox="1"/>
              <p:nvPr/>
            </p:nvSpPr>
            <p:spPr>
              <a:xfrm>
                <a:off x="160700" y="83819"/>
                <a:ext cx="732574" cy="886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grpSp>
        <p:nvGrpSpPr>
          <p:cNvPr id="3825" name="dot"/>
          <p:cNvGrpSpPr/>
          <p:nvPr/>
        </p:nvGrpSpPr>
        <p:grpSpPr>
          <a:xfrm>
            <a:off x="20079550" y="9843129"/>
            <a:ext cx="1288579" cy="1288579"/>
            <a:chOff x="-1" y="-1"/>
            <a:chExt cx="1288578" cy="1288578"/>
          </a:xfrm>
        </p:grpSpPr>
        <p:sp>
          <p:nvSpPr>
            <p:cNvPr id="3823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24" name="dot"/>
            <p:cNvSpPr txBox="1"/>
            <p:nvPr/>
          </p:nvSpPr>
          <p:spPr>
            <a:xfrm rot="50647">
              <a:off x="233373" y="290718"/>
              <a:ext cx="8218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3828" name="S"/>
          <p:cNvGrpSpPr/>
          <p:nvPr/>
        </p:nvGrpSpPr>
        <p:grpSpPr>
          <a:xfrm>
            <a:off x="22373207" y="9908105"/>
            <a:ext cx="1288579" cy="1288579"/>
            <a:chOff x="-1" y="-1"/>
            <a:chExt cx="1288578" cy="1288578"/>
          </a:xfrm>
        </p:grpSpPr>
        <p:sp>
          <p:nvSpPr>
            <p:cNvPr id="3826" name="Кружок"/>
            <p:cNvSpPr/>
            <p:nvPr/>
          </p:nvSpPr>
          <p:spPr>
            <a:xfrm rot="50647">
              <a:off x="9285" y="9285"/>
              <a:ext cx="1270007" cy="127000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27" name="S"/>
            <p:cNvSpPr txBox="1"/>
            <p:nvPr/>
          </p:nvSpPr>
          <p:spPr>
            <a:xfrm rot="50647">
              <a:off x="201623" y="290718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831" name="NUM FLOAT"/>
          <p:cNvGrpSpPr/>
          <p:nvPr/>
        </p:nvGrpSpPr>
        <p:grpSpPr>
          <a:xfrm>
            <a:off x="22482614" y="10030397"/>
            <a:ext cx="1069390" cy="1069390"/>
            <a:chOff x="0" y="0"/>
            <a:chExt cx="1069388" cy="1069388"/>
          </a:xfrm>
        </p:grpSpPr>
        <p:sp>
          <p:nvSpPr>
            <p:cNvPr id="3829" name="Кружок"/>
            <p:cNvSpPr/>
            <p:nvPr/>
          </p:nvSpPr>
          <p:spPr>
            <a:xfrm rot="50647">
              <a:off x="7705" y="7706"/>
              <a:ext cx="1053977" cy="10539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30" name="NUM FLOAT"/>
            <p:cNvSpPr txBox="1"/>
            <p:nvPr/>
          </p:nvSpPr>
          <p:spPr>
            <a:xfrm rot="50647">
              <a:off x="168407" y="27707"/>
              <a:ext cx="732573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3832" name="0, …, 9"/>
          <p:cNvSpPr txBox="1"/>
          <p:nvPr/>
        </p:nvSpPr>
        <p:spPr>
          <a:xfrm rot="50647">
            <a:off x="21322791" y="987754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833" name="0, …, 9"/>
          <p:cNvSpPr txBox="1"/>
          <p:nvPr/>
        </p:nvSpPr>
        <p:spPr>
          <a:xfrm rot="50647">
            <a:off x="18082739" y="1192092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834" name="*"/>
          <p:cNvSpPr txBox="1"/>
          <p:nvPr/>
        </p:nvSpPr>
        <p:spPr>
          <a:xfrm rot="16807079">
            <a:off x="12865247" y="4997556"/>
            <a:ext cx="282272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3835" name="/"/>
          <p:cNvSpPr txBox="1"/>
          <p:nvPr/>
        </p:nvSpPr>
        <p:spPr>
          <a:xfrm>
            <a:off x="13589767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3836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837" name="a, …, z, A, …, Z"/>
          <p:cNvSpPr txBox="1"/>
          <p:nvPr/>
        </p:nvSpPr>
        <p:spPr>
          <a:xfrm rot="18399807">
            <a:off x="13432713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sp>
        <p:nvSpPr>
          <p:cNvPr id="3838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3839" name="a, …, z, A, …, Z, 0, …, 9"/>
          <p:cNvSpPr txBox="1"/>
          <p:nvPr/>
        </p:nvSpPr>
        <p:spPr>
          <a:xfrm>
            <a:off x="15639730" y="2908536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sp>
        <p:nvSpPr>
          <p:cNvPr id="3840" name="."/>
          <p:cNvSpPr txBox="1"/>
          <p:nvPr/>
        </p:nvSpPr>
        <p:spPr>
          <a:xfrm rot="50647">
            <a:off x="19463043" y="9843737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3841" name="0, …, 9"/>
          <p:cNvSpPr txBox="1"/>
          <p:nvPr/>
        </p:nvSpPr>
        <p:spPr>
          <a:xfrm rot="4368007">
            <a:off x="17754044" y="765819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842" name="0, …, 9"/>
          <p:cNvSpPr txBox="1"/>
          <p:nvPr/>
        </p:nvSpPr>
        <p:spPr>
          <a:xfrm rot="3401591">
            <a:off x="17221164" y="8594600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843" name="_, \t"/>
          <p:cNvSpPr txBox="1"/>
          <p:nvPr/>
        </p:nvSpPr>
        <p:spPr>
          <a:xfrm>
            <a:off x="12400328" y="9016023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3844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3845" name=")"/>
          <p:cNvSpPr txBox="1"/>
          <p:nvPr/>
        </p:nvSpPr>
        <p:spPr>
          <a:xfrm>
            <a:off x="14057568" y="8889131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3846" name="0, …, 9"/>
          <p:cNvSpPr txBox="1"/>
          <p:nvPr/>
        </p:nvSpPr>
        <p:spPr>
          <a:xfrm rot="1844976">
            <a:off x="15544101" y="855547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847" name="_, \t"/>
          <p:cNvSpPr txBox="1"/>
          <p:nvPr/>
        </p:nvSpPr>
        <p:spPr>
          <a:xfrm>
            <a:off x="13026749" y="12978455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РВ для распознавания лекс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РВ для распознавания лексем</a:t>
            </a:r>
          </a:p>
        </p:txBody>
      </p:sp>
      <p:sp>
        <p:nvSpPr>
          <p:cNvPr id="182" name="Числовая константа может либо иметь унарный + или -, либо не иметь ( ‘’ - пустая строка).…"/>
          <p:cNvSpPr txBox="1"/>
          <p:nvPr>
            <p:ph type="body" idx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/>
          <a:p>
            <a:pPr defTabSz="610869">
              <a:spcBef>
                <a:spcPts val="1700"/>
              </a:spcBef>
              <a:defRPr spc="-100" sz="5000"/>
            </a:pPr>
            <a:r>
              <a:t>Числовая константа может </a:t>
            </a:r>
            <a:r>
              <a:rPr>
                <a:solidFill>
                  <a:srgbClr val="2658AF"/>
                </a:solidFill>
              </a:rPr>
              <a:t>либо иметь унарный + или -, либо не иметь</a:t>
            </a:r>
            <a:r>
              <a:t> ( ‘’ - пустая строка).</a:t>
            </a:r>
          </a:p>
          <a:p>
            <a:pPr defTabSz="610869">
              <a:spcBef>
                <a:spcPts val="1700"/>
              </a:spcBef>
              <a:defRPr spc="-100" sz="5000"/>
            </a:pPr>
            <a:r>
              <a:t>Затем идет целая часть константы, состоящая из </a:t>
            </a:r>
            <a:r>
              <a:rPr>
                <a:solidFill>
                  <a:schemeClr val="accent5"/>
                </a:solidFill>
              </a:rPr>
              <a:t>положительного количества цифр</a:t>
            </a:r>
            <a:r>
              <a:t>.</a:t>
            </a:r>
            <a:endParaRPr>
              <a:solidFill>
                <a:schemeClr val="accent5"/>
              </a:solidFill>
            </a:endParaRPr>
          </a:p>
          <a:p>
            <a:pPr defTabSz="610869">
              <a:spcBef>
                <a:spcPts val="1700"/>
              </a:spcBef>
              <a:defRPr spc="-100" sz="5000"/>
            </a:pPr>
            <a:r>
              <a:t>Если константа целая - на этом запись </a:t>
            </a:r>
            <a:r>
              <a:rPr>
                <a:solidFill>
                  <a:srgbClr val="008F1B"/>
                </a:solidFill>
              </a:rPr>
              <a:t>заканчивается</a:t>
            </a:r>
            <a:r>
              <a:t>.</a:t>
            </a:r>
          </a:p>
          <a:p>
            <a:pPr defTabSz="610869">
              <a:spcBef>
                <a:spcPts val="1700"/>
              </a:spcBef>
              <a:defRPr spc="-100" sz="5000"/>
            </a:pPr>
            <a:r>
              <a:t>Если дробная - запись продолжается </a:t>
            </a:r>
            <a:r>
              <a:rPr>
                <a:solidFill>
                  <a:srgbClr val="CD591A"/>
                </a:solidFill>
              </a:rPr>
              <a:t>точкой с последующим положительным количеством цифр</a:t>
            </a:r>
            <a:r>
              <a:t>.</a:t>
            </a:r>
            <a:endParaRPr>
              <a:solidFill>
                <a:srgbClr val="008F1B"/>
              </a:solidFill>
            </a:endParaRPr>
          </a:p>
          <a:p>
            <a:pPr algn="ctr" defTabSz="610869">
              <a:spcBef>
                <a:spcPts val="1700"/>
              </a:spcBef>
              <a:defRPr spc="-100" sz="5000"/>
            </a:pPr>
            <a:r>
              <a:t>e = </a:t>
            </a:r>
            <a:r>
              <a:rPr>
                <a:solidFill>
                  <a:srgbClr val="2658AF"/>
                </a:solidFill>
              </a:rPr>
              <a:t>( + | - | ‘’ )</a:t>
            </a:r>
            <a:r>
              <a:rPr>
                <a:solidFill>
                  <a:schemeClr val="accent5"/>
                </a:solidFill>
              </a:rPr>
              <a:t>( 0 | … | 9 )</a:t>
            </a:r>
            <a:r>
              <a:rPr baseline="31999">
                <a:solidFill>
                  <a:schemeClr val="accent5"/>
                </a:solidFill>
              </a:rPr>
              <a:t>+</a:t>
            </a:r>
            <a:r>
              <a:t>(</a:t>
            </a:r>
            <a:r>
              <a:rPr>
                <a:solidFill>
                  <a:srgbClr val="008F1B"/>
                </a:solidFill>
              </a:rPr>
              <a:t> ‘’ </a:t>
            </a:r>
            <a:r>
              <a:t>| </a:t>
            </a:r>
            <a:r>
              <a:rPr>
                <a:solidFill>
                  <a:srgbClr val="CD591A"/>
                </a:solidFill>
              </a:rPr>
              <a:t>( . ( 0 | … | 9 )</a:t>
            </a:r>
            <a:r>
              <a:rPr baseline="31999">
                <a:solidFill>
                  <a:srgbClr val="CD591A"/>
                </a:solidFill>
              </a:rPr>
              <a:t>+</a:t>
            </a:r>
            <a:r>
              <a:rPr>
                <a:solidFill>
                  <a:srgbClr val="CD591A"/>
                </a:solidFill>
              </a:rPr>
              <a:t>)</a:t>
            </a:r>
            <a:r>
              <a:t> )</a:t>
            </a:r>
          </a:p>
        </p:txBody>
      </p:sp>
      <p:sp>
        <p:nvSpPr>
          <p:cNvPr id="183" name="Числовая констант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Числовая константа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РВ для распознавания лекс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РВ для распознавания лексем</a:t>
            </a:r>
          </a:p>
        </p:txBody>
      </p:sp>
      <p:sp>
        <p:nvSpPr>
          <p:cNvPr id="186" name="Регулярные выражения для данных видов лексем состоят из одного символа:…"/>
          <p:cNvSpPr txBox="1"/>
          <p:nvPr>
            <p:ph type="body" idx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/>
          <a:p>
            <a:pPr defTabSz="619125">
              <a:spcBef>
                <a:spcPts val="1800"/>
              </a:spcBef>
              <a:defRPr spc="-200" sz="5100"/>
            </a:pPr>
            <a:r>
              <a:t>Регулярные выражения для данных видов лексем состоят из одного символа:</a:t>
            </a:r>
          </a:p>
          <a:p>
            <a:pPr marL="632977" indent="-632977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Сложение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t> ):                               e = +</a:t>
            </a:r>
          </a:p>
          <a:p>
            <a:pPr marL="632977" indent="-632977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Вычитание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t> ):                             e = -</a:t>
            </a:r>
          </a:p>
          <a:p>
            <a:pPr marL="632977" indent="-632977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Деление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 ):                                   e = /</a:t>
            </a:r>
          </a:p>
          <a:p>
            <a:pPr marL="632977" indent="-632977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Умножение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t> ):                           e = *</a:t>
            </a:r>
          </a:p>
          <a:p>
            <a:pPr marL="632977" indent="-632977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Открывающая скобка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t> ):     e = (</a:t>
            </a:r>
          </a:p>
          <a:p>
            <a:pPr marL="632977" indent="-632977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Закрывающая скобка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t> ):      e = )</a:t>
            </a:r>
          </a:p>
        </p:txBody>
      </p:sp>
      <p:sp>
        <p:nvSpPr>
          <p:cNvPr id="187" name="Арифметические операции и операторные скобк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Арифметические операции и операторные скобки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РВ для распознавания лекс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РВ для распознавания лексем</a:t>
            </a:r>
          </a:p>
        </p:txBody>
      </p:sp>
      <p:sp>
        <p:nvSpPr>
          <p:cNvPr id="190" name="Отступы могут состоять из положительного количества пробелов ( _ ) и табуляций (\t).…"/>
          <p:cNvSpPr txBox="1"/>
          <p:nvPr>
            <p:ph type="body" idx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Отступы могут состоять из положительного количества пробелов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_</a:t>
            </a:r>
            <a:r>
              <a:t> ) и табуляций (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\t</a:t>
            </a:r>
            <a:r>
              <a:t>).</a:t>
            </a:r>
          </a:p>
          <a:p>
            <a:pPr algn="ctr">
              <a:defRPr spc="-200"/>
            </a:pPr>
            <a:r>
              <a:t>e = ( _ | \t )</a:t>
            </a:r>
            <a:r>
              <a:rPr baseline="31999"/>
              <a:t>+</a:t>
            </a:r>
          </a:p>
        </p:txBody>
      </p:sp>
      <p:sp>
        <p:nvSpPr>
          <p:cNvPr id="191" name="Отступы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Отступы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 = ( a | … | z | A | … | Z )( a | … | z | A | … | Z | 0 | … | 9 )*"/>
          <p:cNvSpPr txBox="1"/>
          <p:nvPr>
            <p:ph type="body" sz="quarter" idx="1"/>
          </p:nvPr>
        </p:nvSpPr>
        <p:spPr>
          <a:xfrm>
            <a:off x="1219199" y="4013200"/>
            <a:ext cx="21945602" cy="1833183"/>
          </a:xfrm>
          <a:prstGeom prst="rect">
            <a:avLst/>
          </a:prstGeom>
        </p:spPr>
        <p:txBody>
          <a:bodyPr/>
          <a:lstStyle/>
          <a:p>
            <a:pPr algn="ctr">
              <a:defRPr spc="-200"/>
            </a:pPr>
            <a:r>
              <a:t>e = </a:t>
            </a:r>
            <a:r>
              <a:rPr>
                <a:solidFill>
                  <a:srgbClr val="2658AF"/>
                </a:solidFill>
              </a:rPr>
              <a:t>( a | … | z | A | … | Z )</a:t>
            </a:r>
            <a:r>
              <a:rPr>
                <a:solidFill>
                  <a:schemeClr val="accent5"/>
                </a:solidFill>
              </a:rPr>
              <a:t>( a | … | z | A | … | Z | 0 | … | 9 )*</a:t>
            </a:r>
          </a:p>
        </p:txBody>
      </p:sp>
      <p:sp>
        <p:nvSpPr>
          <p:cNvPr id="194" name="КА для Р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КА для РВ</a:t>
            </a:r>
          </a:p>
        </p:txBody>
      </p:sp>
      <p:sp>
        <p:nvSpPr>
          <p:cNvPr id="195" name="Идентификатор переменно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Идентификатор переменной</a:t>
            </a:r>
          </a:p>
        </p:txBody>
      </p:sp>
      <p:sp>
        <p:nvSpPr>
          <p:cNvPr id="196" name="Линия"/>
          <p:cNvSpPr/>
          <p:nvPr/>
        </p:nvSpPr>
        <p:spPr>
          <a:xfrm>
            <a:off x="8540670" y="8513098"/>
            <a:ext cx="556685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Соединит. линия"/>
          <p:cNvSpPr/>
          <p:nvPr/>
        </p:nvSpPr>
        <p:spPr>
          <a:xfrm>
            <a:off x="13588260" y="6961487"/>
            <a:ext cx="640880" cy="110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98" name="Начальное состояние"/>
          <p:cNvSpPr txBox="1"/>
          <p:nvPr/>
        </p:nvSpPr>
        <p:spPr>
          <a:xfrm>
            <a:off x="8297171" y="9192468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199" name="Линия"/>
          <p:cNvSpPr/>
          <p:nvPr/>
        </p:nvSpPr>
        <p:spPr>
          <a:xfrm>
            <a:off x="10295920" y="8509772"/>
            <a:ext cx="3001411" cy="3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2" name="S"/>
          <p:cNvGrpSpPr/>
          <p:nvPr/>
        </p:nvGrpSpPr>
        <p:grpSpPr>
          <a:xfrm>
            <a:off x="9093550" y="7874771"/>
            <a:ext cx="1270007" cy="1270007"/>
            <a:chOff x="0" y="0"/>
            <a:chExt cx="1270005" cy="1270005"/>
          </a:xfrm>
        </p:grpSpPr>
        <p:sp>
          <p:nvSpPr>
            <p:cNvPr id="200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01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203" name="a, …, z, A, …, Z"/>
          <p:cNvSpPr txBox="1"/>
          <p:nvPr/>
        </p:nvSpPr>
        <p:spPr>
          <a:xfrm>
            <a:off x="10800690" y="7921566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grpSp>
        <p:nvGrpSpPr>
          <p:cNvPr id="206" name="ID"/>
          <p:cNvGrpSpPr/>
          <p:nvPr/>
        </p:nvGrpSpPr>
        <p:grpSpPr>
          <a:xfrm>
            <a:off x="13308600" y="7874771"/>
            <a:ext cx="1270007" cy="1270007"/>
            <a:chOff x="0" y="0"/>
            <a:chExt cx="1270005" cy="1270005"/>
          </a:xfrm>
        </p:grpSpPr>
        <p:sp>
          <p:nvSpPr>
            <p:cNvPr id="204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05" name="ID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209" name="ID"/>
          <p:cNvGrpSpPr/>
          <p:nvPr/>
        </p:nvGrpSpPr>
        <p:grpSpPr>
          <a:xfrm>
            <a:off x="13411552" y="7989874"/>
            <a:ext cx="1053977" cy="1053977"/>
            <a:chOff x="-1" y="-1"/>
            <a:chExt cx="1053975" cy="1053975"/>
          </a:xfrm>
        </p:grpSpPr>
        <p:sp>
          <p:nvSpPr>
            <p:cNvPr id="207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08" name="ID"/>
            <p:cNvSpPr txBox="1"/>
            <p:nvPr/>
          </p:nvSpPr>
          <p:spPr>
            <a:xfrm>
              <a:off x="160699" y="173417"/>
              <a:ext cx="732574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sp>
        <p:nvSpPr>
          <p:cNvPr id="210" name="Конечное состояние:…"/>
          <p:cNvSpPr txBox="1"/>
          <p:nvPr/>
        </p:nvSpPr>
        <p:spPr>
          <a:xfrm>
            <a:off x="11800374" y="9154906"/>
            <a:ext cx="4286455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 переменную</a:t>
            </a:r>
          </a:p>
        </p:txBody>
      </p:sp>
      <p:sp>
        <p:nvSpPr>
          <p:cNvPr id="211" name="a, …, z, A, …, Z, 0, …, 9"/>
          <p:cNvSpPr txBox="1"/>
          <p:nvPr/>
        </p:nvSpPr>
        <p:spPr>
          <a:xfrm>
            <a:off x="12430724" y="6289502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имер работы 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Пример работы КА</a:t>
            </a:r>
          </a:p>
        </p:txBody>
      </p:sp>
      <p:sp>
        <p:nvSpPr>
          <p:cNvPr id="214" name="Идентификатор переменной"/>
          <p:cNvSpPr txBox="1"/>
          <p:nvPr>
            <p:ph type="body" sz="quarter" idx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algn="ctr" defTabSz="792479">
              <a:spcBef>
                <a:spcPts val="0"/>
              </a:spcBef>
              <a:defRPr spc="-100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Идентификатор переменной</a:t>
            </a:r>
          </a:p>
        </p:txBody>
      </p:sp>
      <p:sp>
        <p:nvSpPr>
          <p:cNvPr id="215" name="Линия"/>
          <p:cNvSpPr/>
          <p:nvPr/>
        </p:nvSpPr>
        <p:spPr>
          <a:xfrm>
            <a:off x="8734097" y="5579323"/>
            <a:ext cx="556684" cy="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Соединит. линия"/>
          <p:cNvSpPr/>
          <p:nvPr/>
        </p:nvSpPr>
        <p:spPr>
          <a:xfrm>
            <a:off x="13781684" y="4027712"/>
            <a:ext cx="640879" cy="1105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217" name="Линия"/>
          <p:cNvSpPr/>
          <p:nvPr/>
        </p:nvSpPr>
        <p:spPr>
          <a:xfrm>
            <a:off x="10489345" y="5575998"/>
            <a:ext cx="3001412" cy="3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20" name="S"/>
          <p:cNvGrpSpPr/>
          <p:nvPr/>
        </p:nvGrpSpPr>
        <p:grpSpPr>
          <a:xfrm>
            <a:off x="9286977" y="4940995"/>
            <a:ext cx="1270007" cy="1270007"/>
            <a:chOff x="0" y="0"/>
            <a:chExt cx="1270005" cy="1270005"/>
          </a:xfrm>
        </p:grpSpPr>
        <p:sp>
          <p:nvSpPr>
            <p:cNvPr id="218" name="Кружок"/>
            <p:cNvSpPr/>
            <p:nvPr/>
          </p:nvSpPr>
          <p:spPr>
            <a:xfrm>
              <a:off x="-1" y="-1"/>
              <a:ext cx="1270006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19" name="S"/>
            <p:cNvSpPr txBox="1"/>
            <p:nvPr/>
          </p:nvSpPr>
          <p:spPr>
            <a:xfrm>
              <a:off x="192337" y="281432"/>
              <a:ext cx="885328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221" name="a, …, z, A, …, Z"/>
          <p:cNvSpPr txBox="1"/>
          <p:nvPr/>
        </p:nvSpPr>
        <p:spPr>
          <a:xfrm>
            <a:off x="10994115" y="4987790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grpSp>
        <p:nvGrpSpPr>
          <p:cNvPr id="224" name="ID"/>
          <p:cNvGrpSpPr/>
          <p:nvPr/>
        </p:nvGrpSpPr>
        <p:grpSpPr>
          <a:xfrm>
            <a:off x="13502024" y="4940995"/>
            <a:ext cx="1270007" cy="1270007"/>
            <a:chOff x="-1" y="0"/>
            <a:chExt cx="1270006" cy="1270005"/>
          </a:xfrm>
        </p:grpSpPr>
        <p:sp>
          <p:nvSpPr>
            <p:cNvPr id="222" name="Кружок"/>
            <p:cNvSpPr/>
            <p:nvPr/>
          </p:nvSpPr>
          <p:spPr>
            <a:xfrm>
              <a:off x="-2" y="-1"/>
              <a:ext cx="1270007" cy="12700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23" name="ID"/>
            <p:cNvSpPr txBox="1"/>
            <p:nvPr/>
          </p:nvSpPr>
          <p:spPr>
            <a:xfrm>
              <a:off x="192337" y="281432"/>
              <a:ext cx="885329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227" name="ID"/>
          <p:cNvGrpSpPr/>
          <p:nvPr/>
        </p:nvGrpSpPr>
        <p:grpSpPr>
          <a:xfrm>
            <a:off x="13604976" y="5056098"/>
            <a:ext cx="1053977" cy="1053977"/>
            <a:chOff x="-1" y="-1"/>
            <a:chExt cx="1053975" cy="1053975"/>
          </a:xfrm>
        </p:grpSpPr>
        <p:sp>
          <p:nvSpPr>
            <p:cNvPr id="225" name="Кружок"/>
            <p:cNvSpPr/>
            <p:nvPr/>
          </p:nvSpPr>
          <p:spPr>
            <a:xfrm>
              <a:off x="-2" y="-2"/>
              <a:ext cx="1053977" cy="105397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26" name="ID"/>
            <p:cNvSpPr txBox="1"/>
            <p:nvPr/>
          </p:nvSpPr>
          <p:spPr>
            <a:xfrm>
              <a:off x="160699" y="173417"/>
              <a:ext cx="732574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sp>
        <p:nvSpPr>
          <p:cNvPr id="228" name="a, …, z, A, …, Z, 0, …, 9"/>
          <p:cNvSpPr txBox="1"/>
          <p:nvPr/>
        </p:nvSpPr>
        <p:spPr>
          <a:xfrm>
            <a:off x="12624151" y="3355726"/>
            <a:ext cx="302575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sp>
        <p:nvSpPr>
          <p:cNvPr id="229" name="«Pi314»"/>
          <p:cNvSpPr txBox="1"/>
          <p:nvPr/>
        </p:nvSpPr>
        <p:spPr>
          <a:xfrm>
            <a:off x="6951578" y="7240513"/>
            <a:ext cx="3025751" cy="155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P</a:t>
            </a:r>
            <a:r>
              <a:rPr>
                <a:solidFill>
                  <a:schemeClr val="accent5"/>
                </a:solidFill>
              </a:rPr>
              <a:t>i314</a:t>
            </a:r>
            <a:r>
              <a:t>» </a:t>
            </a:r>
          </a:p>
        </p:txBody>
      </p:sp>
      <p:sp>
        <p:nvSpPr>
          <p:cNvPr id="230" name="Подтверждено"/>
          <p:cNvSpPr/>
          <p:nvPr/>
        </p:nvSpPr>
        <p:spPr>
          <a:xfrm>
            <a:off x="9942917" y="7384491"/>
            <a:ext cx="127000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1" name="Подтверждено"/>
          <p:cNvSpPr/>
          <p:nvPr/>
        </p:nvSpPr>
        <p:spPr>
          <a:xfrm>
            <a:off x="4217301" y="7384491"/>
            <a:ext cx="127000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2" name="«a»"/>
          <p:cNvSpPr txBox="1"/>
          <p:nvPr/>
        </p:nvSpPr>
        <p:spPr>
          <a:xfrm>
            <a:off x="2702025" y="7240513"/>
            <a:ext cx="1529783" cy="155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a</a:t>
            </a:r>
            <a:r>
              <a:t>» </a:t>
            </a:r>
          </a:p>
        </p:txBody>
      </p:sp>
      <p:sp>
        <p:nvSpPr>
          <p:cNvPr id="233" name="«123»"/>
          <p:cNvSpPr txBox="1"/>
          <p:nvPr/>
        </p:nvSpPr>
        <p:spPr>
          <a:xfrm>
            <a:off x="12697100" y="7240513"/>
            <a:ext cx="3025753" cy="155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«123» </a:t>
            </a:r>
          </a:p>
        </p:txBody>
      </p:sp>
      <p:sp>
        <p:nvSpPr>
          <p:cNvPr id="234" name="Отмена"/>
          <p:cNvSpPr/>
          <p:nvPr/>
        </p:nvSpPr>
        <p:spPr>
          <a:xfrm>
            <a:off x="15015118" y="7384484"/>
            <a:ext cx="1269991" cy="1269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5" name="«abc_1»"/>
          <p:cNvSpPr txBox="1"/>
          <p:nvPr/>
        </p:nvSpPr>
        <p:spPr>
          <a:xfrm>
            <a:off x="17513331" y="7240513"/>
            <a:ext cx="3025751" cy="155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a</a:t>
            </a:r>
            <a:r>
              <a:rPr>
                <a:solidFill>
                  <a:schemeClr val="accent5"/>
                </a:solidFill>
              </a:rPr>
              <a:t>bc</a:t>
            </a:r>
            <a:r>
              <a:t>_1» </a:t>
            </a:r>
          </a:p>
        </p:txBody>
      </p:sp>
      <p:sp>
        <p:nvSpPr>
          <p:cNvPr id="236" name="Отмена"/>
          <p:cNvSpPr/>
          <p:nvPr/>
        </p:nvSpPr>
        <p:spPr>
          <a:xfrm>
            <a:off x="20504675" y="7384484"/>
            <a:ext cx="1269991" cy="1269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