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4" y="2057400"/>
            <a:ext cx="3932246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pPr/>
            <a:r>
              <a:t>№3. Решение задач на построение БНФ</a:t>
            </a:r>
          </a:p>
        </p:txBody>
      </p:sp>
      <p:sp>
        <p:nvSpPr>
          <p:cNvPr id="113" name="Подзаголовок 2"/>
          <p:cNvSpPr txBox="1"/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i="1" sz="1300"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704087">
              <a:spcBef>
                <a:spcPts val="700"/>
              </a:spcBef>
              <a:defRPr i="1" sz="1300">
                <a:latin typeface="+mn-lt"/>
                <a:ea typeface="+mn-ea"/>
                <a:cs typeface="+mn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i="1" sz="1300">
                <a:latin typeface="+mn-lt"/>
                <a:ea typeface="+mn-ea"/>
                <a:cs typeface="+mn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i="1" sz="1300">
                <a:latin typeface="+mn-lt"/>
                <a:ea typeface="+mn-ea"/>
                <a:cs typeface="+mn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i="1" sz="1300">
                <a:latin typeface="+mn-lt"/>
                <a:ea typeface="+mn-ea"/>
                <a:cs typeface="+mn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i="1" sz="1300">
                <a:latin typeface="+mn-lt"/>
                <a:ea typeface="+mn-ea"/>
                <a:cs typeface="+mn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i="1" sz="1300">
                <a:latin typeface="+mn-lt"/>
                <a:ea typeface="+mn-ea"/>
                <a:cs typeface="+mn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i="1" sz="1300">
                <a:latin typeface="+mn-lt"/>
                <a:ea typeface="+mn-ea"/>
                <a:cs typeface="+mn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i="1" sz="1300">
                <a:latin typeface="+mn-lt"/>
                <a:ea typeface="+mn-ea"/>
                <a:cs typeface="+mn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03.11.2020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Отступы"/>
          <p:cNvSpPr txBox="1"/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С. Отступы</a:t>
            </a:r>
          </a:p>
        </p:txBody>
      </p:sp>
      <p:sp>
        <p:nvSpPr>
          <p:cNvPr id="160" name="Пробелы: « »;…"/>
          <p:cNvSpPr txBox="1"/>
          <p:nvPr/>
        </p:nvSpPr>
        <p:spPr>
          <a:xfrm>
            <a:off x="293621" y="2059233"/>
            <a:ext cx="2847288" cy="96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Пробелы: «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Табуляция: «    »;</a:t>
            </a:r>
          </a:p>
        </p:txBody>
      </p:sp>
      <p:sp>
        <p:nvSpPr>
          <p:cNvPr id="161" name="Лексический анализатор не вносит лексему символов отступа в таблицу и они не попадают в цепочку."/>
          <p:cNvSpPr txBox="1"/>
          <p:nvPr/>
        </p:nvSpPr>
        <p:spPr>
          <a:xfrm>
            <a:off x="458418" y="3921878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Лексический анализатор не вносит лексему символов отступа в таблицу и они не попадают в цепочку.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Заголовок 1"/>
          <p:cNvSpPr txBox="1"/>
          <p:nvPr>
            <p:ph type="title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 defTabSz="886968">
              <a:defRPr sz="4268"/>
            </a:lvl1pPr>
          </a:lstStyle>
          <a:p>
            <a:pPr/>
            <a:r>
              <a:t>C. Пример работы лексического анализатора</a:t>
            </a:r>
          </a:p>
        </p:txBody>
      </p:sp>
      <p:sp>
        <p:nvSpPr>
          <p:cNvPr id="164" name="Объект 2"/>
          <p:cNvSpPr txBox="1"/>
          <p:nvPr>
            <p:ph type="body" idx="1"/>
          </p:nvPr>
        </p:nvSpPr>
        <p:spPr>
          <a:xfrm>
            <a:off x="838199" y="1311561"/>
            <a:ext cx="10790385" cy="52462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Пусть лексический анализатор уже записал в таблицу переменные: A1, A2, A3, A4, PI и сейчас обработает выражение: </a:t>
            </a:r>
          </a:p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2*A1*A3 + 1/2*PI/A2;</a:t>
            </a:r>
          </a:p>
          <a:p>
            <a:pPr marL="0" indent="0">
              <a:buSzTx/>
              <a:buNone/>
            </a:pPr>
            <a:r>
              <a:t>Таблица на этот момент: </a:t>
            </a:r>
          </a:p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514350" indent="-514350">
              <a:buFontTx/>
              <a:buAutoNum type="arabicParenR" startAt="1"/>
            </a:pPr>
            <a:r>
              <a:t>Выделение лексем: </a:t>
            </a:r>
          </a:p>
        </p:txBody>
      </p:sp>
      <p:pic>
        <p:nvPicPr>
          <p:cNvPr id="165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830" y="5799030"/>
            <a:ext cx="9563104" cy="6667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0930" y="2152517"/>
            <a:ext cx="3666838" cy="3476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Объект 2"/>
          <p:cNvSpPr txBox="1"/>
          <p:nvPr>
            <p:ph type="body" idx="1"/>
          </p:nvPr>
        </p:nvSpPr>
        <p:spPr>
          <a:xfrm>
            <a:off x="838200" y="145326"/>
            <a:ext cx="10515600" cy="638406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2) Отображение лексем в токены: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3) Добавление в таблицу токенов</a:t>
            </a:r>
          </a:p>
          <a:p>
            <a:pPr marL="0" indent="0">
              <a:buSzTx/>
              <a:buNone/>
            </a:pPr>
            <a:r>
              <a:t> [NUM, 4], [NUM, 5], [NUM, 4]:</a:t>
            </a:r>
          </a:p>
        </p:txBody>
      </p:sp>
      <p:pic>
        <p:nvPicPr>
          <p:cNvPr id="16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350" y="683492"/>
            <a:ext cx="6094270" cy="1523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5041" y="2346036"/>
            <a:ext cx="3148759" cy="4183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Заголовок 1"/>
          <p:cNvSpPr txBox="1"/>
          <p:nvPr>
            <p:ph type="title"/>
          </p:nvPr>
        </p:nvSpPr>
        <p:spPr>
          <a:xfrm>
            <a:off x="838200" y="193961"/>
            <a:ext cx="10515600" cy="74815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C. Описание информационной таблицы</a:t>
            </a:r>
          </a:p>
        </p:txBody>
      </p:sp>
      <p:pic>
        <p:nvPicPr>
          <p:cNvPr id="173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8024" y="942111"/>
            <a:ext cx="5695952" cy="5781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1"/>
          <p:cNvSpPr txBox="1"/>
          <p:nvPr>
            <p:ph type="title"/>
          </p:nvPr>
        </p:nvSpPr>
        <p:spPr>
          <a:xfrm>
            <a:off x="838200" y="217339"/>
            <a:ext cx="10515600" cy="72477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Этап синтаксического анализа</a:t>
            </a:r>
          </a:p>
        </p:txBody>
      </p:sp>
      <p:sp>
        <p:nvSpPr>
          <p:cNvPr id="176" name="Объект 2"/>
          <p:cNvSpPr txBox="1"/>
          <p:nvPr>
            <p:ph type="body" idx="1"/>
          </p:nvPr>
        </p:nvSpPr>
        <p:spPr>
          <a:xfrm>
            <a:off x="180104" y="1163780"/>
            <a:ext cx="11831791" cy="5338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Синтаксический анализатор опирается на исходный набор БНФ: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&lt;expr&gt;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 ID		         </a:t>
            </a:r>
            <a:r>
              <a:rPr>
                <a:solidFill>
                  <a:srgbClr val="808080"/>
                </a:solidFill>
              </a:rPr>
              <a:t>// имя переменной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NUM		        </a:t>
            </a:r>
            <a:r>
              <a:rPr>
                <a:solidFill>
                  <a:srgbClr val="808080"/>
                </a:solidFill>
              </a:rPr>
              <a:t>// числовая константа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(&lt;expr&gt;)		        </a:t>
            </a:r>
            <a:r>
              <a:rPr>
                <a:solidFill>
                  <a:srgbClr val="808080"/>
                </a:solidFill>
              </a:rPr>
              <a:t>// выражение в скобках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ID &lt;op&gt; &lt;expr&gt;	        </a:t>
            </a:r>
            <a:r>
              <a:rPr>
                <a:solidFill>
                  <a:srgbClr val="808080"/>
                </a:solidFill>
              </a:rPr>
              <a:t>// имя переменной и операция с выражением  </a:t>
            </a:r>
            <a:endParaRPr>
              <a:solidFill>
                <a:srgbClr val="808080"/>
              </a:solidFill>
            </a:endParaR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rPr>
                <a:solidFill>
                  <a:srgbClr val="808080"/>
                </a:solidFill>
              </a:rPr>
              <a:t>	</a:t>
            </a:r>
            <a:r>
              <a:rPr>
                <a:solidFill>
                  <a:srgbClr val="000000"/>
                </a:solidFill>
              </a:rPr>
              <a:t>| NUM &lt;op&gt; &lt;expr&gt;      </a:t>
            </a:r>
            <a:r>
              <a:rPr>
                <a:solidFill>
                  <a:srgbClr val="808080"/>
                </a:solidFill>
              </a:rPr>
              <a:t>// числовая константа и операция с выражением  </a:t>
            </a: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&lt;op&gt;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+ | - | * | / | ^	       </a:t>
            </a:r>
            <a:r>
              <a:rPr>
                <a:solidFill>
                  <a:srgbClr val="808080"/>
                </a:solidFill>
              </a:rPr>
              <a:t>// арифм.операция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Принцип построения дерева</a:t>
            </a:r>
          </a:p>
        </p:txBody>
      </p:sp>
      <p:sp>
        <p:nvSpPr>
          <p:cNvPr id="179" name="Текс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Синтаксический анализатор считывает лексемы до тех пор, пока не будет найдено соответствие БНФ правилу. После этого он строит часть дерева, листья которого – сами лексемы, а родительские вершины - выражения &lt;expr&gt;.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pic>
        <p:nvPicPr>
          <p:cNvPr id="182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Прямая со стрелкой 5"/>
          <p:cNvSpPr/>
          <p:nvPr/>
        </p:nvSpPr>
        <p:spPr>
          <a:xfrm flipH="1">
            <a:off x="439946" y="759120"/>
            <a:ext cx="5" cy="690121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4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9825" y="2863968"/>
            <a:ext cx="2191826" cy="3062379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2*A1*A3 + 1/2*PI/A2"/>
          <p:cNvSpPr txBox="1"/>
          <p:nvPr/>
        </p:nvSpPr>
        <p:spPr>
          <a:xfrm>
            <a:off x="8684555" y="15544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186" name="Рисунок 1" descr="Рисунок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43924" y="2056868"/>
            <a:ext cx="2955696" cy="3000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Построение дерева поэтапно</a:t>
            </a:r>
          </a:p>
        </p:txBody>
      </p:sp>
      <p:pic>
        <p:nvPicPr>
          <p:cNvPr id="189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Прямая со стрелкой 5"/>
          <p:cNvSpPr/>
          <p:nvPr/>
        </p:nvSpPr>
        <p:spPr>
          <a:xfrm flipH="1">
            <a:off x="974784" y="750497"/>
            <a:ext cx="5" cy="690119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1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897" y="2380888"/>
            <a:ext cx="3605849" cy="424184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2*A1*A3 + 1/2*PI/A2"/>
          <p:cNvSpPr txBox="1"/>
          <p:nvPr/>
        </p:nvSpPr>
        <p:spPr>
          <a:xfrm>
            <a:off x="8684555" y="15544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193" name="Рисунок 1" descr="Рисунок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43924" y="2056868"/>
            <a:ext cx="2955696" cy="3000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96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Прямая со стрелкой 5"/>
          <p:cNvSpPr/>
          <p:nvPr/>
        </p:nvSpPr>
        <p:spPr>
          <a:xfrm flipH="1">
            <a:off x="1362973" y="741867"/>
            <a:ext cx="5" cy="69012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8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6027" y="2230438"/>
            <a:ext cx="5999778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2*A1*A3 + 1/2*PI/A2"/>
          <p:cNvSpPr txBox="1"/>
          <p:nvPr/>
        </p:nvSpPr>
        <p:spPr>
          <a:xfrm>
            <a:off x="9230655" y="14655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200" name="Рисунок 9" descr="Рисунок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16241" y="2141536"/>
            <a:ext cx="3148759" cy="418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03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Прямая со стрелкой 5"/>
          <p:cNvSpPr/>
          <p:nvPr/>
        </p:nvSpPr>
        <p:spPr>
          <a:xfrm>
            <a:off x="1854680" y="741867"/>
            <a:ext cx="5" cy="69012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5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8553" y="2230438"/>
            <a:ext cx="5514346" cy="456952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2*A1*A3 + 1/2*PI/A2"/>
          <p:cNvSpPr txBox="1"/>
          <p:nvPr/>
        </p:nvSpPr>
        <p:spPr>
          <a:xfrm>
            <a:off x="8684555" y="15544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207" name="Рисунок 9" descr="Рисунок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0141" y="2230436"/>
            <a:ext cx="3148759" cy="418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/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Задание 3.1(d)</a:t>
            </a:r>
          </a:p>
        </p:txBody>
      </p:sp>
      <p:sp>
        <p:nvSpPr>
          <p:cNvPr id="118" name="Объект 2"/>
          <p:cNvSpPr txBox="1"/>
          <p:nvPr>
            <p:ph type="body" idx="1"/>
          </p:nvPr>
        </p:nvSpPr>
        <p:spPr>
          <a:xfrm>
            <a:off x="594945" y="997527"/>
            <a:ext cx="11002110" cy="58604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b="1" sz="2300">
                <a:latin typeface="+mn-lt"/>
                <a:ea typeface="+mn-ea"/>
                <a:cs typeface="+mn-cs"/>
                <a:sym typeface="Helvetica"/>
              </a:defRPr>
            </a:pPr>
            <a:r>
              <a:t>d) 2*A1*A3 + 1/2*PI/A2</a:t>
            </a:r>
          </a:p>
          <a:p>
            <a:pPr marL="0" indent="0">
              <a:lnSpc>
                <a:spcPct val="81000"/>
              </a:lnSpc>
              <a:buSzTx/>
              <a:buNone/>
              <a:defRPr sz="2300"/>
            </a:pPr>
            <a:r>
              <a:t>Разобрать задачу трансляции арифметических выражений в псевдо-машинный код.</a:t>
            </a:r>
          </a:p>
          <a:p>
            <a:pPr marL="384341" indent="-384341">
              <a:lnSpc>
                <a:spcPct val="81000"/>
              </a:lnSpc>
              <a:buFontTx/>
              <a:buAutoNum type="alphaUcPeriod" startAt="1"/>
              <a:defRPr sz="2300"/>
            </a:pPr>
            <a:r>
              <a:t>Предложить псевдо-машинный код (похож на инструкции языка ассемблера)</a:t>
            </a:r>
          </a:p>
          <a:p>
            <a:pPr marL="384341" indent="-384341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информационную таблицу</a:t>
            </a:r>
          </a:p>
          <a:p>
            <a:pPr marL="384341" indent="-384341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стадию лексического анализа (какие лексемы распознавать, работа с инф. таблицей). Привести пример (ручной) работы лексического анализатора</a:t>
            </a:r>
          </a:p>
          <a:p>
            <a:pPr marL="384341" indent="-384341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стадию синтаксического анализа (синтаксис в виде БНФ, работа с инф. таблицей). Привести пример (ручной) работы синтаксического анализатора</a:t>
            </a:r>
          </a:p>
          <a:p>
            <a:pPr marL="384341" indent="-384341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стадию семантического анализа. Привести пример (ручной) работы семантического анализатора с генерацией конкретной программы на псевдомашинном коде.</a:t>
            </a:r>
          </a:p>
          <a:p>
            <a:pPr marL="384341" indent="-384341">
              <a:lnSpc>
                <a:spcPct val="81000"/>
              </a:lnSpc>
              <a:buFontTx/>
              <a:buAutoNum type="alphaUcPeriod" startAt="1"/>
              <a:defRPr sz="2300"/>
            </a:pPr>
            <a:r>
              <a:t>Разобрать варианты оптимизации генерируемого кода. Привести пример оптимизации для уменьшения используемой памяти (число регистров) или повышения скорости работы (уменьшение размера программы – число инструкций в программе)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10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Прямая со стрелкой 5"/>
          <p:cNvSpPr/>
          <p:nvPr/>
        </p:nvSpPr>
        <p:spPr>
          <a:xfrm>
            <a:off x="2294626" y="741867"/>
            <a:ext cx="5" cy="690120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2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0573" y="2230438"/>
            <a:ext cx="6875251" cy="438184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2*A1*A3 + 1/2*PI/A2"/>
          <p:cNvSpPr txBox="1"/>
          <p:nvPr/>
        </p:nvSpPr>
        <p:spPr>
          <a:xfrm>
            <a:off x="9408455" y="14655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214" name="Рисунок 9" descr="Рисунок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4041" y="2141536"/>
            <a:ext cx="3148759" cy="418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17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Прямая со стрелкой 5"/>
          <p:cNvSpPr/>
          <p:nvPr/>
        </p:nvSpPr>
        <p:spPr>
          <a:xfrm flipH="1">
            <a:off x="2743200" y="879893"/>
            <a:ext cx="8626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9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5665" y="2230438"/>
            <a:ext cx="5274067" cy="4514599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2*A1*A3 + 1/2*PI/A2"/>
          <p:cNvSpPr txBox="1"/>
          <p:nvPr/>
        </p:nvSpPr>
        <p:spPr>
          <a:xfrm>
            <a:off x="8684555" y="15544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221" name="Рисунок 9" descr="Рисунок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0141" y="2230436"/>
            <a:ext cx="3148759" cy="418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24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Прямая со стрелкой 5"/>
          <p:cNvSpPr/>
          <p:nvPr/>
        </p:nvSpPr>
        <p:spPr>
          <a:xfrm flipH="1">
            <a:off x="3191777" y="879893"/>
            <a:ext cx="8629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6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1981" y="2362405"/>
            <a:ext cx="5244864" cy="44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2566" y="5460520"/>
            <a:ext cx="744474" cy="125206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2*A1*A3 + 1/2*PI/A2"/>
          <p:cNvSpPr txBox="1"/>
          <p:nvPr/>
        </p:nvSpPr>
        <p:spPr>
          <a:xfrm>
            <a:off x="8684555" y="15544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229" name="Рисунок 9" descr="Рисунок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70141" y="2230436"/>
            <a:ext cx="3148759" cy="418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32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Прямая со стрелкой 5"/>
          <p:cNvSpPr/>
          <p:nvPr/>
        </p:nvSpPr>
        <p:spPr>
          <a:xfrm flipH="1">
            <a:off x="3640349" y="891336"/>
            <a:ext cx="8629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4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712" y="2311879"/>
            <a:ext cx="5244861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2984" y="4369072"/>
            <a:ext cx="2247905" cy="2438403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2*A1*A3 + 1/2*PI/A2"/>
          <p:cNvSpPr txBox="1"/>
          <p:nvPr/>
        </p:nvSpPr>
        <p:spPr>
          <a:xfrm>
            <a:off x="9408455" y="11734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237" name="Рисунок 9" descr="Рисунок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94041" y="1849436"/>
            <a:ext cx="3148759" cy="418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40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Прямая со стрелкой 5"/>
          <p:cNvSpPr/>
          <p:nvPr/>
        </p:nvSpPr>
        <p:spPr>
          <a:xfrm flipH="1">
            <a:off x="4157936" y="891336"/>
            <a:ext cx="8629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2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875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75150" y="4675516"/>
            <a:ext cx="2635875" cy="213196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2*A1*A3 + 1/2*PI/A2"/>
          <p:cNvSpPr txBox="1"/>
          <p:nvPr/>
        </p:nvSpPr>
        <p:spPr>
          <a:xfrm>
            <a:off x="9421155" y="6781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245" name="Рисунок 9" descr="Рисунок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06741" y="1354136"/>
            <a:ext cx="3148759" cy="418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4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Прямая со стрелкой 5"/>
          <p:cNvSpPr/>
          <p:nvPr/>
        </p:nvSpPr>
        <p:spPr>
          <a:xfrm flipH="1">
            <a:off x="4701399" y="854913"/>
            <a:ext cx="8629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0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473" y="2290215"/>
            <a:ext cx="5244865" cy="44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4335" y="3722198"/>
            <a:ext cx="2681209" cy="295436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2*A1*A3 + 1/2*PI/A2"/>
          <p:cNvSpPr txBox="1"/>
          <p:nvPr/>
        </p:nvSpPr>
        <p:spPr>
          <a:xfrm>
            <a:off x="9217955" y="1592582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pic>
        <p:nvPicPr>
          <p:cNvPr id="253" name="Рисунок 9" descr="Рисунок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03541" y="2268536"/>
            <a:ext cx="3148759" cy="4183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56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Прямая со стрелкой 5"/>
          <p:cNvSpPr/>
          <p:nvPr/>
        </p:nvSpPr>
        <p:spPr>
          <a:xfrm flipH="1">
            <a:off x="5132720" y="854913"/>
            <a:ext cx="8629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8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9817" y="2349979"/>
            <a:ext cx="5244865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8727" y="3681019"/>
            <a:ext cx="4237549" cy="316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62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Прямая со стрелкой 5"/>
          <p:cNvSpPr/>
          <p:nvPr/>
        </p:nvSpPr>
        <p:spPr>
          <a:xfrm flipH="1">
            <a:off x="5589918" y="854913"/>
            <a:ext cx="8629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64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2201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7062" y="3191773"/>
            <a:ext cx="3645975" cy="3666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6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Прямая со стрелкой 5"/>
          <p:cNvSpPr/>
          <p:nvPr/>
        </p:nvSpPr>
        <p:spPr>
          <a:xfrm flipH="1">
            <a:off x="6061495" y="814191"/>
            <a:ext cx="8629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0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8771" y="2230439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Прямоугольник"/>
          <p:cNvSpPr/>
          <p:nvPr/>
        </p:nvSpPr>
        <p:spPr>
          <a:xfrm rot="5949">
            <a:off x="8865492" y="51809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2" name="&lt;id&gt;"/>
          <p:cNvSpPr txBox="1"/>
          <p:nvPr/>
        </p:nvSpPr>
        <p:spPr>
          <a:xfrm>
            <a:off x="8908746" y="51668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Заголовок 1"/>
          <p:cNvSpPr txBox="1"/>
          <p:nvPr>
            <p:ph type="title"/>
          </p:nvPr>
        </p:nvSpPr>
        <p:spPr>
          <a:xfrm>
            <a:off x="838200" y="57867"/>
            <a:ext cx="10515600" cy="623175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pPr/>
            <a:r>
              <a:t>D. Синтаксическое дерево разбора</a:t>
            </a:r>
          </a:p>
        </p:txBody>
      </p:sp>
      <p:pic>
        <p:nvPicPr>
          <p:cNvPr id="27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38421"/>
            <a:ext cx="3446592" cy="351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Рисунок 13" descr="Рисунок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0465" y="1284885"/>
            <a:ext cx="8751535" cy="4848496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Прямоугольник"/>
          <p:cNvSpPr/>
          <p:nvPr/>
        </p:nvSpPr>
        <p:spPr>
          <a:xfrm rot="5949">
            <a:off x="10262492" y="4393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8" name="&lt;id&gt;"/>
          <p:cNvSpPr txBox="1"/>
          <p:nvPr/>
        </p:nvSpPr>
        <p:spPr>
          <a:xfrm>
            <a:off x="10305746" y="4379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/>
          <p:nvPr>
            <p:ph type="title"/>
          </p:nvPr>
        </p:nvSpPr>
        <p:spPr>
          <a:xfrm>
            <a:off x="838200" y="355596"/>
            <a:ext cx="10515600" cy="71553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A. Псевдо-машинный код</a:t>
            </a:r>
          </a:p>
        </p:txBody>
      </p:sp>
      <p:sp>
        <p:nvSpPr>
          <p:cNvPr id="121" name="Объект 2"/>
          <p:cNvSpPr txBox="1"/>
          <p:nvPr>
            <p:ph type="body" idx="1"/>
          </p:nvPr>
        </p:nvSpPr>
        <p:spPr>
          <a:xfrm>
            <a:off x="0" y="1200723"/>
            <a:ext cx="12192004" cy="5657279"/>
          </a:xfrm>
          <a:prstGeom prst="rect">
            <a:avLst/>
          </a:prstGeom>
        </p:spPr>
        <p:txBody>
          <a:bodyPr/>
          <a:lstStyle/>
          <a:p>
            <a:pPr marL="0" indent="0" defTabSz="869227">
              <a:spcBef>
                <a:spcPts val="800"/>
              </a:spcBef>
              <a:buSzTx/>
              <a:buNone/>
              <a:defRPr sz="2646"/>
            </a:pPr>
            <a:r>
              <a:t>Для хранения значений будем использовать переменные t1, t2,…,tn типа </a:t>
            </a:r>
            <a:r>
              <a:rPr b="1" i="1"/>
              <a:t>double</a:t>
            </a:r>
            <a:r>
              <a:t>. Команды псевдо-машинного кода для вычисления арифметических выражений, в который будет транслироваться исходный код:</a:t>
            </a:r>
          </a:p>
          <a:p>
            <a:pPr marL="0" indent="0" defTabSz="869227">
              <a:spcBef>
                <a:spcPts val="800"/>
              </a:spcBef>
              <a:defRPr sz="2646"/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decl </a:t>
            </a:r>
            <a:r>
              <a:t>ti		// объявление переменной ti;</a:t>
            </a:r>
          </a:p>
          <a:p>
            <a:pPr marL="0" indent="0" defTabSz="869227">
              <a:spcBef>
                <a:spcPts val="800"/>
              </a:spcBef>
              <a:defRPr b="1" sz="2646">
                <a:latin typeface="+mn-lt"/>
                <a:ea typeface="+mn-ea"/>
                <a:cs typeface="+mn-cs"/>
                <a:sym typeface="Helvetica"/>
              </a:defRPr>
            </a:pPr>
            <a:r>
              <a:t> mov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n, ti 	// запись n в ti, где n - числовая константа;</a:t>
            </a:r>
            <a:endParaRPr b="0">
              <a:latin typeface="+mj-lt"/>
              <a:ea typeface="+mj-ea"/>
              <a:cs typeface="+mj-cs"/>
              <a:sym typeface="Calibri"/>
            </a:endParaRPr>
          </a:p>
          <a:p>
            <a:pPr marL="0" indent="0" defTabSz="869227">
              <a:spcBef>
                <a:spcPts val="800"/>
              </a:spcBef>
              <a:defRPr b="1" sz="2646"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+mj-lt"/>
                <a:ea typeface="+mj-ea"/>
                <a:cs typeface="+mj-cs"/>
                <a:sym typeface="Calibri"/>
              </a:rPr>
              <a:t> </a:t>
            </a:r>
            <a:r>
              <a:t>mov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(val), ti // запись значения по адресу val в ti, где val - переменная или регистр</a:t>
            </a:r>
          </a:p>
          <a:p>
            <a:pPr marL="0" indent="0" defTabSz="869227">
              <a:spcBef>
                <a:spcPts val="800"/>
              </a:spcBef>
              <a:defRPr sz="2646"/>
            </a:pPr>
            <a:r>
              <a:t>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add </a:t>
            </a:r>
            <a:r>
              <a:t>tj, ti 		// добавление значения tj к ti;</a:t>
            </a:r>
          </a:p>
          <a:p>
            <a:pPr marL="217306" indent="-217306" defTabSz="869227">
              <a:spcBef>
                <a:spcPts val="800"/>
              </a:spcBef>
              <a:defRPr b="1" sz="2646">
                <a:latin typeface="+mn-lt"/>
                <a:ea typeface="+mn-ea"/>
                <a:cs typeface="+mn-cs"/>
                <a:sym typeface="Helvetica"/>
              </a:defRPr>
            </a:pPr>
            <a:r>
              <a:t>sub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tj, ti 		// вычитание значения tj из ti;</a:t>
            </a:r>
          </a:p>
          <a:p>
            <a:pPr marL="217306" indent="-217306" defTabSz="869227">
              <a:spcBef>
                <a:spcPts val="800"/>
              </a:spcBef>
              <a:defRPr b="1" sz="2646">
                <a:latin typeface="+mn-lt"/>
                <a:ea typeface="+mn-ea"/>
                <a:cs typeface="+mn-cs"/>
                <a:sym typeface="Helvetica"/>
              </a:defRPr>
            </a:pPr>
            <a:r>
              <a:t>mul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tj, ti 		// умножение значения tj на ti;</a:t>
            </a:r>
          </a:p>
          <a:p>
            <a:pPr marL="217306" indent="-217306" defTabSz="869227">
              <a:spcBef>
                <a:spcPts val="800"/>
              </a:spcBef>
              <a:defRPr b="1" sz="2646">
                <a:latin typeface="+mn-lt"/>
                <a:ea typeface="+mn-ea"/>
                <a:cs typeface="+mn-cs"/>
                <a:sym typeface="Helvetica"/>
              </a:defRPr>
            </a:pPr>
            <a:r>
              <a:t>div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tj, ti 		// деление ti на значение tj.</a:t>
            </a:r>
          </a:p>
          <a:p>
            <a:pPr marL="0" indent="0" defTabSz="869227">
              <a:spcBef>
                <a:spcPts val="800"/>
              </a:spcBef>
              <a:buSzTx/>
              <a:buNone/>
              <a:defRPr sz="2646"/>
            </a:pPr>
            <a:r>
              <a:t>Результат каждой команды записывается в ti.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Семантический анализ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E. Семантический анализ</a:t>
            </a:r>
          </a:p>
        </p:txBody>
      </p:sp>
      <p:sp>
        <p:nvSpPr>
          <p:cNvPr id="281" name="Метод обхода дерева:…"/>
          <p:cNvSpPr txBox="1"/>
          <p:nvPr>
            <p:ph type="body" idx="4294967295"/>
          </p:nvPr>
        </p:nvSpPr>
        <p:spPr>
          <a:xfrm>
            <a:off x="318322" y="777240"/>
            <a:ext cx="11555356" cy="6087687"/>
          </a:xfrm>
          <a:prstGeom prst="rect">
            <a:avLst/>
          </a:prstGeom>
        </p:spPr>
        <p:txBody>
          <a:bodyPr/>
          <a:lstStyle/>
          <a:p>
            <a:pPr marL="0" indent="0" defTabSz="737370">
              <a:spcBef>
                <a:spcPts val="700"/>
              </a:spcBef>
              <a:buSzTx/>
              <a:buNone/>
              <a:defRPr b="1" sz="2100">
                <a:latin typeface="+mn-lt"/>
                <a:ea typeface="+mn-ea"/>
                <a:cs typeface="+mn-cs"/>
                <a:sym typeface="Helvetica"/>
              </a:defRPr>
            </a:pPr>
            <a:r>
              <a:t>Метод обхода дерева: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Дерево обходится в глубину, при этом сначала обходятся левые вершины, затем правые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b="1" sz="2100">
                <a:latin typeface="+mn-lt"/>
                <a:ea typeface="+mn-ea"/>
                <a:cs typeface="+mn-cs"/>
                <a:sym typeface="Helvetica"/>
              </a:defRPr>
            </a:pPr>
            <a:r>
              <a:t>Правила генерации кода при обработке вершин дерева: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Для каждой новой вершины &lt;expr&gt; объявляется переменная ti -&gt; </a:t>
            </a:r>
            <a:r>
              <a:rPr b="1" i="1">
                <a:latin typeface="+mn-lt"/>
                <a:ea typeface="+mn-ea"/>
                <a:cs typeface="+mn-cs"/>
                <a:sym typeface="Helvetica"/>
              </a:rPr>
              <a:t>decl ti</a:t>
            </a:r>
            <a:endParaRPr b="1" i="1">
              <a:latin typeface="+mn-lt"/>
              <a:ea typeface="+mn-ea"/>
              <a:cs typeface="+mn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константу, то в ti заносится соответствующее значение константы из информационной таблицы -&gt; </a:t>
            </a:r>
            <a:r>
              <a:rPr b="1" i="1">
                <a:latin typeface="+mn-lt"/>
                <a:ea typeface="+mn-ea"/>
                <a:cs typeface="+mn-cs"/>
                <a:sym typeface="Helvetica"/>
              </a:rPr>
              <a:t>mov &lt;const&gt; t</a:t>
            </a:r>
            <a:r>
              <a:rPr b="1" i="1" sz="1400">
                <a:latin typeface="+mn-lt"/>
                <a:ea typeface="+mn-ea"/>
                <a:cs typeface="+mn-cs"/>
                <a:sym typeface="Helvetica"/>
              </a:rPr>
              <a:t>i</a:t>
            </a:r>
            <a:endParaRPr sz="1400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переменную, то в ti заносится соответствующее значение по адресу переменной из информационной таблицы -&gt; </a:t>
            </a:r>
            <a:r>
              <a:rPr b="1" i="1">
                <a:latin typeface="+mn-lt"/>
                <a:ea typeface="+mn-ea"/>
                <a:cs typeface="+mn-cs"/>
                <a:sym typeface="Helvetica"/>
              </a:rPr>
              <a:t>mov (&lt;var&gt;) ti</a:t>
            </a:r>
            <a:endParaRPr b="1" i="1">
              <a:latin typeface="+mn-lt"/>
              <a:ea typeface="+mn-ea"/>
              <a:cs typeface="+mn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возвращаемся в вершину из её правой дочерней вершины, то в ti заносится значение tj - ее левой дочерней вершины, затем к ti применяется арифметическая операция соответствующая значению листа центральной ветки с участием значения tk - правой дочерней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-&gt; mov tj ti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     add tk ti / sub tk ti / mul tk ti / div tk ti     (‘+’, ‘-‘, ‘*’, ‘/‘ соответственно)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E. Трансляция в псевдо-машинный код</a:t>
            </a:r>
          </a:p>
        </p:txBody>
      </p:sp>
      <p:sp>
        <p:nvSpPr>
          <p:cNvPr id="285" name="Линия"/>
          <p:cNvSpPr/>
          <p:nvPr/>
        </p:nvSpPr>
        <p:spPr>
          <a:xfrm flipH="1">
            <a:off x="2706091" y="1900251"/>
            <a:ext cx="1389216" cy="6951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Линия"/>
          <p:cNvSpPr/>
          <p:nvPr/>
        </p:nvSpPr>
        <p:spPr>
          <a:xfrm>
            <a:off x="4483067" y="1195318"/>
            <a:ext cx="4" cy="435824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Линия"/>
          <p:cNvSpPr/>
          <p:nvPr/>
        </p:nvSpPr>
        <p:spPr>
          <a:xfrm flipH="1">
            <a:off x="1741157" y="2960965"/>
            <a:ext cx="693642" cy="377632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Линия"/>
          <p:cNvSpPr/>
          <p:nvPr/>
        </p:nvSpPr>
        <p:spPr>
          <a:xfrm flipH="1">
            <a:off x="965166" y="3633868"/>
            <a:ext cx="562771" cy="32137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Линия"/>
          <p:cNvSpPr/>
          <p:nvPr/>
        </p:nvSpPr>
        <p:spPr>
          <a:xfrm flipV="1">
            <a:off x="1068720" y="3746979"/>
            <a:ext cx="725027" cy="26688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Линия"/>
          <p:cNvSpPr/>
          <p:nvPr/>
        </p:nvSpPr>
        <p:spPr>
          <a:xfrm>
            <a:off x="1785271" y="3725247"/>
            <a:ext cx="477383" cy="29743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Линия"/>
          <p:cNvSpPr/>
          <p:nvPr/>
        </p:nvSpPr>
        <p:spPr>
          <a:xfrm flipH="1">
            <a:off x="774667" y="4157321"/>
            <a:ext cx="85861" cy="50842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Линия"/>
          <p:cNvSpPr/>
          <p:nvPr/>
        </p:nvSpPr>
        <p:spPr>
          <a:xfrm flipH="1">
            <a:off x="1039363" y="4001411"/>
            <a:ext cx="59474" cy="625404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Линия"/>
          <p:cNvSpPr/>
          <p:nvPr/>
        </p:nvSpPr>
        <p:spPr>
          <a:xfrm>
            <a:off x="2288245" y="4057324"/>
            <a:ext cx="4" cy="51357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1. decl t0"/>
          <p:cNvSpPr txBox="1"/>
          <p:nvPr/>
        </p:nvSpPr>
        <p:spPr>
          <a:xfrm>
            <a:off x="3790646" y="1484081"/>
            <a:ext cx="656593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1. decl t0 </a:t>
            </a:r>
          </a:p>
        </p:txBody>
      </p:sp>
      <p:sp>
        <p:nvSpPr>
          <p:cNvPr id="295" name="2. decl t1"/>
          <p:cNvSpPr txBox="1"/>
          <p:nvPr/>
        </p:nvSpPr>
        <p:spPr>
          <a:xfrm>
            <a:off x="2088844" y="2538179"/>
            <a:ext cx="656594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2. decl t1 </a:t>
            </a:r>
          </a:p>
        </p:txBody>
      </p:sp>
      <p:sp>
        <p:nvSpPr>
          <p:cNvPr id="296" name="3. decl t2"/>
          <p:cNvSpPr txBox="1"/>
          <p:nvPr/>
        </p:nvSpPr>
        <p:spPr>
          <a:xfrm>
            <a:off x="1102934" y="3249379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3. decl t2</a:t>
            </a:r>
          </a:p>
        </p:txBody>
      </p:sp>
      <p:sp>
        <p:nvSpPr>
          <p:cNvPr id="297" name="4. decl t3"/>
          <p:cNvSpPr txBox="1"/>
          <p:nvPr/>
        </p:nvSpPr>
        <p:spPr>
          <a:xfrm>
            <a:off x="340934" y="38852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4. decl t3</a:t>
            </a:r>
          </a:p>
        </p:txBody>
      </p:sp>
      <p:sp>
        <p:nvSpPr>
          <p:cNvPr id="298" name="5. mov 2 t3"/>
          <p:cNvSpPr txBox="1"/>
          <p:nvPr/>
        </p:nvSpPr>
        <p:spPr>
          <a:xfrm>
            <a:off x="-14668" y="4450019"/>
            <a:ext cx="77596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5. mov 2, t3</a:t>
            </a:r>
          </a:p>
        </p:txBody>
      </p:sp>
      <p:sp>
        <p:nvSpPr>
          <p:cNvPr id="299" name="6. decl t4"/>
          <p:cNvSpPr txBox="1"/>
          <p:nvPr/>
        </p:nvSpPr>
        <p:spPr>
          <a:xfrm>
            <a:off x="2219343" y="3796365"/>
            <a:ext cx="62501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6. decl t4</a:t>
            </a:r>
          </a:p>
        </p:txBody>
      </p:sp>
      <p:sp>
        <p:nvSpPr>
          <p:cNvPr id="300" name="7. mov (A1) t4"/>
          <p:cNvSpPr txBox="1"/>
          <p:nvPr/>
        </p:nvSpPr>
        <p:spPr>
          <a:xfrm>
            <a:off x="2207834" y="5066365"/>
            <a:ext cx="94151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7. mov (A1), t4</a:t>
            </a:r>
          </a:p>
        </p:txBody>
      </p:sp>
      <p:sp>
        <p:nvSpPr>
          <p:cNvPr id="301" name="Линия"/>
          <p:cNvSpPr/>
          <p:nvPr/>
        </p:nvSpPr>
        <p:spPr>
          <a:xfrm>
            <a:off x="2830064" y="3777965"/>
            <a:ext cx="4" cy="72785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Линия"/>
          <p:cNvSpPr/>
          <p:nvPr/>
        </p:nvSpPr>
        <p:spPr>
          <a:xfrm flipH="1" flipV="1">
            <a:off x="2102629" y="3619379"/>
            <a:ext cx="717355" cy="17848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8. mov t3 t2…"/>
          <p:cNvSpPr txBox="1"/>
          <p:nvPr/>
        </p:nvSpPr>
        <p:spPr>
          <a:xfrm>
            <a:off x="2226797" y="3288407"/>
            <a:ext cx="822759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8. mov t3, t2</a:t>
            </a:r>
          </a:p>
          <a:p>
            <a:pPr>
              <a:defRPr sz="1100"/>
            </a:pPr>
            <a:r>
              <a:t>9. mul t4, t2</a:t>
            </a:r>
          </a:p>
        </p:txBody>
      </p:sp>
      <p:sp>
        <p:nvSpPr>
          <p:cNvPr id="304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5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  <p:sp>
        <p:nvSpPr>
          <p:cNvPr id="306" name="1.   decl t0…"/>
          <p:cNvSpPr txBox="1"/>
          <p:nvPr/>
        </p:nvSpPr>
        <p:spPr>
          <a:xfrm>
            <a:off x="9123046" y="643875"/>
            <a:ext cx="1577759" cy="266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E. Трансляция в псевдо-машинный код</a:t>
            </a:r>
          </a:p>
        </p:txBody>
      </p:sp>
      <p:pic>
        <p:nvPicPr>
          <p:cNvPr id="30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Линия"/>
          <p:cNvSpPr/>
          <p:nvPr/>
        </p:nvSpPr>
        <p:spPr>
          <a:xfrm flipV="1">
            <a:off x="2108550" y="3079799"/>
            <a:ext cx="749895" cy="346845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Линия"/>
          <p:cNvSpPr/>
          <p:nvPr/>
        </p:nvSpPr>
        <p:spPr>
          <a:xfrm>
            <a:off x="2832298" y="3076249"/>
            <a:ext cx="1074444" cy="72185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2" name="10. decl t5"/>
          <p:cNvSpPr txBox="1"/>
          <p:nvPr/>
        </p:nvSpPr>
        <p:spPr>
          <a:xfrm>
            <a:off x="3930346" y="35922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10. decl t5</a:t>
            </a:r>
          </a:p>
        </p:txBody>
      </p:sp>
      <p:sp>
        <p:nvSpPr>
          <p:cNvPr id="313" name="Линия"/>
          <p:cNvSpPr/>
          <p:nvPr/>
        </p:nvSpPr>
        <p:spPr>
          <a:xfrm flipH="1">
            <a:off x="3813373" y="3870147"/>
            <a:ext cx="2980" cy="96608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4" name="11. mov (A3) t5"/>
          <p:cNvSpPr txBox="1"/>
          <p:nvPr/>
        </p:nvSpPr>
        <p:spPr>
          <a:xfrm>
            <a:off x="3828746" y="4773381"/>
            <a:ext cx="1043906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11. mov (A3), t5 </a:t>
            </a:r>
          </a:p>
        </p:txBody>
      </p:sp>
      <p:sp>
        <p:nvSpPr>
          <p:cNvPr id="315" name="Линия"/>
          <p:cNvSpPr/>
          <p:nvPr/>
        </p:nvSpPr>
        <p:spPr>
          <a:xfrm flipH="1" flipV="1">
            <a:off x="4631580" y="3655471"/>
            <a:ext cx="167188" cy="121391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6" name="Линия"/>
          <p:cNvSpPr/>
          <p:nvPr/>
        </p:nvSpPr>
        <p:spPr>
          <a:xfrm flipH="1" flipV="1">
            <a:off x="3040805" y="2976964"/>
            <a:ext cx="1592863" cy="69861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12. mov t2 t1…"/>
          <p:cNvSpPr txBox="1"/>
          <p:nvPr/>
        </p:nvSpPr>
        <p:spPr>
          <a:xfrm>
            <a:off x="3037676" y="2561501"/>
            <a:ext cx="894451" cy="3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12. mov t2, t1</a:t>
            </a:r>
          </a:p>
          <a:p>
            <a:pPr>
              <a:defRPr sz="1100"/>
            </a:pPr>
            <a:r>
              <a:t>13. mul t5, t1 </a:t>
            </a:r>
          </a:p>
        </p:txBody>
      </p:sp>
      <p:sp>
        <p:nvSpPr>
          <p:cNvPr id="318" name="Линия"/>
          <p:cNvSpPr/>
          <p:nvPr/>
        </p:nvSpPr>
        <p:spPr>
          <a:xfrm flipV="1">
            <a:off x="2792164" y="1981948"/>
            <a:ext cx="1676153" cy="652233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Линия"/>
          <p:cNvSpPr/>
          <p:nvPr/>
        </p:nvSpPr>
        <p:spPr>
          <a:xfrm>
            <a:off x="4456955" y="1981816"/>
            <a:ext cx="2424612" cy="82251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14. decl t6"/>
          <p:cNvSpPr txBox="1"/>
          <p:nvPr/>
        </p:nvSpPr>
        <p:spPr>
          <a:xfrm>
            <a:off x="6292546" y="2855679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14. decl t6</a:t>
            </a:r>
          </a:p>
        </p:txBody>
      </p:sp>
      <p:sp>
        <p:nvSpPr>
          <p:cNvPr id="321" name="Линия"/>
          <p:cNvSpPr/>
          <p:nvPr/>
        </p:nvSpPr>
        <p:spPr>
          <a:xfrm flipH="1">
            <a:off x="6318560" y="3117644"/>
            <a:ext cx="628208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15. decl t7"/>
          <p:cNvSpPr txBox="1"/>
          <p:nvPr/>
        </p:nvSpPr>
        <p:spPr>
          <a:xfrm>
            <a:off x="5644846" y="34906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15. decl t7</a:t>
            </a:r>
          </a:p>
        </p:txBody>
      </p:sp>
      <p:sp>
        <p:nvSpPr>
          <p:cNvPr id="323" name="Линия"/>
          <p:cNvSpPr/>
          <p:nvPr/>
        </p:nvSpPr>
        <p:spPr>
          <a:xfrm flipH="1">
            <a:off x="5555636" y="4014523"/>
            <a:ext cx="628208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4" name="16. decl t8"/>
          <p:cNvSpPr txBox="1"/>
          <p:nvPr/>
        </p:nvSpPr>
        <p:spPr>
          <a:xfrm>
            <a:off x="4835580" y="43923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16. decl t8</a:t>
            </a:r>
          </a:p>
        </p:txBody>
      </p:sp>
      <p:sp>
        <p:nvSpPr>
          <p:cNvPr id="325" name="Линия"/>
          <p:cNvSpPr/>
          <p:nvPr/>
        </p:nvSpPr>
        <p:spPr>
          <a:xfrm flipH="1">
            <a:off x="4640095" y="4892759"/>
            <a:ext cx="737497" cy="35875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17. decl t9"/>
          <p:cNvSpPr txBox="1"/>
          <p:nvPr/>
        </p:nvSpPr>
        <p:spPr>
          <a:xfrm>
            <a:off x="3730680" y="5332181"/>
            <a:ext cx="69581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17. decl t9</a:t>
            </a:r>
          </a:p>
        </p:txBody>
      </p:sp>
      <p:sp>
        <p:nvSpPr>
          <p:cNvPr id="327" name="Линия"/>
          <p:cNvSpPr/>
          <p:nvPr/>
        </p:nvSpPr>
        <p:spPr>
          <a:xfrm flipH="1">
            <a:off x="4401684" y="5540607"/>
            <a:ext cx="14142" cy="38907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8" name="18. mov 1 t9"/>
          <p:cNvSpPr txBox="1"/>
          <p:nvPr/>
        </p:nvSpPr>
        <p:spPr>
          <a:xfrm>
            <a:off x="3672632" y="5951027"/>
            <a:ext cx="84677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18. mov 1, t9</a:t>
            </a:r>
          </a:p>
        </p:txBody>
      </p:sp>
      <p:sp>
        <p:nvSpPr>
          <p:cNvPr id="329" name="Линия"/>
          <p:cNvSpPr/>
          <p:nvPr/>
        </p:nvSpPr>
        <p:spPr>
          <a:xfrm flipV="1">
            <a:off x="4913064" y="4866735"/>
            <a:ext cx="683770" cy="1158348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0" name="Линия"/>
          <p:cNvSpPr/>
          <p:nvPr/>
        </p:nvSpPr>
        <p:spPr>
          <a:xfrm>
            <a:off x="5575498" y="4866949"/>
            <a:ext cx="517825" cy="42662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1" name="19. decl t10"/>
          <p:cNvSpPr txBox="1"/>
          <p:nvPr/>
        </p:nvSpPr>
        <p:spPr>
          <a:xfrm>
            <a:off x="6257144" y="5125527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19. decl t10</a:t>
            </a:r>
          </a:p>
        </p:txBody>
      </p:sp>
      <p:sp>
        <p:nvSpPr>
          <p:cNvPr id="332" name="Линия"/>
          <p:cNvSpPr/>
          <p:nvPr/>
        </p:nvSpPr>
        <p:spPr>
          <a:xfrm>
            <a:off x="5992755" y="5381764"/>
            <a:ext cx="4" cy="89332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3" name="20. mov 2 t10"/>
          <p:cNvSpPr txBox="1"/>
          <p:nvPr/>
        </p:nvSpPr>
        <p:spPr>
          <a:xfrm>
            <a:off x="5914244" y="6368460"/>
            <a:ext cx="917575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20. mov 2, t10</a:t>
            </a:r>
          </a:p>
        </p:txBody>
      </p:sp>
      <p:sp>
        <p:nvSpPr>
          <p:cNvPr id="334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5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  <p:sp>
        <p:nvSpPr>
          <p:cNvPr id="336" name="1.   decl t0…"/>
          <p:cNvSpPr txBox="1"/>
          <p:nvPr/>
        </p:nvSpPr>
        <p:spPr>
          <a:xfrm>
            <a:off x="9123046" y="643874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 decl t5</a:t>
            </a:r>
          </a:p>
          <a:p>
            <a:pPr/>
            <a:r>
              <a:t>11. mov (A3), t5</a:t>
            </a:r>
          </a:p>
          <a:p>
            <a:pPr/>
            <a:r>
              <a:t>12. mov t2, t1</a:t>
            </a:r>
          </a:p>
          <a:p>
            <a:pPr/>
            <a:r>
              <a:t>13. mul t5,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521" y="1571612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E. Трансляция в псевдо-машинный код</a:t>
            </a:r>
          </a:p>
        </p:txBody>
      </p:sp>
      <p:sp>
        <p:nvSpPr>
          <p:cNvPr id="340" name="Линия"/>
          <p:cNvSpPr/>
          <p:nvPr/>
        </p:nvSpPr>
        <p:spPr>
          <a:xfrm flipV="1">
            <a:off x="6225587" y="5202740"/>
            <a:ext cx="4" cy="784768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1" name="Линия"/>
          <p:cNvSpPr/>
          <p:nvPr/>
        </p:nvSpPr>
        <p:spPr>
          <a:xfrm flipH="1" flipV="1">
            <a:off x="5233106" y="4356538"/>
            <a:ext cx="995958" cy="844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21. mov t9 t8…"/>
          <p:cNvSpPr txBox="1"/>
          <p:nvPr/>
        </p:nvSpPr>
        <p:spPr>
          <a:xfrm>
            <a:off x="4310050" y="4143380"/>
            <a:ext cx="893564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21. mov t9, t8</a:t>
            </a:r>
          </a:p>
          <a:p>
            <a:pPr>
              <a:defRPr sz="1100"/>
            </a:pPr>
            <a:r>
              <a:t>22. div t10, t8</a:t>
            </a:r>
          </a:p>
        </p:txBody>
      </p:sp>
      <p:sp>
        <p:nvSpPr>
          <p:cNvPr id="343" name="Линия"/>
          <p:cNvSpPr/>
          <p:nvPr/>
        </p:nvSpPr>
        <p:spPr>
          <a:xfrm flipV="1">
            <a:off x="5327641" y="3804187"/>
            <a:ext cx="815100" cy="539520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4" name="Линия"/>
          <p:cNvSpPr/>
          <p:nvPr/>
        </p:nvSpPr>
        <p:spPr>
          <a:xfrm>
            <a:off x="6170721" y="3849494"/>
            <a:ext cx="444304" cy="20998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5" name="23. decl t11"/>
          <p:cNvSpPr txBox="1"/>
          <p:nvPr/>
        </p:nvSpPr>
        <p:spPr>
          <a:xfrm>
            <a:off x="6442840" y="3772539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23. decl t11</a:t>
            </a:r>
          </a:p>
        </p:txBody>
      </p:sp>
      <p:sp>
        <p:nvSpPr>
          <p:cNvPr id="346" name="Линия"/>
          <p:cNvSpPr/>
          <p:nvPr/>
        </p:nvSpPr>
        <p:spPr>
          <a:xfrm>
            <a:off x="6646354" y="4305951"/>
            <a:ext cx="203994" cy="81224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7" name="24. mov (PI) t11"/>
          <p:cNvSpPr txBox="1"/>
          <p:nvPr/>
        </p:nvSpPr>
        <p:spPr>
          <a:xfrm>
            <a:off x="6861940" y="5004439"/>
            <a:ext cx="1038858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24. mov (PI), t11</a:t>
            </a:r>
          </a:p>
        </p:txBody>
      </p:sp>
      <p:sp>
        <p:nvSpPr>
          <p:cNvPr id="348" name="Прямоугольник"/>
          <p:cNvSpPr/>
          <p:nvPr/>
        </p:nvSpPr>
        <p:spPr>
          <a:xfrm rot="5949">
            <a:off x="6854090" y="4534822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&lt;id&gt;"/>
          <p:cNvSpPr txBox="1"/>
          <p:nvPr/>
        </p:nvSpPr>
        <p:spPr>
          <a:xfrm>
            <a:off x="6897344" y="4520727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  <p:sp>
        <p:nvSpPr>
          <p:cNvPr id="350" name="Линия"/>
          <p:cNvSpPr/>
          <p:nvPr/>
        </p:nvSpPr>
        <p:spPr>
          <a:xfrm flipH="1" flipV="1">
            <a:off x="7174513" y="3726896"/>
            <a:ext cx="197697" cy="1169461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Линия"/>
          <p:cNvSpPr/>
          <p:nvPr/>
        </p:nvSpPr>
        <p:spPr>
          <a:xfrm flipH="1" flipV="1">
            <a:off x="6345294" y="3705516"/>
            <a:ext cx="848969" cy="4784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2" name="25. mov t8 t7…"/>
          <p:cNvSpPr txBox="1"/>
          <p:nvPr/>
        </p:nvSpPr>
        <p:spPr>
          <a:xfrm>
            <a:off x="4881552" y="3500437"/>
            <a:ext cx="933673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25. mov t8, t7</a:t>
            </a:r>
          </a:p>
          <a:p>
            <a:pPr>
              <a:defRPr sz="1100"/>
            </a:pPr>
            <a:r>
              <a:t>26. mul t11, t7</a:t>
            </a:r>
          </a:p>
        </p:txBody>
      </p:sp>
      <p:sp>
        <p:nvSpPr>
          <p:cNvPr id="353" name="Линия"/>
          <p:cNvSpPr/>
          <p:nvPr/>
        </p:nvSpPr>
        <p:spPr>
          <a:xfrm flipV="1">
            <a:off x="6292855" y="3013167"/>
            <a:ext cx="642991" cy="51704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4" name="Линия"/>
          <p:cNvSpPr/>
          <p:nvPr/>
        </p:nvSpPr>
        <p:spPr>
          <a:xfrm>
            <a:off x="6931824" y="3005689"/>
            <a:ext cx="1011341" cy="33187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5" name="27. decl t12"/>
          <p:cNvSpPr txBox="1"/>
          <p:nvPr/>
        </p:nvSpPr>
        <p:spPr>
          <a:xfrm>
            <a:off x="7700140" y="3062694"/>
            <a:ext cx="766620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27. decl t12</a:t>
            </a:r>
          </a:p>
        </p:txBody>
      </p:sp>
      <p:sp>
        <p:nvSpPr>
          <p:cNvPr id="356" name="28. mov (A2)  t12"/>
          <p:cNvSpPr txBox="1"/>
          <p:nvPr/>
        </p:nvSpPr>
        <p:spPr>
          <a:xfrm>
            <a:off x="7666945" y="4413315"/>
            <a:ext cx="1114711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28. mov (A2),  t12</a:t>
            </a:r>
          </a:p>
        </p:txBody>
      </p:sp>
      <p:sp>
        <p:nvSpPr>
          <p:cNvPr id="357" name="Линия"/>
          <p:cNvSpPr/>
          <p:nvPr/>
        </p:nvSpPr>
        <p:spPr>
          <a:xfrm>
            <a:off x="7983956" y="3628630"/>
            <a:ext cx="189375" cy="64704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8" name="Линия"/>
          <p:cNvSpPr/>
          <p:nvPr/>
        </p:nvSpPr>
        <p:spPr>
          <a:xfrm flipV="1">
            <a:off x="8655212" y="3057488"/>
            <a:ext cx="4" cy="86096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9" name="Линия"/>
          <p:cNvSpPr/>
          <p:nvPr/>
        </p:nvSpPr>
        <p:spPr>
          <a:xfrm flipH="1" flipV="1">
            <a:off x="7150851" y="2835020"/>
            <a:ext cx="1503912" cy="2325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29. mov t7 t6…"/>
          <p:cNvSpPr txBox="1"/>
          <p:nvPr/>
        </p:nvSpPr>
        <p:spPr>
          <a:xfrm>
            <a:off x="7134548" y="2306964"/>
            <a:ext cx="893565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29. mov t7, t6</a:t>
            </a:r>
          </a:p>
          <a:p>
            <a:pPr>
              <a:defRPr sz="1100"/>
            </a:pPr>
            <a:r>
              <a:t>30. div t12, t6</a:t>
            </a:r>
          </a:p>
        </p:txBody>
      </p:sp>
      <p:sp>
        <p:nvSpPr>
          <p:cNvPr id="361" name="Линия"/>
          <p:cNvSpPr/>
          <p:nvPr/>
        </p:nvSpPr>
        <p:spPr>
          <a:xfrm flipH="1" flipV="1">
            <a:off x="4397681" y="1797092"/>
            <a:ext cx="2669584" cy="876765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31. mov t1 t0…"/>
          <p:cNvSpPr txBox="1"/>
          <p:nvPr/>
        </p:nvSpPr>
        <p:spPr>
          <a:xfrm>
            <a:off x="4423540" y="1354461"/>
            <a:ext cx="893564" cy="3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31. mov t1, t0</a:t>
            </a:r>
          </a:p>
          <a:p>
            <a:pPr>
              <a:defRPr sz="1100"/>
            </a:pPr>
            <a:r>
              <a:t>32. add t6, t0</a:t>
            </a:r>
          </a:p>
        </p:txBody>
      </p:sp>
      <p:sp>
        <p:nvSpPr>
          <p:cNvPr id="363" name="1.   decl t0…"/>
          <p:cNvSpPr txBox="1"/>
          <p:nvPr/>
        </p:nvSpPr>
        <p:spPr>
          <a:xfrm>
            <a:off x="8882081" y="682910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 decl t5</a:t>
            </a:r>
          </a:p>
          <a:p>
            <a:pPr/>
            <a:r>
              <a:t>11. mov (A3), t5</a:t>
            </a:r>
          </a:p>
          <a:p>
            <a:pPr/>
            <a:r>
              <a:t>12. mov t2, t1</a:t>
            </a:r>
          </a:p>
          <a:p>
            <a:pPr/>
            <a:r>
              <a:t>13. mul t5,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64" name="21. mov t9 t8…"/>
          <p:cNvSpPr txBox="1"/>
          <p:nvPr/>
        </p:nvSpPr>
        <p:spPr>
          <a:xfrm>
            <a:off x="10453716" y="1357296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t6</a:t>
            </a:r>
          </a:p>
          <a:p>
            <a:pPr/>
            <a:r>
              <a:t>30. div t12, t6</a:t>
            </a:r>
          </a:p>
          <a:p>
            <a:pPr/>
            <a:r>
              <a:t>31. mov t1, t0</a:t>
            </a:r>
          </a:p>
          <a:p>
            <a:pPr/>
            <a:r>
              <a:t>32. add t6,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Заголовок 2"/>
          <p:cNvSpPr txBox="1"/>
          <p:nvPr>
            <p:ph type="title"/>
          </p:nvPr>
        </p:nvSpPr>
        <p:spPr>
          <a:xfrm>
            <a:off x="452398" y="142852"/>
            <a:ext cx="11215766" cy="1000132"/>
          </a:xfrm>
          <a:prstGeom prst="rect">
            <a:avLst/>
          </a:prstGeom>
        </p:spPr>
        <p:txBody>
          <a:bodyPr/>
          <a:lstStyle>
            <a:lvl1pPr algn="ctr" defTabSz="795527">
              <a:defRPr sz="3300"/>
            </a:lvl1pPr>
          </a:lstStyle>
          <a:p>
            <a:pPr/>
            <a:r>
              <a:t>F. Оптимизация сгенерированного кода: уменьшение числа используемых регистров</a:t>
            </a:r>
          </a:p>
        </p:txBody>
      </p:sp>
      <p:sp>
        <p:nvSpPr>
          <p:cNvPr id="367" name="Текст 3"/>
          <p:cNvSpPr txBox="1"/>
          <p:nvPr>
            <p:ph type="body" idx="1"/>
          </p:nvPr>
        </p:nvSpPr>
        <p:spPr>
          <a:xfrm>
            <a:off x="523835" y="1571610"/>
            <a:ext cx="11287206" cy="5072103"/>
          </a:xfrm>
          <a:prstGeom prst="rect">
            <a:avLst/>
          </a:prstGeom>
        </p:spPr>
        <p:txBody>
          <a:bodyPr/>
          <a:lstStyle/>
          <a:p>
            <a:pPr marL="0" indent="358329" defTabSz="905255">
              <a:spcBef>
                <a:spcPts val="900"/>
              </a:spcBef>
              <a:buSzTx/>
              <a:buNone/>
              <a:defRPr sz="2700"/>
            </a:pPr>
            <a:r>
              <a:t>Рассмотрим инструкцию вида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mov ti, tj, где i &gt; j: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0" indent="358329" defTabSz="905255">
              <a:spcBef>
                <a:spcPts val="900"/>
              </a:spcBef>
              <a:buSzTx/>
              <a:buNone/>
              <a:defRPr sz="27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П</a:t>
            </a:r>
            <a:r>
              <a:t>еременная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tj</a:t>
            </a:r>
            <a:r>
              <a:t> соответствует родительской вершине, 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ti</a:t>
            </a:r>
            <a:r>
              <a:t> – левой дочерней вершине. Инструкция выполняется, когда алгоритм обхода выходит из родительской вершины, значит переменная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ti </a:t>
            </a:r>
            <a:r>
              <a:t>больше в коде не используется, и его можно применять повторно.</a:t>
            </a:r>
          </a:p>
          <a:p>
            <a:pPr marL="0" indent="358329" defTabSz="905255">
              <a:spcBef>
                <a:spcPts val="900"/>
              </a:spcBef>
              <a:buSzTx/>
              <a:buNone/>
              <a:defRPr sz="2700"/>
            </a:pPr>
            <a:r>
              <a:t>Принцип работы:</a:t>
            </a:r>
          </a:p>
          <a:p>
            <a:pPr marL="358329" indent="-358329" defTabSz="905255">
              <a:spcBef>
                <a:spcPts val="900"/>
              </a:spcBef>
              <a:buFontTx/>
              <a:buAutoNum type="arabicParenR" startAt="1"/>
              <a:defRPr sz="2700"/>
            </a:pPr>
            <a:r>
              <a:t>Ищем строку вида: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mov ti, tj, где i &gt; j</a:t>
            </a:r>
            <a:r>
              <a:t>;</a:t>
            </a:r>
          </a:p>
          <a:p>
            <a:pPr marL="358329" indent="-358329" defTabSz="905255">
              <a:spcBef>
                <a:spcPts val="900"/>
              </a:spcBef>
              <a:buFontTx/>
              <a:buAutoNum type="arabicParenR" startAt="1"/>
              <a:defRPr sz="2700"/>
            </a:pPr>
            <a:r>
              <a:t>Ниже этой строки ищем первую строку вида: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decl tk;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358329" indent="-358329" defTabSz="905255">
              <a:spcBef>
                <a:spcPts val="900"/>
              </a:spcBef>
              <a:buFontTx/>
              <a:buAutoNum type="arabicParenR" startAt="1"/>
              <a:defRPr sz="2700"/>
            </a:pPr>
            <a:r>
              <a:t>Удаляем строку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decl tk;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 marL="358329" indent="-358329" defTabSz="905255">
              <a:spcBef>
                <a:spcPts val="900"/>
              </a:spcBef>
              <a:buFontTx/>
              <a:buAutoNum type="arabicParenR" startAt="1"/>
              <a:defRPr sz="2700"/>
            </a:pPr>
            <a:r>
              <a:t>Заменяем все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tk</a:t>
            </a:r>
            <a:r>
              <a:t> на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ti </a:t>
            </a:r>
            <a:r>
              <a:t>– число регистров уменьшено на 1;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Заголовок 2"/>
          <p:cNvSpPr txBox="1"/>
          <p:nvPr>
            <p:ph type="title"/>
          </p:nvPr>
        </p:nvSpPr>
        <p:spPr>
          <a:xfrm>
            <a:off x="809587" y="500040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Безопасное изменение кода</a:t>
            </a:r>
          </a:p>
        </p:txBody>
      </p:sp>
      <p:sp>
        <p:nvSpPr>
          <p:cNvPr id="370" name="Текст 3"/>
          <p:cNvSpPr txBox="1"/>
          <p:nvPr>
            <p:ph type="body" idx="1"/>
          </p:nvPr>
        </p:nvSpPr>
        <p:spPr>
          <a:xfrm>
            <a:off x="523835" y="1785926"/>
            <a:ext cx="11287206" cy="4857787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t>Покажем, что удаление строки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decl tk </a:t>
            </a:r>
            <a:r>
              <a:t>и замена всех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tk</a:t>
            </a:r>
            <a:r>
              <a:t> на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ti</a:t>
            </a:r>
            <a:r>
              <a:t> не приведет к искажению результата:</a:t>
            </a:r>
          </a:p>
          <a:p>
            <a:pPr marL="361950" indent="-361950">
              <a:buFontTx/>
              <a:buAutoNum type="arabicParenR" startAt="1"/>
            </a:pPr>
            <a:r>
              <a:t>Если строка вида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decl tk </a:t>
            </a:r>
            <a:r>
              <a:t>существует в коде, то переменная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tk</a:t>
            </a:r>
            <a:r>
              <a:t> рано или поздно будет присвоено значение, значит в коде также существует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S </a:t>
            </a:r>
            <a:r>
              <a:t>вида: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mov &lt;val&gt;, tk</a:t>
            </a:r>
            <a:r>
              <a:t>, где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&lt;val&gt; </a:t>
            </a:r>
            <a:r>
              <a:t>- число или переменная.</a:t>
            </a:r>
          </a:p>
          <a:p>
            <a:pPr marL="361950" indent="-361950">
              <a:buFontTx/>
              <a:buAutoNum type="arabicParenR" startAt="1"/>
            </a:pPr>
            <a:r>
              <a:t>После удаления строки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decl tk </a:t>
            </a:r>
            <a:r>
              <a:t>и замены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tk</a:t>
            </a:r>
            <a:r>
              <a:t> на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ti</a:t>
            </a:r>
            <a:r>
              <a:t>, строка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S</a:t>
            </a:r>
            <a:r>
              <a:t> примет вид: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mov &lt;val&gt;, ti</a:t>
            </a:r>
            <a:r>
              <a:t>. Теперь переменная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ti</a:t>
            </a:r>
            <a:r>
              <a:t> полностью заменяет переменная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tk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Пример оптимизации: mov t3, t2</a:t>
            </a:r>
          </a:p>
        </p:txBody>
      </p:sp>
      <p:sp>
        <p:nvSpPr>
          <p:cNvPr id="373" name="1.   decl t0…"/>
          <p:cNvSpPr txBox="1"/>
          <p:nvPr/>
        </p:nvSpPr>
        <p:spPr>
          <a:xfrm>
            <a:off x="666710" y="107154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  <a:endParaRPr>
              <a:solidFill>
                <a:srgbClr val="00B0F0"/>
              </a:solidFill>
            </a:endParaRPr>
          </a:p>
          <a:p>
            <a:pPr/>
            <a:r>
              <a:t>9.   mul t4, t2</a:t>
            </a:r>
          </a:p>
          <a:p>
            <a:pPr/>
            <a:r>
              <a:t>10. </a:t>
            </a:r>
            <a:r>
              <a:rPr strike="sngStrike">
                <a:solidFill>
                  <a:srgbClr val="FF0000"/>
                </a:solidFill>
              </a:rPr>
              <a:t>decl t5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11. mov (A3), </a:t>
            </a:r>
            <a:r>
              <a:rPr>
                <a:solidFill>
                  <a:srgbClr val="FF0000"/>
                </a:solidFill>
              </a:rPr>
              <a:t>t5</a:t>
            </a:r>
            <a:endParaRPr>
              <a:solidFill>
                <a:srgbClr val="FF0000"/>
              </a:solidFill>
            </a:endParaRPr>
          </a:p>
          <a:p>
            <a:pPr/>
            <a:r>
              <a:t>12. mov t2, t1</a:t>
            </a:r>
          </a:p>
          <a:p>
            <a:pPr/>
            <a:r>
              <a:t>13. mul </a:t>
            </a:r>
            <a:r>
              <a:rPr>
                <a:solidFill>
                  <a:srgbClr val="FF0000"/>
                </a:solidFill>
              </a:rPr>
              <a:t>t5</a:t>
            </a:r>
            <a:r>
              <a:t>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74" name="21. mov t9 t8…"/>
          <p:cNvSpPr txBox="1"/>
          <p:nvPr/>
        </p:nvSpPr>
        <p:spPr>
          <a:xfrm>
            <a:off x="2595538" y="1142982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t6</a:t>
            </a:r>
          </a:p>
          <a:p>
            <a:pPr/>
            <a:r>
              <a:t>30. div t12, t6</a:t>
            </a:r>
          </a:p>
          <a:p>
            <a:pPr/>
            <a:r>
              <a:t>31. mov t1, t0</a:t>
            </a:r>
          </a:p>
          <a:p>
            <a:pPr/>
            <a:r>
              <a:t>32. add t6, t0</a:t>
            </a:r>
          </a:p>
        </p:txBody>
      </p:sp>
      <p:sp>
        <p:nvSpPr>
          <p:cNvPr id="375" name="1.   decl t0…"/>
          <p:cNvSpPr txBox="1"/>
          <p:nvPr/>
        </p:nvSpPr>
        <p:spPr>
          <a:xfrm>
            <a:off x="7310446" y="107154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  <a:endParaRPr>
              <a:solidFill>
                <a:srgbClr val="00B0F0"/>
              </a:solidFill>
            </a:endParaRP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</a:t>
            </a:r>
            <a:r>
              <a:rPr>
                <a:solidFill>
                  <a:srgbClr val="00B0F0"/>
                </a:solidFill>
              </a:rPr>
              <a:t>t3</a:t>
            </a:r>
            <a:endParaRPr>
              <a:solidFill>
                <a:srgbClr val="00B0F0"/>
              </a:solidFill>
            </a:endParaRPr>
          </a:p>
          <a:p>
            <a:pPr/>
            <a:r>
              <a:t>12. mov t2, t1</a:t>
            </a:r>
          </a:p>
          <a:p>
            <a:pPr/>
            <a:r>
              <a:t>13. mul </a:t>
            </a:r>
            <a:r>
              <a:rPr>
                <a:solidFill>
                  <a:srgbClr val="00B0F0"/>
                </a:solidFill>
              </a:rPr>
              <a:t>t3</a:t>
            </a:r>
            <a:r>
              <a:t>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76" name="21. mov t9 t8…"/>
          <p:cNvSpPr txBox="1"/>
          <p:nvPr/>
        </p:nvSpPr>
        <p:spPr>
          <a:xfrm>
            <a:off x="9096395" y="1071546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t6</a:t>
            </a:r>
          </a:p>
          <a:p>
            <a:pPr/>
            <a:r>
              <a:t>30. div t12, t6</a:t>
            </a:r>
          </a:p>
          <a:p>
            <a:pPr/>
            <a:r>
              <a:t>31. mov t1, t0</a:t>
            </a:r>
          </a:p>
          <a:p>
            <a:pPr/>
            <a:r>
              <a:t>32. add t6, t0</a:t>
            </a:r>
          </a:p>
        </p:txBody>
      </p:sp>
      <p:sp>
        <p:nvSpPr>
          <p:cNvPr id="377" name="Стрелка вправо 8"/>
          <p:cNvSpPr/>
          <p:nvPr/>
        </p:nvSpPr>
        <p:spPr>
          <a:xfrm>
            <a:off x="5095868" y="3143248"/>
            <a:ext cx="1500198" cy="697944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Пример оптимизации: mov t2, t1</a:t>
            </a:r>
          </a:p>
        </p:txBody>
      </p:sp>
      <p:sp>
        <p:nvSpPr>
          <p:cNvPr id="380" name="1.   decl t0…"/>
          <p:cNvSpPr txBox="1"/>
          <p:nvPr/>
        </p:nvSpPr>
        <p:spPr>
          <a:xfrm>
            <a:off x="7310446" y="1057357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  <a:endParaRPr>
              <a:solidFill>
                <a:srgbClr val="00B0F0"/>
              </a:solidFill>
            </a:endParaRP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81" name="21. mov t9 t8…"/>
          <p:cNvSpPr txBox="1"/>
          <p:nvPr/>
        </p:nvSpPr>
        <p:spPr>
          <a:xfrm>
            <a:off x="9096395" y="1214420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</a:t>
            </a:r>
            <a:r>
              <a:rPr>
                <a:solidFill>
                  <a:srgbClr val="00B0F0"/>
                </a:solidFill>
              </a:rPr>
              <a:t>t2</a:t>
            </a:r>
            <a:endParaRPr>
              <a:solidFill>
                <a:srgbClr val="00B0F0"/>
              </a:solidFill>
            </a:endParaRPr>
          </a:p>
          <a:p>
            <a:pPr/>
            <a:r>
              <a:t>30. div t12, </a:t>
            </a:r>
            <a:r>
              <a:rPr>
                <a:solidFill>
                  <a:srgbClr val="00B0F0"/>
                </a:solidFill>
              </a:rPr>
              <a:t>t2</a:t>
            </a:r>
            <a:endParaRPr>
              <a:solidFill>
                <a:srgbClr val="00B0F0"/>
              </a:solidFill>
            </a:endParaRPr>
          </a:p>
          <a:p>
            <a:pPr/>
            <a:r>
              <a:t>31. mov t1, t0</a:t>
            </a:r>
          </a:p>
          <a:p>
            <a:pPr/>
            <a:r>
              <a:t>32. add </a:t>
            </a:r>
            <a:r>
              <a:rPr>
                <a:solidFill>
                  <a:srgbClr val="00B0F0"/>
                </a:solidFill>
              </a:rPr>
              <a:t>t2</a:t>
            </a:r>
            <a:r>
              <a:t>, t0</a:t>
            </a:r>
          </a:p>
        </p:txBody>
      </p:sp>
      <p:sp>
        <p:nvSpPr>
          <p:cNvPr id="382" name="Стрелка вправо 8"/>
          <p:cNvSpPr/>
          <p:nvPr/>
        </p:nvSpPr>
        <p:spPr>
          <a:xfrm>
            <a:off x="5095868" y="3143248"/>
            <a:ext cx="1500198" cy="697944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  <p:sp>
        <p:nvSpPr>
          <p:cNvPr id="383" name="1.   decl t0…"/>
          <p:cNvSpPr txBox="1"/>
          <p:nvPr/>
        </p:nvSpPr>
        <p:spPr>
          <a:xfrm>
            <a:off x="666710" y="1057357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  <a:endParaRPr>
              <a:solidFill>
                <a:srgbClr val="00B0F0"/>
              </a:solidFill>
            </a:endParaRPr>
          </a:p>
          <a:p>
            <a:pPr/>
            <a:r>
              <a:t>13. mul t3, t1</a:t>
            </a:r>
          </a:p>
          <a:p>
            <a:pPr/>
            <a:r>
              <a:t>14. </a:t>
            </a:r>
            <a:r>
              <a:rPr strike="sngStrike">
                <a:solidFill>
                  <a:srgbClr val="FF0000"/>
                </a:solidFill>
              </a:rPr>
              <a:t>decl t6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84" name="21. mov t9 t8…"/>
          <p:cNvSpPr txBox="1"/>
          <p:nvPr/>
        </p:nvSpPr>
        <p:spPr>
          <a:xfrm>
            <a:off x="2452659" y="1225689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</a:t>
            </a:r>
            <a:r>
              <a:rPr>
                <a:solidFill>
                  <a:srgbClr val="FF0000"/>
                </a:solidFill>
              </a:rPr>
              <a:t>t6</a:t>
            </a:r>
            <a:endParaRPr>
              <a:solidFill>
                <a:srgbClr val="FF0000"/>
              </a:solidFill>
            </a:endParaRPr>
          </a:p>
          <a:p>
            <a:pPr/>
            <a:r>
              <a:t>30. div t12, </a:t>
            </a:r>
            <a:r>
              <a:rPr>
                <a:solidFill>
                  <a:srgbClr val="FF0000"/>
                </a:solidFill>
              </a:rPr>
              <a:t>t6</a:t>
            </a:r>
            <a:endParaRPr>
              <a:solidFill>
                <a:srgbClr val="FF0000"/>
              </a:solidFill>
            </a:endParaRPr>
          </a:p>
          <a:p>
            <a:pPr/>
            <a:r>
              <a:t>31. mov t1, t0</a:t>
            </a:r>
          </a:p>
          <a:p>
            <a:pPr/>
            <a:r>
              <a:t>32. add </a:t>
            </a:r>
            <a:r>
              <a:rPr>
                <a:solidFill>
                  <a:srgbClr val="FF0000"/>
                </a:solidFill>
              </a:rPr>
              <a:t>t6</a:t>
            </a:r>
            <a:r>
              <a:t>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Пример оптимизации: mov t9, t8</a:t>
            </a:r>
          </a:p>
        </p:txBody>
      </p:sp>
      <p:sp>
        <p:nvSpPr>
          <p:cNvPr id="387" name="1.   decl t0…"/>
          <p:cNvSpPr txBox="1"/>
          <p:nvPr/>
        </p:nvSpPr>
        <p:spPr>
          <a:xfrm>
            <a:off x="7310446" y="1033310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88" name="21. mov t9 t8…"/>
          <p:cNvSpPr txBox="1"/>
          <p:nvPr/>
        </p:nvSpPr>
        <p:spPr>
          <a:xfrm>
            <a:off x="9096395" y="1214420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  <a:endParaRPr>
              <a:solidFill>
                <a:srgbClr val="00B0F0"/>
              </a:solidFill>
            </a:endParaRPr>
          </a:p>
          <a:p>
            <a:pPr/>
            <a:r>
              <a:t>22. div t10, t8</a:t>
            </a:r>
          </a:p>
          <a:p>
            <a:pPr/>
            <a:r>
              <a:t>23. </a:t>
            </a:r>
          </a:p>
          <a:p>
            <a:pPr/>
            <a:r>
              <a:t>24. mov (PI), </a:t>
            </a:r>
            <a:r>
              <a:rPr>
                <a:solidFill>
                  <a:srgbClr val="00B0F0"/>
                </a:solidFill>
              </a:rPr>
              <a:t>t9</a:t>
            </a:r>
            <a:endParaRPr>
              <a:solidFill>
                <a:srgbClr val="00B0F0"/>
              </a:solidFill>
            </a:endParaRPr>
          </a:p>
          <a:p>
            <a:pPr/>
            <a:r>
              <a:t>25. mov t8, t7</a:t>
            </a:r>
          </a:p>
          <a:p>
            <a:pPr/>
            <a:r>
              <a:t>26. mul </a:t>
            </a:r>
            <a:r>
              <a:rPr>
                <a:solidFill>
                  <a:srgbClr val="00B0F0"/>
                </a:solidFill>
              </a:rPr>
              <a:t>t9</a:t>
            </a:r>
            <a:r>
              <a:t>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t2</a:t>
            </a:r>
          </a:p>
          <a:p>
            <a:pPr/>
            <a:r>
              <a:t>30. div t12,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  <p:sp>
        <p:nvSpPr>
          <p:cNvPr id="389" name="Стрелка вправо 8"/>
          <p:cNvSpPr/>
          <p:nvPr/>
        </p:nvSpPr>
        <p:spPr>
          <a:xfrm>
            <a:off x="5095868" y="3143248"/>
            <a:ext cx="1500198" cy="697944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  <p:sp>
        <p:nvSpPr>
          <p:cNvPr id="390" name="1.   decl t0…"/>
          <p:cNvSpPr txBox="1"/>
          <p:nvPr/>
        </p:nvSpPr>
        <p:spPr>
          <a:xfrm>
            <a:off x="738147" y="1033310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91" name="21. mov t9 t8…"/>
          <p:cNvSpPr txBox="1"/>
          <p:nvPr/>
        </p:nvSpPr>
        <p:spPr>
          <a:xfrm>
            <a:off x="2524099" y="1214420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  <a:endParaRPr>
              <a:solidFill>
                <a:srgbClr val="00B0F0"/>
              </a:solidFill>
            </a:endParaRPr>
          </a:p>
          <a:p>
            <a:pPr/>
            <a:r>
              <a:t>22. div t10, t8</a:t>
            </a:r>
          </a:p>
          <a:p>
            <a:pPr/>
            <a:r>
              <a:t>23. </a:t>
            </a:r>
            <a:r>
              <a:rPr strike="sngStrike">
                <a:solidFill>
                  <a:srgbClr val="FF0000"/>
                </a:solidFill>
              </a:rPr>
              <a:t>decl t11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24. mov (PI), </a:t>
            </a:r>
            <a:r>
              <a:rPr>
                <a:solidFill>
                  <a:srgbClr val="FF0000"/>
                </a:solidFill>
              </a:rPr>
              <a:t>t11</a:t>
            </a:r>
            <a:endParaRPr>
              <a:solidFill>
                <a:srgbClr val="FF0000"/>
              </a:solidFill>
            </a:endParaRPr>
          </a:p>
          <a:p>
            <a:pPr/>
            <a:r>
              <a:t>25. mov t8, t7</a:t>
            </a:r>
          </a:p>
          <a:p>
            <a:pPr/>
            <a:r>
              <a:t>26. mul </a:t>
            </a:r>
            <a:r>
              <a:rPr>
                <a:solidFill>
                  <a:srgbClr val="FF0000"/>
                </a:solidFill>
              </a:rPr>
              <a:t>t11</a:t>
            </a:r>
            <a:r>
              <a:t>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t2</a:t>
            </a:r>
          </a:p>
          <a:p>
            <a:pPr/>
            <a:r>
              <a:t>30. div t12,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Пример оптимизации: mov t8, t7</a:t>
            </a:r>
          </a:p>
        </p:txBody>
      </p:sp>
      <p:sp>
        <p:nvSpPr>
          <p:cNvPr id="394" name="1.   decl t0…"/>
          <p:cNvSpPr txBox="1"/>
          <p:nvPr/>
        </p:nvSpPr>
        <p:spPr>
          <a:xfrm>
            <a:off x="7310446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95" name="21. mov t9 t8…"/>
          <p:cNvSpPr txBox="1"/>
          <p:nvPr/>
        </p:nvSpPr>
        <p:spPr>
          <a:xfrm>
            <a:off x="9096395" y="1214420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</a:t>
            </a:r>
          </a:p>
          <a:p>
            <a:pPr/>
            <a:r>
              <a:t>24. mov (PI), t9</a:t>
            </a:r>
          </a:p>
          <a:p>
            <a:pPr/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  <a:endParaRPr>
              <a:solidFill>
                <a:srgbClr val="00B0F0"/>
              </a:solidFill>
            </a:endParaRPr>
          </a:p>
          <a:p>
            <a:pPr/>
            <a:r>
              <a:t>26. mul t9, t7</a:t>
            </a:r>
          </a:p>
          <a:p>
            <a:pPr/>
            <a:r>
              <a:t>27. </a:t>
            </a:r>
          </a:p>
          <a:p>
            <a:pPr/>
            <a:r>
              <a:t>28. mov (A2), </a:t>
            </a:r>
            <a:r>
              <a:rPr>
                <a:solidFill>
                  <a:srgbClr val="00B0F0"/>
                </a:solidFill>
              </a:rPr>
              <a:t>t8</a:t>
            </a:r>
            <a:endParaRPr>
              <a:solidFill>
                <a:srgbClr val="00B0F0"/>
              </a:solidFill>
            </a:endParaRPr>
          </a:p>
          <a:p>
            <a:pPr/>
            <a:r>
              <a:t>29. mov t7, t2</a:t>
            </a:r>
          </a:p>
          <a:p>
            <a:pPr/>
            <a:r>
              <a:t>30. div </a:t>
            </a:r>
            <a:r>
              <a:rPr>
                <a:solidFill>
                  <a:srgbClr val="00B0F0"/>
                </a:solidFill>
              </a:rPr>
              <a:t>t8</a:t>
            </a:r>
            <a:r>
              <a:t>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  <p:sp>
        <p:nvSpPr>
          <p:cNvPr id="396" name="Стрелка вправо 8"/>
          <p:cNvSpPr/>
          <p:nvPr/>
        </p:nvSpPr>
        <p:spPr>
          <a:xfrm>
            <a:off x="5095868" y="3143248"/>
            <a:ext cx="1500198" cy="697944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  <p:sp>
        <p:nvSpPr>
          <p:cNvPr id="397" name="1.   decl t0…"/>
          <p:cNvSpPr txBox="1"/>
          <p:nvPr/>
        </p:nvSpPr>
        <p:spPr>
          <a:xfrm>
            <a:off x="750171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98" name="21. mov t9 t8…"/>
          <p:cNvSpPr txBox="1"/>
          <p:nvPr/>
        </p:nvSpPr>
        <p:spPr>
          <a:xfrm>
            <a:off x="2524099" y="1214420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</a:t>
            </a:r>
          </a:p>
          <a:p>
            <a:pPr/>
            <a:r>
              <a:t>24. mov (PI), t9</a:t>
            </a:r>
          </a:p>
          <a:p>
            <a:pPr/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  <a:endParaRPr>
              <a:solidFill>
                <a:srgbClr val="00B0F0"/>
              </a:solidFill>
            </a:endParaRPr>
          </a:p>
          <a:p>
            <a:pPr/>
            <a:r>
              <a:t>26. mul t9, t7</a:t>
            </a:r>
          </a:p>
          <a:p>
            <a:pPr/>
            <a:r>
              <a:t>27. </a:t>
            </a:r>
            <a:r>
              <a:rPr strike="sngStrike">
                <a:solidFill>
                  <a:srgbClr val="FF0000"/>
                </a:solidFill>
              </a:rPr>
              <a:t>decl t12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28. mov (A2), </a:t>
            </a:r>
            <a:r>
              <a:rPr>
                <a:solidFill>
                  <a:srgbClr val="FF0000"/>
                </a:solidFill>
              </a:rPr>
              <a:t>t12</a:t>
            </a:r>
            <a:endParaRPr>
              <a:solidFill>
                <a:srgbClr val="FF0000"/>
              </a:solidFill>
            </a:endParaRPr>
          </a:p>
          <a:p>
            <a:pPr/>
            <a:r>
              <a:t>29. mov t7, t2</a:t>
            </a:r>
          </a:p>
          <a:p>
            <a:pPr/>
            <a:r>
              <a:t>30. div </a:t>
            </a:r>
            <a:r>
              <a:rPr>
                <a:solidFill>
                  <a:srgbClr val="FF0000"/>
                </a:solidFill>
              </a:rPr>
              <a:t>t12</a:t>
            </a:r>
            <a:r>
              <a:t>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/>
          <p:nvPr>
            <p:ph type="title"/>
          </p:nvPr>
        </p:nvSpPr>
        <p:spPr>
          <a:xfrm>
            <a:off x="838200" y="355596"/>
            <a:ext cx="10515600" cy="71553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А. Псевдо-машинный код</a:t>
            </a:r>
          </a:p>
        </p:txBody>
      </p:sp>
      <p:grpSp>
        <p:nvGrpSpPr>
          <p:cNvPr id="132" name="Группа"/>
          <p:cNvGrpSpPr/>
          <p:nvPr/>
        </p:nvGrpSpPr>
        <p:grpSpPr>
          <a:xfrm>
            <a:off x="2332873" y="1779049"/>
            <a:ext cx="7526254" cy="4319044"/>
            <a:chOff x="0" y="0"/>
            <a:chExt cx="7526253" cy="4319042"/>
          </a:xfrm>
        </p:grpSpPr>
        <p:pic>
          <p:nvPicPr>
            <p:cNvPr id="12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526254" cy="43190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" name="переменную"/>
            <p:cNvSpPr txBox="1"/>
            <p:nvPr/>
          </p:nvSpPr>
          <p:spPr>
            <a:xfrm>
              <a:off x="3385220" y="17272"/>
              <a:ext cx="755813" cy="1943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</a:defRPr>
              </a:lvl1pPr>
            </a:lstStyle>
            <a:p>
              <a:pPr/>
              <a:r>
                <a:t>переменную</a:t>
              </a:r>
            </a:p>
          </p:txBody>
        </p:sp>
        <p:sp>
          <p:nvSpPr>
            <p:cNvPr id="126" name="переменную"/>
            <p:cNvSpPr txBox="1"/>
            <p:nvPr/>
          </p:nvSpPr>
          <p:spPr>
            <a:xfrm>
              <a:off x="2630211" y="418669"/>
              <a:ext cx="755813" cy="1943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</a:defRPr>
              </a:lvl1pPr>
            </a:lstStyle>
            <a:p>
              <a:pPr/>
              <a:r>
                <a:t>переменную</a:t>
              </a:r>
            </a:p>
          </p:txBody>
        </p:sp>
        <p:sp>
          <p:nvSpPr>
            <p:cNvPr id="127" name="переменную"/>
            <p:cNvSpPr txBox="1"/>
            <p:nvPr/>
          </p:nvSpPr>
          <p:spPr>
            <a:xfrm>
              <a:off x="2630211" y="667153"/>
              <a:ext cx="755813" cy="1943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</a:defRPr>
              </a:lvl1pPr>
            </a:lstStyle>
            <a:p>
              <a:pPr/>
              <a:r>
                <a:t>переменную</a:t>
              </a:r>
            </a:p>
          </p:txBody>
        </p:sp>
        <p:sp>
          <p:nvSpPr>
            <p:cNvPr id="128" name="переменную"/>
            <p:cNvSpPr txBox="1"/>
            <p:nvPr/>
          </p:nvSpPr>
          <p:spPr>
            <a:xfrm>
              <a:off x="3385220" y="1718432"/>
              <a:ext cx="755813" cy="1943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</a:defRPr>
              </a:lvl1pPr>
            </a:lstStyle>
            <a:p>
              <a:pPr/>
              <a:r>
                <a:t>переменную</a:t>
              </a:r>
            </a:p>
          </p:txBody>
        </p:sp>
        <p:sp>
          <p:nvSpPr>
            <p:cNvPr id="129" name="переменную"/>
            <p:cNvSpPr txBox="1"/>
            <p:nvPr/>
          </p:nvSpPr>
          <p:spPr>
            <a:xfrm>
              <a:off x="3385220" y="2588126"/>
              <a:ext cx="755813" cy="1943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</a:defRPr>
              </a:lvl1pPr>
            </a:lstStyle>
            <a:p>
              <a:pPr/>
              <a:r>
                <a:t>переменную</a:t>
              </a:r>
            </a:p>
          </p:txBody>
        </p:sp>
        <p:sp>
          <p:nvSpPr>
            <p:cNvPr id="130" name="переменную"/>
            <p:cNvSpPr txBox="1"/>
            <p:nvPr/>
          </p:nvSpPr>
          <p:spPr>
            <a:xfrm>
              <a:off x="2630211" y="2779268"/>
              <a:ext cx="755813" cy="1943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</a:defRPr>
              </a:lvl1pPr>
            </a:lstStyle>
            <a:p>
              <a:pPr/>
              <a:r>
                <a:t>переменную</a:t>
              </a:r>
            </a:p>
          </p:txBody>
        </p:sp>
        <p:sp>
          <p:nvSpPr>
            <p:cNvPr id="131" name="переменную"/>
            <p:cNvSpPr txBox="1"/>
            <p:nvPr/>
          </p:nvSpPr>
          <p:spPr>
            <a:xfrm>
              <a:off x="2630211" y="3438706"/>
              <a:ext cx="755813" cy="194302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sz="1300">
                  <a:solidFill>
                    <a:srgbClr val="535353"/>
                  </a:solidFill>
                </a:defRPr>
              </a:lvl1pPr>
            </a:lstStyle>
            <a:p>
              <a:pPr/>
              <a:r>
                <a:t>переменную</a:t>
              </a:r>
            </a:p>
          </p:txBody>
        </p:sp>
      </p:grpSp>
      <p:sp>
        <p:nvSpPr>
          <p:cNvPr id="133" name="2*A1*A3 + 1/2*PI/A2"/>
          <p:cNvSpPr txBox="1"/>
          <p:nvPr/>
        </p:nvSpPr>
        <p:spPr>
          <a:xfrm>
            <a:off x="4684055" y="1201573"/>
            <a:ext cx="2823890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81000"/>
              </a:lnSpc>
              <a:spcBef>
                <a:spcPts val="1000"/>
              </a:spcBef>
              <a:buFont typeface="Arial"/>
              <a:defRPr b="1" sz="23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2*A1*A3 + 1/2*PI/A2</a:t>
            </a:r>
          </a:p>
        </p:txBody>
      </p:sp>
      <p:sp>
        <p:nvSpPr>
          <p:cNvPr id="134" name="Результат вычисления сохраняется в переменной t0"/>
          <p:cNvSpPr txBox="1"/>
          <p:nvPr/>
        </p:nvSpPr>
        <p:spPr>
          <a:xfrm>
            <a:off x="3516328" y="6228533"/>
            <a:ext cx="5159344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Результат вычисления сохраняется в переменной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F. Результат оптимизации</a:t>
            </a:r>
          </a:p>
        </p:txBody>
      </p:sp>
      <p:sp>
        <p:nvSpPr>
          <p:cNvPr id="401" name="1.   decl t0…"/>
          <p:cNvSpPr txBox="1"/>
          <p:nvPr/>
        </p:nvSpPr>
        <p:spPr>
          <a:xfrm>
            <a:off x="7420176" y="102128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402" name="21. mov t9 t8…"/>
          <p:cNvSpPr txBox="1"/>
          <p:nvPr/>
        </p:nvSpPr>
        <p:spPr>
          <a:xfrm>
            <a:off x="9239270" y="1214420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</a:t>
            </a:r>
          </a:p>
          <a:p>
            <a:pPr/>
            <a:r>
              <a:t>24. mov (PI), t9</a:t>
            </a:r>
          </a:p>
          <a:p>
            <a:pPr/>
            <a:r>
              <a:t>25. mov t8, t7</a:t>
            </a:r>
          </a:p>
          <a:p>
            <a:pPr/>
            <a:r>
              <a:t>26. mul t9, t7</a:t>
            </a:r>
          </a:p>
          <a:p>
            <a:pPr/>
            <a:r>
              <a:t>27. </a:t>
            </a:r>
          </a:p>
          <a:p>
            <a:pPr/>
            <a:r>
              <a:t>28. mov (A2), t8</a:t>
            </a:r>
          </a:p>
          <a:p>
            <a:pPr/>
            <a:r>
              <a:t>29. mov t7, t2</a:t>
            </a:r>
          </a:p>
          <a:p>
            <a:pPr/>
            <a:r>
              <a:t>30. div t8,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  <p:sp>
        <p:nvSpPr>
          <p:cNvPr id="403" name="1.   decl t0…"/>
          <p:cNvSpPr txBox="1"/>
          <p:nvPr/>
        </p:nvSpPr>
        <p:spPr>
          <a:xfrm>
            <a:off x="738147" y="102128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 decl t5</a:t>
            </a:r>
          </a:p>
          <a:p>
            <a:pPr/>
            <a:r>
              <a:t>11. mov (A3), t5</a:t>
            </a:r>
          </a:p>
          <a:p>
            <a:pPr/>
            <a:r>
              <a:t>12. mov t2, t1</a:t>
            </a:r>
          </a:p>
          <a:p>
            <a:pPr/>
            <a:r>
              <a:t>13. mul t5,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404" name="21. mov t9 t8…"/>
          <p:cNvSpPr txBox="1"/>
          <p:nvPr/>
        </p:nvSpPr>
        <p:spPr>
          <a:xfrm>
            <a:off x="2666974" y="1214420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t6</a:t>
            </a:r>
          </a:p>
          <a:p>
            <a:pPr/>
            <a:r>
              <a:t>30. div t12, t6</a:t>
            </a:r>
          </a:p>
          <a:p>
            <a:pPr/>
            <a:r>
              <a:t>31. mov t1, t0</a:t>
            </a:r>
          </a:p>
          <a:p>
            <a:pPr/>
            <a:r>
              <a:t>32. add t6, t0</a:t>
            </a:r>
          </a:p>
        </p:txBody>
      </p:sp>
      <p:grpSp>
        <p:nvGrpSpPr>
          <p:cNvPr id="407" name="Стрелка вправо 13"/>
          <p:cNvGrpSpPr/>
          <p:nvPr/>
        </p:nvGrpSpPr>
        <p:grpSpPr>
          <a:xfrm>
            <a:off x="4833885" y="2547721"/>
            <a:ext cx="2357459" cy="1744862"/>
            <a:chOff x="0" y="0"/>
            <a:chExt cx="2357458" cy="1744861"/>
          </a:xfrm>
        </p:grpSpPr>
        <p:sp>
          <p:nvSpPr>
            <p:cNvPr id="405" name="Стрелка"/>
            <p:cNvSpPr/>
            <p:nvPr/>
          </p:nvSpPr>
          <p:spPr>
            <a:xfrm>
              <a:off x="0" y="0"/>
              <a:ext cx="2357459" cy="1744862"/>
            </a:xfrm>
            <a:prstGeom prst="rightArrow">
              <a:avLst>
                <a:gd name="adj1" fmla="val 52597"/>
                <a:gd name="adj2" fmla="val 33715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406" name="Кол-во строк кода и переменных уменьшилось на 4"/>
            <p:cNvSpPr txBox="1"/>
            <p:nvPr/>
          </p:nvSpPr>
          <p:spPr>
            <a:xfrm>
              <a:off x="12698" y="413785"/>
              <a:ext cx="2022644" cy="917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/>
              <a:r>
                <a:t>Кол-во строк кода и переменных уменьшилось на 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1"/>
          <p:cNvSpPr txBox="1"/>
          <p:nvPr>
            <p:ph type="title"/>
          </p:nvPr>
        </p:nvSpPr>
        <p:spPr>
          <a:xfrm>
            <a:off x="838200" y="193961"/>
            <a:ext cx="10515600" cy="74815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B. Описание информационной таблицы</a:t>
            </a:r>
          </a:p>
        </p:txBody>
      </p:sp>
      <p:sp>
        <p:nvSpPr>
          <p:cNvPr id="137" name="Объект 2"/>
          <p:cNvSpPr txBox="1"/>
          <p:nvPr>
            <p:ph type="body" idx="1"/>
          </p:nvPr>
        </p:nvSpPr>
        <p:spPr>
          <a:xfrm>
            <a:off x="838200" y="1136069"/>
            <a:ext cx="10515600" cy="5430991"/>
          </a:xfrm>
          <a:prstGeom prst="rect">
            <a:avLst/>
          </a:prstGeom>
        </p:spPr>
        <p:txBody>
          <a:bodyPr/>
          <a:lstStyle/>
          <a:p>
            <a:pPr marL="374314" indent="-374314">
              <a:buFontTx/>
              <a:buAutoNum type="arabicPeriod" startAt="1"/>
            </a:pPr>
            <a:r>
              <a:t>Таблица содержит информацию об имени, типе, и значении операндов.</a:t>
            </a:r>
          </a:p>
          <a:p>
            <a:pPr marL="374314" indent="-374314">
              <a:buFontTx/>
              <a:buAutoNum type="arabicPeriod" startAt="1"/>
            </a:pPr>
            <a:r>
              <a:t>По мере обработки текста операнды добавляются в таблицу, если не были добавлены ранее.</a:t>
            </a:r>
          </a:p>
          <a:p>
            <a:pPr marL="374314" indent="-374314">
              <a:buFontTx/>
              <a:buAutoNum type="arabicPeriod" startAt="1"/>
            </a:pPr>
            <a:r>
              <a:t>Структурированная в таблицах информация упрощает процесс синтаксического анализа, сокращает объем обрабатываемой информации.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1"/>
          <p:cNvSpPr txBox="1"/>
          <p:nvPr>
            <p:ph type="title"/>
          </p:nvPr>
        </p:nvSpPr>
        <p:spPr>
          <a:xfrm>
            <a:off x="838200" y="193961"/>
            <a:ext cx="10515600" cy="74815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B. Описание информационной таблицы</a:t>
            </a:r>
          </a:p>
        </p:txBody>
      </p:sp>
      <p:sp>
        <p:nvSpPr>
          <p:cNvPr id="140" name="Объект 2"/>
          <p:cNvSpPr txBox="1"/>
          <p:nvPr>
            <p:ph type="body" idx="1"/>
          </p:nvPr>
        </p:nvSpPr>
        <p:spPr>
          <a:xfrm>
            <a:off x="838200" y="1136069"/>
            <a:ext cx="10515600" cy="54309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Будем хранить все числовые константы и идентификаторы  в информационной таблице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следующего формата:</a:t>
            </a:r>
          </a:p>
        </p:txBody>
      </p:sp>
      <p:sp>
        <p:nvSpPr>
          <p:cNvPr id="141" name="Квадрат"/>
          <p:cNvSpPr/>
          <p:nvPr/>
        </p:nvSpPr>
        <p:spPr>
          <a:xfrm>
            <a:off x="3748641" y="4343644"/>
            <a:ext cx="99526" cy="962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145" name="Группа"/>
          <p:cNvGrpSpPr/>
          <p:nvPr/>
        </p:nvGrpSpPr>
        <p:grpSpPr>
          <a:xfrm>
            <a:off x="1821884" y="2686868"/>
            <a:ext cx="8352220" cy="2841479"/>
            <a:chOff x="0" y="0"/>
            <a:chExt cx="8352219" cy="2841477"/>
          </a:xfrm>
        </p:grpSpPr>
        <p:pic>
          <p:nvPicPr>
            <p:cNvPr id="142" name="Рисунок 1" descr="Рисунок 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8352220" cy="2841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Прямоугольник"/>
            <p:cNvSpPr/>
            <p:nvPr/>
          </p:nvSpPr>
          <p:spPr>
            <a:xfrm>
              <a:off x="5810681" y="1710155"/>
              <a:ext cx="2173291" cy="25921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44" name="Адрес"/>
            <p:cNvSpPr txBox="1"/>
            <p:nvPr/>
          </p:nvSpPr>
          <p:spPr>
            <a:xfrm>
              <a:off x="6582874" y="1689468"/>
              <a:ext cx="628905" cy="300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Адрес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 1"/>
          <p:cNvSpPr txBox="1"/>
          <p:nvPr>
            <p:ph type="title"/>
          </p:nvPr>
        </p:nvSpPr>
        <p:spPr>
          <a:xfrm>
            <a:off x="838200" y="397819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C. Этап лексического анализа</a:t>
            </a:r>
          </a:p>
        </p:txBody>
      </p:sp>
      <p:sp>
        <p:nvSpPr>
          <p:cNvPr id="148" name="Объект 2"/>
          <p:cNvSpPr txBox="1"/>
          <p:nvPr>
            <p:ph type="body" idx="1"/>
          </p:nvPr>
        </p:nvSpPr>
        <p:spPr>
          <a:xfrm>
            <a:off x="838200" y="1874429"/>
            <a:ext cx="10515600" cy="563880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Задача лексического анализатора - находить лексемы.</a:t>
            </a:r>
          </a:p>
          <a:p>
            <a:pPr marL="0" indent="0">
              <a:buSzTx/>
              <a:buNone/>
            </a:pPr>
            <a:r>
              <a:t>В арифметических выражениях могут встречаться следующие лексемы:</a:t>
            </a:r>
          </a:p>
          <a:p>
            <a:pPr/>
            <a:r>
              <a:t>арифметические операции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идентификаторы переменных (ID)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числовые константы (NUM)</a:t>
            </a:r>
            <a:endParaRPr b="1"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Отступы (пробелы, табуляция и перенос строки): « »,  «    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Идентификаторы переменных числовые константы"/>
          <p:cNvSpPr txBox="1"/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С. Идентификаторы переменных, числовые константы</a:t>
            </a:r>
          </a:p>
        </p:txBody>
      </p:sp>
      <p:sp>
        <p:nvSpPr>
          <p:cNvPr id="151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81026" y="3357562"/>
            <a:ext cx="10515601" cy="84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Идентификаторы и числовые константы отображаются в номер соответствующей записи в информационной таблице.</a:t>
            </a:r>
          </a:p>
        </p:txBody>
      </p:sp>
      <p:sp>
        <p:nvSpPr>
          <p:cNvPr id="152" name="идентификаторы переменных (ID): A1, A2, res"/>
          <p:cNvSpPr txBox="1"/>
          <p:nvPr/>
        </p:nvSpPr>
        <p:spPr>
          <a:xfrm>
            <a:off x="881024" y="2143117"/>
            <a:ext cx="7508286" cy="53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идентификаторы переменных (ID):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A1, A2, res</a:t>
            </a:r>
          </a:p>
        </p:txBody>
      </p:sp>
      <p:sp>
        <p:nvSpPr>
          <p:cNvPr id="153" name="числовые константы (NUM): 1, 2.0, 3.5"/>
          <p:cNvSpPr txBox="1"/>
          <p:nvPr/>
        </p:nvSpPr>
        <p:spPr>
          <a:xfrm>
            <a:off x="881024" y="2714618"/>
            <a:ext cx="6269417" cy="53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числовые константы (NUM):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 1, 2.0, 3.5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Арифметические операции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С. Арифметические операции</a:t>
            </a:r>
          </a:p>
        </p:txBody>
      </p:sp>
      <p:sp>
        <p:nvSpPr>
          <p:cNvPr id="156" name="Сложение: +…"/>
          <p:cNvSpPr txBox="1"/>
          <p:nvPr/>
        </p:nvSpPr>
        <p:spPr>
          <a:xfrm>
            <a:off x="465385" y="1745132"/>
            <a:ext cx="2502845" cy="2015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Сложение: +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Вычитание: -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Умножение: *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Деление: /</a:t>
            </a:r>
          </a:p>
        </p:txBody>
      </p:sp>
      <p:sp>
        <p:nvSpPr>
          <p:cNvPr id="157" name="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&quot;операция&quot;."/>
          <p:cNvSpPr txBox="1"/>
          <p:nvPr/>
        </p:nvSpPr>
        <p:spPr>
          <a:xfrm>
            <a:off x="335461" y="4179863"/>
            <a:ext cx="11363668" cy="1634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Лексический анализатор не вносит лексему арифметической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"операция".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