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Рисунок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/>
          <p:nvPr/>
        </p:nvSpPr>
        <p:spPr>
          <a:xfrm>
            <a:off x="904031" y="0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Языки программирования и методы трансляции</a:t>
            </a:r>
          </a:p>
        </p:txBody>
      </p:sp>
      <p:sp>
        <p:nvSpPr>
          <p:cNvPr id="95" name="Заголовок 1"/>
          <p:cNvSpPr txBox="1"/>
          <p:nvPr>
            <p:ph type="ctrTitle"/>
          </p:nvPr>
        </p:nvSpPr>
        <p:spPr>
          <a:xfrm>
            <a:off x="1806292" y="1403126"/>
            <a:ext cx="8874205" cy="1337319"/>
          </a:xfrm>
          <a:prstGeom prst="rect">
            <a:avLst/>
          </a:prstGeom>
        </p:spPr>
        <p:txBody>
          <a:bodyPr/>
          <a:lstStyle>
            <a:lvl1pPr defTabSz="646296">
              <a:defRPr sz="3600"/>
            </a:lvl1pPr>
          </a:lstStyle>
          <a:p>
            <a:pPr/>
            <a:r>
              <a:t>Разработка лексического анализатора для транслятора арифметических выражений</a:t>
            </a:r>
          </a:p>
        </p:txBody>
      </p:sp>
      <p:sp>
        <p:nvSpPr>
          <p:cNvPr id="96" name="Подзаголовок 2"/>
          <p:cNvSpPr txBox="1"/>
          <p:nvPr>
            <p:ph type="subTitle" sz="half" idx="1"/>
          </p:nvPr>
        </p:nvSpPr>
        <p:spPr>
          <a:xfrm>
            <a:off x="7213251" y="3483928"/>
            <a:ext cx="6647779" cy="2609260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i="1" sz="1300"/>
            </a:pPr>
          </a:p>
          <a:p>
            <a:pPr defTabSz="704087">
              <a:spcBef>
                <a:spcPts val="700"/>
              </a:spcBef>
              <a:defRPr i="1" sz="1300"/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5. Кирилл Логвинов</a:t>
            </a:r>
          </a:p>
        </p:txBody>
      </p:sp>
      <p:sp>
        <p:nvSpPr>
          <p:cNvPr id="97" name="Прямоугольник 4"/>
          <p:cNvSpPr txBox="1"/>
          <p:nvPr/>
        </p:nvSpPr>
        <p:spPr>
          <a:xfrm>
            <a:off x="4158581" y="6191684"/>
            <a:ext cx="4169625" cy="554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t>25.01.2021</a:t>
            </a:r>
          </a:p>
          <a:p>
            <a:pPr algn="ctr">
              <a:defRPr sz="1600"/>
            </a:pPr>
            <a:r>
              <a:t>Петрозаводский Государственный Университет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Заголовок 1"/>
          <p:cNvSpPr txBox="1"/>
          <p:nvPr>
            <p:ph type="title"/>
          </p:nvPr>
        </p:nvSpPr>
        <p:spPr>
          <a:xfrm>
            <a:off x="0" y="12050"/>
            <a:ext cx="12192000" cy="792624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</p:txBody>
      </p:sp>
      <p:sp>
        <p:nvSpPr>
          <p:cNvPr id="374" name="Прямоугольник 3"/>
          <p:cNvSpPr txBox="1"/>
          <p:nvPr/>
        </p:nvSpPr>
        <p:spPr>
          <a:xfrm>
            <a:off x="883919" y="5565814"/>
            <a:ext cx="4522931" cy="119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400"/>
            </a:pPr>
            <a:r>
              <a:t>6) Вычитание: -</a:t>
            </a:r>
          </a:p>
          <a:p>
            <a:pPr>
              <a:defRPr sz="1400"/>
            </a:pPr>
            <a:r>
              <a:t>Регулярное выражение: </a:t>
            </a:r>
            <a:r>
              <a:t>e = (-)</a:t>
            </a:r>
            <a:r>
              <a:t> (минус)</a:t>
            </a:r>
          </a:p>
          <a:p>
            <a:pPr>
              <a:defRPr sz="1400"/>
            </a:pPr>
            <a:r>
              <a:t>1) Пусть </a:t>
            </a:r>
            <a:r>
              <a:t>A </a:t>
            </a:r>
            <a:r>
              <a:t>– начальное состояние</a:t>
            </a:r>
            <a:r>
              <a:t>.</a:t>
            </a:r>
          </a:p>
          <a:p>
            <a:pPr>
              <a:defRPr sz="1400"/>
            </a:pPr>
            <a:r>
              <a:t>2) Состояние «</a:t>
            </a:r>
            <a:r>
              <a:t>-</a:t>
            </a:r>
            <a:r>
              <a:t>» - финальное так как, по РВ, кроме</a:t>
            </a:r>
            <a:br/>
            <a:r>
              <a:t>«</a:t>
            </a:r>
            <a:r>
              <a:t>-</a:t>
            </a:r>
            <a:r>
              <a:t>» - ничего не ожидается</a:t>
            </a:r>
            <a:r>
              <a:t>.</a:t>
            </a:r>
          </a:p>
        </p:txBody>
      </p:sp>
      <p:pic>
        <p:nvPicPr>
          <p:cNvPr id="375" name="Рисунок 21" descr="Рисунок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2569" y="1892702"/>
            <a:ext cx="3815351" cy="908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Рисунок 26" descr="Рисунок 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7246" y="3180119"/>
            <a:ext cx="4085997" cy="9610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Рисунок 27" descr="Рисунок 2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35680" y="4519827"/>
            <a:ext cx="3849129" cy="897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Рисунок 28" descr="Рисунок 2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70451" y="5667564"/>
            <a:ext cx="3979587" cy="991699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TextBox 4"/>
          <p:cNvSpPr txBox="1"/>
          <p:nvPr/>
        </p:nvSpPr>
        <p:spPr>
          <a:xfrm>
            <a:off x="897922" y="1638698"/>
            <a:ext cx="3117538" cy="119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400"/>
            </a:pPr>
            <a:r>
              <a:t>3) Сложение: +</a:t>
            </a:r>
          </a:p>
          <a:p>
            <a:pPr>
              <a:defRPr sz="1400"/>
            </a:pPr>
            <a:r>
              <a:t>Регулярное выражение:        </a:t>
            </a:r>
            <a:r>
              <a:t>e = (+)</a:t>
            </a:r>
          </a:p>
          <a:p>
            <a:pPr>
              <a:defRPr sz="1400"/>
            </a:pPr>
            <a:r>
              <a:t>1) Пусть </a:t>
            </a:r>
            <a:r>
              <a:t>A –</a:t>
            </a:r>
            <a:r>
              <a:t>начальное состояние</a:t>
            </a:r>
          </a:p>
          <a:p>
            <a:pPr>
              <a:defRPr sz="1400"/>
            </a:pPr>
            <a:r>
              <a:t>2) Состояния </a:t>
            </a:r>
            <a:r>
              <a:t>+</a:t>
            </a:r>
            <a:r>
              <a:t> - финальное так как,</a:t>
            </a:r>
            <a:br/>
            <a:r>
              <a:t>по РВ, кроме «+» - ничего не ожидается</a:t>
            </a:r>
          </a:p>
        </p:txBody>
      </p:sp>
      <p:sp>
        <p:nvSpPr>
          <p:cNvPr id="380" name="TextBox 5"/>
          <p:cNvSpPr txBox="1"/>
          <p:nvPr/>
        </p:nvSpPr>
        <p:spPr>
          <a:xfrm>
            <a:off x="895139" y="2945935"/>
            <a:ext cx="3988134" cy="119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400"/>
            </a:pPr>
            <a:r>
              <a:t>4) Умножение: *</a:t>
            </a:r>
          </a:p>
          <a:p>
            <a:pPr>
              <a:defRPr sz="1400"/>
            </a:pPr>
            <a:r>
              <a:t>Регулярное выражение: </a:t>
            </a:r>
            <a:r>
              <a:t>	e = (*)</a:t>
            </a:r>
          </a:p>
          <a:p>
            <a:pPr>
              <a:defRPr sz="1400"/>
            </a:pPr>
            <a:r>
              <a:t>1) Пусть </a:t>
            </a:r>
            <a:r>
              <a:t>A – </a:t>
            </a:r>
            <a:r>
              <a:t>начальное состояние</a:t>
            </a:r>
            <a:r>
              <a:t>.</a:t>
            </a:r>
            <a:br/>
            <a:r>
              <a:t>2) Состояние «–» - финальное так как, по РВ, кроме</a:t>
            </a:r>
            <a:br/>
            <a:r>
              <a:t>«-» - ничего не ожидается</a:t>
            </a:r>
            <a:r>
              <a:t>.</a:t>
            </a:r>
          </a:p>
        </p:txBody>
      </p:sp>
      <p:sp>
        <p:nvSpPr>
          <p:cNvPr id="381" name="TextBox 6"/>
          <p:cNvSpPr txBox="1"/>
          <p:nvPr/>
        </p:nvSpPr>
        <p:spPr>
          <a:xfrm>
            <a:off x="905080" y="4253172"/>
            <a:ext cx="3968252" cy="142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400"/>
            </a:pPr>
            <a:r>
              <a:t>5) Деление: /</a:t>
            </a:r>
          </a:p>
          <a:p>
            <a:pPr>
              <a:defRPr sz="1400"/>
            </a:pPr>
            <a:r>
              <a:t>Регулярное выражение: </a:t>
            </a:r>
            <a:r>
              <a:t>	e = (/)</a:t>
            </a:r>
          </a:p>
          <a:p>
            <a:pPr>
              <a:defRPr sz="1400"/>
            </a:pPr>
            <a:r>
              <a:t>1) Пусть </a:t>
            </a:r>
            <a:r>
              <a:t>A </a:t>
            </a:r>
            <a:r>
              <a:t>– начальное состояние</a:t>
            </a:r>
            <a:r>
              <a:t>.</a:t>
            </a:r>
          </a:p>
          <a:p>
            <a:pPr>
              <a:defRPr sz="1400"/>
            </a:pPr>
            <a:r>
              <a:t>2) Состояние «</a:t>
            </a:r>
            <a:r>
              <a:t>/</a:t>
            </a:r>
            <a:r>
              <a:t>» - финальное так как, по РВ, кроме</a:t>
            </a:r>
            <a:br/>
            <a:r>
              <a:t>«</a:t>
            </a:r>
            <a:r>
              <a:t>/</a:t>
            </a:r>
            <a:r>
              <a:t>» - ничего не ожидается</a:t>
            </a:r>
            <a:r>
              <a:t>.</a:t>
            </a:r>
          </a:p>
        </p:txBody>
      </p:sp>
      <p:sp>
        <p:nvSpPr>
          <p:cNvPr id="382" name="3-6) КА для ар. операций"/>
          <p:cNvSpPr txBox="1"/>
          <p:nvPr/>
        </p:nvSpPr>
        <p:spPr>
          <a:xfrm>
            <a:off x="4151861" y="941435"/>
            <a:ext cx="3423008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buFont typeface="Arial"/>
              <a:defRPr b="1" sz="2400"/>
            </a:lvl1pPr>
          </a:lstStyle>
          <a:p>
            <a:pPr/>
            <a:r>
              <a:t>3-6) КА для ар. операций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Заголовок 1"/>
          <p:cNvSpPr txBox="1"/>
          <p:nvPr>
            <p:ph type="title"/>
          </p:nvPr>
        </p:nvSpPr>
        <p:spPr>
          <a:xfrm>
            <a:off x="0" y="23364"/>
            <a:ext cx="12192000" cy="763020"/>
          </a:xfrm>
          <a:prstGeom prst="rect">
            <a:avLst/>
          </a:prstGeom>
        </p:spPr>
        <p:txBody>
          <a:bodyPr/>
          <a:lstStyle>
            <a:lvl1pPr defTabSz="905255">
              <a:defRPr sz="2475"/>
            </a:lvl1pPr>
          </a:lstStyle>
          <a:p>
            <a:pPr/>
            <a:r>
              <a:t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</p:txBody>
      </p:sp>
      <p:sp>
        <p:nvSpPr>
          <p:cNvPr id="385" name="Объект 2"/>
          <p:cNvSpPr txBox="1"/>
          <p:nvPr>
            <p:ph type="body" sz="quarter" idx="1"/>
          </p:nvPr>
        </p:nvSpPr>
        <p:spPr>
          <a:xfrm>
            <a:off x="262127" y="2660169"/>
            <a:ext cx="6065522" cy="1520407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spcBef>
                <a:spcPts val="900"/>
              </a:spcBef>
              <a:buSzTx/>
              <a:buNone/>
              <a:defRPr sz="1584"/>
            </a:pPr>
            <a:r>
              <a:t>7) Отступы(</a:t>
            </a:r>
            <a14:m>
              <m:oMath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"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_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"</m:t>
                </m:r>
              </m:oMath>
            </a14:m>
            <a:r>
              <a:t> – подразумевается пробел):</a:t>
            </a:r>
            <a:br/>
            <a:r>
              <a:t>Регулярное выражение: </a:t>
            </a:r>
            <a14:m>
              <m:oMath>
                <m:sSup>
                  <m:e>
                    <m:r>
                      <m:rPr>
                        <m:nor/>
                      </m:rPr>
                      <a:rPr xmlns:a="http://schemas.openxmlformats.org/drawingml/2006/mai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е = (_)</m:t>
                    </m:r>
                  </m:e>
                  <m:sup>
                    <m:r>
                      <a:rPr xmlns:a="http://schemas.openxmlformats.org/drawingml/2006/mai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p>
                </m:sSup>
              </m:oMath>
            </a14:m>
            <a:r>
              <a:t> (подразумевается пробел)</a:t>
            </a:r>
          </a:p>
          <a:p>
            <a:pPr marL="0" indent="0" defTabSz="905255">
              <a:spcBef>
                <a:spcPts val="900"/>
              </a:spcBef>
              <a:buSzTx/>
              <a:buNone/>
              <a:defRPr sz="1584"/>
            </a:pPr>
            <a:r>
              <a:t>1) Пусть A</a:t>
            </a:r>
            <a:r>
              <a:t> </a:t>
            </a:r>
            <a:r>
              <a:t>– начальное состояние</a:t>
            </a:r>
            <a:r>
              <a:t>.</a:t>
            </a:r>
          </a:p>
          <a:p>
            <a:pPr marL="0" indent="0" defTabSz="905255">
              <a:spcBef>
                <a:spcPts val="900"/>
              </a:spcBef>
              <a:buSzTx/>
              <a:buNone/>
              <a:defRPr sz="1584"/>
            </a:pPr>
            <a:r>
              <a:t>2) Состояние «</a:t>
            </a:r>
            <a:r>
              <a:t>-</a:t>
            </a:r>
            <a:r>
              <a:t>» - финальное так как, по РВ, кроме</a:t>
            </a:r>
            <a:br/>
            <a:r>
              <a:t>«_» - ничего не ожидается</a:t>
            </a:r>
            <a:r>
              <a:t>.</a:t>
            </a:r>
          </a:p>
        </p:txBody>
      </p:sp>
      <p:pic>
        <p:nvPicPr>
          <p:cNvPr id="386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3319" y="2611632"/>
            <a:ext cx="4459858" cy="1520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97845" y="3363207"/>
            <a:ext cx="462142" cy="414068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7) КА для отступов"/>
          <p:cNvSpPr txBox="1"/>
          <p:nvPr/>
        </p:nvSpPr>
        <p:spPr>
          <a:xfrm>
            <a:off x="4819297" y="955437"/>
            <a:ext cx="255340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buFont typeface="Arial"/>
              <a:defRPr b="1" sz="2400"/>
            </a:lvl1pPr>
          </a:lstStyle>
          <a:p>
            <a:pPr/>
            <a:r>
              <a:t>7) КА для отступов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Заголовок 1"/>
          <p:cNvSpPr txBox="1"/>
          <p:nvPr>
            <p:ph type="title"/>
          </p:nvPr>
        </p:nvSpPr>
        <p:spPr>
          <a:xfrm>
            <a:off x="0" y="1"/>
            <a:ext cx="12192000" cy="649224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в) </a:t>
            </a:r>
            <a:r>
              <a:rPr b="1">
                <a:latin typeface="Carlito"/>
                <a:ea typeface="Carlito"/>
                <a:cs typeface="Carlito"/>
                <a:sym typeface="Carlito"/>
              </a:rPr>
              <a:t>Объединить</a:t>
            </a:r>
            <a:r>
              <a:t> полученный набор </a:t>
            </a:r>
            <a:r>
              <a:rPr b="1">
                <a:latin typeface="Carlito"/>
                <a:ea typeface="Carlito"/>
                <a:cs typeface="Carlito"/>
                <a:sym typeface="Carlito"/>
              </a:rPr>
              <a:t>КА в один КА</a:t>
            </a:r>
            <a:r>
              <a:t> (с общим начальным состоянием).</a:t>
            </a:r>
          </a:p>
        </p:txBody>
      </p:sp>
      <p:sp>
        <p:nvSpPr>
          <p:cNvPr id="391" name="TextBox 11"/>
          <p:cNvSpPr txBox="1"/>
          <p:nvPr/>
        </p:nvSpPr>
        <p:spPr>
          <a:xfrm>
            <a:off x="168599" y="649225"/>
            <a:ext cx="1504753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А – начальное состояние</a:t>
            </a:r>
          </a:p>
        </p:txBody>
      </p:sp>
      <p:sp>
        <p:nvSpPr>
          <p:cNvPr id="392" name="TextBox 2"/>
          <p:cNvSpPr txBox="1"/>
          <p:nvPr/>
        </p:nvSpPr>
        <p:spPr>
          <a:xfrm>
            <a:off x="6969033" y="5408674"/>
            <a:ext cx="5054367" cy="1501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Полученный КА является детерминированным, так как А – начальное и единственное состояние и из каждого состояния есть только один переход по одному символу, или такой переход отсутствует. </a:t>
            </a:r>
          </a:p>
        </p:txBody>
      </p:sp>
      <p:pic>
        <p:nvPicPr>
          <p:cNvPr id="393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878" y="1298449"/>
            <a:ext cx="6088142" cy="5561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82694" y="893824"/>
            <a:ext cx="5686426" cy="4514851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,0,…,9"/>
          <p:cNvSpPr txBox="1"/>
          <p:nvPr/>
        </p:nvSpPr>
        <p:spPr>
          <a:xfrm>
            <a:off x="3388683" y="1676738"/>
            <a:ext cx="422695" cy="271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535353"/>
                </a:solidFill>
                <a:latin typeface="Baghdad Regular"/>
                <a:ea typeface="Baghdad Regular"/>
                <a:cs typeface="Baghdad Regular"/>
                <a:sym typeface="Baghdad Regular"/>
              </a:defRPr>
            </a:lvl1pPr>
          </a:lstStyle>
          <a:p>
            <a:pPr/>
            <a:r>
              <a:t>,0,…,9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Заголовок 1"/>
          <p:cNvSpPr txBox="1"/>
          <p:nvPr>
            <p:ph type="title"/>
          </p:nvPr>
        </p:nvSpPr>
        <p:spPr>
          <a:xfrm>
            <a:off x="0" y="18255"/>
            <a:ext cx="12192000" cy="868712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Г) Охарактеризовать </a:t>
            </a:r>
            <a:r>
              <a:rPr b="1">
                <a:latin typeface="Carlito"/>
                <a:ea typeface="Carlito"/>
                <a:cs typeface="Carlito"/>
                <a:sym typeface="Carlito"/>
              </a:rPr>
              <a:t>лексический смысл каждого финального состояния</a:t>
            </a:r>
            <a:r>
              <a:t> полученного ДКА.</a:t>
            </a:r>
          </a:p>
        </p:txBody>
      </p:sp>
      <p:sp>
        <p:nvSpPr>
          <p:cNvPr id="398" name="Объект 2"/>
          <p:cNvSpPr txBox="1"/>
          <p:nvPr>
            <p:ph type="body" idx="1"/>
          </p:nvPr>
        </p:nvSpPr>
        <p:spPr>
          <a:xfrm>
            <a:off x="0" y="956910"/>
            <a:ext cx="12192000" cy="5882835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Финальное состояние В: По достижению состояния В -  ЛА распознал, что лексема переданная анализатору является идентификатором переменной </a:t>
            </a:r>
            <a:r>
              <a:t>(ID).</a:t>
            </a:r>
          </a:p>
          <a:p>
            <a:pPr>
              <a:defRPr sz="1800"/>
            </a:pPr>
            <a:r>
              <a:t>Финальное состояние </a:t>
            </a:r>
            <a:r>
              <a:t>IP: </a:t>
            </a:r>
            <a:r>
              <a:t>По достижению состояния </a:t>
            </a:r>
            <a:r>
              <a:t>IP</a:t>
            </a:r>
            <a:r>
              <a:t> - </a:t>
            </a:r>
            <a:r>
              <a:t> </a:t>
            </a:r>
            <a:r>
              <a:t>ЛА распознал, что переданная лексема является целочисленной константой</a:t>
            </a:r>
          </a:p>
          <a:p>
            <a:pPr>
              <a:defRPr sz="1800"/>
            </a:pPr>
            <a:r>
              <a:t>Финальное состояние </a:t>
            </a:r>
            <a:r>
              <a:t>FP</a:t>
            </a:r>
            <a:r>
              <a:t>: По достижению состояния </a:t>
            </a:r>
            <a:r>
              <a:t>FP </a:t>
            </a:r>
            <a:r>
              <a:t>– ЛА распознал, что переданная лексема является дробной константой (константой с плавающей точкой)</a:t>
            </a:r>
          </a:p>
          <a:p>
            <a:pPr>
              <a:defRPr sz="1800"/>
            </a:pPr>
            <a:r>
              <a:t> </a:t>
            </a:r>
            <a:r>
              <a:t>Финальное состояние +: По достижению состояния «+» - ЛА распознал, что переданная лексема является арифметической операцией: сложение</a:t>
            </a:r>
          </a:p>
          <a:p>
            <a:pPr>
              <a:defRPr sz="1800"/>
            </a:pPr>
            <a:r>
              <a:t>Финальное состояние *: По достижению состояния «*» - ЛА распознал, что переданная лексема является арифметической операцией: умножение</a:t>
            </a:r>
          </a:p>
          <a:p>
            <a:pPr>
              <a:defRPr sz="1800"/>
            </a:pPr>
            <a:r>
              <a:t>Финальное состояние /: По достижению состояния «/» - ЛА распознал, что переданная лексема является арифметической операцией: деление</a:t>
            </a:r>
          </a:p>
          <a:p>
            <a:pPr>
              <a:defRPr sz="1800"/>
            </a:pPr>
            <a:r>
              <a:t>Финальное состояние – (минус): По достижению состояния «-» - ЛА распознал, что переданная лексема является арифметической операцией: вычитание</a:t>
            </a:r>
          </a:p>
          <a:p>
            <a:pPr>
              <a:defRPr sz="1800"/>
            </a:pPr>
            <a:r>
              <a:t>Финальное состояние _ (пробел): По достижению состояния «_» - ЛА распознал, что переданная лексема является пробельным символом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Заголовок 1"/>
          <p:cNvSpPr txBox="1"/>
          <p:nvPr>
            <p:ph type="title"/>
          </p:nvPr>
        </p:nvSpPr>
        <p:spPr>
          <a:xfrm>
            <a:off x="0" y="-1"/>
            <a:ext cx="12192000" cy="811061"/>
          </a:xfrm>
          <a:prstGeom prst="rect">
            <a:avLst/>
          </a:prstGeom>
        </p:spPr>
        <p:txBody>
          <a:bodyPr/>
          <a:lstStyle/>
          <a:p>
            <a:pPr defTabSz="886968">
              <a:defRPr sz="2716"/>
            </a:pPr>
            <a:r>
              <a:t>д) Показать работу ДКА как ЛА на </a:t>
            </a:r>
            <a:r>
              <a:rPr b="1">
                <a:latin typeface="Carlito"/>
                <a:ea typeface="Carlito"/>
                <a:cs typeface="Carlito"/>
                <a:sym typeface="Carlito"/>
              </a:rPr>
              <a:t>примере</a:t>
            </a:r>
            <a:r>
              <a:t>. Какие лексические ошибки могут быть обнаружены с помощью данного ДКА?</a:t>
            </a:r>
          </a:p>
        </p:txBody>
      </p:sp>
      <p:sp>
        <p:nvSpPr>
          <p:cNvPr id="401" name="TextBox 4"/>
          <p:cNvSpPr txBox="1"/>
          <p:nvPr/>
        </p:nvSpPr>
        <p:spPr>
          <a:xfrm>
            <a:off x="6765696" y="585898"/>
            <a:ext cx="5380584" cy="630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arenR" startAt="1"/>
            </a:pPr>
            <a:r>
              <a:t>Цепочка </a:t>
            </a:r>
            <a:r>
              <a:rPr>
                <a:solidFill>
                  <a:srgbClr val="00B050"/>
                </a:solidFill>
              </a:rPr>
              <a:t>A</a:t>
            </a:r>
            <a:r>
              <a:t>1</a:t>
            </a:r>
          </a:p>
          <a:p>
            <a:pPr/>
            <a:r>
              <a:t>       1. Начальное состояние А: Символ «</a:t>
            </a:r>
            <a:r>
              <a:t>A</a:t>
            </a:r>
            <a:r>
              <a:t>»  -</a:t>
            </a:r>
            <a:r>
              <a:t>&gt; </a:t>
            </a:r>
            <a:r>
              <a:t>переход в состояние </a:t>
            </a:r>
            <a:r>
              <a:t>B</a:t>
            </a:r>
            <a:br/>
            <a:r>
              <a:t>        Цепочка </a:t>
            </a:r>
            <a:r>
              <a:t>A</a:t>
            </a:r>
            <a:r>
              <a:rPr>
                <a:solidFill>
                  <a:srgbClr val="00B050"/>
                </a:solidFill>
              </a:rPr>
              <a:t>1</a:t>
            </a:r>
            <a:endParaRPr>
              <a:solidFill>
                <a:srgbClr val="00B050"/>
              </a:solidFill>
            </a:endParaRPr>
          </a:p>
          <a:p>
            <a:pPr/>
            <a:r>
              <a:t>       2. Состояние </a:t>
            </a:r>
            <a:r>
              <a:t>B: </a:t>
            </a:r>
            <a:r>
              <a:t>Символ «</a:t>
            </a:r>
            <a:r>
              <a:t>1</a:t>
            </a:r>
            <a:r>
              <a:t>» –</a:t>
            </a:r>
            <a:r>
              <a:t>&gt; </a:t>
            </a:r>
            <a:r>
              <a:t>остаёмся в состоянии С</a:t>
            </a:r>
            <a:br/>
            <a:r>
              <a:t>Пришли в конечное состояние С, цепочка распознана как идентификатор переменной.</a:t>
            </a:r>
          </a:p>
          <a:p>
            <a:pPr/>
          </a:p>
          <a:p>
            <a:pPr marL="342900" indent="-342900">
              <a:buSzPct val="100000"/>
              <a:buAutoNum type="arabicParenR" startAt="2"/>
            </a:pPr>
            <a:r>
              <a:t>Цепочка: </a:t>
            </a:r>
            <a:r>
              <a:rPr>
                <a:solidFill>
                  <a:srgbClr val="00B050"/>
                </a:solidFill>
              </a:rPr>
              <a:t>3</a:t>
            </a:r>
            <a:r>
              <a:t>1</a:t>
            </a:r>
            <a:r>
              <a:rPr sz="2800"/>
              <a:t>.</a:t>
            </a:r>
            <a:br>
              <a:rPr sz="2800"/>
            </a:br>
            <a:r>
              <a:t>1. Начальное состояние А: Символ «3»  -</a:t>
            </a:r>
            <a:r>
              <a:t>&gt; </a:t>
            </a:r>
            <a:r>
              <a:t>переход в состояние </a:t>
            </a:r>
            <a:r>
              <a:t>IP</a:t>
            </a:r>
          </a:p>
          <a:p>
            <a:pPr/>
            <a:r>
              <a:t>       Цепочка: 3</a:t>
            </a:r>
            <a:r>
              <a:rPr>
                <a:solidFill>
                  <a:srgbClr val="00B050"/>
                </a:solidFill>
              </a:rPr>
              <a:t>1</a:t>
            </a:r>
            <a:r>
              <a:rPr sz="2800"/>
              <a:t>.</a:t>
            </a:r>
            <a:br>
              <a:rPr sz="2800"/>
            </a:br>
            <a:r>
              <a:t>       2. Состояние </a:t>
            </a:r>
            <a:r>
              <a:t>IP: </a:t>
            </a:r>
            <a:r>
              <a:t>Символ «1» </a:t>
            </a:r>
            <a:r>
              <a:t>-&gt; </a:t>
            </a:r>
            <a:r>
              <a:t>остаёмся в состоянии 1.</a:t>
            </a:r>
            <a:br/>
            <a:r>
              <a:t>       Цепочка: 31</a:t>
            </a:r>
            <a:r>
              <a:rPr sz="2800">
                <a:solidFill>
                  <a:srgbClr val="00B050"/>
                </a:solidFill>
              </a:rPr>
              <a:t>.</a:t>
            </a:r>
            <a:br>
              <a:rPr sz="2800">
                <a:solidFill>
                  <a:srgbClr val="00B050"/>
                </a:solidFill>
              </a:rPr>
            </a:br>
            <a:r>
              <a:t>       3. Состояние </a:t>
            </a:r>
            <a:r>
              <a:t>IP: </a:t>
            </a:r>
            <a:r>
              <a:t>Символ «.» –</a:t>
            </a:r>
            <a:r>
              <a:t>&gt; </a:t>
            </a:r>
            <a:r>
              <a:t>переход в состояние С</a:t>
            </a:r>
            <a:br/>
            <a:r>
              <a:t>Цепочка кончилась, в конечное состояние не пришли – цепочка не распознана. Ошибка в состоянии С.</a:t>
            </a:r>
          </a:p>
        </p:txBody>
      </p:sp>
      <p:pic>
        <p:nvPicPr>
          <p:cNvPr id="402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78" y="742047"/>
            <a:ext cx="6556623" cy="5989791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,0,…,9"/>
          <p:cNvSpPr txBox="1"/>
          <p:nvPr/>
        </p:nvSpPr>
        <p:spPr>
          <a:xfrm>
            <a:off x="3617283" y="1156038"/>
            <a:ext cx="422695" cy="271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535353"/>
                </a:solidFill>
                <a:latin typeface="Baghdad Regular"/>
                <a:ea typeface="Baghdad Regular"/>
                <a:cs typeface="Baghdad Regular"/>
                <a:sym typeface="Baghdad Regular"/>
              </a:defRPr>
            </a:lvl1pPr>
          </a:lstStyle>
          <a:p>
            <a:pPr/>
            <a:r>
              <a:t>,0,…,9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Объект 2"/>
          <p:cNvSpPr txBox="1"/>
          <p:nvPr>
            <p:ph type="body" sz="half" idx="1"/>
          </p:nvPr>
        </p:nvSpPr>
        <p:spPr>
          <a:xfrm>
            <a:off x="-1" y="1802921"/>
            <a:ext cx="6590580" cy="4873924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178"/>
            </a:pPr>
            <a:r>
              <a:t>Лексический анализатор сканирует текст, пока не попадет в финальное состояние. Если по очередному символу он не может пройти в новое состояние и при этом он находится не финальном состоянии, то возникает лексическая ошибка. </a:t>
            </a:r>
            <a:endParaRPr sz="2475"/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178"/>
            </a:pPr>
            <a:r>
              <a:t>В нашем случае ошибки могут возникать:</a:t>
            </a:r>
            <a:endParaRPr sz="2475"/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178"/>
            </a:pPr>
            <a:r>
              <a:t>	1) если при распознавании цепочки мы не можем перейти из состояния «С» в финальное состояние «</a:t>
            </a:r>
            <a:r>
              <a:t>FP</a:t>
            </a:r>
            <a:r>
              <a:t>» </a:t>
            </a:r>
            <a:endParaRPr sz="2475"/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178"/>
            </a:pPr>
            <a:r>
              <a:t>	Например: </a:t>
            </a:r>
            <a:br/>
            <a:r>
              <a:t>	1.1) 31. – цепочка не будет распознана, так как цепочка кончается на символе «.» и состояние «С» - не финальное. </a:t>
            </a:r>
            <a:endParaRPr sz="2475"/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178"/>
            </a:pPr>
            <a:r>
              <a:t>	1.2) 3.А  - цепочка не будет распознана, так как из состояния «С» нет перехода по символу «А»</a:t>
            </a:r>
          </a:p>
        </p:txBody>
      </p:sp>
      <p:sp>
        <p:nvSpPr>
          <p:cNvPr id="406" name="Заголовок 1"/>
          <p:cNvSpPr txBox="1"/>
          <p:nvPr>
            <p:ph type="title"/>
          </p:nvPr>
        </p:nvSpPr>
        <p:spPr>
          <a:xfrm>
            <a:off x="207033" y="94891"/>
            <a:ext cx="11844070" cy="1466492"/>
          </a:xfrm>
          <a:prstGeom prst="rect">
            <a:avLst/>
          </a:prstGeom>
        </p:spPr>
        <p:txBody>
          <a:bodyPr/>
          <a:lstStyle/>
          <a:p>
            <a:pPr algn="ctr" defTabSz="804672">
              <a:defRPr sz="3432"/>
            </a:pPr>
            <a:r>
              <a:t>д) Показать работу ДКА как ЛА на примере. Какие лексические </a:t>
            </a:r>
            <a:r>
              <a:rPr b="1">
                <a:latin typeface="Carlito"/>
                <a:ea typeface="Carlito"/>
                <a:cs typeface="Carlito"/>
                <a:sym typeface="Carlito"/>
              </a:rPr>
              <a:t>ошибки</a:t>
            </a:r>
            <a:r>
              <a:t> могут быть обнаружены с помощью данного ДКА?</a:t>
            </a:r>
          </a:p>
        </p:txBody>
      </p:sp>
      <p:pic>
        <p:nvPicPr>
          <p:cNvPr id="407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0800" y="1567458"/>
            <a:ext cx="5791200" cy="5290542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,0,…,9"/>
          <p:cNvSpPr txBox="1"/>
          <p:nvPr/>
        </p:nvSpPr>
        <p:spPr>
          <a:xfrm>
            <a:off x="9500894" y="1921061"/>
            <a:ext cx="422696" cy="271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535353"/>
                </a:solidFill>
                <a:latin typeface="Baghdad Regular"/>
                <a:ea typeface="Baghdad Regular"/>
                <a:cs typeface="Baghdad Regular"/>
                <a:sym typeface="Baghdad Regular"/>
              </a:defRPr>
            </a:lvl1pPr>
          </a:lstStyle>
          <a:p>
            <a:pPr/>
            <a:r>
              <a:t>,0,…,9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Объект 2"/>
          <p:cNvSpPr txBox="1"/>
          <p:nvPr>
            <p:ph type="body" sz="half" idx="1"/>
          </p:nvPr>
        </p:nvSpPr>
        <p:spPr>
          <a:xfrm>
            <a:off x="130833" y="1808371"/>
            <a:ext cx="6376923" cy="5049629"/>
          </a:xfrm>
          <a:prstGeom prst="rect">
            <a:avLst/>
          </a:prstGeom>
        </p:spPr>
        <p:txBody>
          <a:bodyPr/>
          <a:lstStyle/>
          <a:p>
            <a:pPr/>
            <a:r>
              <a:t>2) если введен символ, по которому нет перехода из начального состояния «А». (Любая цепочка, которая начинается</a:t>
            </a:r>
            <a:r>
              <a:t> </a:t>
            </a:r>
            <a:r>
              <a:t>с символа, не входящего в набор</a:t>
            </a:r>
            <a:r>
              <a:t>:</a:t>
            </a:r>
            <a:r>
              <a:t>  </a:t>
            </a:r>
            <a:r>
              <a:t>0,…,9,a,…,z,A,…,Z,+,-,_,/,*)</a:t>
            </a:r>
          </a:p>
          <a:p>
            <a:pPr marL="0" indent="0">
              <a:buSzTx/>
              <a:buNone/>
            </a:pPr>
            <a:r>
              <a:t>	Например:</a:t>
            </a:r>
          </a:p>
          <a:p>
            <a:pPr marL="0" indent="0">
              <a:buSzTx/>
              <a:buNone/>
            </a:pPr>
            <a:r>
              <a:t>	2.1) ?3.14 – цепочка не будет распознана так как по символу «?» нет перехода из состояния «А» в другое.</a:t>
            </a:r>
          </a:p>
        </p:txBody>
      </p:sp>
      <p:sp>
        <p:nvSpPr>
          <p:cNvPr id="411" name="Заголовок 1"/>
          <p:cNvSpPr txBox="1"/>
          <p:nvPr>
            <p:ph type="title"/>
          </p:nvPr>
        </p:nvSpPr>
        <p:spPr>
          <a:xfrm>
            <a:off x="0" y="94891"/>
            <a:ext cx="12192000" cy="1466492"/>
          </a:xfrm>
          <a:prstGeom prst="rect">
            <a:avLst/>
          </a:prstGeom>
        </p:spPr>
        <p:txBody>
          <a:bodyPr/>
          <a:lstStyle/>
          <a:p>
            <a:pPr algn="ctr" defTabSz="822959">
              <a:defRPr sz="3509"/>
            </a:pPr>
            <a:r>
              <a:t>д) Показать работу ДКА как ЛА на примере. Какие лексические </a:t>
            </a:r>
            <a:r>
              <a:rPr b="1">
                <a:latin typeface="Carlito"/>
                <a:ea typeface="Carlito"/>
                <a:cs typeface="Carlito"/>
                <a:sym typeface="Carlito"/>
              </a:rPr>
              <a:t>ошибки</a:t>
            </a:r>
            <a:r>
              <a:t> могут быть обнаружены с помощью данного ДКА?</a:t>
            </a:r>
          </a:p>
        </p:txBody>
      </p:sp>
      <p:pic>
        <p:nvPicPr>
          <p:cNvPr id="412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0800" y="1567458"/>
            <a:ext cx="5791200" cy="5290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Формулировка задачи</a:t>
            </a:r>
          </a:p>
        </p:txBody>
      </p:sp>
      <p:sp>
        <p:nvSpPr>
          <p:cNvPr id="100" name="Объект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lnSpc>
                <a:spcPct val="72000"/>
              </a:lnSpc>
              <a:spcBef>
                <a:spcPts val="900"/>
              </a:spcBef>
              <a:defRPr sz="2450"/>
            </a:pPr>
            <a:r>
              <a:t>а) Рассмотреть спецификацию лексического анализатора для транслятора арифметических выражений в псевдомашинный код (задача №3, упр.3.1). Построить регулярные выражения для каждого типа распознаваемых лексем.</a:t>
            </a:r>
          </a:p>
          <a:p>
            <a:pPr marL="224027" indent="-224027" defTabSz="896111">
              <a:lnSpc>
                <a:spcPct val="72000"/>
              </a:lnSpc>
              <a:spcBef>
                <a:spcPts val="900"/>
              </a:spcBef>
              <a:defRPr sz="2450"/>
            </a:pPr>
            <a:r>
              <a:t>б) 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  <a:p>
            <a:pPr marL="224027" indent="-224027" defTabSz="896111">
              <a:lnSpc>
                <a:spcPct val="72000"/>
              </a:lnSpc>
              <a:spcBef>
                <a:spcPts val="900"/>
              </a:spcBef>
              <a:defRPr sz="2450"/>
            </a:pPr>
            <a:r>
              <a:t>в) Объединить полученный набор КА в один КА (с общим начальным состоянием).</a:t>
            </a:r>
          </a:p>
          <a:p>
            <a:pPr marL="224027" indent="-224027" defTabSz="896111">
              <a:lnSpc>
                <a:spcPct val="72000"/>
              </a:lnSpc>
              <a:spcBef>
                <a:spcPts val="900"/>
              </a:spcBef>
              <a:defRPr sz="2450"/>
            </a:pPr>
            <a:r>
              <a:t>г) Преобразовать общий КА в ДКА. Охарактеризовать лексический смысл каждого финального состояния полученного ДКА.</a:t>
            </a:r>
          </a:p>
          <a:p>
            <a:pPr marL="224027" indent="-224027" defTabSz="896111">
              <a:lnSpc>
                <a:spcPct val="72000"/>
              </a:lnSpc>
              <a:spcBef>
                <a:spcPts val="900"/>
              </a:spcBef>
              <a:defRPr sz="2450"/>
            </a:pPr>
            <a:r>
              <a:t>д) Показать работу ДКА как ЛА на примере. Какие лексические ошибки могут быть обнаружены с помощью данного ДКА?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Заголовок 1"/>
          <p:cNvSpPr txBox="1"/>
          <p:nvPr>
            <p:ph type="title"/>
          </p:nvPr>
        </p:nvSpPr>
        <p:spPr>
          <a:xfrm>
            <a:off x="838199" y="266049"/>
            <a:ext cx="10515601" cy="686435"/>
          </a:xfrm>
          <a:prstGeom prst="rect">
            <a:avLst/>
          </a:prstGeom>
        </p:spPr>
        <p:txBody>
          <a:bodyPr/>
          <a:lstStyle>
            <a:lvl1pPr algn="ctr">
              <a:defRPr sz="3900"/>
            </a:lvl1pPr>
          </a:lstStyle>
          <a:p>
            <a:pPr/>
            <a:r>
              <a:t>Типы распознаваемых лексем</a:t>
            </a:r>
          </a:p>
        </p:txBody>
      </p:sp>
      <p:sp>
        <p:nvSpPr>
          <p:cNvPr id="103" name="Объект 2"/>
          <p:cNvSpPr txBox="1"/>
          <p:nvPr>
            <p:ph type="body" idx="1"/>
          </p:nvPr>
        </p:nvSpPr>
        <p:spPr>
          <a:xfrm>
            <a:off x="500477" y="1258277"/>
            <a:ext cx="11191046" cy="512559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000"/>
            </a:pPr>
            <a:r>
              <a:t>а) Рассмотреть спецификацию лексического анализатора для транслятора арифметических выражений в псевдомашинный код (задача №3, упр.3.1). Построить регулярные выражения для каждого типа распознаваемых лексем.</a:t>
            </a:r>
            <a:br/>
            <a:r>
              <a:t>(В нашем случае упр 3.1(</a:t>
            </a:r>
            <a:r>
              <a:t>d</a:t>
            </a:r>
            <a:r>
              <a:t>):</a:t>
            </a:r>
            <a:r>
              <a:t> 2*A1*A3 + 1/2*PI/A2</a:t>
            </a:r>
            <a:r>
              <a:t>)</a:t>
            </a:r>
          </a:p>
          <a:p>
            <a:pPr marL="0" indent="0">
              <a:buSzTx/>
              <a:buFontTx/>
              <a:buNone/>
              <a:defRPr sz="2000"/>
            </a:pPr>
          </a:p>
          <a:p>
            <a:pPr lvl="1" marL="0" indent="228600">
              <a:buSzTx/>
              <a:buFontTx/>
              <a:buNone/>
              <a:defRPr sz="2000"/>
            </a:pPr>
            <a:r>
              <a:t>Из решения задачи №</a:t>
            </a:r>
            <a:r>
              <a:t>3 </a:t>
            </a:r>
            <a:r>
              <a:t>будут распознаны следующие лексемы:</a:t>
            </a:r>
          </a:p>
          <a:p>
            <a:pPr marL="0" indent="0">
              <a:buSzTx/>
              <a:buFontTx/>
              <a:buNone/>
              <a:defRPr sz="2000"/>
            </a:pPr>
          </a:p>
          <a:p>
            <a:pPr marL="0" indent="0" algn="ctr">
              <a:buSzTx/>
              <a:buFontTx/>
              <a:buNone/>
              <a:defRPr sz="2500"/>
            </a:pPr>
            <a:r>
              <a:t>1) Идентификатор переменной: ID (А1</a:t>
            </a:r>
            <a:r>
              <a:t>, A2, A3)</a:t>
            </a:r>
            <a:br/>
            <a:r>
              <a:t>2) Константа: NUM</a:t>
            </a:r>
            <a:r>
              <a:t> (1, 2)</a:t>
            </a:r>
            <a:br/>
            <a:r>
              <a:t>3) Арифметическая операция Сложение: +</a:t>
            </a:r>
            <a:br/>
            <a:r>
              <a:t>4) Арифметическая операция Умножение: *</a:t>
            </a:r>
            <a:br/>
            <a:r>
              <a:t>5) Арифметическая операция Деление: /</a:t>
            </a:r>
            <a:br/>
            <a:r>
              <a:t>6) Арифметическая операция Вычитание: -</a:t>
            </a:r>
            <a:br/>
            <a:r>
              <a:t>7) Разделители: "      "(пробелы</a:t>
            </a:r>
            <a:r>
              <a:t>, </a:t>
            </a:r>
            <a:r>
              <a:t>табуляция)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Заголовок 1"/>
          <p:cNvSpPr txBox="1"/>
          <p:nvPr>
            <p:ph type="title"/>
          </p:nvPr>
        </p:nvSpPr>
        <p:spPr>
          <a:xfrm>
            <a:off x="838200" y="322059"/>
            <a:ext cx="10515601" cy="530988"/>
          </a:xfrm>
          <a:prstGeom prst="rect">
            <a:avLst/>
          </a:prstGeom>
        </p:spPr>
        <p:txBody>
          <a:bodyPr/>
          <a:lstStyle>
            <a:lvl1pPr algn="ctr" defTabSz="896111">
              <a:defRPr sz="3528"/>
            </a:lvl1pPr>
          </a:lstStyle>
          <a:p>
            <a:pPr/>
            <a:r>
              <a:t>РВ для распознавания лексем</a:t>
            </a:r>
          </a:p>
        </p:txBody>
      </p:sp>
      <p:sp>
        <p:nvSpPr>
          <p:cNvPr id="106" name="Объект 2"/>
          <p:cNvSpPr txBox="1"/>
          <p:nvPr>
            <p:ph type="body" idx="1"/>
          </p:nvPr>
        </p:nvSpPr>
        <p:spPr>
          <a:xfrm>
            <a:off x="838200" y="1693612"/>
            <a:ext cx="10515600" cy="5058255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1782"/>
            </a:pPr>
            <a:r>
              <a:t>Регулярное выражение:</a:t>
            </a:r>
            <a:endParaRPr sz="1979"/>
          </a:p>
          <a:p>
            <a:pPr marL="0" indent="0" algn="ctr" defTabSz="905255">
              <a:lnSpc>
                <a:spcPct val="81000"/>
              </a:lnSpc>
              <a:spcBef>
                <a:spcPts val="900"/>
              </a:spcBef>
              <a:buSzTx/>
              <a:buNone/>
              <a:defRPr sz="1782"/>
            </a:pPr>
            <a:r>
              <a:t> </a:t>
            </a:r>
            <a:r>
              <a:t>е = </a:t>
            </a:r>
            <a:r>
              <a:t>(a</a:t>
            </a:r>
            <a:r>
              <a:t> |…| </a:t>
            </a:r>
            <a:r>
              <a:t>z</a:t>
            </a:r>
            <a:r>
              <a:t>|A|…|Z)</a:t>
            </a:r>
            <a:r>
              <a:t>(a</a:t>
            </a:r>
            <a:r>
              <a:t> |…| </a:t>
            </a:r>
            <a:r>
              <a:t>z</a:t>
            </a:r>
            <a:r>
              <a:t>|A|…|Z</a:t>
            </a:r>
            <a:r>
              <a:t> </a:t>
            </a:r>
            <a:r>
              <a:t>| </a:t>
            </a:r>
            <a:r>
              <a:t>0</a:t>
            </a:r>
            <a:r>
              <a:t> </a:t>
            </a:r>
            <a:r>
              <a:t>| … | </a:t>
            </a:r>
            <a:r>
              <a:t>9</a:t>
            </a:r>
            <a:r>
              <a:t> </a:t>
            </a:r>
            <a:r>
              <a:t>)*</a:t>
            </a:r>
            <a:endParaRPr sz="1979"/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1782"/>
            </a:pPr>
            <a:r>
              <a:t>Обоснование:</a:t>
            </a:r>
            <a:endParaRPr sz="2475"/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1782"/>
            </a:pPr>
            <a:r>
              <a:t>	1) Имена</a:t>
            </a:r>
            <a:r>
              <a:t> </a:t>
            </a:r>
            <a:r>
              <a:t>всегда начинаются с буквы в верхнем или нижнем регистре.</a:t>
            </a:r>
            <a:br/>
            <a:r>
              <a:t>	2) Последующие символы могу быть,  либо числом, либо буквой в верхнем или нижнем регистре.</a:t>
            </a:r>
            <a:endParaRPr sz="2475"/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1782"/>
            </a:pP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1782"/>
            </a:pP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1782"/>
            </a:pPr>
            <a:endParaRPr sz="2475"/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1782"/>
            </a:pPr>
            <a:r>
              <a:t>Регулярное выражение: </a:t>
            </a:r>
            <a:endParaRPr sz="2475"/>
          </a:p>
          <a:p>
            <a:pPr marL="0" indent="0" algn="ctr" defTabSz="905255">
              <a:lnSpc>
                <a:spcPct val="81000"/>
              </a:lnSpc>
              <a:spcBef>
                <a:spcPts val="900"/>
              </a:spcBef>
              <a:buSzTx/>
              <a:buNone/>
              <a:defRPr sz="1782"/>
            </a:pPr>
            <a:r>
              <a:t>	е = (</a:t>
            </a:r>
            <a:r>
              <a:t>+|-|‘’</a:t>
            </a:r>
            <a:r>
              <a:t>)( 0 | … | 9)</a:t>
            </a:r>
            <a:r>
              <a:rPr baseline="31999"/>
              <a:t>+</a:t>
            </a:r>
            <a:r>
              <a:t>(</a:t>
            </a:r>
            <a:r>
              <a:t>.</a:t>
            </a:r>
            <a14:m>
              <m:oMath>
                <m:sSup>
                  <m:e>
                    <m:r>
                      <m:rPr>
                        <m:nor/>
                      </m:rPr>
                      <a:rPr xmlns:a="http://schemas.openxmlformats.org/drawingml/2006/main"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(0</m:t>
                    </m:r>
                    <m:r>
                      <a:rPr xmlns:a="http://schemas.openxmlformats.org/drawingml/2006/main"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xmlns:a="http://schemas.openxmlformats.org/drawingml/2006/main"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…|9</m:t>
                    </m:r>
                    <m:r>
                      <a:rPr xmlns:a="http://schemas.openxmlformats.org/drawingml/2006/main"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p>
                </m:sSup>
              </m:oMath>
            </a14:m>
            <a:r>
              <a:t>|‘’) </a:t>
            </a:r>
            <a:endParaRPr sz="1979"/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1782"/>
            </a:pPr>
            <a:r>
              <a:t>Обоснование:</a:t>
            </a:r>
            <a:endParaRPr sz="2475"/>
          </a:p>
          <a:p>
            <a:pPr lvl="2" marL="0" indent="1108938" defTabSz="905255">
              <a:lnSpc>
                <a:spcPct val="81000"/>
              </a:lnSpc>
              <a:spcBef>
                <a:spcPts val="900"/>
              </a:spcBef>
              <a:buSzTx/>
              <a:buNone/>
              <a:defRPr sz="1782"/>
            </a:pPr>
            <a:r>
              <a:t>	1) Число может иметь или не иметь явный знак						2) Если константа дробное число, то регулярное выражение требуете наличие целой.</a:t>
            </a:r>
            <a:br/>
            <a:r>
              <a:t>	3) После целой части следует дробная часть, которая отделяется точкой.</a:t>
            </a:r>
            <a:br/>
            <a:r>
              <a:t>	4) Или константа может быть целым числом </a:t>
            </a:r>
          </a:p>
        </p:txBody>
      </p:sp>
      <p:sp>
        <p:nvSpPr>
          <p:cNvPr id="107" name="TextBox 13"/>
          <p:cNvSpPr txBox="1"/>
          <p:nvPr/>
        </p:nvSpPr>
        <p:spPr>
          <a:xfrm>
            <a:off x="4774177" y="2414968"/>
            <a:ext cx="25146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08" name="TextBox 15"/>
          <p:cNvSpPr txBox="1"/>
          <p:nvPr/>
        </p:nvSpPr>
        <p:spPr>
          <a:xfrm>
            <a:off x="6673437" y="2387622"/>
            <a:ext cx="25146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09" name="TextBox 16"/>
          <p:cNvSpPr txBox="1"/>
          <p:nvPr/>
        </p:nvSpPr>
        <p:spPr>
          <a:xfrm>
            <a:off x="5319951" y="5236767"/>
            <a:ext cx="25146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10" name="TextBox 18"/>
          <p:cNvSpPr txBox="1"/>
          <p:nvPr/>
        </p:nvSpPr>
        <p:spPr>
          <a:xfrm>
            <a:off x="6107434" y="5263187"/>
            <a:ext cx="25146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11" name="TextBox 19"/>
          <p:cNvSpPr txBox="1"/>
          <p:nvPr/>
        </p:nvSpPr>
        <p:spPr>
          <a:xfrm>
            <a:off x="7130913" y="5263188"/>
            <a:ext cx="25146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12" name="TextBox 20"/>
          <p:cNvSpPr txBox="1"/>
          <p:nvPr/>
        </p:nvSpPr>
        <p:spPr>
          <a:xfrm>
            <a:off x="7962310" y="5263188"/>
            <a:ext cx="25146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13" name="Прямая со стрелкой 21"/>
          <p:cNvSpPr/>
          <p:nvPr/>
        </p:nvSpPr>
        <p:spPr>
          <a:xfrm flipV="1">
            <a:off x="4968487" y="2330851"/>
            <a:ext cx="1" cy="236221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Прямая со стрелкой 23"/>
          <p:cNvSpPr/>
          <p:nvPr/>
        </p:nvSpPr>
        <p:spPr>
          <a:xfrm flipV="1">
            <a:off x="6898227" y="2330851"/>
            <a:ext cx="1" cy="236221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Прямая со стрелкой 24"/>
          <p:cNvSpPr/>
          <p:nvPr/>
        </p:nvSpPr>
        <p:spPr>
          <a:xfrm flipV="1">
            <a:off x="5495207" y="5183925"/>
            <a:ext cx="1" cy="236221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Прямая со стрелкой 25"/>
          <p:cNvSpPr/>
          <p:nvPr/>
        </p:nvSpPr>
        <p:spPr>
          <a:xfrm flipV="1">
            <a:off x="6282691" y="5210346"/>
            <a:ext cx="1" cy="236221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Прямая со стрелкой 26"/>
          <p:cNvSpPr/>
          <p:nvPr/>
        </p:nvSpPr>
        <p:spPr>
          <a:xfrm flipV="1">
            <a:off x="7321416" y="5210345"/>
            <a:ext cx="1" cy="236221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Прямая со стрелкой 27"/>
          <p:cNvSpPr/>
          <p:nvPr/>
        </p:nvSpPr>
        <p:spPr>
          <a:xfrm flipV="1">
            <a:off x="8168046" y="5210346"/>
            <a:ext cx="1" cy="236221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1) Идентификатор переменной: ID"/>
          <p:cNvSpPr txBox="1"/>
          <p:nvPr/>
        </p:nvSpPr>
        <p:spPr>
          <a:xfrm>
            <a:off x="3891745" y="1126103"/>
            <a:ext cx="468283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buFont typeface="Arial"/>
              <a:defRPr b="1" sz="2400"/>
            </a:lvl1pPr>
          </a:lstStyle>
          <a:p>
            <a:pPr/>
            <a:r>
              <a:t>1) Идентификатор переменной: ID</a:t>
            </a:r>
          </a:p>
        </p:txBody>
      </p:sp>
      <p:sp>
        <p:nvSpPr>
          <p:cNvPr id="120" name="2) Константа: NUM"/>
          <p:cNvSpPr txBox="1"/>
          <p:nvPr/>
        </p:nvSpPr>
        <p:spPr>
          <a:xfrm>
            <a:off x="4810368" y="3652842"/>
            <a:ext cx="2571264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buFont typeface="Arial"/>
              <a:defRPr b="1" sz="2400"/>
            </a:lvl1pPr>
          </a:lstStyle>
          <a:p>
            <a:pPr/>
            <a:r>
              <a:t>2) Константа: NUM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Заголовок 1"/>
          <p:cNvSpPr txBox="1"/>
          <p:nvPr>
            <p:ph type="title"/>
          </p:nvPr>
        </p:nvSpPr>
        <p:spPr>
          <a:xfrm>
            <a:off x="0" y="364067"/>
            <a:ext cx="12192000" cy="612649"/>
          </a:xfrm>
          <a:prstGeom prst="rect">
            <a:avLst/>
          </a:prstGeom>
        </p:spPr>
        <p:txBody>
          <a:bodyPr/>
          <a:lstStyle>
            <a:lvl1pPr algn="ctr">
              <a:defRPr sz="3900"/>
            </a:lvl1pPr>
          </a:lstStyle>
          <a:p>
            <a:pPr/>
            <a:r>
              <a:t>РВ для распознавания лексем</a:t>
            </a:r>
          </a:p>
        </p:txBody>
      </p:sp>
      <p:sp>
        <p:nvSpPr>
          <p:cNvPr id="123" name="Объект 2"/>
          <p:cNvSpPr txBox="1"/>
          <p:nvPr>
            <p:ph type="body" idx="1"/>
          </p:nvPr>
        </p:nvSpPr>
        <p:spPr>
          <a:xfrm>
            <a:off x="200845" y="1534206"/>
            <a:ext cx="11989281" cy="521353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sz="2000"/>
            </a:pPr>
            <a:r>
              <a:t>3) Арифметическая операция </a:t>
            </a:r>
            <a:r>
              <a:rPr b="1"/>
              <a:t>Сложение: +</a:t>
            </a:r>
          </a:p>
          <a:p>
            <a:pPr marL="0" indent="0">
              <a:lnSpc>
                <a:spcPct val="81000"/>
              </a:lnSpc>
              <a:buSzTx/>
              <a:buNone/>
              <a:defRPr sz="2000"/>
            </a:pPr>
            <a:r>
              <a:t>	 </a:t>
            </a:r>
            <a:r>
              <a:t>e = +</a:t>
            </a:r>
            <a:br/>
            <a:r>
              <a:t>4) Арифметическая операция </a:t>
            </a:r>
            <a:r>
              <a:rPr b="1"/>
              <a:t>Умножение: *</a:t>
            </a:r>
          </a:p>
          <a:p>
            <a:pPr marL="0" indent="0">
              <a:lnSpc>
                <a:spcPct val="81000"/>
              </a:lnSpc>
              <a:buSzTx/>
              <a:buNone/>
              <a:defRPr sz="2000"/>
            </a:pPr>
            <a:r>
              <a:t>	e = *</a:t>
            </a:r>
            <a:br/>
            <a:r>
              <a:t>5) Арифметическая операция </a:t>
            </a:r>
            <a:r>
              <a:rPr b="1"/>
              <a:t>Деление: /</a:t>
            </a:r>
            <a:endParaRPr b="1"/>
          </a:p>
          <a:p>
            <a:pPr marL="0" indent="0">
              <a:lnSpc>
                <a:spcPct val="81000"/>
              </a:lnSpc>
              <a:buSzTx/>
              <a:buNone/>
              <a:defRPr sz="2000"/>
            </a:pPr>
            <a:r>
              <a:t>	e = /</a:t>
            </a:r>
            <a:br/>
            <a:r>
              <a:t>6) Арифметическая операция </a:t>
            </a:r>
            <a:r>
              <a:rPr b="1"/>
              <a:t> Вычитание: -</a:t>
            </a:r>
          </a:p>
          <a:p>
            <a:pPr marL="0" indent="0">
              <a:lnSpc>
                <a:spcPct val="81000"/>
              </a:lnSpc>
              <a:buSzTx/>
              <a:buNone/>
              <a:defRPr sz="2000"/>
            </a:pPr>
            <a:r>
              <a:t>	e = -</a:t>
            </a:r>
          </a:p>
          <a:p>
            <a:pPr marL="0" indent="0">
              <a:lnSpc>
                <a:spcPct val="81000"/>
              </a:lnSpc>
              <a:buSzTx/>
              <a:buNone/>
              <a:defRPr sz="2000"/>
            </a:pPr>
            <a:r>
              <a:t>Обоснование для 3-6:</a:t>
            </a:r>
            <a:br/>
            <a:r>
              <a:t>	Арифметические операции состоят из символов своих операций</a:t>
            </a:r>
          </a:p>
          <a:p>
            <a:pPr marL="0" indent="0">
              <a:lnSpc>
                <a:spcPct val="81000"/>
              </a:lnSpc>
              <a:buSzTx/>
              <a:buNone/>
              <a:defRPr sz="2000"/>
            </a:pPr>
            <a:r>
              <a:t>7) </a:t>
            </a:r>
            <a:r>
              <a:t>Разделители </a:t>
            </a:r>
            <a:r>
              <a:rPr b="1"/>
              <a:t>(</a:t>
            </a:r>
            <a14:m>
              <m:oMath>
                <m:r>
                  <m:rPr>
                    <m:nor/>
                  </m:rP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_</m:t>
                </m:r>
              </m:oMath>
            </a14:m>
            <a:r>
              <a:rPr b="1"/>
              <a:t>) : </a:t>
            </a:r>
            <a:br/>
            <a:r>
              <a:t>	</a:t>
            </a:r>
            <a14:m>
              <m:oMath>
                <m:sSup>
                  <m:e>
                    <m:r>
                      <m:rPr>
                        <m:nor/>
                      </m:rPr>
                      <a:rPr xmlns:a="http://schemas.openxmlformats.org/drawingml/2006/main" sz="2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е = (_)</m:t>
                    </m:r>
                  </m:e>
                  <m:sup>
                    <m:r>
                      <a:rPr xmlns:a="http://schemas.openxmlformats.org/drawingml/2006/main" sz="2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p>
                </m:sSup>
              </m:oMath>
            </a14:m>
          </a:p>
          <a:p>
            <a:pPr marL="0" indent="0">
              <a:lnSpc>
                <a:spcPct val="81000"/>
              </a:lnSpc>
              <a:buSzTx/>
              <a:buNone/>
              <a:defRPr sz="2000"/>
            </a:pPr>
            <a:r>
              <a:t>Обоснование:</a:t>
            </a:r>
          </a:p>
          <a:p>
            <a:pPr marL="0" indent="0">
              <a:lnSpc>
                <a:spcPct val="81000"/>
              </a:lnSpc>
              <a:buSzTx/>
              <a:buNone/>
              <a:defRPr sz="2000"/>
            </a:pPr>
            <a:r>
              <a:t>	Разделитель – это непустая цепочка из пробелов или табуляции:</a:t>
            </a:r>
            <a:br/>
            <a:r>
              <a:t>	</a:t>
            </a:r>
            <a:r>
              <a:t>A1</a:t>
            </a:r>
            <a:r>
              <a:t>_</a:t>
            </a:r>
            <a:r>
              <a:t>+</a:t>
            </a:r>
            <a:r>
              <a:t>_</a:t>
            </a:r>
            <a:r>
              <a:t>A2</a:t>
            </a: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Заголовок 1"/>
          <p:cNvSpPr txBox="1"/>
          <p:nvPr>
            <p:ph type="title"/>
          </p:nvPr>
        </p:nvSpPr>
        <p:spPr>
          <a:xfrm>
            <a:off x="0" y="14435"/>
            <a:ext cx="12192000" cy="954107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</p:txBody>
      </p:sp>
      <p:sp>
        <p:nvSpPr>
          <p:cNvPr id="126" name="Объект 2"/>
          <p:cNvSpPr txBox="1"/>
          <p:nvPr>
            <p:ph type="body" sz="quarter" idx="1"/>
          </p:nvPr>
        </p:nvSpPr>
        <p:spPr>
          <a:xfrm>
            <a:off x="3651951" y="1511933"/>
            <a:ext cx="11889387" cy="3478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t>РВ:</a:t>
            </a:r>
            <a:r>
              <a:t> </a:t>
            </a:r>
            <a:r>
              <a:t>е = </a:t>
            </a:r>
            <a:r>
              <a:t>(a</a:t>
            </a:r>
            <a:r>
              <a:t> |…| </a:t>
            </a:r>
            <a:r>
              <a:t>z</a:t>
            </a:r>
            <a:r>
              <a:t> | A |…| Z)</a:t>
            </a:r>
            <a:r>
              <a:t>(a</a:t>
            </a:r>
            <a:r>
              <a:t> |…| </a:t>
            </a:r>
            <a:r>
              <a:t>z</a:t>
            </a:r>
            <a:r>
              <a:t> | A |…| Z</a:t>
            </a:r>
            <a:r>
              <a:t> </a:t>
            </a:r>
            <a:r>
              <a:t>| </a:t>
            </a:r>
            <a:r>
              <a:t>0</a:t>
            </a:r>
            <a:r>
              <a:t> </a:t>
            </a:r>
            <a:r>
              <a:t>| … | </a:t>
            </a:r>
            <a:r>
              <a:t>9</a:t>
            </a:r>
            <a:r>
              <a:t> </a:t>
            </a:r>
            <a:r>
              <a:t>)*</a:t>
            </a:r>
          </a:p>
        </p:txBody>
      </p:sp>
      <p:pic>
        <p:nvPicPr>
          <p:cNvPr id="127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1997" y="2291541"/>
            <a:ext cx="1764908" cy="83385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Box 4"/>
          <p:cNvSpPr txBox="1"/>
          <p:nvPr/>
        </p:nvSpPr>
        <p:spPr>
          <a:xfrm>
            <a:off x="348333" y="5681050"/>
            <a:ext cx="4764026" cy="96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3) </a:t>
            </a:r>
            <a:r>
              <a:t>Последующие символы в переменной могут быть числом 0-9, </a:t>
            </a:r>
            <a:r>
              <a:t>a-z, A-Z,</a:t>
            </a:r>
            <a:r>
              <a:t> но в любом количестве, поэтому в состоянии В есть петля.</a:t>
            </a:r>
          </a:p>
        </p:txBody>
      </p:sp>
      <p:sp>
        <p:nvSpPr>
          <p:cNvPr id="129" name="TextBox 13"/>
          <p:cNvSpPr txBox="1"/>
          <p:nvPr/>
        </p:nvSpPr>
        <p:spPr>
          <a:xfrm>
            <a:off x="348334" y="3557142"/>
            <a:ext cx="5174641" cy="96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2) Переменная может начинаться либо с </a:t>
            </a:r>
            <a:r>
              <a:t>a-z</a:t>
            </a:r>
            <a:r>
              <a:t>, </a:t>
            </a:r>
            <a:r>
              <a:t>A-Z</a:t>
            </a:r>
            <a:r>
              <a:t>, поэтому дуги с буквами ведут в состояние </a:t>
            </a:r>
            <a:r>
              <a:t>B. </a:t>
            </a:r>
            <a:r>
              <a:t>Так как переменная может состоять из одной переменной  – состояние  </a:t>
            </a:r>
            <a:r>
              <a:t>B – </a:t>
            </a:r>
            <a:r>
              <a:t>финальное:</a:t>
            </a:r>
          </a:p>
        </p:txBody>
      </p:sp>
      <p:sp>
        <p:nvSpPr>
          <p:cNvPr id="130" name="TextBox 14"/>
          <p:cNvSpPr txBox="1"/>
          <p:nvPr/>
        </p:nvSpPr>
        <p:spPr>
          <a:xfrm>
            <a:off x="348334" y="2367853"/>
            <a:ext cx="2674948" cy="73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Построение:</a:t>
            </a:r>
            <a:br/>
            <a:r>
              <a:t>1) Пусть </a:t>
            </a:r>
            <a:r>
              <a:t>A – </a:t>
            </a:r>
            <a:r>
              <a:t>начальное состояние</a:t>
            </a:r>
            <a:r>
              <a:t>:</a:t>
            </a:r>
          </a:p>
        </p:txBody>
      </p:sp>
      <p:grpSp>
        <p:nvGrpSpPr>
          <p:cNvPr id="133" name="Овал 8"/>
          <p:cNvGrpSpPr/>
          <p:nvPr/>
        </p:nvGrpSpPr>
        <p:grpSpPr>
          <a:xfrm>
            <a:off x="6305155" y="3600994"/>
            <a:ext cx="636303" cy="626973"/>
            <a:chOff x="0" y="0"/>
            <a:chExt cx="636302" cy="626972"/>
          </a:xfrm>
        </p:grpSpPr>
        <p:sp>
          <p:nvSpPr>
            <p:cNvPr id="131" name="Овал"/>
            <p:cNvSpPr/>
            <p:nvPr/>
          </p:nvSpPr>
          <p:spPr>
            <a:xfrm>
              <a:off x="-1" y="-1"/>
              <a:ext cx="636304" cy="62697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32" name="A"/>
            <p:cNvSpPr txBox="1"/>
            <p:nvPr/>
          </p:nvSpPr>
          <p:spPr>
            <a:xfrm>
              <a:off x="145253" y="146942"/>
              <a:ext cx="345795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134" name="Прямая со стрелкой 10"/>
          <p:cNvSpPr/>
          <p:nvPr/>
        </p:nvSpPr>
        <p:spPr>
          <a:xfrm flipV="1">
            <a:off x="5518041" y="3914480"/>
            <a:ext cx="787116" cy="1553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Прямая со стрелкой 15"/>
          <p:cNvSpPr/>
          <p:nvPr/>
        </p:nvSpPr>
        <p:spPr>
          <a:xfrm>
            <a:off x="6947696" y="3914480"/>
            <a:ext cx="163571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6" name="TextBox 18"/>
          <p:cNvSpPr txBox="1"/>
          <p:nvPr/>
        </p:nvSpPr>
        <p:spPr>
          <a:xfrm>
            <a:off x="7142462" y="3557142"/>
            <a:ext cx="1147687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a,…,z,A,…,Z</a:t>
            </a:r>
          </a:p>
        </p:txBody>
      </p:sp>
      <p:grpSp>
        <p:nvGrpSpPr>
          <p:cNvPr id="139" name="Овал 20"/>
          <p:cNvGrpSpPr/>
          <p:nvPr/>
        </p:nvGrpSpPr>
        <p:grpSpPr>
          <a:xfrm>
            <a:off x="8589916" y="3514997"/>
            <a:ext cx="772033" cy="798967"/>
            <a:chOff x="0" y="0"/>
            <a:chExt cx="772031" cy="798966"/>
          </a:xfrm>
        </p:grpSpPr>
        <p:sp>
          <p:nvSpPr>
            <p:cNvPr id="137" name="Овал"/>
            <p:cNvSpPr/>
            <p:nvPr/>
          </p:nvSpPr>
          <p:spPr>
            <a:xfrm>
              <a:off x="0" y="-1"/>
              <a:ext cx="772032" cy="79896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38" name="B"/>
            <p:cNvSpPr txBox="1"/>
            <p:nvPr/>
          </p:nvSpPr>
          <p:spPr>
            <a:xfrm>
              <a:off x="165130" y="232939"/>
              <a:ext cx="44177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</p:grpSp>
      <p:grpSp>
        <p:nvGrpSpPr>
          <p:cNvPr id="142" name="Овал 11"/>
          <p:cNvGrpSpPr/>
          <p:nvPr/>
        </p:nvGrpSpPr>
        <p:grpSpPr>
          <a:xfrm>
            <a:off x="8657783" y="3600994"/>
            <a:ext cx="636303" cy="626973"/>
            <a:chOff x="0" y="0"/>
            <a:chExt cx="636302" cy="626972"/>
          </a:xfrm>
        </p:grpSpPr>
        <p:sp>
          <p:nvSpPr>
            <p:cNvPr id="140" name="Овал"/>
            <p:cNvSpPr/>
            <p:nvPr/>
          </p:nvSpPr>
          <p:spPr>
            <a:xfrm>
              <a:off x="-1" y="-1"/>
              <a:ext cx="636304" cy="62697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1" name="B"/>
            <p:cNvSpPr txBox="1"/>
            <p:nvPr/>
          </p:nvSpPr>
          <p:spPr>
            <a:xfrm>
              <a:off x="145253" y="146942"/>
              <a:ext cx="345795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</p:grpSp>
      <p:grpSp>
        <p:nvGrpSpPr>
          <p:cNvPr id="145" name="Овал 22"/>
          <p:cNvGrpSpPr/>
          <p:nvPr/>
        </p:nvGrpSpPr>
        <p:grpSpPr>
          <a:xfrm>
            <a:off x="6392576" y="5683991"/>
            <a:ext cx="636303" cy="626973"/>
            <a:chOff x="0" y="0"/>
            <a:chExt cx="636302" cy="626972"/>
          </a:xfrm>
        </p:grpSpPr>
        <p:sp>
          <p:nvSpPr>
            <p:cNvPr id="143" name="Овал"/>
            <p:cNvSpPr/>
            <p:nvPr/>
          </p:nvSpPr>
          <p:spPr>
            <a:xfrm>
              <a:off x="-1" y="-1"/>
              <a:ext cx="636304" cy="62697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4" name="A"/>
            <p:cNvSpPr txBox="1"/>
            <p:nvPr/>
          </p:nvSpPr>
          <p:spPr>
            <a:xfrm>
              <a:off x="145253" y="146942"/>
              <a:ext cx="345795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A</a:t>
              </a:r>
            </a:p>
          </p:txBody>
        </p:sp>
      </p:grpSp>
      <p:sp>
        <p:nvSpPr>
          <p:cNvPr id="146" name="Прямая со стрелкой 23"/>
          <p:cNvSpPr/>
          <p:nvPr/>
        </p:nvSpPr>
        <p:spPr>
          <a:xfrm flipV="1">
            <a:off x="5605460" y="5997476"/>
            <a:ext cx="787116" cy="1553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Прямая со стрелкой 24"/>
          <p:cNvSpPr/>
          <p:nvPr/>
        </p:nvSpPr>
        <p:spPr>
          <a:xfrm>
            <a:off x="7035111" y="5999259"/>
            <a:ext cx="1401162" cy="7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50" name="Овал 26"/>
          <p:cNvGrpSpPr/>
          <p:nvPr/>
        </p:nvGrpSpPr>
        <p:grpSpPr>
          <a:xfrm>
            <a:off x="8442769" y="5609630"/>
            <a:ext cx="772033" cy="798967"/>
            <a:chOff x="0" y="0"/>
            <a:chExt cx="772031" cy="798966"/>
          </a:xfrm>
        </p:grpSpPr>
        <p:sp>
          <p:nvSpPr>
            <p:cNvPr id="148" name="Овал"/>
            <p:cNvSpPr/>
            <p:nvPr/>
          </p:nvSpPr>
          <p:spPr>
            <a:xfrm>
              <a:off x="0" y="-1"/>
              <a:ext cx="772032" cy="79896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9" name="B"/>
            <p:cNvSpPr txBox="1"/>
            <p:nvPr/>
          </p:nvSpPr>
          <p:spPr>
            <a:xfrm>
              <a:off x="165130" y="232939"/>
              <a:ext cx="44177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</p:grpSp>
      <p:grpSp>
        <p:nvGrpSpPr>
          <p:cNvPr id="153" name="Овал 27"/>
          <p:cNvGrpSpPr/>
          <p:nvPr/>
        </p:nvGrpSpPr>
        <p:grpSpPr>
          <a:xfrm>
            <a:off x="8510634" y="5695627"/>
            <a:ext cx="636303" cy="626973"/>
            <a:chOff x="0" y="0"/>
            <a:chExt cx="636302" cy="626972"/>
          </a:xfrm>
        </p:grpSpPr>
        <p:sp>
          <p:nvSpPr>
            <p:cNvPr id="151" name="Овал"/>
            <p:cNvSpPr/>
            <p:nvPr/>
          </p:nvSpPr>
          <p:spPr>
            <a:xfrm>
              <a:off x="-1" y="-1"/>
              <a:ext cx="636304" cy="62697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2" name="B"/>
            <p:cNvSpPr txBox="1"/>
            <p:nvPr/>
          </p:nvSpPr>
          <p:spPr>
            <a:xfrm>
              <a:off x="145253" y="146942"/>
              <a:ext cx="345795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B</a:t>
              </a:r>
            </a:p>
          </p:txBody>
        </p:sp>
      </p:grpSp>
      <p:sp>
        <p:nvSpPr>
          <p:cNvPr id="154" name="Соединитель: изогнутый 31"/>
          <p:cNvSpPr/>
          <p:nvPr/>
        </p:nvSpPr>
        <p:spPr>
          <a:xfrm flipH="1" rot="16200000">
            <a:off x="8822048" y="5387765"/>
            <a:ext cx="628084" cy="614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862" y="0"/>
                </a:moveTo>
                <a:cubicBezTo>
                  <a:pt x="3931" y="0"/>
                  <a:pt x="0" y="5400"/>
                  <a:pt x="0" y="10800"/>
                </a:cubicBezTo>
                <a:cubicBezTo>
                  <a:pt x="0" y="16200"/>
                  <a:pt x="5400" y="21600"/>
                  <a:pt x="10800" y="21600"/>
                </a:cubicBezTo>
                <a:cubicBezTo>
                  <a:pt x="16200" y="21600"/>
                  <a:pt x="21600" y="17583"/>
                  <a:pt x="21600" y="13566"/>
                </a:cubicBez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5" name="TextBox 32"/>
          <p:cNvSpPr txBox="1"/>
          <p:nvPr/>
        </p:nvSpPr>
        <p:spPr>
          <a:xfrm>
            <a:off x="8291415" y="5083345"/>
            <a:ext cx="170835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0,…,9,a,…,z,A,…,Z</a:t>
            </a:r>
          </a:p>
        </p:txBody>
      </p:sp>
      <p:sp>
        <p:nvSpPr>
          <p:cNvPr id="156" name="TextBox 34"/>
          <p:cNvSpPr txBox="1"/>
          <p:nvPr/>
        </p:nvSpPr>
        <p:spPr>
          <a:xfrm>
            <a:off x="7142462" y="5626594"/>
            <a:ext cx="1147687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a,…,z,A,…,Z</a:t>
            </a:r>
          </a:p>
        </p:txBody>
      </p:sp>
      <p:sp>
        <p:nvSpPr>
          <p:cNvPr id="157" name="1) КА для ID"/>
          <p:cNvSpPr txBox="1"/>
          <p:nvPr/>
        </p:nvSpPr>
        <p:spPr>
          <a:xfrm>
            <a:off x="4865992" y="1044003"/>
            <a:ext cx="167948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buFont typeface="Arial"/>
              <a:defRPr b="1" sz="2400"/>
            </a:lvl1pPr>
          </a:lstStyle>
          <a:p>
            <a:pPr/>
            <a:r>
              <a:t>1) КА для 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Рисунок 23" descr="Рисунок 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9560" y="1533174"/>
            <a:ext cx="3971159" cy="2213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Рисунок 25" descr="Рисунок 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56615" y="1858890"/>
            <a:ext cx="3624904" cy="1346636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Заголовок 1"/>
          <p:cNvSpPr txBox="1"/>
          <p:nvPr>
            <p:ph type="title"/>
          </p:nvPr>
        </p:nvSpPr>
        <p:spPr>
          <a:xfrm>
            <a:off x="3680723" y="463213"/>
            <a:ext cx="10515601" cy="640716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Проверка КА для </a:t>
            </a:r>
            <a:r>
              <a:t>ID</a:t>
            </a:r>
            <a:r>
              <a:t> на примерах </a:t>
            </a:r>
          </a:p>
        </p:txBody>
      </p:sp>
      <p:sp>
        <p:nvSpPr>
          <p:cNvPr id="164" name="Объект 2"/>
          <p:cNvSpPr txBox="1"/>
          <p:nvPr>
            <p:ph type="body" sz="quarter" idx="1"/>
          </p:nvPr>
        </p:nvSpPr>
        <p:spPr>
          <a:xfrm>
            <a:off x="22859" y="4157134"/>
            <a:ext cx="4078394" cy="2157985"/>
          </a:xfrm>
          <a:prstGeom prst="rect">
            <a:avLst/>
          </a:prstGeom>
        </p:spPr>
        <p:txBody>
          <a:bodyPr/>
          <a:lstStyle/>
          <a:p>
            <a:pPr marL="0" indent="25400">
              <a:buSzTx/>
              <a:buNone/>
              <a:defRPr sz="1600"/>
            </a:pPr>
            <a:r>
              <a:t>Цепочка символов: </a:t>
            </a:r>
            <a:r>
              <a:t>“A1”:</a:t>
            </a:r>
          </a:p>
          <a:p>
            <a:pPr marL="342900" indent="-342900">
              <a:buFontTx/>
              <a:buAutoNum type="arabicPeriod" startAt="1"/>
              <a:defRPr sz="1600"/>
            </a:pPr>
            <a:r>
              <a:t>По символу </a:t>
            </a:r>
            <a:r>
              <a:t>‘A’ </a:t>
            </a:r>
            <a:r>
              <a:t>переходим в состояние </a:t>
            </a:r>
            <a:r>
              <a:t>B</a:t>
            </a:r>
          </a:p>
          <a:p>
            <a:pPr marL="342900" indent="-342900">
              <a:buFontTx/>
              <a:buAutoNum type="arabicPeriod" startAt="1"/>
              <a:defRPr sz="1600"/>
            </a:pPr>
            <a:r>
              <a:t>По символу </a:t>
            </a:r>
            <a:r>
              <a:t>‘1’ </a:t>
            </a:r>
            <a:r>
              <a:t>переходим в состояние </a:t>
            </a:r>
            <a:r>
              <a:t>B</a:t>
            </a:r>
          </a:p>
          <a:p>
            <a:pPr marL="342900" indent="-342900">
              <a:buFontTx/>
              <a:buAutoNum type="arabicPeriod" startAt="1"/>
              <a:defRPr sz="1600"/>
            </a:pPr>
            <a:r>
              <a:t>Все символы считаны</a:t>
            </a:r>
          </a:p>
          <a:p>
            <a:pPr marL="342900" indent="-342900">
              <a:buFontTx/>
              <a:buAutoNum type="arabicPeriod" startAt="1"/>
              <a:defRPr sz="1600"/>
            </a:pPr>
            <a:r>
              <a:t>Находимся в финальном состоянии</a:t>
            </a:r>
            <a:r>
              <a:t> B</a:t>
            </a:r>
          </a:p>
          <a:p>
            <a:pPr marL="342900" indent="-342900">
              <a:buFontTx/>
              <a:buAutoNum type="arabicPeriod" startAt="1"/>
              <a:defRPr sz="1600"/>
            </a:pPr>
            <a:r>
              <a:t>Лексема типа </a:t>
            </a:r>
            <a:r>
              <a:t>ID </a:t>
            </a:r>
            <a:r>
              <a:t>распознана</a:t>
            </a:r>
          </a:p>
        </p:txBody>
      </p:sp>
      <p:sp>
        <p:nvSpPr>
          <p:cNvPr id="165" name="Объект 2"/>
          <p:cNvSpPr txBox="1"/>
          <p:nvPr/>
        </p:nvSpPr>
        <p:spPr>
          <a:xfrm>
            <a:off x="8635676" y="4175422"/>
            <a:ext cx="3533465" cy="2139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indent="25400">
              <a:lnSpc>
                <a:spcPct val="90000"/>
              </a:lnSpc>
              <a:spcBef>
                <a:spcPts val="1000"/>
              </a:spcBef>
              <a:defRPr sz="1600"/>
            </a:pPr>
            <a:r>
              <a:t>Цепочка символов: </a:t>
            </a:r>
            <a:r>
              <a:t>“1AB”: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600"/>
            </a:pPr>
            <a:r>
              <a:t>По символу </a:t>
            </a:r>
            <a:r>
              <a:t>‘1’ </a:t>
            </a:r>
            <a:r>
              <a:t>никуда не переходим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600"/>
            </a:pPr>
            <a:r>
              <a:t>Лексема типа </a:t>
            </a:r>
            <a:r>
              <a:t>ID </a:t>
            </a:r>
            <a:r>
              <a:t>не распознана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1600"/>
            </a:pPr>
            <a:r>
              <a:t>Ошибка: незнакомый символ</a:t>
            </a:r>
          </a:p>
        </p:txBody>
      </p:sp>
      <p:sp>
        <p:nvSpPr>
          <p:cNvPr id="166" name="Объект 2"/>
          <p:cNvSpPr txBox="1"/>
          <p:nvPr/>
        </p:nvSpPr>
        <p:spPr>
          <a:xfrm>
            <a:off x="4173404" y="4175422"/>
            <a:ext cx="4111060" cy="260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indent="25146" defTabSz="905255">
              <a:lnSpc>
                <a:spcPct val="81000"/>
              </a:lnSpc>
              <a:spcBef>
                <a:spcPts val="900"/>
              </a:spcBef>
              <a:defRPr sz="1584"/>
            </a:pPr>
            <a:r>
              <a:t>Цепочка символов: </a:t>
            </a:r>
            <a:r>
              <a:t>“PI32”:</a:t>
            </a:r>
            <a:endParaRPr sz="2772"/>
          </a:p>
          <a:p>
            <a:pPr marL="339470" indent="-339470" defTabSz="905255">
              <a:lnSpc>
                <a:spcPct val="81000"/>
              </a:lnSpc>
              <a:spcBef>
                <a:spcPts val="900"/>
              </a:spcBef>
              <a:buSzPct val="100000"/>
              <a:buAutoNum type="arabicPeriod" startAt="1"/>
              <a:defRPr sz="1584"/>
            </a:pPr>
            <a:r>
              <a:t>По символу </a:t>
            </a:r>
            <a:r>
              <a:t>‘P’</a:t>
            </a:r>
            <a:r>
              <a:t>переходим в состояние </a:t>
            </a:r>
            <a:r>
              <a:t>B</a:t>
            </a:r>
          </a:p>
          <a:p>
            <a:pPr marL="339470" indent="-339470" defTabSz="905255">
              <a:lnSpc>
                <a:spcPct val="81000"/>
              </a:lnSpc>
              <a:spcBef>
                <a:spcPts val="900"/>
              </a:spcBef>
              <a:buSzPct val="100000"/>
              <a:buAutoNum type="arabicPeriod" startAt="1"/>
              <a:defRPr sz="1584"/>
            </a:pPr>
            <a:r>
              <a:t>По символу </a:t>
            </a:r>
            <a:r>
              <a:t>‘I’ </a:t>
            </a:r>
            <a:r>
              <a:t>переходим в состояние </a:t>
            </a:r>
            <a:r>
              <a:t>B</a:t>
            </a:r>
            <a:endParaRPr sz="2772"/>
          </a:p>
          <a:p>
            <a:pPr marL="339470" indent="-339470" defTabSz="905255">
              <a:lnSpc>
                <a:spcPct val="81000"/>
              </a:lnSpc>
              <a:spcBef>
                <a:spcPts val="900"/>
              </a:spcBef>
              <a:buSzPct val="100000"/>
              <a:buAutoNum type="arabicPeriod" startAt="1"/>
              <a:defRPr sz="1584"/>
            </a:pPr>
            <a:r>
              <a:t>По символу </a:t>
            </a:r>
            <a:r>
              <a:t>‘3’ </a:t>
            </a:r>
            <a:r>
              <a:t>переходим в состояние </a:t>
            </a:r>
            <a:r>
              <a:t>B</a:t>
            </a:r>
            <a:endParaRPr sz="2772"/>
          </a:p>
          <a:p>
            <a:pPr marL="339470" indent="-339470" defTabSz="905255">
              <a:lnSpc>
                <a:spcPct val="81000"/>
              </a:lnSpc>
              <a:spcBef>
                <a:spcPts val="900"/>
              </a:spcBef>
              <a:buSzPct val="100000"/>
              <a:buAutoNum type="arabicPeriod" startAt="1"/>
              <a:defRPr sz="1584"/>
            </a:pPr>
            <a:r>
              <a:t>По символу </a:t>
            </a:r>
            <a:r>
              <a:t>‘2’ </a:t>
            </a:r>
            <a:r>
              <a:t>переходим в состояние </a:t>
            </a:r>
            <a:r>
              <a:t>B</a:t>
            </a:r>
            <a:endParaRPr sz="2772"/>
          </a:p>
          <a:p>
            <a:pPr marL="339470" indent="-339470" defTabSz="905255">
              <a:lnSpc>
                <a:spcPct val="81000"/>
              </a:lnSpc>
              <a:spcBef>
                <a:spcPts val="900"/>
              </a:spcBef>
              <a:buSzPct val="100000"/>
              <a:buAutoNum type="arabicPeriod" startAt="1"/>
              <a:defRPr sz="1584"/>
            </a:pPr>
            <a:r>
              <a:t>Все символы считаны</a:t>
            </a:r>
            <a:endParaRPr sz="2772"/>
          </a:p>
          <a:p>
            <a:pPr marL="339470" indent="-339470" defTabSz="905255">
              <a:lnSpc>
                <a:spcPct val="81000"/>
              </a:lnSpc>
              <a:spcBef>
                <a:spcPts val="900"/>
              </a:spcBef>
              <a:buSzPct val="100000"/>
              <a:buAutoNum type="arabicPeriod" startAt="1"/>
              <a:defRPr sz="1584"/>
            </a:pPr>
            <a:r>
              <a:t>Находимся в финальном состоянии</a:t>
            </a:r>
            <a:r>
              <a:t> B</a:t>
            </a:r>
          </a:p>
          <a:p>
            <a:pPr marL="339470" indent="-339470" defTabSz="905255">
              <a:lnSpc>
                <a:spcPct val="81000"/>
              </a:lnSpc>
              <a:spcBef>
                <a:spcPts val="900"/>
              </a:spcBef>
              <a:buSzPct val="100000"/>
              <a:buAutoNum type="arabicPeriod" startAt="1"/>
              <a:defRPr sz="1584"/>
            </a:pPr>
            <a:r>
              <a:t>Лексема типа </a:t>
            </a:r>
            <a:r>
              <a:t>ID </a:t>
            </a:r>
            <a:r>
              <a:t>распознана</a:t>
            </a:r>
          </a:p>
        </p:txBody>
      </p:sp>
      <p:pic>
        <p:nvPicPr>
          <p:cNvPr id="167" name="Рисунок 21" descr="Рисунок 2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318" y="1533174"/>
            <a:ext cx="3856353" cy="228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Объект 2"/>
          <p:cNvSpPr txBox="1"/>
          <p:nvPr>
            <p:ph type="body" sz="quarter" idx="1"/>
          </p:nvPr>
        </p:nvSpPr>
        <p:spPr>
          <a:xfrm>
            <a:off x="4670088" y="886902"/>
            <a:ext cx="6268453" cy="30777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200"/>
            </a:pPr>
            <a:r>
              <a:t>РВ: е = (</a:t>
            </a:r>
            <a:r>
              <a:t>+|-|’’</a:t>
            </a:r>
            <a:r>
              <a:t>)</a:t>
            </a:r>
            <a14:m>
              <m:oMath>
                <m:sSup>
                  <m:e>
                    <m:r>
                      <m:rPr>
                        <m:nor/>
                      </m:rP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(0|…|9</m:t>
                    </m:r>
                    <m: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p>
                </m:sSup>
              </m:oMath>
            </a14:m>
            <a:r>
              <a:t>(</a:t>
            </a:r>
            <a:r>
              <a:t>.</a:t>
            </a:r>
            <a14:m>
              <m:oMath>
                <m:sSup>
                  <m:e>
                    <m:r>
                      <m:rPr>
                        <m:nor/>
                      </m:rP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(0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…|9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p>
                </m:sSup>
              </m:oMath>
            </a14:m>
            <a:r>
              <a:t>| ‘’ ) </a:t>
            </a:r>
          </a:p>
        </p:txBody>
      </p:sp>
      <p:sp>
        <p:nvSpPr>
          <p:cNvPr id="170" name="Заголовок 1"/>
          <p:cNvSpPr txBox="1"/>
          <p:nvPr>
            <p:ph type="title"/>
          </p:nvPr>
        </p:nvSpPr>
        <p:spPr>
          <a:xfrm>
            <a:off x="1" y="1"/>
            <a:ext cx="12153632" cy="5586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б)Для каждого РВ предложить КА, который распознает тексты соответствующих лексем. </a:t>
            </a:r>
          </a:p>
        </p:txBody>
      </p:sp>
      <p:grpSp>
        <p:nvGrpSpPr>
          <p:cNvPr id="339" name="Группа"/>
          <p:cNvGrpSpPr/>
          <p:nvPr/>
        </p:nvGrpSpPr>
        <p:grpSpPr>
          <a:xfrm>
            <a:off x="348571" y="1186009"/>
            <a:ext cx="11233930" cy="5675242"/>
            <a:chOff x="0" y="0"/>
            <a:chExt cx="11233927" cy="5675241"/>
          </a:xfrm>
        </p:grpSpPr>
        <p:pic>
          <p:nvPicPr>
            <p:cNvPr id="171" name="Рисунок 4" descr="Рисунок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65825" y="673599"/>
              <a:ext cx="1282802" cy="472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TextBox 10"/>
            <p:cNvSpPr txBox="1"/>
            <p:nvPr/>
          </p:nvSpPr>
          <p:spPr>
            <a:xfrm>
              <a:off x="286688" y="364253"/>
              <a:ext cx="2672489" cy="25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400"/>
              </a:lvl1pPr>
            </a:lstStyle>
            <a:p>
              <a:pPr/>
              <a:r>
                <a:t>1) Пусть А – начальное состояние.</a:t>
              </a:r>
            </a:p>
          </p:txBody>
        </p:sp>
        <p:sp>
          <p:nvSpPr>
            <p:cNvPr id="173" name="TextBox 15"/>
            <p:cNvSpPr txBox="1"/>
            <p:nvPr/>
          </p:nvSpPr>
          <p:spPr>
            <a:xfrm>
              <a:off x="3657780" y="258829"/>
              <a:ext cx="1655411" cy="1193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/>
              </a:pPr>
              <a:r>
                <a:t>2) </a:t>
              </a:r>
              <a:r>
                <a:t>Если константа начинается со знака «+» или «-», то переход по дуге в состояние </a:t>
              </a:r>
              <a:r>
                <a:t>PM.</a:t>
              </a:r>
            </a:p>
          </p:txBody>
        </p:sp>
        <p:sp>
          <p:nvSpPr>
            <p:cNvPr id="174" name="TextBox 28"/>
            <p:cNvSpPr txBox="1"/>
            <p:nvPr/>
          </p:nvSpPr>
          <p:spPr>
            <a:xfrm>
              <a:off x="7484977" y="0"/>
              <a:ext cx="3520481" cy="579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/>
              </a:pPr>
              <a:r>
                <a:t>3) После знака «+» или «-» должна идти целая часть , то есть переход в состояние </a:t>
              </a:r>
              <a:r>
                <a:t>IP</a:t>
              </a:r>
              <a:r>
                <a:t>.</a:t>
              </a:r>
            </a:p>
          </p:txBody>
        </p:sp>
        <p:sp>
          <p:nvSpPr>
            <p:cNvPr id="175" name="TextBox 31"/>
            <p:cNvSpPr txBox="1"/>
            <p:nvPr/>
          </p:nvSpPr>
          <p:spPr>
            <a:xfrm>
              <a:off x="307152" y="1455933"/>
              <a:ext cx="3267904" cy="1202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/>
              </a:pPr>
              <a:r>
                <a:t>4</a:t>
              </a:r>
              <a:r>
                <a:t>) </a:t>
              </a:r>
              <a:r>
                <a:t>Если константа не начинается со знака «+» или «-», то переход по дуге в состояние </a:t>
              </a:r>
              <a:r>
                <a:t>IP</a:t>
              </a:r>
              <a:r>
                <a:t>, если константа целое однозначное число, то состояние </a:t>
              </a:r>
              <a:r>
                <a:t>IP</a:t>
              </a:r>
              <a:r>
                <a:t> – финальное.</a:t>
              </a:r>
            </a:p>
          </p:txBody>
        </p:sp>
        <p:sp>
          <p:nvSpPr>
            <p:cNvPr id="176" name="TextBox 32"/>
            <p:cNvSpPr txBox="1"/>
            <p:nvPr/>
          </p:nvSpPr>
          <p:spPr>
            <a:xfrm>
              <a:off x="3615773" y="1546216"/>
              <a:ext cx="3690703" cy="624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/>
              </a:pPr>
              <a:r>
                <a:t>5) Если константа целое число, но многозначное, то в состоянии </a:t>
              </a:r>
              <a:r>
                <a:t>IP</a:t>
              </a:r>
              <a:r>
                <a:t> будет петля.</a:t>
              </a:r>
            </a:p>
          </p:txBody>
        </p:sp>
        <p:sp>
          <p:nvSpPr>
            <p:cNvPr id="177" name="TextBox 33"/>
            <p:cNvSpPr txBox="1"/>
            <p:nvPr/>
          </p:nvSpPr>
          <p:spPr>
            <a:xfrm>
              <a:off x="7587122" y="1706727"/>
              <a:ext cx="3575650" cy="5300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400"/>
              </a:lvl1pPr>
            </a:lstStyle>
            <a:p>
              <a:pPr/>
              <a:r>
                <a:t>6) Если константа дробное число, то переход в состояние С.</a:t>
              </a:r>
            </a:p>
          </p:txBody>
        </p:sp>
        <p:sp>
          <p:nvSpPr>
            <p:cNvPr id="178" name="TextBox 34"/>
            <p:cNvSpPr txBox="1"/>
            <p:nvPr/>
          </p:nvSpPr>
          <p:spPr>
            <a:xfrm>
              <a:off x="0" y="3780928"/>
              <a:ext cx="2592776" cy="1894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/>
              </a:pPr>
              <a:r>
                <a:t>7) Состояние С не может быть финальным, так как после точки должна идти дробная часть, то есть переход в состояние </a:t>
              </a:r>
              <a:r>
                <a:t>D.</a:t>
              </a:r>
            </a:p>
            <a:p>
              <a:pPr>
                <a:defRPr sz="1400"/>
              </a:pPr>
              <a:r>
                <a:t>Дробная часть может быть как однозначной, поэтому состояние </a:t>
              </a:r>
              <a:r>
                <a:t>FP </a:t>
              </a:r>
              <a:r>
                <a:t>– финальное.</a:t>
              </a:r>
            </a:p>
          </p:txBody>
        </p:sp>
        <p:sp>
          <p:nvSpPr>
            <p:cNvPr id="179" name="TextBox 36"/>
            <p:cNvSpPr txBox="1"/>
            <p:nvPr/>
          </p:nvSpPr>
          <p:spPr>
            <a:xfrm>
              <a:off x="6965331" y="3692989"/>
              <a:ext cx="4268598" cy="5390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/>
              </a:pPr>
              <a:r>
                <a:t>8) Дробная часть может быть и многозначной, поэтому в состоянии </a:t>
              </a:r>
              <a:r>
                <a:t>FP </a:t>
              </a:r>
              <a:r>
                <a:t>есть петля.</a:t>
              </a:r>
            </a:p>
          </p:txBody>
        </p:sp>
        <p:grpSp>
          <p:nvGrpSpPr>
            <p:cNvPr id="182" name="Овал 35"/>
            <p:cNvGrpSpPr/>
            <p:nvPr/>
          </p:nvGrpSpPr>
          <p:grpSpPr>
            <a:xfrm>
              <a:off x="5502001" y="265926"/>
              <a:ext cx="351865" cy="318386"/>
              <a:chOff x="0" y="0"/>
              <a:chExt cx="351864" cy="318385"/>
            </a:xfrm>
          </p:grpSpPr>
          <p:sp>
            <p:nvSpPr>
              <p:cNvPr id="180" name="Овал"/>
              <p:cNvSpPr/>
              <p:nvPr/>
            </p:nvSpPr>
            <p:spPr>
              <a:xfrm>
                <a:off x="-1" y="-1"/>
                <a:ext cx="351866" cy="31838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81" name="A"/>
              <p:cNvSpPr txBox="1"/>
              <p:nvPr/>
            </p:nvSpPr>
            <p:spPr>
              <a:xfrm>
                <a:off x="98636" y="8522"/>
                <a:ext cx="154591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83" name="Прямая со стрелкой 37"/>
            <p:cNvSpPr/>
            <p:nvPr/>
          </p:nvSpPr>
          <p:spPr>
            <a:xfrm>
              <a:off x="5186836" y="425118"/>
              <a:ext cx="315166" cy="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" name="Прямая со стрелкой 38"/>
            <p:cNvSpPr/>
            <p:nvPr/>
          </p:nvSpPr>
          <p:spPr>
            <a:xfrm>
              <a:off x="5793363" y="553105"/>
              <a:ext cx="372843" cy="41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5" name="TextBox 39"/>
            <p:cNvSpPr txBox="1"/>
            <p:nvPr/>
          </p:nvSpPr>
          <p:spPr>
            <a:xfrm>
              <a:off x="5884344" y="479932"/>
              <a:ext cx="401467" cy="301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+, -</a:t>
              </a:r>
            </a:p>
          </p:txBody>
        </p:sp>
        <p:grpSp>
          <p:nvGrpSpPr>
            <p:cNvPr id="188" name="Овал 40"/>
            <p:cNvGrpSpPr/>
            <p:nvPr/>
          </p:nvGrpSpPr>
          <p:grpSpPr>
            <a:xfrm>
              <a:off x="6016643" y="929433"/>
              <a:ext cx="688107" cy="505440"/>
              <a:chOff x="0" y="0"/>
              <a:chExt cx="688106" cy="505438"/>
            </a:xfrm>
          </p:grpSpPr>
          <p:sp>
            <p:nvSpPr>
              <p:cNvPr id="186" name="Овал"/>
              <p:cNvSpPr/>
              <p:nvPr/>
            </p:nvSpPr>
            <p:spPr>
              <a:xfrm>
                <a:off x="0" y="0"/>
                <a:ext cx="688107" cy="50543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87" name="PM"/>
              <p:cNvSpPr txBox="1"/>
              <p:nvPr/>
            </p:nvSpPr>
            <p:spPr>
              <a:xfrm>
                <a:off x="147877" y="102049"/>
                <a:ext cx="392351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700"/>
                </a:lvl1pPr>
              </a:lstStyle>
              <a:p>
                <a:pPr/>
                <a:r>
                  <a:t>PM</a:t>
                </a:r>
              </a:p>
            </p:txBody>
          </p:sp>
        </p:grpSp>
        <p:grpSp>
          <p:nvGrpSpPr>
            <p:cNvPr id="191" name="Овал 42"/>
            <p:cNvGrpSpPr/>
            <p:nvPr/>
          </p:nvGrpSpPr>
          <p:grpSpPr>
            <a:xfrm>
              <a:off x="8342728" y="477084"/>
              <a:ext cx="351865" cy="318387"/>
              <a:chOff x="0" y="0"/>
              <a:chExt cx="351864" cy="318385"/>
            </a:xfrm>
          </p:grpSpPr>
          <p:sp>
            <p:nvSpPr>
              <p:cNvPr id="189" name="Овал"/>
              <p:cNvSpPr/>
              <p:nvPr/>
            </p:nvSpPr>
            <p:spPr>
              <a:xfrm>
                <a:off x="-1" y="-1"/>
                <a:ext cx="351866" cy="31838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90" name="A"/>
              <p:cNvSpPr txBox="1"/>
              <p:nvPr/>
            </p:nvSpPr>
            <p:spPr>
              <a:xfrm>
                <a:off x="98636" y="8522"/>
                <a:ext cx="154591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92" name="Прямая со стрелкой 43"/>
            <p:cNvSpPr/>
            <p:nvPr/>
          </p:nvSpPr>
          <p:spPr>
            <a:xfrm>
              <a:off x="8027562" y="636277"/>
              <a:ext cx="315167" cy="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2" name="Прямая со стрелкой 44"/>
            <p:cNvSpPr/>
            <p:nvPr/>
          </p:nvSpPr>
          <p:spPr>
            <a:xfrm>
              <a:off x="8634090" y="764263"/>
              <a:ext cx="372843" cy="41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4" name="TextBox 45"/>
            <p:cNvSpPr txBox="1"/>
            <p:nvPr/>
          </p:nvSpPr>
          <p:spPr>
            <a:xfrm>
              <a:off x="8725071" y="691091"/>
              <a:ext cx="401466" cy="301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+, -</a:t>
              </a:r>
            </a:p>
          </p:txBody>
        </p:sp>
        <p:grpSp>
          <p:nvGrpSpPr>
            <p:cNvPr id="197" name="Овал 46"/>
            <p:cNvGrpSpPr/>
            <p:nvPr/>
          </p:nvGrpSpPr>
          <p:grpSpPr>
            <a:xfrm>
              <a:off x="8857370" y="1140592"/>
              <a:ext cx="688107" cy="505440"/>
              <a:chOff x="0" y="0"/>
              <a:chExt cx="688106" cy="505438"/>
            </a:xfrm>
          </p:grpSpPr>
          <p:sp>
            <p:nvSpPr>
              <p:cNvPr id="195" name="Овал"/>
              <p:cNvSpPr/>
              <p:nvPr/>
            </p:nvSpPr>
            <p:spPr>
              <a:xfrm>
                <a:off x="0" y="0"/>
                <a:ext cx="688107" cy="50543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96" name="PM"/>
              <p:cNvSpPr txBox="1"/>
              <p:nvPr/>
            </p:nvSpPr>
            <p:spPr>
              <a:xfrm>
                <a:off x="147877" y="102049"/>
                <a:ext cx="392351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700"/>
                </a:lvl1pPr>
              </a:lstStyle>
              <a:p>
                <a:pPr/>
                <a:r>
                  <a:t>PM</a:t>
                </a:r>
              </a:p>
            </p:txBody>
          </p:sp>
        </p:grpSp>
        <p:grpSp>
          <p:nvGrpSpPr>
            <p:cNvPr id="200" name="Овал 48"/>
            <p:cNvGrpSpPr/>
            <p:nvPr/>
          </p:nvGrpSpPr>
          <p:grpSpPr>
            <a:xfrm>
              <a:off x="9787319" y="530897"/>
              <a:ext cx="465865" cy="359622"/>
              <a:chOff x="0" y="0"/>
              <a:chExt cx="465864" cy="359621"/>
            </a:xfrm>
          </p:grpSpPr>
          <p:sp>
            <p:nvSpPr>
              <p:cNvPr id="198" name="Овал"/>
              <p:cNvSpPr/>
              <p:nvPr/>
            </p:nvSpPr>
            <p:spPr>
              <a:xfrm>
                <a:off x="0" y="0"/>
                <a:ext cx="465865" cy="35962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99" name="IP"/>
              <p:cNvSpPr txBox="1"/>
              <p:nvPr/>
            </p:nvSpPr>
            <p:spPr>
              <a:xfrm>
                <a:off x="115331" y="39361"/>
                <a:ext cx="235202" cy="2808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400"/>
                </a:lvl1pPr>
              </a:lstStyle>
              <a:p>
                <a:pPr/>
                <a:r>
                  <a:t>IP</a:t>
                </a:r>
              </a:p>
            </p:txBody>
          </p:sp>
        </p:grpSp>
        <p:sp>
          <p:nvSpPr>
            <p:cNvPr id="343" name="Прямая со стрелкой 49"/>
            <p:cNvSpPr/>
            <p:nvPr/>
          </p:nvSpPr>
          <p:spPr>
            <a:xfrm>
              <a:off x="9433835" y="846839"/>
              <a:ext cx="423119" cy="352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02" name="TextBox 53"/>
            <p:cNvSpPr txBox="1"/>
            <p:nvPr/>
          </p:nvSpPr>
          <p:spPr>
            <a:xfrm>
              <a:off x="9614165" y="924477"/>
              <a:ext cx="605381" cy="30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0,…,9</a:t>
              </a:r>
            </a:p>
          </p:txBody>
        </p:sp>
        <p:grpSp>
          <p:nvGrpSpPr>
            <p:cNvPr id="205" name="Овал 54"/>
            <p:cNvGrpSpPr/>
            <p:nvPr/>
          </p:nvGrpSpPr>
          <p:grpSpPr>
            <a:xfrm>
              <a:off x="780114" y="2628113"/>
              <a:ext cx="351865" cy="318387"/>
              <a:chOff x="0" y="0"/>
              <a:chExt cx="351864" cy="318385"/>
            </a:xfrm>
          </p:grpSpPr>
          <p:sp>
            <p:nvSpPr>
              <p:cNvPr id="203" name="Овал"/>
              <p:cNvSpPr/>
              <p:nvPr/>
            </p:nvSpPr>
            <p:spPr>
              <a:xfrm>
                <a:off x="-1" y="-1"/>
                <a:ext cx="351866" cy="31838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04" name="A"/>
              <p:cNvSpPr txBox="1"/>
              <p:nvPr/>
            </p:nvSpPr>
            <p:spPr>
              <a:xfrm>
                <a:off x="98636" y="8522"/>
                <a:ext cx="154591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206" name="Прямая со стрелкой 55"/>
            <p:cNvSpPr/>
            <p:nvPr/>
          </p:nvSpPr>
          <p:spPr>
            <a:xfrm>
              <a:off x="464948" y="2787306"/>
              <a:ext cx="315167" cy="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4" name="Прямая со стрелкой 56"/>
            <p:cNvSpPr/>
            <p:nvPr/>
          </p:nvSpPr>
          <p:spPr>
            <a:xfrm>
              <a:off x="1071476" y="2915292"/>
              <a:ext cx="372843" cy="41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08" name="TextBox 57"/>
            <p:cNvSpPr txBox="1"/>
            <p:nvPr/>
          </p:nvSpPr>
          <p:spPr>
            <a:xfrm>
              <a:off x="1162457" y="2842120"/>
              <a:ext cx="401467" cy="30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+, -</a:t>
              </a:r>
            </a:p>
          </p:txBody>
        </p:sp>
        <p:grpSp>
          <p:nvGrpSpPr>
            <p:cNvPr id="211" name="Овал 58"/>
            <p:cNvGrpSpPr/>
            <p:nvPr/>
          </p:nvGrpSpPr>
          <p:grpSpPr>
            <a:xfrm>
              <a:off x="1294756" y="3291621"/>
              <a:ext cx="688107" cy="505440"/>
              <a:chOff x="0" y="0"/>
              <a:chExt cx="688106" cy="505438"/>
            </a:xfrm>
          </p:grpSpPr>
          <p:sp>
            <p:nvSpPr>
              <p:cNvPr id="209" name="Овал"/>
              <p:cNvSpPr/>
              <p:nvPr/>
            </p:nvSpPr>
            <p:spPr>
              <a:xfrm>
                <a:off x="0" y="0"/>
                <a:ext cx="688107" cy="50543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10" name="PM"/>
              <p:cNvSpPr txBox="1"/>
              <p:nvPr/>
            </p:nvSpPr>
            <p:spPr>
              <a:xfrm>
                <a:off x="147877" y="102049"/>
                <a:ext cx="392351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700"/>
                </a:lvl1pPr>
              </a:lstStyle>
              <a:p>
                <a:pPr/>
                <a:r>
                  <a:t>PM</a:t>
                </a:r>
              </a:p>
            </p:txBody>
          </p:sp>
        </p:grpSp>
        <p:grpSp>
          <p:nvGrpSpPr>
            <p:cNvPr id="214" name="Овал 59"/>
            <p:cNvGrpSpPr/>
            <p:nvPr/>
          </p:nvGrpSpPr>
          <p:grpSpPr>
            <a:xfrm>
              <a:off x="2265584" y="2549415"/>
              <a:ext cx="611250" cy="468455"/>
              <a:chOff x="0" y="0"/>
              <a:chExt cx="611249" cy="468453"/>
            </a:xfrm>
          </p:grpSpPr>
          <p:sp>
            <p:nvSpPr>
              <p:cNvPr id="212" name="Овал"/>
              <p:cNvSpPr/>
              <p:nvPr/>
            </p:nvSpPr>
            <p:spPr>
              <a:xfrm>
                <a:off x="-1" y="0"/>
                <a:ext cx="611251" cy="46845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13" name="IP"/>
              <p:cNvSpPr txBox="1"/>
              <p:nvPr/>
            </p:nvSpPr>
            <p:spPr>
              <a:xfrm>
                <a:off x="136622" y="83556"/>
                <a:ext cx="338005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pPr/>
                <a:r>
                  <a:t>IP</a:t>
                </a:r>
              </a:p>
            </p:txBody>
          </p:sp>
        </p:grpSp>
        <p:sp>
          <p:nvSpPr>
            <p:cNvPr id="345" name="Прямая со стрелкой 60"/>
            <p:cNvSpPr/>
            <p:nvPr/>
          </p:nvSpPr>
          <p:spPr>
            <a:xfrm>
              <a:off x="1874009" y="2958444"/>
              <a:ext cx="482943" cy="394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6" name="TextBox 61"/>
            <p:cNvSpPr txBox="1"/>
            <p:nvPr/>
          </p:nvSpPr>
          <p:spPr>
            <a:xfrm>
              <a:off x="2124889" y="3035686"/>
              <a:ext cx="605382" cy="301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0,…,9</a:t>
              </a:r>
            </a:p>
          </p:txBody>
        </p:sp>
        <p:sp>
          <p:nvSpPr>
            <p:cNvPr id="346" name="Прямая со стрелкой 62"/>
            <p:cNvSpPr/>
            <p:nvPr/>
          </p:nvSpPr>
          <p:spPr>
            <a:xfrm>
              <a:off x="1138492" y="2784350"/>
              <a:ext cx="1120744" cy="2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8" name="TextBox 67"/>
            <p:cNvSpPr txBox="1"/>
            <p:nvPr/>
          </p:nvSpPr>
          <p:spPr>
            <a:xfrm>
              <a:off x="1408871" y="2500665"/>
              <a:ext cx="603975" cy="30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0,…,9</a:t>
              </a:r>
            </a:p>
          </p:txBody>
        </p:sp>
        <p:grpSp>
          <p:nvGrpSpPr>
            <p:cNvPr id="221" name="Овал 70"/>
            <p:cNvGrpSpPr/>
            <p:nvPr/>
          </p:nvGrpSpPr>
          <p:grpSpPr>
            <a:xfrm>
              <a:off x="4241903" y="2486378"/>
              <a:ext cx="351866" cy="318386"/>
              <a:chOff x="0" y="0"/>
              <a:chExt cx="351864" cy="318385"/>
            </a:xfrm>
          </p:grpSpPr>
          <p:sp>
            <p:nvSpPr>
              <p:cNvPr id="219" name="Овал"/>
              <p:cNvSpPr/>
              <p:nvPr/>
            </p:nvSpPr>
            <p:spPr>
              <a:xfrm>
                <a:off x="-1" y="-1"/>
                <a:ext cx="351866" cy="31838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20" name="A"/>
              <p:cNvSpPr txBox="1"/>
              <p:nvPr/>
            </p:nvSpPr>
            <p:spPr>
              <a:xfrm>
                <a:off x="98636" y="8522"/>
                <a:ext cx="154591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222" name="Прямая со стрелкой 71"/>
            <p:cNvSpPr/>
            <p:nvPr/>
          </p:nvSpPr>
          <p:spPr>
            <a:xfrm>
              <a:off x="3926738" y="2645571"/>
              <a:ext cx="315166" cy="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7" name="Прямая со стрелкой 72"/>
            <p:cNvSpPr/>
            <p:nvPr/>
          </p:nvSpPr>
          <p:spPr>
            <a:xfrm>
              <a:off x="4533265" y="2773557"/>
              <a:ext cx="372844" cy="41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4" name="TextBox 73"/>
            <p:cNvSpPr txBox="1"/>
            <p:nvPr/>
          </p:nvSpPr>
          <p:spPr>
            <a:xfrm>
              <a:off x="4624247" y="2700385"/>
              <a:ext cx="401466" cy="30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+, -</a:t>
              </a:r>
            </a:p>
          </p:txBody>
        </p:sp>
        <p:grpSp>
          <p:nvGrpSpPr>
            <p:cNvPr id="227" name="Овал 74"/>
            <p:cNvGrpSpPr/>
            <p:nvPr/>
          </p:nvGrpSpPr>
          <p:grpSpPr>
            <a:xfrm>
              <a:off x="4756546" y="3149886"/>
              <a:ext cx="688107" cy="505440"/>
              <a:chOff x="0" y="0"/>
              <a:chExt cx="688106" cy="505438"/>
            </a:xfrm>
          </p:grpSpPr>
          <p:sp>
            <p:nvSpPr>
              <p:cNvPr id="225" name="Овал"/>
              <p:cNvSpPr/>
              <p:nvPr/>
            </p:nvSpPr>
            <p:spPr>
              <a:xfrm>
                <a:off x="0" y="0"/>
                <a:ext cx="688107" cy="50543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26" name="PM"/>
              <p:cNvSpPr txBox="1"/>
              <p:nvPr/>
            </p:nvSpPr>
            <p:spPr>
              <a:xfrm>
                <a:off x="147877" y="102049"/>
                <a:ext cx="392351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700"/>
                </a:lvl1pPr>
              </a:lstStyle>
              <a:p>
                <a:pPr/>
                <a:r>
                  <a:t>PM</a:t>
                </a:r>
              </a:p>
            </p:txBody>
          </p:sp>
        </p:grpSp>
        <p:grpSp>
          <p:nvGrpSpPr>
            <p:cNvPr id="230" name="Овал 75"/>
            <p:cNvGrpSpPr/>
            <p:nvPr/>
          </p:nvGrpSpPr>
          <p:grpSpPr>
            <a:xfrm>
              <a:off x="5731596" y="2427881"/>
              <a:ext cx="588892" cy="439571"/>
              <a:chOff x="0" y="0"/>
              <a:chExt cx="588890" cy="439570"/>
            </a:xfrm>
          </p:grpSpPr>
          <p:sp>
            <p:nvSpPr>
              <p:cNvPr id="228" name="Овал"/>
              <p:cNvSpPr/>
              <p:nvPr/>
            </p:nvSpPr>
            <p:spPr>
              <a:xfrm>
                <a:off x="-1" y="0"/>
                <a:ext cx="588892" cy="43957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29" name="IP"/>
              <p:cNvSpPr txBox="1"/>
              <p:nvPr/>
            </p:nvSpPr>
            <p:spPr>
              <a:xfrm>
                <a:off x="133348" y="69114"/>
                <a:ext cx="322195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pPr/>
                <a:r>
                  <a:t>IP</a:t>
                </a:r>
              </a:p>
            </p:txBody>
          </p:sp>
        </p:grpSp>
        <p:sp>
          <p:nvSpPr>
            <p:cNvPr id="348" name="Прямая со стрелкой 76"/>
            <p:cNvSpPr/>
            <p:nvPr/>
          </p:nvSpPr>
          <p:spPr>
            <a:xfrm>
              <a:off x="5335813" y="2813916"/>
              <a:ext cx="486432" cy="39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32" name="TextBox 77"/>
            <p:cNvSpPr txBox="1"/>
            <p:nvPr/>
          </p:nvSpPr>
          <p:spPr>
            <a:xfrm>
              <a:off x="5586679" y="2893951"/>
              <a:ext cx="605382" cy="301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0,…,9</a:t>
              </a:r>
            </a:p>
          </p:txBody>
        </p:sp>
        <p:sp>
          <p:nvSpPr>
            <p:cNvPr id="349" name="Прямая со стрелкой 78"/>
            <p:cNvSpPr/>
            <p:nvPr/>
          </p:nvSpPr>
          <p:spPr>
            <a:xfrm>
              <a:off x="4600281" y="2645809"/>
              <a:ext cx="1124966" cy="1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34" name="TextBox 79"/>
            <p:cNvSpPr txBox="1"/>
            <p:nvPr/>
          </p:nvSpPr>
          <p:spPr>
            <a:xfrm>
              <a:off x="4870660" y="2358930"/>
              <a:ext cx="605382" cy="301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0,…,9</a:t>
              </a:r>
            </a:p>
          </p:txBody>
        </p:sp>
        <p:sp>
          <p:nvSpPr>
            <p:cNvPr id="235" name="Соединитель: изогнутый 84"/>
            <p:cNvSpPr/>
            <p:nvPr/>
          </p:nvSpPr>
          <p:spPr>
            <a:xfrm rot="16200000">
              <a:off x="5838745" y="2096755"/>
              <a:ext cx="386082" cy="416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0"/>
                    <a:pt x="21600" y="5400"/>
                    <a:pt x="21600" y="10800"/>
                  </a:cubicBezTo>
                  <a:cubicBezTo>
                    <a:pt x="21600" y="16200"/>
                    <a:pt x="11121" y="21600"/>
                    <a:pt x="643" y="2160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6" name="TextBox 85"/>
            <p:cNvSpPr txBox="1"/>
            <p:nvPr/>
          </p:nvSpPr>
          <p:spPr>
            <a:xfrm>
              <a:off x="5764407" y="1996968"/>
              <a:ext cx="605381" cy="30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0,…,9</a:t>
              </a:r>
            </a:p>
          </p:txBody>
        </p:sp>
        <p:grpSp>
          <p:nvGrpSpPr>
            <p:cNvPr id="239" name="Овал 86"/>
            <p:cNvGrpSpPr/>
            <p:nvPr/>
          </p:nvGrpSpPr>
          <p:grpSpPr>
            <a:xfrm>
              <a:off x="5789935" y="2474016"/>
              <a:ext cx="478363" cy="353099"/>
              <a:chOff x="0" y="0"/>
              <a:chExt cx="478361" cy="353098"/>
            </a:xfrm>
          </p:grpSpPr>
          <p:sp>
            <p:nvSpPr>
              <p:cNvPr id="237" name="Овал"/>
              <p:cNvSpPr/>
              <p:nvPr/>
            </p:nvSpPr>
            <p:spPr>
              <a:xfrm>
                <a:off x="0" y="-1"/>
                <a:ext cx="478362" cy="3531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38" name="IP"/>
              <p:cNvSpPr txBox="1"/>
              <p:nvPr/>
            </p:nvSpPr>
            <p:spPr>
              <a:xfrm>
                <a:off x="117161" y="25878"/>
                <a:ext cx="244038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500"/>
                </a:lvl1pPr>
              </a:lstStyle>
              <a:p>
                <a:pPr/>
                <a:r>
                  <a:t>IP</a:t>
                </a:r>
              </a:p>
            </p:txBody>
          </p:sp>
        </p:grpSp>
        <p:grpSp>
          <p:nvGrpSpPr>
            <p:cNvPr id="242" name="Овал 102"/>
            <p:cNvGrpSpPr/>
            <p:nvPr/>
          </p:nvGrpSpPr>
          <p:grpSpPr>
            <a:xfrm>
              <a:off x="7498712" y="2509798"/>
              <a:ext cx="351865" cy="318386"/>
              <a:chOff x="0" y="0"/>
              <a:chExt cx="351864" cy="318385"/>
            </a:xfrm>
          </p:grpSpPr>
          <p:sp>
            <p:nvSpPr>
              <p:cNvPr id="240" name="Овал"/>
              <p:cNvSpPr/>
              <p:nvPr/>
            </p:nvSpPr>
            <p:spPr>
              <a:xfrm>
                <a:off x="-1" y="-1"/>
                <a:ext cx="351866" cy="31838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41" name="A"/>
              <p:cNvSpPr txBox="1"/>
              <p:nvPr/>
            </p:nvSpPr>
            <p:spPr>
              <a:xfrm>
                <a:off x="98636" y="8522"/>
                <a:ext cx="154591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243" name="Прямая со стрелкой 103"/>
            <p:cNvSpPr/>
            <p:nvPr/>
          </p:nvSpPr>
          <p:spPr>
            <a:xfrm>
              <a:off x="7183546" y="2668991"/>
              <a:ext cx="315166" cy="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" name="Прямая со стрелкой 104"/>
            <p:cNvSpPr/>
            <p:nvPr/>
          </p:nvSpPr>
          <p:spPr>
            <a:xfrm>
              <a:off x="7790074" y="2796977"/>
              <a:ext cx="372843" cy="41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5" name="TextBox 105"/>
            <p:cNvSpPr txBox="1"/>
            <p:nvPr/>
          </p:nvSpPr>
          <p:spPr>
            <a:xfrm>
              <a:off x="7881054" y="2723805"/>
              <a:ext cx="401467" cy="30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+, -</a:t>
              </a:r>
            </a:p>
          </p:txBody>
        </p:sp>
        <p:grpSp>
          <p:nvGrpSpPr>
            <p:cNvPr id="248" name="Овал 106"/>
            <p:cNvGrpSpPr/>
            <p:nvPr/>
          </p:nvGrpSpPr>
          <p:grpSpPr>
            <a:xfrm>
              <a:off x="8013353" y="3173306"/>
              <a:ext cx="688108" cy="505439"/>
              <a:chOff x="0" y="0"/>
              <a:chExt cx="688106" cy="505438"/>
            </a:xfrm>
          </p:grpSpPr>
          <p:sp>
            <p:nvSpPr>
              <p:cNvPr id="246" name="Овал"/>
              <p:cNvSpPr/>
              <p:nvPr/>
            </p:nvSpPr>
            <p:spPr>
              <a:xfrm>
                <a:off x="0" y="0"/>
                <a:ext cx="688107" cy="50543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47" name="PM"/>
              <p:cNvSpPr txBox="1"/>
              <p:nvPr/>
            </p:nvSpPr>
            <p:spPr>
              <a:xfrm>
                <a:off x="147877" y="102049"/>
                <a:ext cx="392351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700"/>
                </a:lvl1pPr>
              </a:lstStyle>
              <a:p>
                <a:pPr/>
                <a:r>
                  <a:t>PM</a:t>
                </a:r>
              </a:p>
            </p:txBody>
          </p:sp>
        </p:grpSp>
        <p:grpSp>
          <p:nvGrpSpPr>
            <p:cNvPr id="251" name="Овал 107"/>
            <p:cNvGrpSpPr/>
            <p:nvPr/>
          </p:nvGrpSpPr>
          <p:grpSpPr>
            <a:xfrm>
              <a:off x="8988403" y="2451301"/>
              <a:ext cx="588892" cy="439571"/>
              <a:chOff x="0" y="0"/>
              <a:chExt cx="588890" cy="439570"/>
            </a:xfrm>
          </p:grpSpPr>
          <p:sp>
            <p:nvSpPr>
              <p:cNvPr id="249" name="Овал"/>
              <p:cNvSpPr/>
              <p:nvPr/>
            </p:nvSpPr>
            <p:spPr>
              <a:xfrm>
                <a:off x="-1" y="0"/>
                <a:ext cx="588892" cy="43957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50" name="IP"/>
              <p:cNvSpPr txBox="1"/>
              <p:nvPr/>
            </p:nvSpPr>
            <p:spPr>
              <a:xfrm>
                <a:off x="133348" y="69114"/>
                <a:ext cx="322195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pPr/>
                <a:r>
                  <a:t>IP</a:t>
                </a:r>
              </a:p>
            </p:txBody>
          </p:sp>
        </p:grpSp>
        <p:sp>
          <p:nvSpPr>
            <p:cNvPr id="351" name="Прямая со стрелкой 108"/>
            <p:cNvSpPr/>
            <p:nvPr/>
          </p:nvSpPr>
          <p:spPr>
            <a:xfrm>
              <a:off x="8592621" y="2837336"/>
              <a:ext cx="486432" cy="39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3" name="TextBox 109"/>
            <p:cNvSpPr txBox="1"/>
            <p:nvPr/>
          </p:nvSpPr>
          <p:spPr>
            <a:xfrm>
              <a:off x="8843486" y="2917371"/>
              <a:ext cx="605382" cy="301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0,…,9</a:t>
              </a:r>
            </a:p>
          </p:txBody>
        </p:sp>
        <p:sp>
          <p:nvSpPr>
            <p:cNvPr id="352" name="Прямая со стрелкой 110"/>
            <p:cNvSpPr/>
            <p:nvPr/>
          </p:nvSpPr>
          <p:spPr>
            <a:xfrm>
              <a:off x="7857090" y="2669228"/>
              <a:ext cx="1124965" cy="1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5" name="TextBox 111"/>
            <p:cNvSpPr txBox="1"/>
            <p:nvPr/>
          </p:nvSpPr>
          <p:spPr>
            <a:xfrm>
              <a:off x="8127468" y="2382350"/>
              <a:ext cx="605381" cy="30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0,…,9</a:t>
              </a:r>
            </a:p>
          </p:txBody>
        </p:sp>
        <p:sp>
          <p:nvSpPr>
            <p:cNvPr id="256" name="Соединитель: изогнутый 112"/>
            <p:cNvSpPr/>
            <p:nvPr/>
          </p:nvSpPr>
          <p:spPr>
            <a:xfrm rot="16200000">
              <a:off x="9118532" y="2143153"/>
              <a:ext cx="340124" cy="416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0"/>
                    <a:pt x="21600" y="5400"/>
                    <a:pt x="21600" y="10800"/>
                  </a:cubicBezTo>
                  <a:cubicBezTo>
                    <a:pt x="21600" y="16200"/>
                    <a:pt x="11165" y="21600"/>
                    <a:pt x="730" y="2160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7" name="TextBox 113"/>
            <p:cNvSpPr txBox="1"/>
            <p:nvPr/>
          </p:nvSpPr>
          <p:spPr>
            <a:xfrm>
              <a:off x="9029765" y="2020107"/>
              <a:ext cx="605382" cy="30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0,…,9</a:t>
              </a:r>
            </a:p>
          </p:txBody>
        </p:sp>
        <p:grpSp>
          <p:nvGrpSpPr>
            <p:cNvPr id="260" name="Овал 114"/>
            <p:cNvGrpSpPr/>
            <p:nvPr/>
          </p:nvGrpSpPr>
          <p:grpSpPr>
            <a:xfrm>
              <a:off x="9046743" y="2497435"/>
              <a:ext cx="478362" cy="353100"/>
              <a:chOff x="0" y="0"/>
              <a:chExt cx="478361" cy="353098"/>
            </a:xfrm>
          </p:grpSpPr>
          <p:sp>
            <p:nvSpPr>
              <p:cNvPr id="258" name="Овал"/>
              <p:cNvSpPr/>
              <p:nvPr/>
            </p:nvSpPr>
            <p:spPr>
              <a:xfrm>
                <a:off x="0" y="-1"/>
                <a:ext cx="478362" cy="3531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59" name="IP"/>
              <p:cNvSpPr txBox="1"/>
              <p:nvPr/>
            </p:nvSpPr>
            <p:spPr>
              <a:xfrm>
                <a:off x="117161" y="25878"/>
                <a:ext cx="244038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500"/>
                </a:lvl1pPr>
              </a:lstStyle>
              <a:p>
                <a:pPr/>
                <a:r>
                  <a:t>IP</a:t>
                </a:r>
              </a:p>
            </p:txBody>
          </p:sp>
        </p:grpSp>
        <p:grpSp>
          <p:nvGrpSpPr>
            <p:cNvPr id="263" name="Овал 115"/>
            <p:cNvGrpSpPr/>
            <p:nvPr/>
          </p:nvGrpSpPr>
          <p:grpSpPr>
            <a:xfrm>
              <a:off x="10223406" y="2514791"/>
              <a:ext cx="351865" cy="318386"/>
              <a:chOff x="0" y="0"/>
              <a:chExt cx="351864" cy="318385"/>
            </a:xfrm>
          </p:grpSpPr>
          <p:sp>
            <p:nvSpPr>
              <p:cNvPr id="261" name="Овал"/>
              <p:cNvSpPr/>
              <p:nvPr/>
            </p:nvSpPr>
            <p:spPr>
              <a:xfrm>
                <a:off x="-1" y="-1"/>
                <a:ext cx="351866" cy="31838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62" name="C"/>
              <p:cNvSpPr txBox="1"/>
              <p:nvPr/>
            </p:nvSpPr>
            <p:spPr>
              <a:xfrm>
                <a:off x="98636" y="8522"/>
                <a:ext cx="154591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353" name="Прямая со стрелкой 116"/>
            <p:cNvSpPr/>
            <p:nvPr/>
          </p:nvSpPr>
          <p:spPr>
            <a:xfrm>
              <a:off x="9583714" y="2671867"/>
              <a:ext cx="633344" cy="1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5" name="TextBox 126"/>
            <p:cNvSpPr txBox="1"/>
            <p:nvPr/>
          </p:nvSpPr>
          <p:spPr>
            <a:xfrm>
              <a:off x="9802235" y="2389674"/>
              <a:ext cx="605381" cy="301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.</a:t>
              </a:r>
            </a:p>
          </p:txBody>
        </p:sp>
        <p:grpSp>
          <p:nvGrpSpPr>
            <p:cNvPr id="268" name="Овал 130"/>
            <p:cNvGrpSpPr/>
            <p:nvPr/>
          </p:nvGrpSpPr>
          <p:grpSpPr>
            <a:xfrm>
              <a:off x="2876603" y="4363408"/>
              <a:ext cx="351865" cy="318386"/>
              <a:chOff x="0" y="0"/>
              <a:chExt cx="351864" cy="318385"/>
            </a:xfrm>
          </p:grpSpPr>
          <p:sp>
            <p:nvSpPr>
              <p:cNvPr id="266" name="Овал"/>
              <p:cNvSpPr/>
              <p:nvPr/>
            </p:nvSpPr>
            <p:spPr>
              <a:xfrm>
                <a:off x="-1" y="-1"/>
                <a:ext cx="351866" cy="31838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67" name="A"/>
              <p:cNvSpPr txBox="1"/>
              <p:nvPr/>
            </p:nvSpPr>
            <p:spPr>
              <a:xfrm>
                <a:off x="98636" y="8522"/>
                <a:ext cx="154591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269" name="Прямая со стрелкой 131"/>
            <p:cNvSpPr/>
            <p:nvPr/>
          </p:nvSpPr>
          <p:spPr>
            <a:xfrm>
              <a:off x="2561438" y="4522600"/>
              <a:ext cx="315166" cy="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4" name="Прямая со стрелкой 132"/>
            <p:cNvSpPr/>
            <p:nvPr/>
          </p:nvSpPr>
          <p:spPr>
            <a:xfrm>
              <a:off x="3167965" y="4650587"/>
              <a:ext cx="372843" cy="41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71" name="TextBox 133"/>
            <p:cNvSpPr txBox="1"/>
            <p:nvPr/>
          </p:nvSpPr>
          <p:spPr>
            <a:xfrm>
              <a:off x="3258947" y="4577414"/>
              <a:ext cx="401466" cy="301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+, -</a:t>
              </a:r>
            </a:p>
          </p:txBody>
        </p:sp>
        <p:grpSp>
          <p:nvGrpSpPr>
            <p:cNvPr id="274" name="Овал 134"/>
            <p:cNvGrpSpPr/>
            <p:nvPr/>
          </p:nvGrpSpPr>
          <p:grpSpPr>
            <a:xfrm>
              <a:off x="3391245" y="5026915"/>
              <a:ext cx="688108" cy="505440"/>
              <a:chOff x="0" y="0"/>
              <a:chExt cx="688106" cy="505438"/>
            </a:xfrm>
          </p:grpSpPr>
          <p:sp>
            <p:nvSpPr>
              <p:cNvPr id="272" name="Овал"/>
              <p:cNvSpPr/>
              <p:nvPr/>
            </p:nvSpPr>
            <p:spPr>
              <a:xfrm>
                <a:off x="0" y="0"/>
                <a:ext cx="688107" cy="50543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73" name="PM"/>
              <p:cNvSpPr txBox="1"/>
              <p:nvPr/>
            </p:nvSpPr>
            <p:spPr>
              <a:xfrm>
                <a:off x="147877" y="102049"/>
                <a:ext cx="392351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pPr/>
                <a:r>
                  <a:t>PM</a:t>
                </a:r>
              </a:p>
            </p:txBody>
          </p:sp>
        </p:grpSp>
        <p:grpSp>
          <p:nvGrpSpPr>
            <p:cNvPr id="277" name="Овал 135"/>
            <p:cNvGrpSpPr/>
            <p:nvPr/>
          </p:nvGrpSpPr>
          <p:grpSpPr>
            <a:xfrm>
              <a:off x="4125954" y="4304910"/>
              <a:ext cx="588892" cy="439572"/>
              <a:chOff x="0" y="0"/>
              <a:chExt cx="588890" cy="439570"/>
            </a:xfrm>
          </p:grpSpPr>
          <p:sp>
            <p:nvSpPr>
              <p:cNvPr id="275" name="Овал"/>
              <p:cNvSpPr/>
              <p:nvPr/>
            </p:nvSpPr>
            <p:spPr>
              <a:xfrm>
                <a:off x="-1" y="0"/>
                <a:ext cx="588892" cy="43957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76" name="IP"/>
              <p:cNvSpPr txBox="1"/>
              <p:nvPr/>
            </p:nvSpPr>
            <p:spPr>
              <a:xfrm>
                <a:off x="133348" y="69114"/>
                <a:ext cx="322195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pPr/>
                <a:r>
                  <a:t>IP</a:t>
                </a:r>
              </a:p>
            </p:txBody>
          </p:sp>
        </p:grpSp>
        <p:sp>
          <p:nvSpPr>
            <p:cNvPr id="355" name="Прямая со стрелкой 136"/>
            <p:cNvSpPr/>
            <p:nvPr/>
          </p:nvSpPr>
          <p:spPr>
            <a:xfrm>
              <a:off x="3930578" y="4711483"/>
              <a:ext cx="320314" cy="35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79" name="TextBox 137"/>
            <p:cNvSpPr txBox="1"/>
            <p:nvPr/>
          </p:nvSpPr>
          <p:spPr>
            <a:xfrm>
              <a:off x="4042846" y="4790614"/>
              <a:ext cx="605381" cy="30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0,…,9</a:t>
              </a:r>
            </a:p>
          </p:txBody>
        </p:sp>
        <p:sp>
          <p:nvSpPr>
            <p:cNvPr id="356" name="Прямая со стрелкой 138"/>
            <p:cNvSpPr/>
            <p:nvPr/>
          </p:nvSpPr>
          <p:spPr>
            <a:xfrm>
              <a:off x="3234981" y="4522880"/>
              <a:ext cx="884625" cy="1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1" name="TextBox 139"/>
            <p:cNvSpPr txBox="1"/>
            <p:nvPr/>
          </p:nvSpPr>
          <p:spPr>
            <a:xfrm>
              <a:off x="3394973" y="4222751"/>
              <a:ext cx="605382" cy="30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0,…,9</a:t>
              </a:r>
            </a:p>
          </p:txBody>
        </p:sp>
        <p:sp>
          <p:nvSpPr>
            <p:cNvPr id="282" name="TextBox 140"/>
            <p:cNvSpPr txBox="1"/>
            <p:nvPr/>
          </p:nvSpPr>
          <p:spPr>
            <a:xfrm>
              <a:off x="4164464" y="3945290"/>
              <a:ext cx="605382" cy="30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0,…,9</a:t>
              </a:r>
            </a:p>
          </p:txBody>
        </p:sp>
        <p:grpSp>
          <p:nvGrpSpPr>
            <p:cNvPr id="285" name="Овал 141"/>
            <p:cNvGrpSpPr/>
            <p:nvPr/>
          </p:nvGrpSpPr>
          <p:grpSpPr>
            <a:xfrm>
              <a:off x="4184294" y="4351045"/>
              <a:ext cx="478362" cy="353099"/>
              <a:chOff x="0" y="0"/>
              <a:chExt cx="478361" cy="353098"/>
            </a:xfrm>
          </p:grpSpPr>
          <p:sp>
            <p:nvSpPr>
              <p:cNvPr id="283" name="Овал"/>
              <p:cNvSpPr/>
              <p:nvPr/>
            </p:nvSpPr>
            <p:spPr>
              <a:xfrm>
                <a:off x="0" y="-1"/>
                <a:ext cx="478362" cy="3531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84" name="IP"/>
              <p:cNvSpPr txBox="1"/>
              <p:nvPr/>
            </p:nvSpPr>
            <p:spPr>
              <a:xfrm>
                <a:off x="117161" y="25878"/>
                <a:ext cx="244038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500"/>
                </a:lvl1pPr>
              </a:lstStyle>
              <a:p>
                <a:pPr/>
                <a:r>
                  <a:t>IP</a:t>
                </a:r>
              </a:p>
            </p:txBody>
          </p:sp>
        </p:grpSp>
        <p:grpSp>
          <p:nvGrpSpPr>
            <p:cNvPr id="288" name="Овал 142"/>
            <p:cNvGrpSpPr/>
            <p:nvPr/>
          </p:nvGrpSpPr>
          <p:grpSpPr>
            <a:xfrm>
              <a:off x="5069126" y="4365168"/>
              <a:ext cx="351865" cy="318386"/>
              <a:chOff x="0" y="0"/>
              <a:chExt cx="351864" cy="318385"/>
            </a:xfrm>
          </p:grpSpPr>
          <p:sp>
            <p:nvSpPr>
              <p:cNvPr id="286" name="Овал"/>
              <p:cNvSpPr/>
              <p:nvPr/>
            </p:nvSpPr>
            <p:spPr>
              <a:xfrm>
                <a:off x="-1" y="-1"/>
                <a:ext cx="351866" cy="31838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87" name="C"/>
              <p:cNvSpPr txBox="1"/>
              <p:nvPr/>
            </p:nvSpPr>
            <p:spPr>
              <a:xfrm>
                <a:off x="98636" y="8522"/>
                <a:ext cx="154591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357" name="Прямая со стрелкой 143"/>
            <p:cNvSpPr/>
            <p:nvPr/>
          </p:nvSpPr>
          <p:spPr>
            <a:xfrm>
              <a:off x="4721266" y="4524435"/>
              <a:ext cx="341511" cy="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90" name="TextBox 144"/>
            <p:cNvSpPr txBox="1"/>
            <p:nvPr/>
          </p:nvSpPr>
          <p:spPr>
            <a:xfrm>
              <a:off x="4821834" y="4243284"/>
              <a:ext cx="145283" cy="30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.</a:t>
              </a:r>
            </a:p>
          </p:txBody>
        </p:sp>
        <p:sp>
          <p:nvSpPr>
            <p:cNvPr id="291" name="Соединитель: изогнутый 145"/>
            <p:cNvSpPr/>
            <p:nvPr/>
          </p:nvSpPr>
          <p:spPr>
            <a:xfrm rot="16200000">
              <a:off x="4290552" y="4031231"/>
              <a:ext cx="271186" cy="416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0"/>
                    <a:pt x="21600" y="5400"/>
                    <a:pt x="21600" y="10800"/>
                  </a:cubicBezTo>
                  <a:cubicBezTo>
                    <a:pt x="21600" y="16200"/>
                    <a:pt x="11258" y="21600"/>
                    <a:pt x="915" y="2160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294" name="Овал 156"/>
            <p:cNvGrpSpPr/>
            <p:nvPr/>
          </p:nvGrpSpPr>
          <p:grpSpPr>
            <a:xfrm>
              <a:off x="6105965" y="4299728"/>
              <a:ext cx="646390" cy="439572"/>
              <a:chOff x="0" y="0"/>
              <a:chExt cx="646389" cy="439570"/>
            </a:xfrm>
          </p:grpSpPr>
          <p:sp>
            <p:nvSpPr>
              <p:cNvPr id="292" name="Овал"/>
              <p:cNvSpPr/>
              <p:nvPr/>
            </p:nvSpPr>
            <p:spPr>
              <a:xfrm>
                <a:off x="-1" y="0"/>
                <a:ext cx="646391" cy="43957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93" name="FP"/>
              <p:cNvSpPr txBox="1"/>
              <p:nvPr/>
            </p:nvSpPr>
            <p:spPr>
              <a:xfrm>
                <a:off x="141768" y="69114"/>
                <a:ext cx="362853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pPr/>
                <a:r>
                  <a:t>FP</a:t>
                </a:r>
              </a:p>
            </p:txBody>
          </p:sp>
        </p:grpSp>
        <p:sp>
          <p:nvSpPr>
            <p:cNvPr id="358" name="Прямая со стрелкой 157"/>
            <p:cNvSpPr/>
            <p:nvPr/>
          </p:nvSpPr>
          <p:spPr>
            <a:xfrm>
              <a:off x="5427503" y="4520863"/>
              <a:ext cx="672118" cy="2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grpSp>
          <p:nvGrpSpPr>
            <p:cNvPr id="298" name="Овал 162"/>
            <p:cNvGrpSpPr/>
            <p:nvPr/>
          </p:nvGrpSpPr>
          <p:grpSpPr>
            <a:xfrm>
              <a:off x="6151379" y="4341712"/>
              <a:ext cx="550232" cy="351513"/>
              <a:chOff x="0" y="0"/>
              <a:chExt cx="550231" cy="351511"/>
            </a:xfrm>
          </p:grpSpPr>
          <p:sp>
            <p:nvSpPr>
              <p:cNvPr id="296" name="Овал"/>
              <p:cNvSpPr/>
              <p:nvPr/>
            </p:nvSpPr>
            <p:spPr>
              <a:xfrm>
                <a:off x="0" y="-1"/>
                <a:ext cx="550232" cy="35151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97" name="FP"/>
              <p:cNvSpPr txBox="1"/>
              <p:nvPr/>
            </p:nvSpPr>
            <p:spPr>
              <a:xfrm>
                <a:off x="127686" y="25085"/>
                <a:ext cx="294858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600"/>
                </a:lvl1pPr>
              </a:lstStyle>
              <a:p>
                <a:pPr/>
                <a:r>
                  <a:t>FP</a:t>
                </a:r>
              </a:p>
            </p:txBody>
          </p:sp>
        </p:grpSp>
        <p:sp>
          <p:nvSpPr>
            <p:cNvPr id="299" name="TextBox 171"/>
            <p:cNvSpPr txBox="1"/>
            <p:nvPr/>
          </p:nvSpPr>
          <p:spPr>
            <a:xfrm>
              <a:off x="5460787" y="4235496"/>
              <a:ext cx="605382" cy="30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0,…,9</a:t>
              </a:r>
            </a:p>
          </p:txBody>
        </p:sp>
        <p:grpSp>
          <p:nvGrpSpPr>
            <p:cNvPr id="302" name="Овал 172"/>
            <p:cNvGrpSpPr/>
            <p:nvPr/>
          </p:nvGrpSpPr>
          <p:grpSpPr>
            <a:xfrm>
              <a:off x="7196507" y="4511971"/>
              <a:ext cx="351865" cy="318386"/>
              <a:chOff x="0" y="0"/>
              <a:chExt cx="351864" cy="318385"/>
            </a:xfrm>
          </p:grpSpPr>
          <p:sp>
            <p:nvSpPr>
              <p:cNvPr id="300" name="Овал"/>
              <p:cNvSpPr/>
              <p:nvPr/>
            </p:nvSpPr>
            <p:spPr>
              <a:xfrm>
                <a:off x="-1" y="-1"/>
                <a:ext cx="351866" cy="31838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01" name="A"/>
              <p:cNvSpPr txBox="1"/>
              <p:nvPr/>
            </p:nvSpPr>
            <p:spPr>
              <a:xfrm>
                <a:off x="98636" y="8522"/>
                <a:ext cx="154591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303" name="Прямая со стрелкой 173"/>
            <p:cNvSpPr/>
            <p:nvPr/>
          </p:nvSpPr>
          <p:spPr>
            <a:xfrm>
              <a:off x="6881342" y="4671164"/>
              <a:ext cx="315167" cy="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9" name="Прямая со стрелкой 174"/>
            <p:cNvSpPr/>
            <p:nvPr/>
          </p:nvSpPr>
          <p:spPr>
            <a:xfrm>
              <a:off x="7498025" y="4791137"/>
              <a:ext cx="342654" cy="327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05" name="TextBox 175"/>
            <p:cNvSpPr txBox="1"/>
            <p:nvPr/>
          </p:nvSpPr>
          <p:spPr>
            <a:xfrm>
              <a:off x="7425095" y="4760146"/>
              <a:ext cx="401466" cy="301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+, -</a:t>
              </a:r>
            </a:p>
          </p:txBody>
        </p:sp>
        <p:grpSp>
          <p:nvGrpSpPr>
            <p:cNvPr id="308" name="Овал 176"/>
            <p:cNvGrpSpPr/>
            <p:nvPr/>
          </p:nvGrpSpPr>
          <p:grpSpPr>
            <a:xfrm>
              <a:off x="7711150" y="5070694"/>
              <a:ext cx="688107" cy="505440"/>
              <a:chOff x="0" y="0"/>
              <a:chExt cx="688106" cy="505438"/>
            </a:xfrm>
          </p:grpSpPr>
          <p:sp>
            <p:nvSpPr>
              <p:cNvPr id="306" name="Овал"/>
              <p:cNvSpPr/>
              <p:nvPr/>
            </p:nvSpPr>
            <p:spPr>
              <a:xfrm>
                <a:off x="0" y="0"/>
                <a:ext cx="688107" cy="50543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07" name="PM"/>
              <p:cNvSpPr txBox="1"/>
              <p:nvPr/>
            </p:nvSpPr>
            <p:spPr>
              <a:xfrm>
                <a:off x="147877" y="102049"/>
                <a:ext cx="392351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700"/>
                </a:lvl1pPr>
              </a:lstStyle>
              <a:p>
                <a:pPr/>
                <a:r>
                  <a:t>PM</a:t>
                </a:r>
              </a:p>
            </p:txBody>
          </p:sp>
        </p:grpSp>
        <p:grpSp>
          <p:nvGrpSpPr>
            <p:cNvPr id="311" name="Овал 177"/>
            <p:cNvGrpSpPr/>
            <p:nvPr/>
          </p:nvGrpSpPr>
          <p:grpSpPr>
            <a:xfrm>
              <a:off x="8445858" y="4453474"/>
              <a:ext cx="588892" cy="439571"/>
              <a:chOff x="0" y="0"/>
              <a:chExt cx="588890" cy="439570"/>
            </a:xfrm>
          </p:grpSpPr>
          <p:sp>
            <p:nvSpPr>
              <p:cNvPr id="309" name="Овал"/>
              <p:cNvSpPr/>
              <p:nvPr/>
            </p:nvSpPr>
            <p:spPr>
              <a:xfrm>
                <a:off x="-1" y="0"/>
                <a:ext cx="588892" cy="43957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10" name="IP"/>
              <p:cNvSpPr txBox="1"/>
              <p:nvPr/>
            </p:nvSpPr>
            <p:spPr>
              <a:xfrm>
                <a:off x="133348" y="69114"/>
                <a:ext cx="322195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pPr/>
                <a:r>
                  <a:t>IP</a:t>
                </a:r>
              </a:p>
            </p:txBody>
          </p:sp>
        </p:grpSp>
        <p:sp>
          <p:nvSpPr>
            <p:cNvPr id="360" name="Прямая со стрелкой 178"/>
            <p:cNvSpPr/>
            <p:nvPr/>
          </p:nvSpPr>
          <p:spPr>
            <a:xfrm>
              <a:off x="8270526" y="4850486"/>
              <a:ext cx="283026" cy="268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13" name="TextBox 179"/>
            <p:cNvSpPr txBox="1"/>
            <p:nvPr/>
          </p:nvSpPr>
          <p:spPr>
            <a:xfrm>
              <a:off x="8371920" y="4920378"/>
              <a:ext cx="605382" cy="301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0,…,9</a:t>
              </a:r>
            </a:p>
          </p:txBody>
        </p:sp>
        <p:sp>
          <p:nvSpPr>
            <p:cNvPr id="361" name="Прямая со стрелкой 180"/>
            <p:cNvSpPr/>
            <p:nvPr/>
          </p:nvSpPr>
          <p:spPr>
            <a:xfrm>
              <a:off x="7554885" y="4671443"/>
              <a:ext cx="884625" cy="1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15" name="TextBox 181"/>
            <p:cNvSpPr txBox="1"/>
            <p:nvPr/>
          </p:nvSpPr>
          <p:spPr>
            <a:xfrm>
              <a:off x="7714876" y="4371314"/>
              <a:ext cx="605382" cy="301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0,…,9</a:t>
              </a:r>
            </a:p>
          </p:txBody>
        </p:sp>
        <p:sp>
          <p:nvSpPr>
            <p:cNvPr id="316" name="TextBox 182"/>
            <p:cNvSpPr txBox="1"/>
            <p:nvPr/>
          </p:nvSpPr>
          <p:spPr>
            <a:xfrm>
              <a:off x="8484862" y="4111861"/>
              <a:ext cx="605382" cy="30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0,…,9</a:t>
              </a:r>
            </a:p>
          </p:txBody>
        </p:sp>
        <p:grpSp>
          <p:nvGrpSpPr>
            <p:cNvPr id="319" name="Овал 183"/>
            <p:cNvGrpSpPr/>
            <p:nvPr/>
          </p:nvGrpSpPr>
          <p:grpSpPr>
            <a:xfrm>
              <a:off x="8504198" y="4499609"/>
              <a:ext cx="478362" cy="353099"/>
              <a:chOff x="0" y="0"/>
              <a:chExt cx="478361" cy="353098"/>
            </a:xfrm>
          </p:grpSpPr>
          <p:sp>
            <p:nvSpPr>
              <p:cNvPr id="317" name="Овал"/>
              <p:cNvSpPr/>
              <p:nvPr/>
            </p:nvSpPr>
            <p:spPr>
              <a:xfrm>
                <a:off x="0" y="-1"/>
                <a:ext cx="478362" cy="3531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18" name="IP"/>
              <p:cNvSpPr txBox="1"/>
              <p:nvPr/>
            </p:nvSpPr>
            <p:spPr>
              <a:xfrm>
                <a:off x="117161" y="25878"/>
                <a:ext cx="244038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500"/>
                </a:lvl1pPr>
              </a:lstStyle>
              <a:p>
                <a:pPr/>
                <a:r>
                  <a:t>IP</a:t>
                </a:r>
              </a:p>
            </p:txBody>
          </p:sp>
        </p:grpSp>
        <p:grpSp>
          <p:nvGrpSpPr>
            <p:cNvPr id="322" name="Овал 184"/>
            <p:cNvGrpSpPr/>
            <p:nvPr/>
          </p:nvGrpSpPr>
          <p:grpSpPr>
            <a:xfrm>
              <a:off x="9389030" y="4513731"/>
              <a:ext cx="351865" cy="318387"/>
              <a:chOff x="0" y="0"/>
              <a:chExt cx="351864" cy="318385"/>
            </a:xfrm>
          </p:grpSpPr>
          <p:sp>
            <p:nvSpPr>
              <p:cNvPr id="320" name="Овал"/>
              <p:cNvSpPr/>
              <p:nvPr/>
            </p:nvSpPr>
            <p:spPr>
              <a:xfrm>
                <a:off x="-1" y="-1"/>
                <a:ext cx="351866" cy="31838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21" name="C"/>
              <p:cNvSpPr txBox="1"/>
              <p:nvPr/>
            </p:nvSpPr>
            <p:spPr>
              <a:xfrm>
                <a:off x="98636" y="8522"/>
                <a:ext cx="154591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362" name="Прямая со стрелкой 185"/>
            <p:cNvSpPr/>
            <p:nvPr/>
          </p:nvSpPr>
          <p:spPr>
            <a:xfrm>
              <a:off x="9041170" y="4672998"/>
              <a:ext cx="341511" cy="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24" name="TextBox 186"/>
            <p:cNvSpPr txBox="1"/>
            <p:nvPr/>
          </p:nvSpPr>
          <p:spPr>
            <a:xfrm>
              <a:off x="9141737" y="4391847"/>
              <a:ext cx="145283" cy="301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.</a:t>
              </a:r>
            </a:p>
          </p:txBody>
        </p:sp>
        <p:sp>
          <p:nvSpPr>
            <p:cNvPr id="325" name="Соединитель: изогнутый 187"/>
            <p:cNvSpPr/>
            <p:nvPr/>
          </p:nvSpPr>
          <p:spPr>
            <a:xfrm rot="16200000">
              <a:off x="8610456" y="4179795"/>
              <a:ext cx="271186" cy="416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0"/>
                    <a:pt x="21600" y="5400"/>
                    <a:pt x="21600" y="10800"/>
                  </a:cubicBezTo>
                  <a:cubicBezTo>
                    <a:pt x="21600" y="16200"/>
                    <a:pt x="11258" y="21600"/>
                    <a:pt x="915" y="2160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328" name="Овал 188"/>
            <p:cNvGrpSpPr/>
            <p:nvPr/>
          </p:nvGrpSpPr>
          <p:grpSpPr>
            <a:xfrm>
              <a:off x="10425869" y="4448292"/>
              <a:ext cx="646390" cy="439571"/>
              <a:chOff x="0" y="0"/>
              <a:chExt cx="646389" cy="439570"/>
            </a:xfrm>
          </p:grpSpPr>
          <p:sp>
            <p:nvSpPr>
              <p:cNvPr id="326" name="Овал"/>
              <p:cNvSpPr/>
              <p:nvPr/>
            </p:nvSpPr>
            <p:spPr>
              <a:xfrm>
                <a:off x="-1" y="0"/>
                <a:ext cx="646391" cy="43957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27" name="FP"/>
              <p:cNvSpPr txBox="1"/>
              <p:nvPr/>
            </p:nvSpPr>
            <p:spPr>
              <a:xfrm>
                <a:off x="141768" y="69114"/>
                <a:ext cx="362853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/>
              </a:lstStyle>
              <a:p>
                <a:pPr/>
                <a:r>
                  <a:t>FP</a:t>
                </a:r>
              </a:p>
            </p:txBody>
          </p:sp>
        </p:grpSp>
        <p:sp>
          <p:nvSpPr>
            <p:cNvPr id="363" name="Прямая со стрелкой 189"/>
            <p:cNvSpPr/>
            <p:nvPr/>
          </p:nvSpPr>
          <p:spPr>
            <a:xfrm>
              <a:off x="9747407" y="4669426"/>
              <a:ext cx="672118" cy="2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grpSp>
          <p:nvGrpSpPr>
            <p:cNvPr id="332" name="Овал 190"/>
            <p:cNvGrpSpPr/>
            <p:nvPr/>
          </p:nvGrpSpPr>
          <p:grpSpPr>
            <a:xfrm>
              <a:off x="10471283" y="4490276"/>
              <a:ext cx="550232" cy="351512"/>
              <a:chOff x="0" y="0"/>
              <a:chExt cx="550231" cy="351511"/>
            </a:xfrm>
          </p:grpSpPr>
          <p:sp>
            <p:nvSpPr>
              <p:cNvPr id="330" name="Овал"/>
              <p:cNvSpPr/>
              <p:nvPr/>
            </p:nvSpPr>
            <p:spPr>
              <a:xfrm>
                <a:off x="0" y="-1"/>
                <a:ext cx="550232" cy="35151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31" name="FP"/>
              <p:cNvSpPr txBox="1"/>
              <p:nvPr/>
            </p:nvSpPr>
            <p:spPr>
              <a:xfrm>
                <a:off x="127686" y="25085"/>
                <a:ext cx="294858" cy="30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600"/>
                </a:lvl1pPr>
              </a:lstStyle>
              <a:p>
                <a:pPr/>
                <a:r>
                  <a:t>FP</a:t>
                </a:r>
              </a:p>
            </p:txBody>
          </p:sp>
        </p:grpSp>
        <p:sp>
          <p:nvSpPr>
            <p:cNvPr id="333" name="TextBox 191"/>
            <p:cNvSpPr txBox="1"/>
            <p:nvPr/>
          </p:nvSpPr>
          <p:spPr>
            <a:xfrm>
              <a:off x="9780690" y="4384059"/>
              <a:ext cx="605382" cy="30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0,…,9</a:t>
              </a:r>
            </a:p>
          </p:txBody>
        </p:sp>
        <p:sp>
          <p:nvSpPr>
            <p:cNvPr id="334" name="Соединитель: изогнутый 192"/>
            <p:cNvSpPr/>
            <p:nvPr/>
          </p:nvSpPr>
          <p:spPr>
            <a:xfrm rot="16200000">
              <a:off x="10619215" y="4154284"/>
              <a:ext cx="271186" cy="457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0"/>
                    <a:pt x="21600" y="5400"/>
                    <a:pt x="21600" y="10800"/>
                  </a:cubicBezTo>
                  <a:cubicBezTo>
                    <a:pt x="21600" y="16200"/>
                    <a:pt x="11258" y="21600"/>
                    <a:pt x="915" y="2160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35" name="TextBox 195"/>
            <p:cNvSpPr txBox="1"/>
            <p:nvPr/>
          </p:nvSpPr>
          <p:spPr>
            <a:xfrm>
              <a:off x="10475041" y="4093170"/>
              <a:ext cx="605381" cy="30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0,…,9</a:t>
              </a:r>
            </a:p>
          </p:txBody>
        </p:sp>
        <p:grpSp>
          <p:nvGrpSpPr>
            <p:cNvPr id="338" name="Овал 117"/>
            <p:cNvGrpSpPr/>
            <p:nvPr/>
          </p:nvGrpSpPr>
          <p:grpSpPr>
            <a:xfrm>
              <a:off x="2335098" y="2600538"/>
              <a:ext cx="464110" cy="374499"/>
              <a:chOff x="0" y="0"/>
              <a:chExt cx="464108" cy="374497"/>
            </a:xfrm>
          </p:grpSpPr>
          <p:sp>
            <p:nvSpPr>
              <p:cNvPr id="336" name="Овал"/>
              <p:cNvSpPr/>
              <p:nvPr/>
            </p:nvSpPr>
            <p:spPr>
              <a:xfrm>
                <a:off x="0" y="0"/>
                <a:ext cx="464109" cy="374498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337" name="IP"/>
              <p:cNvSpPr txBox="1"/>
              <p:nvPr/>
            </p:nvSpPr>
            <p:spPr>
              <a:xfrm>
                <a:off x="115074" y="46800"/>
                <a:ext cx="233961" cy="2808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400"/>
                </a:lvl1pPr>
              </a:lstStyle>
              <a:p>
                <a:pPr/>
                <a:r>
                  <a:t>IP</a:t>
                </a:r>
              </a:p>
            </p:txBody>
          </p:sp>
        </p:grpSp>
      </p:grpSp>
      <p:sp>
        <p:nvSpPr>
          <p:cNvPr id="340" name="2) КА для NUM"/>
          <p:cNvSpPr txBox="1"/>
          <p:nvPr/>
        </p:nvSpPr>
        <p:spPr>
          <a:xfrm>
            <a:off x="4893998" y="497902"/>
            <a:ext cx="2072244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buFont typeface="Arial"/>
              <a:defRPr b="1" sz="2400"/>
            </a:lvl1pPr>
          </a:lstStyle>
          <a:p>
            <a:pPr/>
            <a:r>
              <a:t>2) КА для NUM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Рисунок 51" descr="Рисунок 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9961" y="1088268"/>
            <a:ext cx="4026104" cy="1833826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Заголовок 1"/>
          <p:cNvSpPr txBox="1"/>
          <p:nvPr>
            <p:ph type="title"/>
          </p:nvPr>
        </p:nvSpPr>
        <p:spPr>
          <a:xfrm>
            <a:off x="3540697" y="308056"/>
            <a:ext cx="10515601" cy="640716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Проверка КА для </a:t>
            </a:r>
            <a:r>
              <a:t>NUM</a:t>
            </a:r>
            <a:r>
              <a:t> на примерах </a:t>
            </a:r>
          </a:p>
        </p:txBody>
      </p:sp>
      <p:sp>
        <p:nvSpPr>
          <p:cNvPr id="367" name="Объект 2"/>
          <p:cNvSpPr txBox="1"/>
          <p:nvPr>
            <p:ph type="body" sz="quarter" idx="1"/>
          </p:nvPr>
        </p:nvSpPr>
        <p:spPr>
          <a:xfrm>
            <a:off x="22859" y="3681046"/>
            <a:ext cx="4078394" cy="3429001"/>
          </a:xfrm>
          <a:prstGeom prst="rect">
            <a:avLst/>
          </a:prstGeom>
        </p:spPr>
        <p:txBody>
          <a:bodyPr/>
          <a:lstStyle/>
          <a:p>
            <a:pPr marL="0" indent="25400">
              <a:buSzTx/>
              <a:buNone/>
              <a:defRPr sz="1600"/>
            </a:pPr>
            <a:r>
              <a:t>Цепочка символов: </a:t>
            </a:r>
            <a:r>
              <a:t>“-1.0”:</a:t>
            </a:r>
          </a:p>
          <a:p>
            <a:pPr marL="342900" indent="-342900">
              <a:buFontTx/>
              <a:buAutoNum type="arabicPeriod" startAt="1"/>
              <a:defRPr sz="1600"/>
            </a:pPr>
            <a:r>
              <a:t>По символу </a:t>
            </a:r>
            <a:r>
              <a:t>‘-’ </a:t>
            </a:r>
            <a:r>
              <a:t>переходим в состояние </a:t>
            </a:r>
            <a:r>
              <a:t>PM</a:t>
            </a:r>
          </a:p>
          <a:p>
            <a:pPr marL="342900" indent="-342900">
              <a:buFontTx/>
              <a:buAutoNum type="arabicPeriod" startAt="1"/>
              <a:defRPr sz="1600"/>
            </a:pPr>
            <a:r>
              <a:t>По символу </a:t>
            </a:r>
            <a:r>
              <a:t>‘1’ </a:t>
            </a:r>
            <a:r>
              <a:t>переходим в состояние </a:t>
            </a:r>
            <a:r>
              <a:t>IP</a:t>
            </a:r>
          </a:p>
          <a:p>
            <a:pPr marL="342900" indent="-342900">
              <a:buFontTx/>
              <a:buAutoNum type="arabicPeriod" startAt="1"/>
              <a:defRPr sz="1600"/>
            </a:pPr>
            <a:r>
              <a:t>По символу </a:t>
            </a:r>
            <a:r>
              <a:t>‘.’ </a:t>
            </a:r>
            <a:r>
              <a:t>переходим в состояние </a:t>
            </a:r>
            <a:r>
              <a:t>C</a:t>
            </a:r>
          </a:p>
          <a:p>
            <a:pPr marL="342900" indent="-342900">
              <a:buFontTx/>
              <a:buAutoNum type="arabicPeriod" startAt="1"/>
              <a:defRPr sz="1600"/>
            </a:pPr>
            <a:r>
              <a:t>По символу </a:t>
            </a:r>
            <a:r>
              <a:t>‘0’ </a:t>
            </a:r>
            <a:r>
              <a:t>переходим в состояние </a:t>
            </a:r>
            <a:r>
              <a:t>FP</a:t>
            </a:r>
          </a:p>
          <a:p>
            <a:pPr marL="342900" indent="-342900">
              <a:buFontTx/>
              <a:buAutoNum type="arabicPeriod" startAt="1"/>
              <a:defRPr sz="1600"/>
            </a:pPr>
            <a:r>
              <a:t>Все символы считаны</a:t>
            </a:r>
          </a:p>
          <a:p>
            <a:pPr marL="342900" indent="-342900">
              <a:buFontTx/>
              <a:buAutoNum type="arabicPeriod" startAt="1"/>
              <a:defRPr sz="1600"/>
            </a:pPr>
            <a:r>
              <a:t>Находимся в финальном состоянии</a:t>
            </a:r>
            <a:r>
              <a:t> FP</a:t>
            </a:r>
          </a:p>
          <a:p>
            <a:pPr marL="342900" indent="-342900">
              <a:buFontTx/>
              <a:buAutoNum type="arabicPeriod" startAt="1"/>
              <a:defRPr sz="1600"/>
            </a:pPr>
            <a:r>
              <a:t>Лексема типа </a:t>
            </a:r>
            <a:r>
              <a:t>NUM </a:t>
            </a:r>
            <a:r>
              <a:t>распознана</a:t>
            </a:r>
          </a:p>
        </p:txBody>
      </p:sp>
      <p:sp>
        <p:nvSpPr>
          <p:cNvPr id="368" name="Объект 2"/>
          <p:cNvSpPr txBox="1"/>
          <p:nvPr/>
        </p:nvSpPr>
        <p:spPr>
          <a:xfrm>
            <a:off x="8478500" y="3699334"/>
            <a:ext cx="3690641" cy="3410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indent="25400">
              <a:lnSpc>
                <a:spcPct val="90000"/>
              </a:lnSpc>
              <a:spcBef>
                <a:spcPts val="1000"/>
              </a:spcBef>
              <a:defRPr sz="1600"/>
            </a:pPr>
            <a:r>
              <a:t>Цепочка символов: </a:t>
            </a:r>
            <a:r>
              <a:t>“0.”: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600"/>
            </a:pPr>
            <a:r>
              <a:t>По символу </a:t>
            </a:r>
            <a:r>
              <a:t>‘</a:t>
            </a:r>
            <a:r>
              <a:t>0</a:t>
            </a:r>
            <a:r>
              <a:t>’ </a:t>
            </a:r>
            <a:r>
              <a:t>переходим в состояние </a:t>
            </a:r>
            <a:r>
              <a:t>IP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600"/>
            </a:pPr>
            <a:r>
              <a:t>По символу </a:t>
            </a:r>
            <a:r>
              <a:t>‘.’ </a:t>
            </a:r>
            <a:r>
              <a:t>переходим в состояние </a:t>
            </a:r>
            <a:r>
              <a:t>C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600"/>
            </a:pPr>
            <a:r>
              <a:t>Все символы считаны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600"/>
            </a:pPr>
            <a:r>
              <a:t>Находимся не в финальном состоянии </a:t>
            </a:r>
            <a:r>
              <a:t>C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600"/>
            </a:pPr>
            <a:r>
              <a:t>Лексема типа </a:t>
            </a:r>
            <a:r>
              <a:t>NUM</a:t>
            </a:r>
            <a:r>
              <a:t> не распознана</a:t>
            </a:r>
            <a:endParaRPr sz="2800"/>
          </a:p>
          <a:p>
            <a:pPr>
              <a:lnSpc>
                <a:spcPct val="90000"/>
              </a:lnSpc>
              <a:spcBef>
                <a:spcPts val="1000"/>
              </a:spcBef>
              <a:defRPr sz="1600"/>
            </a:pPr>
            <a:r>
              <a:t>Ошибка: лишний символ</a:t>
            </a:r>
          </a:p>
        </p:txBody>
      </p:sp>
      <p:sp>
        <p:nvSpPr>
          <p:cNvPr id="369" name="Объект 2"/>
          <p:cNvSpPr txBox="1"/>
          <p:nvPr/>
        </p:nvSpPr>
        <p:spPr>
          <a:xfrm>
            <a:off x="4211486" y="4323867"/>
            <a:ext cx="4111060" cy="260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indent="25400">
              <a:lnSpc>
                <a:spcPct val="90000"/>
              </a:lnSpc>
              <a:spcBef>
                <a:spcPts val="1000"/>
              </a:spcBef>
              <a:defRPr sz="1600"/>
            </a:pPr>
            <a:r>
              <a:t>Цепочка символов: </a:t>
            </a:r>
            <a:r>
              <a:t>“23”: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600"/>
            </a:pPr>
            <a:r>
              <a:t>По символу </a:t>
            </a:r>
            <a:r>
              <a:t>‘2’ </a:t>
            </a:r>
            <a:r>
              <a:t>переходим в состояние </a:t>
            </a:r>
            <a:r>
              <a:t>IP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600"/>
            </a:pPr>
            <a:r>
              <a:t>По символу </a:t>
            </a:r>
            <a:r>
              <a:t>‘3’ </a:t>
            </a:r>
            <a:r>
              <a:t>переходим в состояние </a:t>
            </a:r>
            <a:r>
              <a:t>IP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600"/>
            </a:pPr>
            <a:r>
              <a:t>Все символы считаны</a:t>
            </a:r>
            <a:endParaRPr sz="28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600"/>
            </a:pPr>
            <a:r>
              <a:t>Находимся в финальном состоянии</a:t>
            </a:r>
            <a:r>
              <a:t> IP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1600"/>
            </a:pPr>
            <a:r>
              <a:t>Лексема типа </a:t>
            </a:r>
            <a:r>
              <a:t>NUM </a:t>
            </a:r>
            <a:r>
              <a:t>распознана</a:t>
            </a:r>
          </a:p>
        </p:txBody>
      </p:sp>
      <p:pic>
        <p:nvPicPr>
          <p:cNvPr id="370" name="Рисунок 47" descr="Рисунок 4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140" y="1050357"/>
            <a:ext cx="3891751" cy="1760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Рисунок 49" descr="Рисунок 4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18890" y="2060268"/>
            <a:ext cx="3968815" cy="1738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