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70" r:id="rId10"/>
    <p:sldId id="263" r:id="rId11"/>
    <p:sldId id="264" r:id="rId12"/>
    <p:sldId id="265" r:id="rId13"/>
    <p:sldId id="267" r:id="rId14"/>
    <p:sldId id="268" r:id="rId15"/>
    <p:sldId id="275" r:id="rId16"/>
    <p:sldId id="27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01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77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95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71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36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9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97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75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92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6C15-7031-48CE-9B5C-080EB8C4C4AA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56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6C15-7031-48CE-9B5C-080EB8C4C4AA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3901-F603-4602-BF6A-ACA5ABD4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8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904031" y="0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 err="1"/>
              <a:t>Языки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 и </a:t>
            </a:r>
            <a:r>
              <a:rPr dirty="0" err="1"/>
              <a:t>методы</a:t>
            </a:r>
            <a:r>
              <a:rPr dirty="0"/>
              <a:t> </a:t>
            </a:r>
            <a:r>
              <a:rPr dirty="0" err="1"/>
              <a:t>трансляции</a:t>
            </a:r>
            <a:endParaRPr dirty="0"/>
          </a:p>
        </p:txBody>
      </p:sp>
      <p:sp>
        <p:nvSpPr>
          <p:cNvPr id="5" name="Заголовок 1"/>
          <p:cNvSpPr txBox="1">
            <a:spLocks noGrp="1"/>
          </p:cNvSpPr>
          <p:nvPr>
            <p:ph type="ctrTitle"/>
          </p:nvPr>
        </p:nvSpPr>
        <p:spPr>
          <a:xfrm>
            <a:off x="1806292" y="1403126"/>
            <a:ext cx="8874205" cy="133731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46296">
              <a:defRPr sz="4100"/>
            </a:lvl1pPr>
          </a:lstStyle>
          <a:p>
            <a:r>
              <a:rPr lang="ru-RU" dirty="0"/>
              <a:t>Разработка лексического анализатора для транслятора арифметических выражений</a:t>
            </a:r>
            <a:endParaRPr dirty="0"/>
          </a:p>
        </p:txBody>
      </p:sp>
      <p:sp>
        <p:nvSpPr>
          <p:cNvPr id="6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7213252" y="3483928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/>
            </a:pPr>
            <a:endParaRPr dirty="0"/>
          </a:p>
          <a:p>
            <a:pPr defTabSz="704087">
              <a:spcBef>
                <a:spcPts val="700"/>
              </a:spcBef>
              <a:defRPr sz="1300" i="1"/>
            </a:pPr>
            <a:r>
              <a:rPr dirty="0" err="1"/>
              <a:t>Преподаватель</a:t>
            </a:r>
            <a:r>
              <a:rPr dirty="0"/>
              <a:t>: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rPr dirty="0" err="1"/>
              <a:t>Корзун</a:t>
            </a:r>
            <a:r>
              <a:rPr dirty="0"/>
              <a:t> </a:t>
            </a:r>
            <a:r>
              <a:rPr dirty="0" err="1"/>
              <a:t>Дмитрий</a:t>
            </a:r>
            <a:r>
              <a:rPr dirty="0"/>
              <a:t> </a:t>
            </a:r>
            <a:r>
              <a:rPr dirty="0" err="1"/>
              <a:t>Жоржевич</a:t>
            </a:r>
            <a:r>
              <a:rPr dirty="0"/>
              <a:t>  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rPr dirty="0" err="1"/>
              <a:t>Команда</a:t>
            </a:r>
            <a:r>
              <a:rPr dirty="0"/>
              <a:t> D: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1. </a:t>
            </a:r>
            <a:r>
              <a:rPr dirty="0" err="1"/>
              <a:t>Александр</a:t>
            </a:r>
            <a:r>
              <a:rPr dirty="0"/>
              <a:t> </a:t>
            </a:r>
            <a:r>
              <a:rPr dirty="0" err="1"/>
              <a:t>Чернышов</a:t>
            </a:r>
            <a:endParaRPr dirty="0"/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2. </a:t>
            </a:r>
            <a:r>
              <a:rPr dirty="0" err="1"/>
              <a:t>Игорь</a:t>
            </a:r>
            <a:r>
              <a:rPr dirty="0"/>
              <a:t> </a:t>
            </a:r>
            <a:r>
              <a:rPr dirty="0" err="1"/>
              <a:t>Михайлов</a:t>
            </a:r>
            <a:endParaRPr dirty="0"/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3. Даниил Луценко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4. </a:t>
            </a:r>
            <a:r>
              <a:rPr dirty="0" err="1"/>
              <a:t>Евгений</a:t>
            </a:r>
            <a:r>
              <a:rPr dirty="0"/>
              <a:t> </a:t>
            </a:r>
            <a:r>
              <a:rPr dirty="0" err="1"/>
              <a:t>Диков</a:t>
            </a:r>
            <a:endParaRPr dirty="0"/>
          </a:p>
          <a:p>
            <a:pPr defTabSz="704087">
              <a:spcBef>
                <a:spcPts val="700"/>
              </a:spcBef>
              <a:defRPr sz="1300" i="1"/>
            </a:pPr>
            <a:r>
              <a:rPr dirty="0"/>
              <a:t>5. </a:t>
            </a:r>
            <a:r>
              <a:rPr dirty="0" err="1"/>
              <a:t>Кирилл</a:t>
            </a:r>
            <a:r>
              <a:rPr dirty="0"/>
              <a:t> </a:t>
            </a:r>
            <a:r>
              <a:rPr dirty="0" err="1"/>
              <a:t>Логвинов</a:t>
            </a:r>
            <a:endParaRPr dirty="0"/>
          </a:p>
        </p:txBody>
      </p:sp>
      <p:sp>
        <p:nvSpPr>
          <p:cNvPr id="7" name="Прямоугольник 4"/>
          <p:cNvSpPr txBox="1"/>
          <p:nvPr/>
        </p:nvSpPr>
        <p:spPr>
          <a:xfrm>
            <a:off x="4158581" y="6191685"/>
            <a:ext cx="4169625" cy="554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rPr dirty="0"/>
              <a:t>03.11.2020</a:t>
            </a:r>
          </a:p>
          <a:p>
            <a:pPr algn="ctr">
              <a:defRPr sz="1600"/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9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051"/>
            <a:ext cx="12192000" cy="792622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5565814"/>
            <a:ext cx="46143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6) Вычитание: </a:t>
            </a:r>
            <a:endParaRPr lang="en-US" sz="1400" dirty="0"/>
          </a:p>
          <a:p>
            <a:r>
              <a:rPr lang="ru-RU" sz="1400" dirty="0"/>
              <a:t>Регулярное выражение: </a:t>
            </a:r>
            <a:r>
              <a:rPr lang="en-US" sz="1400" dirty="0"/>
              <a:t>e = (-)</a:t>
            </a:r>
            <a:r>
              <a:rPr lang="ru-RU" sz="1400" dirty="0"/>
              <a:t> (минус)</a:t>
            </a:r>
          </a:p>
          <a:p>
            <a:r>
              <a:rPr lang="ru-RU" sz="1400" dirty="0"/>
              <a:t>1) Пусть </a:t>
            </a:r>
            <a:r>
              <a:rPr lang="en-US" sz="1400" dirty="0"/>
              <a:t>A </a:t>
            </a:r>
            <a:r>
              <a:rPr lang="ru-RU" sz="1400" dirty="0"/>
              <a:t>– начальное состояние</a:t>
            </a:r>
            <a:r>
              <a:rPr lang="en-US" sz="1400" dirty="0"/>
              <a:t>.</a:t>
            </a:r>
            <a:endParaRPr lang="ru-RU" sz="1400" dirty="0"/>
          </a:p>
          <a:p>
            <a:r>
              <a:rPr lang="ru-RU" sz="1400" dirty="0"/>
              <a:t>2) Состояние «</a:t>
            </a:r>
            <a:r>
              <a:rPr lang="en-US" sz="1400" dirty="0"/>
              <a:t>-</a:t>
            </a:r>
            <a:r>
              <a:rPr lang="ru-RU" sz="1400" dirty="0"/>
              <a:t>» - финальное так как, по РВ, кроме</a:t>
            </a:r>
            <a:br>
              <a:rPr lang="ru-RU" sz="1400" dirty="0"/>
            </a:br>
            <a:r>
              <a:rPr lang="ru-RU" sz="1400" dirty="0"/>
              <a:t>«</a:t>
            </a:r>
            <a:r>
              <a:rPr lang="en-US" sz="1400" dirty="0"/>
              <a:t>-</a:t>
            </a:r>
            <a:r>
              <a:rPr lang="ru-RU" sz="1400" dirty="0"/>
              <a:t>» - ничего не ожидается</a:t>
            </a:r>
            <a:r>
              <a:rPr lang="en-US" sz="1400" dirty="0"/>
              <a:t>.</a:t>
            </a:r>
            <a:endParaRPr lang="ru-RU" sz="1400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69" y="1080553"/>
            <a:ext cx="3815351" cy="908723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193" y="2633968"/>
            <a:ext cx="4085996" cy="961015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603" y="4222693"/>
            <a:ext cx="3849128" cy="897262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603" y="5743667"/>
            <a:ext cx="3979586" cy="9916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5D194E-A4C0-4453-8AC7-9FA252D268EC}"/>
              </a:ext>
            </a:extLst>
          </p:cNvPr>
          <p:cNvSpPr txBox="1"/>
          <p:nvPr/>
        </p:nvSpPr>
        <p:spPr>
          <a:xfrm>
            <a:off x="838200" y="1073009"/>
            <a:ext cx="32275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3) Сложение: +</a:t>
            </a:r>
          </a:p>
          <a:p>
            <a:r>
              <a:rPr lang="ru-RU" sz="1400" dirty="0"/>
              <a:t>Регулярное выражение:        </a:t>
            </a:r>
            <a:r>
              <a:rPr lang="en-US" sz="1400" dirty="0"/>
              <a:t>e = (+)</a:t>
            </a:r>
            <a:endParaRPr lang="ru-RU" sz="1400" dirty="0"/>
          </a:p>
          <a:p>
            <a:r>
              <a:rPr lang="ru-RU" sz="1400" dirty="0"/>
              <a:t>1) Пусть </a:t>
            </a:r>
            <a:r>
              <a:rPr lang="en-US" sz="1400" dirty="0"/>
              <a:t>A –</a:t>
            </a:r>
            <a:r>
              <a:rPr lang="ru-RU" sz="1400" dirty="0"/>
              <a:t>начальное состояние</a:t>
            </a:r>
          </a:p>
          <a:p>
            <a:r>
              <a:rPr lang="ru-RU" sz="1400" dirty="0"/>
              <a:t>2) Состояния </a:t>
            </a:r>
            <a:r>
              <a:rPr lang="en-US" sz="1400" dirty="0"/>
              <a:t>+</a:t>
            </a:r>
            <a:r>
              <a:rPr lang="ru-RU" sz="1400" dirty="0"/>
              <a:t> - финальное так как,</a:t>
            </a:r>
            <a:br>
              <a:rPr lang="ru-RU" sz="1400" dirty="0"/>
            </a:br>
            <a:r>
              <a:rPr lang="ru-RU" sz="1400" dirty="0"/>
              <a:t>по РВ, кроме «+» - ничего не ожидается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EC989-34C0-4BAB-B8F1-27CD64314EB5}"/>
              </a:ext>
            </a:extLst>
          </p:cNvPr>
          <p:cNvSpPr txBox="1"/>
          <p:nvPr/>
        </p:nvSpPr>
        <p:spPr>
          <a:xfrm>
            <a:off x="849420" y="2483850"/>
            <a:ext cx="41058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4) Умножение: *</a:t>
            </a:r>
            <a:endParaRPr lang="en-US" sz="1400" dirty="0"/>
          </a:p>
          <a:p>
            <a:r>
              <a:rPr lang="ru-RU" sz="1400" dirty="0"/>
              <a:t>Регулярное выражение: </a:t>
            </a:r>
            <a:r>
              <a:rPr lang="en-US" sz="1400" dirty="0"/>
              <a:t>	e = (*)</a:t>
            </a:r>
            <a:endParaRPr lang="ru-RU" sz="1400" dirty="0"/>
          </a:p>
          <a:p>
            <a:r>
              <a:rPr lang="ru-RU" sz="1400" dirty="0"/>
              <a:t>1) Пусть </a:t>
            </a:r>
            <a:r>
              <a:rPr lang="en-US" sz="1400" dirty="0"/>
              <a:t>A – </a:t>
            </a:r>
            <a:r>
              <a:rPr lang="ru-RU" sz="1400" dirty="0"/>
              <a:t>начальное состояние</a:t>
            </a:r>
            <a:r>
              <a:rPr lang="en-US" sz="1400" dirty="0"/>
              <a:t>.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2) Состояние «–» - финальное так как, по РВ, кроме</a:t>
            </a:r>
            <a:br>
              <a:rPr lang="ru-RU" sz="1400" dirty="0"/>
            </a:br>
            <a:r>
              <a:rPr lang="ru-RU" sz="1400" dirty="0"/>
              <a:t>«-» - ничего не ожидается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B29FB-0FC5-4450-BFDB-27BDDCBCF044}"/>
              </a:ext>
            </a:extLst>
          </p:cNvPr>
          <p:cNvSpPr txBox="1"/>
          <p:nvPr/>
        </p:nvSpPr>
        <p:spPr>
          <a:xfrm>
            <a:off x="838200" y="3917110"/>
            <a:ext cx="40849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5) Деление: /</a:t>
            </a:r>
            <a:endParaRPr lang="en-US" sz="1400" dirty="0"/>
          </a:p>
          <a:p>
            <a:r>
              <a:rPr lang="ru-RU" sz="1400" dirty="0"/>
              <a:t>Регулярное выражение: </a:t>
            </a:r>
            <a:r>
              <a:rPr lang="en-US" sz="1400" dirty="0"/>
              <a:t>	e = (/)</a:t>
            </a:r>
            <a:endParaRPr lang="ru-RU" sz="1400" dirty="0"/>
          </a:p>
          <a:p>
            <a:r>
              <a:rPr lang="ru-RU" sz="1400" dirty="0"/>
              <a:t>1) Пусть </a:t>
            </a:r>
            <a:r>
              <a:rPr lang="en-US" sz="1400" dirty="0"/>
              <a:t>A </a:t>
            </a:r>
            <a:r>
              <a:rPr lang="ru-RU" sz="1400" dirty="0"/>
              <a:t>– начальное состояние</a:t>
            </a:r>
            <a:r>
              <a:rPr lang="en-US" sz="1400" dirty="0"/>
              <a:t>.</a:t>
            </a:r>
            <a:endParaRPr lang="ru-RU" sz="1400" dirty="0"/>
          </a:p>
          <a:p>
            <a:r>
              <a:rPr lang="ru-RU" sz="1400" dirty="0"/>
              <a:t>2) Состояние «</a:t>
            </a:r>
            <a:r>
              <a:rPr lang="en-US" sz="1400" dirty="0"/>
              <a:t>/</a:t>
            </a:r>
            <a:r>
              <a:rPr lang="ru-RU" sz="1400" dirty="0"/>
              <a:t>» - финальное так как, по РВ, кроме</a:t>
            </a:r>
            <a:br>
              <a:rPr lang="ru-RU" sz="1400" dirty="0"/>
            </a:br>
            <a:r>
              <a:rPr lang="ru-RU" sz="1400" dirty="0"/>
              <a:t>«</a:t>
            </a:r>
            <a:r>
              <a:rPr lang="en-US" sz="1400" dirty="0"/>
              <a:t>/</a:t>
            </a:r>
            <a:r>
              <a:rPr lang="ru-RU" sz="1400" dirty="0"/>
              <a:t>» - ничего не ожидается</a:t>
            </a:r>
            <a:r>
              <a:rPr lang="en-US" sz="1400" dirty="0"/>
              <a:t>.</a:t>
            </a:r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8531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364"/>
            <a:ext cx="12192000" cy="763020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62128" y="2660170"/>
                <a:ext cx="6065520" cy="15204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1600" dirty="0"/>
                  <a:t>7) Отступы(</a:t>
                </a:r>
                <a14:m>
                  <m:oMath xmlns:m="http://schemas.openxmlformats.org/officeDocument/2006/math">
                    <m:r>
                      <a:rPr lang="ru-RU" sz="1600" b="0" i="0" dirty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ru-RU" sz="1600" dirty="0" smtClean="0"/>
                      <m:t>_</m:t>
                    </m:r>
                    <m:r>
                      <m:rPr>
                        <m:nor/>
                      </m:rPr>
                      <a:rPr lang="ru-RU" sz="1600" b="0" i="0" dirty="0" smtClean="0"/>
                      <m:t>"</m:t>
                    </m:r>
                  </m:oMath>
                </a14:m>
                <a:r>
                  <a:rPr lang="ru-RU" sz="1600" dirty="0"/>
                  <a:t> – подразумевается пробел):</a:t>
                </a:r>
                <a:br>
                  <a:rPr lang="ru-RU" sz="1600" dirty="0"/>
                </a:br>
                <a:r>
                  <a:rPr lang="ru-RU" sz="1600" dirty="0"/>
                  <a:t>Регулярное выражение: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1600" dirty="0"/>
                          <m:t>е = (_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  <m:r>
                          <m:rPr>
                            <m:nor/>
                          </m:rPr>
                          <a:rPr lang="ru-RU" sz="1600" dirty="0"/>
                          <m:t> </m:t>
                        </m:r>
                      </m:e>
                      <m:sup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sz="1600" dirty="0"/>
                  <a:t> (подразумевается пробел)</a:t>
                </a:r>
              </a:p>
              <a:p>
                <a:pPr marL="0" indent="0">
                  <a:buNone/>
                </a:pPr>
                <a:r>
                  <a:rPr lang="ru-RU" sz="1600" dirty="0"/>
                  <a:t>1) Пусть </a:t>
                </a:r>
                <a:r>
                  <a:rPr lang="en-US" sz="1600" dirty="0"/>
                  <a:t>SPC </a:t>
                </a:r>
                <a:r>
                  <a:rPr lang="ru-RU" sz="1600" dirty="0"/>
                  <a:t>– начальное состояние</a:t>
                </a:r>
                <a:r>
                  <a:rPr lang="en-US" sz="1600" dirty="0"/>
                  <a:t>.</a:t>
                </a:r>
                <a:endParaRPr lang="ru-RU" sz="1600" dirty="0"/>
              </a:p>
              <a:p>
                <a:pPr marL="0" indent="0">
                  <a:buNone/>
                </a:pPr>
                <a:r>
                  <a:rPr lang="ru-RU" sz="1600" dirty="0"/>
                  <a:t>2) Состояние «</a:t>
                </a:r>
                <a:r>
                  <a:rPr lang="en-US" sz="1600" dirty="0"/>
                  <a:t>-</a:t>
                </a:r>
                <a:r>
                  <a:rPr lang="ru-RU" sz="1600" dirty="0"/>
                  <a:t>» - финальное так как, по РВ, кроме</a:t>
                </a:r>
                <a:br>
                  <a:rPr lang="ru-RU" sz="1600" dirty="0"/>
                </a:br>
                <a:r>
                  <a:rPr lang="ru-RU" sz="1600" dirty="0"/>
                  <a:t>«_» - ничего не ожидается</a:t>
                </a:r>
                <a:r>
                  <a:rPr lang="en-US" sz="1600" dirty="0"/>
                  <a:t>.</a:t>
                </a:r>
                <a:endParaRPr lang="ru-RU" sz="1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128" y="2660170"/>
                <a:ext cx="6065520" cy="1520405"/>
              </a:xfrm>
              <a:blipFill>
                <a:blip r:embed="rId2"/>
                <a:stretch>
                  <a:fillRect l="-503" t="-2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20" y="2611632"/>
            <a:ext cx="4459856" cy="15204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846" y="3363208"/>
            <a:ext cx="462141" cy="4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2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49224"/>
          </a:xfrm>
        </p:spPr>
        <p:txBody>
          <a:bodyPr>
            <a:normAutofit/>
          </a:bodyPr>
          <a:lstStyle/>
          <a:p>
            <a:r>
              <a:rPr lang="ru-RU" sz="2400" dirty="0"/>
              <a:t>в) Объединить полученный набор КА в один КА (с общим начальным состоянием).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879" y="649225"/>
            <a:ext cx="159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 – начальное состояние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C0845-5FCA-48ED-9F98-2D931ADDBC30}"/>
              </a:ext>
            </a:extLst>
          </p:cNvPr>
          <p:cNvSpPr txBox="1"/>
          <p:nvPr/>
        </p:nvSpPr>
        <p:spPr>
          <a:xfrm>
            <a:off x="6923313" y="5408675"/>
            <a:ext cx="5145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Полученный КА является детерминированным, так как А – начальное и единственное состояние и из каждого состояния есть </a:t>
            </a:r>
            <a:r>
              <a:rPr lang="ru-RU" dirty="0"/>
              <a:t>только один переход по одному символу, или такой переход отсутствует.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75" y="1229749"/>
            <a:ext cx="6189419" cy="56546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094" y="782515"/>
            <a:ext cx="5481136" cy="44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6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68713"/>
          </a:xfrm>
        </p:spPr>
        <p:txBody>
          <a:bodyPr>
            <a:normAutofit/>
          </a:bodyPr>
          <a:lstStyle/>
          <a:p>
            <a:r>
              <a:rPr lang="ru-RU" sz="2800" dirty="0"/>
              <a:t>Г) Охарактеризовать лексический смысл каждого финального состояния полученного ДКА.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56911"/>
            <a:ext cx="12192000" cy="5882833"/>
          </a:xfrm>
        </p:spPr>
        <p:txBody>
          <a:bodyPr>
            <a:normAutofit/>
          </a:bodyPr>
          <a:lstStyle/>
          <a:p>
            <a:r>
              <a:rPr lang="ru-RU" sz="1800" dirty="0"/>
              <a:t>Финальное состояние В: По достижению состояния В -  ЛА распознал, что лексема переданная анализатору является идентификатором переменной </a:t>
            </a:r>
            <a:r>
              <a:rPr lang="en-US" sz="1800" dirty="0"/>
              <a:t>(ID).</a:t>
            </a:r>
            <a:endParaRPr lang="ru-RU" sz="1800" dirty="0"/>
          </a:p>
          <a:p>
            <a:r>
              <a:rPr lang="ru-RU" sz="1800" dirty="0"/>
              <a:t>Финальное состояние </a:t>
            </a:r>
            <a:r>
              <a:rPr lang="en-US" sz="1800" dirty="0"/>
              <a:t>IP: </a:t>
            </a:r>
            <a:r>
              <a:rPr lang="ru-RU" sz="1800" dirty="0"/>
              <a:t>По достижению состояния </a:t>
            </a:r>
            <a:r>
              <a:rPr lang="en-US" sz="1800" dirty="0"/>
              <a:t>IP</a:t>
            </a:r>
            <a:r>
              <a:rPr lang="ru-RU" sz="1800" dirty="0"/>
              <a:t> - </a:t>
            </a:r>
            <a:r>
              <a:rPr lang="en-US" sz="1800" dirty="0"/>
              <a:t> </a:t>
            </a:r>
            <a:r>
              <a:rPr lang="ru-RU" sz="1800" dirty="0"/>
              <a:t>ЛА распознал, что переданная лексема является целочисленной константой</a:t>
            </a:r>
          </a:p>
          <a:p>
            <a:r>
              <a:rPr lang="ru-RU" sz="1800" dirty="0"/>
              <a:t>Финальное состояние </a:t>
            </a:r>
            <a:r>
              <a:rPr lang="en-US" sz="1800" dirty="0"/>
              <a:t>FP</a:t>
            </a:r>
            <a:r>
              <a:rPr lang="ru-RU" sz="1800" dirty="0"/>
              <a:t>: По достижению состояния </a:t>
            </a:r>
            <a:r>
              <a:rPr lang="en-US" sz="1800" dirty="0"/>
              <a:t>FP </a:t>
            </a:r>
            <a:r>
              <a:rPr lang="ru-RU" sz="1800" dirty="0"/>
              <a:t>– ЛА распознал, что переданная лексема является дробной константой (константой с плавающей точкой)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ru-RU" sz="1800" dirty="0"/>
              <a:t>Финальное состояние +: По достижению состояния «+» - ЛА распознал, что переданная лексема является арифметической операцией: сложение</a:t>
            </a:r>
          </a:p>
          <a:p>
            <a:r>
              <a:rPr lang="ru-RU" sz="1800" dirty="0"/>
              <a:t>Финальное состояние *: По достижению состояния «*» - ЛА распознал, что переданная лексема является арифметической операцией: умножение</a:t>
            </a:r>
          </a:p>
          <a:p>
            <a:r>
              <a:rPr lang="ru-RU" sz="1800" dirty="0"/>
              <a:t>Финальное состояние /: По достижению состояния «/» - ЛА распознал, что переданная лексема является арифметической операцией: деление</a:t>
            </a:r>
          </a:p>
          <a:p>
            <a:r>
              <a:rPr lang="ru-RU" sz="1800" dirty="0"/>
              <a:t>Финальное состояние – (минус): По достижению состояния «-» - ЛА распознал, что переданная лексема является арифметической операцией: вычитание</a:t>
            </a:r>
          </a:p>
          <a:p>
            <a:r>
              <a:rPr lang="ru-RU" sz="1800" dirty="0"/>
              <a:t>Финальное состояние _ (пробел): По достижению состояния «_» - ЛА распознал, что переданная лексема является пробельным символом</a:t>
            </a:r>
          </a:p>
        </p:txBody>
      </p:sp>
    </p:spTree>
    <p:extLst>
      <p:ext uri="{BB962C8B-B14F-4D97-AF65-F5344CB8AC3E}">
        <p14:creationId xmlns:p14="http://schemas.microsoft.com/office/powerpoint/2010/main" val="28473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059"/>
          </a:xfrm>
        </p:spPr>
        <p:txBody>
          <a:bodyPr>
            <a:noAutofit/>
          </a:bodyPr>
          <a:lstStyle/>
          <a:p>
            <a:r>
              <a:rPr lang="ru-RU" sz="2800" dirty="0"/>
              <a:t>д) Показать работу ДКА как ЛА на примере. Какие лексические ошибки могут быть обнаружены с помощью данного ДКА?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9977" y="811059"/>
            <a:ext cx="547202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Цепочка: </a:t>
            </a:r>
            <a:r>
              <a:rPr lang="ru-RU" dirty="0">
                <a:solidFill>
                  <a:srgbClr val="00B050"/>
                </a:solidFill>
              </a:rPr>
              <a:t>3</a:t>
            </a:r>
            <a:r>
              <a:rPr lang="ru-RU" dirty="0"/>
              <a:t>1</a:t>
            </a:r>
            <a:r>
              <a:rPr lang="ru-RU" sz="2800" dirty="0"/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1. Начальное состояние А: Символ «3»  -</a:t>
            </a:r>
            <a:r>
              <a:rPr lang="en-US" dirty="0"/>
              <a:t>&gt; </a:t>
            </a:r>
            <a:r>
              <a:rPr lang="ru-RU" dirty="0"/>
              <a:t>переход в состояние </a:t>
            </a:r>
            <a:r>
              <a:rPr lang="en-US" dirty="0"/>
              <a:t>IP</a:t>
            </a:r>
            <a:endParaRPr lang="ru-RU" dirty="0"/>
          </a:p>
          <a:p>
            <a:r>
              <a:rPr lang="ru-RU" dirty="0"/>
              <a:t>       Цепочка: 3</a:t>
            </a:r>
            <a:r>
              <a:rPr lang="ru-RU" dirty="0">
                <a:solidFill>
                  <a:srgbClr val="00B050"/>
                </a:solidFill>
              </a:rPr>
              <a:t>1</a:t>
            </a:r>
            <a:r>
              <a:rPr lang="ru-RU" sz="2800" dirty="0"/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       2. Состояние </a:t>
            </a:r>
            <a:r>
              <a:rPr lang="en-US" dirty="0"/>
              <a:t>IP: </a:t>
            </a:r>
            <a:r>
              <a:rPr lang="ru-RU" dirty="0"/>
              <a:t>Символ «1» </a:t>
            </a:r>
            <a:r>
              <a:rPr lang="en-US" dirty="0"/>
              <a:t>-&gt; </a:t>
            </a:r>
            <a:r>
              <a:rPr lang="ru-RU" dirty="0"/>
              <a:t>остаёмся в состоянии 1.</a:t>
            </a:r>
            <a:br>
              <a:rPr lang="ru-RU" dirty="0"/>
            </a:br>
            <a:r>
              <a:rPr lang="ru-RU" dirty="0"/>
              <a:t>       Цепочка: 31</a:t>
            </a:r>
            <a:r>
              <a:rPr lang="ru-RU" sz="2800" dirty="0">
                <a:solidFill>
                  <a:srgbClr val="00B050"/>
                </a:solidFill>
              </a:rPr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       3. Состояние </a:t>
            </a:r>
            <a:r>
              <a:rPr lang="en-US" dirty="0"/>
              <a:t>IP: </a:t>
            </a:r>
            <a:r>
              <a:rPr lang="ru-RU" dirty="0"/>
              <a:t>Символ «.» –</a:t>
            </a:r>
            <a:r>
              <a:rPr lang="en-US" dirty="0"/>
              <a:t>&gt; </a:t>
            </a:r>
            <a:r>
              <a:rPr lang="ru-RU" dirty="0"/>
              <a:t>переход в состояние С</a:t>
            </a:r>
            <a:br>
              <a:rPr lang="ru-RU" dirty="0"/>
            </a:br>
            <a:r>
              <a:rPr lang="ru-RU" dirty="0"/>
              <a:t>Цепочка кончилась, в конечное состояние не пришли – цепочка не распознана. Ошибка в состоянии С.</a:t>
            </a:r>
          </a:p>
          <a:p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Цепочка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1</a:t>
            </a:r>
            <a:endParaRPr lang="ru-RU" dirty="0"/>
          </a:p>
          <a:p>
            <a:r>
              <a:rPr lang="ru-RU" dirty="0"/>
              <a:t>       1. Начальное состояние А: Символ «</a:t>
            </a:r>
            <a:r>
              <a:rPr lang="en-US" dirty="0"/>
              <a:t>A</a:t>
            </a:r>
            <a:r>
              <a:rPr lang="ru-RU" dirty="0"/>
              <a:t>»  -</a:t>
            </a:r>
            <a:r>
              <a:rPr lang="en-US" dirty="0"/>
              <a:t>&gt; </a:t>
            </a:r>
            <a:r>
              <a:rPr lang="ru-RU" dirty="0"/>
              <a:t>переход в состояние </a:t>
            </a:r>
            <a:r>
              <a:rPr lang="en-US" dirty="0"/>
              <a:t>B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        Цепочка </a:t>
            </a:r>
            <a:r>
              <a:rPr lang="en-US" dirty="0"/>
              <a:t>A</a:t>
            </a:r>
            <a:r>
              <a:rPr lang="ru-RU" dirty="0">
                <a:solidFill>
                  <a:srgbClr val="00B050"/>
                </a:solidFill>
              </a:rPr>
              <a:t>1</a:t>
            </a:r>
          </a:p>
          <a:p>
            <a:r>
              <a:rPr lang="ru-RU" dirty="0"/>
              <a:t>       2. Состояние </a:t>
            </a:r>
            <a:r>
              <a:rPr lang="en-US" dirty="0"/>
              <a:t>B: </a:t>
            </a:r>
            <a:r>
              <a:rPr lang="ru-RU" dirty="0"/>
              <a:t>Символ «</a:t>
            </a:r>
            <a:r>
              <a:rPr lang="en-US" dirty="0"/>
              <a:t>1</a:t>
            </a:r>
            <a:r>
              <a:rPr lang="ru-RU" dirty="0"/>
              <a:t>» –</a:t>
            </a:r>
            <a:r>
              <a:rPr lang="en-US" dirty="0"/>
              <a:t>&gt; </a:t>
            </a:r>
            <a:r>
              <a:rPr lang="ru-RU" dirty="0"/>
              <a:t>остаёмся в состоянии С</a:t>
            </a:r>
            <a:br>
              <a:rPr lang="ru-RU" dirty="0"/>
            </a:br>
            <a:r>
              <a:rPr lang="ru-RU" dirty="0"/>
              <a:t>Пришли в конечное состояние С, цепочка распознана как идентификатор переменной.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40" y="811059"/>
            <a:ext cx="6454698" cy="589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1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1802921"/>
            <a:ext cx="6590581" cy="4873924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Лексический анализатор сканирует текст, пока </a:t>
            </a:r>
            <a:r>
              <a:rPr lang="ru-RU" sz="2400" dirty="0" smtClean="0"/>
              <a:t>не попадет </a:t>
            </a:r>
            <a:r>
              <a:rPr lang="ru-RU" sz="2400" dirty="0"/>
              <a:t>в финальное состояние. Если по очередному символу он не может пройти в новое состояние и при этом он находится не финальном состоянии, то возникает лексическая ошибка. </a:t>
            </a:r>
          </a:p>
          <a:p>
            <a:r>
              <a:rPr lang="ru-RU" sz="2400" dirty="0" smtClean="0"/>
              <a:t>В </a:t>
            </a:r>
            <a:r>
              <a:rPr lang="ru-RU" sz="2400" dirty="0" smtClean="0"/>
              <a:t>нашем случае ошибки могут возникать:</a:t>
            </a:r>
          </a:p>
          <a:p>
            <a:pPr marL="0" indent="0">
              <a:buNone/>
            </a:pPr>
            <a:r>
              <a:rPr lang="ru-RU" sz="2400" dirty="0" smtClean="0"/>
              <a:t>	1) если при распознавании цепочки мы не можем перейти из состояния «С» в финальное состояние «</a:t>
            </a:r>
            <a:r>
              <a:rPr lang="en-US" sz="2400" dirty="0" smtClean="0"/>
              <a:t>FP</a:t>
            </a:r>
            <a:r>
              <a:rPr lang="ru-RU" sz="2400" dirty="0" smtClean="0"/>
              <a:t>»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Например</a:t>
            </a:r>
            <a:r>
              <a:rPr lang="ru-RU" sz="2400" dirty="0" smtClean="0"/>
              <a:t>: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1.1) 31. – цепочка не будет распознана, так как цепочка кончается на символе «.» и состояни</a:t>
            </a:r>
            <a:r>
              <a:rPr lang="ru-RU" sz="2400" dirty="0" smtClean="0"/>
              <a:t>е «С» - не финальное. </a:t>
            </a:r>
          </a:p>
          <a:p>
            <a:pPr marL="0" indent="0">
              <a:buNone/>
            </a:pPr>
            <a:r>
              <a:rPr lang="ru-RU" sz="2400" dirty="0" smtClean="0"/>
              <a:t>	1.2) 3.А  </a:t>
            </a:r>
            <a:r>
              <a:rPr lang="ru-RU" sz="2400" dirty="0"/>
              <a:t>- цепочка не будет распознана, так как из состояния «С» нет перехода по символу «А»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07034" y="94892"/>
            <a:ext cx="11844068" cy="14664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д) Показать работу ДКА как ЛА на примере. Какие лексические ошибки могут быть обнаружены с помощью данного ДКА?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56" y="1561382"/>
            <a:ext cx="5684244" cy="51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7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834" y="1808372"/>
            <a:ext cx="6376922" cy="5049627"/>
          </a:xfrm>
        </p:spPr>
        <p:txBody>
          <a:bodyPr/>
          <a:lstStyle/>
          <a:p>
            <a:r>
              <a:rPr lang="ru-RU" dirty="0"/>
              <a:t>2) если введен символ, по которому нет перехода из начального состояния «А». (Любая цепочка, которая начинается</a:t>
            </a:r>
            <a:r>
              <a:rPr lang="en-US" dirty="0"/>
              <a:t> </a:t>
            </a:r>
            <a:r>
              <a:rPr lang="ru-RU" dirty="0"/>
              <a:t>с символа, не входящего в набор  </a:t>
            </a:r>
            <a:r>
              <a:rPr lang="en-US" dirty="0"/>
              <a:t>[0-9][a-z][A-Z] + - _ / </a:t>
            </a:r>
            <a:r>
              <a:rPr lang="en-US" dirty="0" smtClean="0"/>
              <a:t>*)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Например: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2.1) ?3.14 – цепочка не будет распознана так как по символу «?» нет перехода из состояния «А» в другое.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94892"/>
            <a:ext cx="12192000" cy="14664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д) Показать работу ДКА как ЛА на примере. Какие лексические ошибки могут быть обнаружены с помощью данного ДКА?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56" y="1561382"/>
            <a:ext cx="5684244" cy="51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Формулировка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а) Рассмотреть спецификацию лексического анализатора для транслятора арифметических выражений в </a:t>
            </a:r>
            <a:r>
              <a:rPr lang="ru-RU" dirty="0" err="1"/>
              <a:t>псевдомашинный</a:t>
            </a:r>
            <a:r>
              <a:rPr lang="ru-RU" dirty="0"/>
              <a:t> код (задача №3, упр.3.1). Построить регулярные выражения для каждого типа распознаваемых лексем.</a:t>
            </a:r>
          </a:p>
          <a:p>
            <a:r>
              <a:rPr lang="ru-RU" dirty="0"/>
              <a:t>б) 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  <a:p>
            <a:r>
              <a:rPr lang="ru-RU" dirty="0"/>
              <a:t>в) Объединить полученный набор КА в один КА (с общим начальным состоянием).</a:t>
            </a:r>
          </a:p>
          <a:p>
            <a:r>
              <a:rPr lang="ru-RU" dirty="0"/>
              <a:t>г) Преобразовать общий КА в ДКА. Охарактеризовать лексический смысл каждого финального состояния полученного ДКА.</a:t>
            </a:r>
          </a:p>
          <a:p>
            <a:r>
              <a:rPr lang="ru-RU" dirty="0"/>
              <a:t>д) Показать работу ДКА как ЛА на примере. Какие лексические ошибки могут быть обнаружены с помощью данного ДКА?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48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Типы распознаваемых лексем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461641"/>
            <a:ext cx="11191044" cy="5125590"/>
          </a:xfrm>
        </p:spPr>
        <p:txBody>
          <a:bodyPr>
            <a:normAutofit/>
          </a:bodyPr>
          <a:lstStyle/>
          <a:p>
            <a:r>
              <a:rPr lang="ru-RU" sz="2000" dirty="0"/>
              <a:t>а) Рассмотреть спецификацию лексического анализатора для транслятора арифметических выражений в </a:t>
            </a:r>
            <a:r>
              <a:rPr lang="ru-RU" sz="2000" dirty="0" err="1"/>
              <a:t>псевдомашинный</a:t>
            </a:r>
            <a:r>
              <a:rPr lang="ru-RU" sz="2000" dirty="0"/>
              <a:t> код (задача №3, упр.3.1). Построить регулярные выражения для каждого типа распознаваемых лексем.</a:t>
            </a:r>
            <a:br>
              <a:rPr lang="ru-RU" sz="2000" dirty="0"/>
            </a:br>
            <a:r>
              <a:rPr lang="ru-RU" sz="2000" dirty="0"/>
              <a:t>(В нашем случае </a:t>
            </a:r>
            <a:r>
              <a:rPr lang="ru-RU" sz="2000" dirty="0" err="1"/>
              <a:t>упр</a:t>
            </a:r>
            <a:r>
              <a:rPr lang="ru-RU" sz="2000" dirty="0"/>
              <a:t> 3.1(</a:t>
            </a:r>
            <a:r>
              <a:rPr lang="en-US" sz="2000" dirty="0"/>
              <a:t>d</a:t>
            </a:r>
            <a:r>
              <a:rPr lang="ru-RU" sz="2000" dirty="0"/>
              <a:t>):</a:t>
            </a:r>
            <a:r>
              <a:rPr lang="en-US" sz="2000" dirty="0"/>
              <a:t> 2*A1*A3 + 1/2*PI/A2</a:t>
            </a:r>
            <a:r>
              <a:rPr lang="ru-RU" sz="2000" dirty="0"/>
              <a:t>)</a:t>
            </a:r>
          </a:p>
          <a:p>
            <a:r>
              <a:rPr lang="ru-RU" sz="2000" dirty="0"/>
              <a:t>Из решения задачи №</a:t>
            </a:r>
            <a:r>
              <a:rPr lang="en-US" sz="2000" dirty="0"/>
              <a:t>3 </a:t>
            </a:r>
            <a:r>
              <a:rPr lang="ru-RU" sz="2000" dirty="0"/>
              <a:t>будут распознаны следующие лексемы:</a:t>
            </a:r>
          </a:p>
          <a:p>
            <a:pPr marL="0" indent="0">
              <a:buNone/>
            </a:pPr>
            <a:r>
              <a:rPr lang="ru-RU" sz="2000" dirty="0"/>
              <a:t>1) Идентификатор переменной: ID (А1</a:t>
            </a:r>
            <a:r>
              <a:rPr lang="en-US" sz="2000" dirty="0"/>
              <a:t>, A2, A3)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2) Константа: NUM</a:t>
            </a:r>
            <a:r>
              <a:rPr lang="en-US" sz="2000" dirty="0"/>
              <a:t> (1, 2)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3) Арифметическая операция Сложение: +</a:t>
            </a:r>
            <a:br>
              <a:rPr lang="ru-RU" sz="2000" dirty="0"/>
            </a:br>
            <a:r>
              <a:rPr lang="ru-RU" sz="2000" dirty="0"/>
              <a:t>4) Арифметическая операция Умножение: *</a:t>
            </a:r>
            <a:br>
              <a:rPr lang="ru-RU" sz="2000" dirty="0"/>
            </a:br>
            <a:r>
              <a:rPr lang="ru-RU" sz="2000" dirty="0"/>
              <a:t>5) Арифметическая операция Деление: /</a:t>
            </a:r>
            <a:br>
              <a:rPr lang="ru-RU" sz="2000" dirty="0"/>
            </a:br>
            <a:r>
              <a:rPr lang="ru-RU" sz="2000" dirty="0"/>
              <a:t>6) Арифметическая операция Вычитание: -</a:t>
            </a:r>
            <a:br>
              <a:rPr lang="ru-RU" sz="2000" dirty="0"/>
            </a:br>
            <a:r>
              <a:rPr lang="ru-RU" sz="2000" dirty="0"/>
              <a:t>7) Разделители: "      "(пробелы</a:t>
            </a:r>
            <a:r>
              <a:rPr lang="en-US" sz="2000" dirty="0"/>
              <a:t>, </a:t>
            </a:r>
            <a:r>
              <a:rPr lang="ru-RU" sz="2000" dirty="0"/>
              <a:t>табуляция) </a:t>
            </a:r>
          </a:p>
        </p:txBody>
      </p:sp>
    </p:spTree>
    <p:extLst>
      <p:ext uri="{BB962C8B-B14F-4D97-AF65-F5344CB8AC3E}">
        <p14:creationId xmlns:p14="http://schemas.microsoft.com/office/powerpoint/2010/main" val="297492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098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РВ для распознавания лексем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3535"/>
                <a:ext cx="10515600" cy="505825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1) Идентификатор переменной: ID</a:t>
                </a:r>
              </a:p>
              <a:p>
                <a:pPr marL="0" indent="0">
                  <a:buNone/>
                </a:pPr>
                <a:r>
                  <a:rPr lang="ru-RU" sz="2000" dirty="0"/>
                  <a:t>Регулярное выражение: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pl-PL" sz="2000" dirty="0"/>
                  <a:t> </a:t>
                </a:r>
                <a:r>
                  <a:rPr lang="ru-RU" sz="2000" dirty="0"/>
                  <a:t>е = </a:t>
                </a:r>
                <a:r>
                  <a:rPr lang="pl-PL" sz="2000" dirty="0"/>
                  <a:t>(a</a:t>
                </a:r>
                <a:r>
                  <a:rPr lang="en-US" sz="2000" dirty="0"/>
                  <a:t> |…| </a:t>
                </a:r>
                <a:r>
                  <a:rPr lang="pl-PL" sz="2000" dirty="0"/>
                  <a:t>z</a:t>
                </a:r>
                <a:r>
                  <a:rPr lang="en-US" sz="2000" dirty="0"/>
                  <a:t>)</a:t>
                </a:r>
                <a:r>
                  <a:rPr lang="en-US" sz="1200" dirty="0"/>
                  <a:t>*</a:t>
                </a:r>
                <a:r>
                  <a:rPr lang="pl-PL" sz="2000" dirty="0"/>
                  <a:t>(a</a:t>
                </a:r>
                <a:r>
                  <a:rPr lang="en-US" sz="2000" dirty="0"/>
                  <a:t> |… |</a:t>
                </a:r>
                <a:r>
                  <a:rPr lang="ru-RU" sz="2000" dirty="0"/>
                  <a:t> </a:t>
                </a:r>
                <a:r>
                  <a:rPr lang="pl-PL" sz="2000" dirty="0"/>
                  <a:t>z </a:t>
                </a:r>
                <a:r>
                  <a:rPr lang="en-US" sz="2000" dirty="0"/>
                  <a:t>| </a:t>
                </a:r>
                <a:r>
                  <a:rPr lang="pl-PL" sz="2000" dirty="0"/>
                  <a:t>0</a:t>
                </a:r>
                <a:r>
                  <a:rPr lang="ru-RU" sz="2000" dirty="0"/>
                  <a:t> </a:t>
                </a:r>
                <a:r>
                  <a:rPr lang="en-US" sz="2000" dirty="0"/>
                  <a:t>| … | </a:t>
                </a:r>
                <a:r>
                  <a:rPr lang="pl-PL" sz="2000" dirty="0"/>
                  <a:t>9</a:t>
                </a:r>
                <a:r>
                  <a:rPr lang="en-US" sz="2000" dirty="0"/>
                  <a:t> | _</a:t>
                </a:r>
                <a:r>
                  <a:rPr lang="pl-PL" sz="2000" dirty="0"/>
                  <a:t>)*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Обоснование:</a:t>
                </a:r>
              </a:p>
              <a:p>
                <a:pPr marL="0" indent="0">
                  <a:buNone/>
                </a:pPr>
                <a:r>
                  <a:rPr lang="ru-RU" sz="2000" dirty="0"/>
                  <a:t>	1) Имена</a:t>
                </a:r>
                <a:r>
                  <a:rPr lang="en-US" sz="2000" dirty="0"/>
                  <a:t> </a:t>
                </a:r>
                <a:r>
                  <a:rPr lang="ru-RU" sz="2000" dirty="0"/>
                  <a:t>всегда начинаются с буквы в верхнем или нижнем регистре.</a:t>
                </a:r>
                <a:br>
                  <a:rPr lang="ru-RU" sz="2000" dirty="0"/>
                </a:br>
                <a:r>
                  <a:rPr lang="ru-RU" sz="2000" dirty="0"/>
                  <a:t>	2) Последующие символы могу быть,  либо числом, либо буквой в верхнем или 	нижнем регистре.</a:t>
                </a:r>
              </a:p>
              <a:p>
                <a:pPr marL="0" indent="0">
                  <a:buNone/>
                </a:pPr>
                <a:r>
                  <a:rPr lang="ru-RU" sz="2000" dirty="0"/>
                  <a:t>2) Константа: NUM</a:t>
                </a:r>
              </a:p>
              <a:p>
                <a:pPr marL="0" indent="0">
                  <a:buNone/>
                </a:pPr>
                <a:r>
                  <a:rPr lang="ru-RU" sz="2000" dirty="0"/>
                  <a:t>Регулярное выражение: </a:t>
                </a:r>
              </a:p>
              <a:p>
                <a:pPr marL="0" indent="0" algn="ctr">
                  <a:buNone/>
                </a:pPr>
                <a:r>
                  <a:rPr lang="ru-RU" sz="2000" dirty="0"/>
                  <a:t>	е = (</a:t>
                </a:r>
                <a:r>
                  <a:rPr lang="en-US" sz="2000" dirty="0"/>
                  <a:t>+|-|</a:t>
                </a:r>
                <a:r>
                  <a:rPr lang="ru-RU" sz="2000" dirty="0"/>
                  <a:t>)</a:t>
                </a:r>
                <a:r>
                  <a:rPr lang="en-US" sz="12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sz="2000" dirty="0"/>
                          <m:t>0</m:t>
                        </m:r>
                        <m:r>
                          <m:rPr>
                            <m:nor/>
                          </m:rPr>
                          <a:rPr lang="en-US" sz="2000" dirty="0"/>
                          <m:t> |…| </m:t>
                        </m:r>
                        <m:r>
                          <m:rPr>
                            <m:nor/>
                          </m:rPr>
                          <a:rPr lang="pl-PL" sz="2000" dirty="0"/>
                          <m:t>9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(</a:t>
                </a:r>
                <a:r>
                  <a:rPr lang="ru-RU" sz="2000" dirty="0"/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sz="2000" dirty="0"/>
                          <m:t>0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dirty="0"/>
                          <m:t>…| </m:t>
                        </m:r>
                        <m:r>
                          <m:rPr>
                            <m:nor/>
                          </m:rPr>
                          <a:rPr lang="pl-PL" sz="2000" dirty="0"/>
                          <m:t>9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| ) 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Обоснование:</a:t>
                </a:r>
              </a:p>
              <a:p>
                <a:pPr marL="0" indent="0">
                  <a:buNone/>
                </a:pPr>
                <a:r>
                  <a:rPr lang="ru-RU" sz="2000" dirty="0"/>
                  <a:t>	1) Число может иметь или не иметь явный знак						2) Если константа дробное число, то регулярное выражение требуете наличие целой.</a:t>
                </a:r>
                <a:br>
                  <a:rPr lang="ru-RU" sz="2000" dirty="0"/>
                </a:br>
                <a:r>
                  <a:rPr lang="ru-RU" sz="2000" dirty="0"/>
                  <a:t>	3) После целой части следует дробная часть, которая отделяется точкой.</a:t>
                </a:r>
                <a:br>
                  <a:rPr lang="ru-RU" sz="2000" dirty="0"/>
                </a:br>
                <a:r>
                  <a:rPr lang="ru-RU" sz="2000" dirty="0"/>
                  <a:t>	4) Или константа может быть целым числом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3535"/>
                <a:ext cx="10515600" cy="5058254"/>
              </a:xfrm>
              <a:blipFill>
                <a:blip r:embed="rId2"/>
                <a:stretch>
                  <a:fillRect l="-580" t="-15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8FB80CB-6F4D-4844-9EF1-6B29B9E30B65}"/>
              </a:ext>
            </a:extLst>
          </p:cNvPr>
          <p:cNvSpPr txBox="1"/>
          <p:nvPr/>
        </p:nvSpPr>
        <p:spPr>
          <a:xfrm>
            <a:off x="4800600" y="2415720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360A0C-7A04-4B08-B653-2CB790351E10}"/>
              </a:ext>
            </a:extLst>
          </p:cNvPr>
          <p:cNvSpPr txBox="1"/>
          <p:nvPr/>
        </p:nvSpPr>
        <p:spPr>
          <a:xfrm>
            <a:off x="6507481" y="2415720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1DA9C-B198-4C8A-B841-5FCAA94925A0}"/>
              </a:ext>
            </a:extLst>
          </p:cNvPr>
          <p:cNvSpPr txBox="1"/>
          <p:nvPr/>
        </p:nvSpPr>
        <p:spPr>
          <a:xfrm>
            <a:off x="5250184" y="4617718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4AE705-D140-4E74-AFC2-6E5AD1603C50}"/>
              </a:ext>
            </a:extLst>
          </p:cNvPr>
          <p:cNvSpPr txBox="1"/>
          <p:nvPr/>
        </p:nvSpPr>
        <p:spPr>
          <a:xfrm>
            <a:off x="6012187" y="4613411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F8FCCA-8E3D-44FE-BA20-677236144041}"/>
              </a:ext>
            </a:extLst>
          </p:cNvPr>
          <p:cNvSpPr txBox="1"/>
          <p:nvPr/>
        </p:nvSpPr>
        <p:spPr>
          <a:xfrm>
            <a:off x="7273287" y="4613412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9E6C6-B682-4DF7-ADAB-3C6F66429129}"/>
              </a:ext>
            </a:extLst>
          </p:cNvPr>
          <p:cNvSpPr txBox="1"/>
          <p:nvPr/>
        </p:nvSpPr>
        <p:spPr>
          <a:xfrm>
            <a:off x="7928614" y="4613411"/>
            <a:ext cx="342900" cy="36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A2D41-218D-415E-BE8C-9FB8A88E61FC}"/>
              </a:ext>
            </a:extLst>
          </p:cNvPr>
          <p:cNvCxnSpPr/>
          <p:nvPr/>
        </p:nvCxnSpPr>
        <p:spPr>
          <a:xfrm flipV="1">
            <a:off x="5040630" y="2331602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3CB0B28-5B59-4D6B-A5A5-A7B4474D7CF1}"/>
              </a:ext>
            </a:extLst>
          </p:cNvPr>
          <p:cNvCxnSpPr/>
          <p:nvPr/>
        </p:nvCxnSpPr>
        <p:spPr>
          <a:xfrm flipV="1">
            <a:off x="6777991" y="2358948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E0A1AC4-2E80-46C8-91C7-9E5BD35302CF}"/>
              </a:ext>
            </a:extLst>
          </p:cNvPr>
          <p:cNvCxnSpPr/>
          <p:nvPr/>
        </p:nvCxnSpPr>
        <p:spPr>
          <a:xfrm flipV="1">
            <a:off x="5471160" y="4564876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7EE6F2A-A37E-4587-B4C3-8374385AA2C4}"/>
              </a:ext>
            </a:extLst>
          </p:cNvPr>
          <p:cNvCxnSpPr/>
          <p:nvPr/>
        </p:nvCxnSpPr>
        <p:spPr>
          <a:xfrm flipV="1">
            <a:off x="6233164" y="4560570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8ED5CF1-91CF-49D7-88CF-E8EE30E150C0}"/>
              </a:ext>
            </a:extLst>
          </p:cNvPr>
          <p:cNvCxnSpPr/>
          <p:nvPr/>
        </p:nvCxnSpPr>
        <p:spPr>
          <a:xfrm flipV="1">
            <a:off x="7509510" y="4560569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15CFEEE9-B390-4626-8037-07AA13055039}"/>
              </a:ext>
            </a:extLst>
          </p:cNvPr>
          <p:cNvCxnSpPr/>
          <p:nvPr/>
        </p:nvCxnSpPr>
        <p:spPr>
          <a:xfrm flipV="1">
            <a:off x="8180070" y="4560569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9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26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РВ для распознавания лексем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0833" y="1282160"/>
                <a:ext cx="11989280" cy="521353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3) Арифметическая операция Сложение: +</a:t>
                </a:r>
              </a:p>
              <a:p>
                <a:pPr marL="0" indent="0">
                  <a:buNone/>
                </a:pPr>
                <a:r>
                  <a:rPr lang="ru-RU" sz="2000" dirty="0"/>
                  <a:t>	 </a:t>
                </a:r>
                <a:r>
                  <a:rPr lang="en-US" sz="2000" dirty="0"/>
                  <a:t>e = +</a:t>
                </a:r>
                <a:r>
                  <a:rPr lang="ru-RU" sz="2000" dirty="0"/>
                  <a:t/>
                </a:r>
                <a:br>
                  <a:rPr lang="ru-RU" sz="2000" dirty="0"/>
                </a:br>
                <a:r>
                  <a:rPr lang="ru-RU" sz="2000" dirty="0"/>
                  <a:t>4) Арифметическая операция Умножение: *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e = *</a:t>
                </a:r>
                <a:r>
                  <a:rPr lang="ru-RU" sz="2000" dirty="0"/>
                  <a:t/>
                </a:r>
                <a:br>
                  <a:rPr lang="ru-RU" sz="2000" dirty="0"/>
                </a:br>
                <a:r>
                  <a:rPr lang="ru-RU" sz="2000" dirty="0"/>
                  <a:t>5) Арифметическая операция Деление: /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e = /</a:t>
                </a:r>
                <a:r>
                  <a:rPr lang="ru-RU" sz="2000" dirty="0"/>
                  <a:t/>
                </a:r>
                <a:br>
                  <a:rPr lang="ru-RU" sz="2000" dirty="0"/>
                </a:br>
                <a:r>
                  <a:rPr lang="ru-RU" sz="2000" dirty="0"/>
                  <a:t>6) Арифметическая операция  Вычитание: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e = -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Обоснование для 3-6:</a:t>
                </a:r>
                <a:br>
                  <a:rPr lang="ru-RU" sz="2000" dirty="0"/>
                </a:br>
                <a:r>
                  <a:rPr lang="ru-RU" sz="2000" dirty="0"/>
                  <a:t>	Арифметические операции состоят из символов своих операций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7) </a:t>
                </a:r>
                <a:r>
                  <a:rPr lang="ru-RU" sz="2000" dirty="0"/>
                  <a:t>Разделители(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 dirty="0" smtClean="0"/>
                      <m:t>_</m:t>
                    </m:r>
                  </m:oMath>
                </a14:m>
                <a:r>
                  <a:rPr lang="ru-RU" sz="2000" dirty="0"/>
                  <a:t>) : </a:t>
                </a:r>
                <a:br>
                  <a:rPr lang="ru-RU" sz="2000" dirty="0"/>
                </a:br>
                <a:r>
                  <a:rPr lang="ru-RU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000" dirty="0" smtClean="0"/>
                          <m:t>е = (</m:t>
                        </m:r>
                        <m:r>
                          <m:rPr>
                            <m:nor/>
                          </m:rPr>
                          <a:rPr lang="ru-RU" sz="2000" b="0" i="0" dirty="0" smtClean="0"/>
                          <m:t>_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)</m:t>
                        </m:r>
                        <m:r>
                          <m:rPr>
                            <m:nor/>
                          </m:rPr>
                          <a:rPr lang="ru-RU" sz="2000" dirty="0" smtClean="0"/>
                          <m:t> 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Обоснование:</a:t>
                </a:r>
              </a:p>
              <a:p>
                <a:pPr marL="0" indent="0">
                  <a:buNone/>
                </a:pPr>
                <a:r>
                  <a:rPr lang="ru-RU" sz="2000" dirty="0"/>
                  <a:t>	Разделитель – это непустая цепочка из пробелов или табуляции:</a:t>
                </a:r>
                <a:br>
                  <a:rPr lang="ru-RU" sz="2000" dirty="0"/>
                </a:br>
                <a:r>
                  <a:rPr lang="ru-RU" sz="2000" dirty="0"/>
                  <a:t>	</a:t>
                </a:r>
                <a:r>
                  <a:rPr lang="en-US" sz="2000" dirty="0"/>
                  <a:t>A1</a:t>
                </a:r>
                <a:r>
                  <a:rPr lang="ru-RU" sz="2000" dirty="0"/>
                  <a:t>_</a:t>
                </a:r>
                <a:r>
                  <a:rPr lang="en-US" sz="2000" dirty="0"/>
                  <a:t>+</a:t>
                </a:r>
                <a:r>
                  <a:rPr lang="ru-RU" sz="2000" dirty="0"/>
                  <a:t>_</a:t>
                </a:r>
                <a:r>
                  <a:rPr lang="en-US" sz="2000" dirty="0"/>
                  <a:t>A2</a:t>
                </a:r>
                <a:r>
                  <a:rPr lang="ru-RU" sz="2000" dirty="0"/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833" y="1282160"/>
                <a:ext cx="11989280" cy="5213531"/>
              </a:xfrm>
              <a:blipFill>
                <a:blip r:embed="rId2"/>
                <a:stretch>
                  <a:fillRect l="-508" t="-1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01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435"/>
            <a:ext cx="12192000" cy="954107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614" y="1183681"/>
            <a:ext cx="11889386" cy="347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/>
              <a:t>1) Идентификатор переменной: ID, РВ:</a:t>
            </a:r>
            <a:r>
              <a:rPr lang="pl-PL" sz="1400" dirty="0"/>
              <a:t> </a:t>
            </a:r>
            <a:r>
              <a:rPr lang="ru-RU" sz="1400" dirty="0"/>
              <a:t>е = </a:t>
            </a:r>
            <a:r>
              <a:rPr lang="pl-PL" sz="1400" dirty="0"/>
              <a:t>(a</a:t>
            </a:r>
            <a:r>
              <a:rPr lang="en-US" sz="1400" dirty="0"/>
              <a:t> |…| </a:t>
            </a:r>
            <a:r>
              <a:rPr lang="pl-PL" sz="1400" dirty="0"/>
              <a:t>z</a:t>
            </a:r>
            <a:r>
              <a:rPr lang="en-US" sz="1400" dirty="0"/>
              <a:t>)*</a:t>
            </a:r>
            <a:r>
              <a:rPr lang="pl-PL" sz="1400" dirty="0"/>
              <a:t>(a</a:t>
            </a:r>
            <a:r>
              <a:rPr lang="en-US" sz="1400" dirty="0"/>
              <a:t> |… |</a:t>
            </a:r>
            <a:r>
              <a:rPr lang="ru-RU" sz="1400" dirty="0"/>
              <a:t> </a:t>
            </a:r>
            <a:r>
              <a:rPr lang="pl-PL" sz="1400" dirty="0"/>
              <a:t>z </a:t>
            </a:r>
            <a:r>
              <a:rPr lang="en-US" sz="1400" dirty="0"/>
              <a:t>| </a:t>
            </a:r>
            <a:r>
              <a:rPr lang="pl-PL" sz="1400" dirty="0"/>
              <a:t>0</a:t>
            </a:r>
            <a:r>
              <a:rPr lang="ru-RU" sz="1400" dirty="0"/>
              <a:t> </a:t>
            </a:r>
            <a:r>
              <a:rPr lang="en-US" sz="1400" dirty="0"/>
              <a:t>| … | </a:t>
            </a:r>
            <a:r>
              <a:rPr lang="pl-PL" sz="1400" dirty="0"/>
              <a:t>9</a:t>
            </a:r>
            <a:r>
              <a:rPr lang="en-US" sz="1400" dirty="0"/>
              <a:t> | _</a:t>
            </a:r>
            <a:r>
              <a:rPr lang="pl-PL" sz="1400" dirty="0"/>
              <a:t>)*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997" y="2291542"/>
            <a:ext cx="1764907" cy="8338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435" y="3480963"/>
            <a:ext cx="3262678" cy="8133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679" y="5088776"/>
            <a:ext cx="4469832" cy="1546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1289A3-FA9D-417A-8AD6-40075F58B07A}"/>
              </a:ext>
            </a:extLst>
          </p:cNvPr>
          <p:cNvSpPr txBox="1"/>
          <p:nvPr/>
        </p:nvSpPr>
        <p:spPr>
          <a:xfrm>
            <a:off x="302614" y="5681050"/>
            <a:ext cx="4855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3) </a:t>
            </a:r>
            <a:r>
              <a:rPr lang="ru-RU" sz="1400" dirty="0"/>
              <a:t>Последующие символы в переменной могут быть числом, </a:t>
            </a:r>
            <a:r>
              <a:rPr lang="en-US" sz="1400" dirty="0"/>
              <a:t>a-z, A-Z</a:t>
            </a:r>
            <a:r>
              <a:rPr lang="ru-RU" sz="1400" dirty="0"/>
              <a:t>, но в любом количестве, поэтому в состоянии В есть петля.</a:t>
            </a:r>
          </a:p>
          <a:p>
            <a:endParaRPr lang="ru-R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8A7DAE-1100-4EE3-A651-2E01218199F2}"/>
              </a:ext>
            </a:extLst>
          </p:cNvPr>
          <p:cNvSpPr txBox="1"/>
          <p:nvPr/>
        </p:nvSpPr>
        <p:spPr>
          <a:xfrm>
            <a:off x="302614" y="3557143"/>
            <a:ext cx="5266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/>
              <a:t>2) Переменная может начинаться либо с </a:t>
            </a:r>
            <a:r>
              <a:rPr lang="en-US" sz="1400" dirty="0"/>
              <a:t>a-z</a:t>
            </a:r>
            <a:r>
              <a:rPr lang="ru-RU" sz="1400" dirty="0"/>
              <a:t>, либо с </a:t>
            </a:r>
            <a:r>
              <a:rPr lang="en-US" sz="1400" dirty="0"/>
              <a:t>A-Z</a:t>
            </a:r>
            <a:r>
              <a:rPr lang="ru-RU" sz="1400" dirty="0"/>
              <a:t>, поэтому дуги с буквами ведут в состояние </a:t>
            </a:r>
            <a:r>
              <a:rPr lang="en-US" sz="1400" dirty="0"/>
              <a:t>B. </a:t>
            </a:r>
            <a:r>
              <a:rPr lang="ru-RU" sz="1400" dirty="0"/>
              <a:t>Так как переменная может состоять из одной переменной  – состояние  </a:t>
            </a:r>
            <a:r>
              <a:rPr lang="en-US" sz="1400" dirty="0"/>
              <a:t>B – </a:t>
            </a:r>
            <a:r>
              <a:rPr lang="ru-RU" sz="1400" dirty="0"/>
              <a:t>финальное:</a:t>
            </a:r>
          </a:p>
          <a:p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28C49-12AE-4174-90E6-FA46ECE87C03}"/>
              </a:ext>
            </a:extLst>
          </p:cNvPr>
          <p:cNvSpPr txBox="1"/>
          <p:nvPr/>
        </p:nvSpPr>
        <p:spPr>
          <a:xfrm>
            <a:off x="302614" y="2367854"/>
            <a:ext cx="27820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Построение:</a:t>
            </a:r>
            <a:br>
              <a:rPr lang="ru-RU" sz="1400" dirty="0"/>
            </a:br>
            <a:r>
              <a:rPr lang="ru-RU" sz="1400" dirty="0"/>
              <a:t>1) Пусть </a:t>
            </a:r>
            <a:r>
              <a:rPr lang="en-US" sz="1400" dirty="0"/>
              <a:t>A – </a:t>
            </a:r>
            <a:r>
              <a:rPr lang="ru-RU" sz="1400" dirty="0"/>
              <a:t>начальное состояние</a:t>
            </a:r>
            <a:r>
              <a:rPr lang="en-US" sz="1400" dirty="0"/>
              <a:t>:</a:t>
            </a:r>
            <a:endParaRPr lang="ru-RU" sz="1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75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1F5BB-EDEC-451B-8EEA-7091535C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0715"/>
          </a:xfrm>
        </p:spPr>
        <p:txBody>
          <a:bodyPr>
            <a:normAutofit/>
          </a:bodyPr>
          <a:lstStyle/>
          <a:p>
            <a:r>
              <a:rPr lang="ru-RU" sz="2800" dirty="0"/>
              <a:t>Проверка работы КА для </a:t>
            </a:r>
            <a:r>
              <a:rPr lang="en-US" sz="2800" dirty="0"/>
              <a:t>ID</a:t>
            </a:r>
            <a:r>
              <a:rPr lang="ru-RU" sz="2800" dirty="0"/>
              <a:t> на примерах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A4AAD6-28D3-4E6E-A74E-81B903B8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4078393" cy="2157984"/>
          </a:xfrm>
        </p:spPr>
        <p:txBody>
          <a:bodyPr>
            <a:normAutofit/>
          </a:bodyPr>
          <a:lstStyle/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“A1”: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‘A’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‘1’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в финальном состоянии</a:t>
            </a:r>
            <a:r>
              <a:rPr lang="en-US" sz="1600" dirty="0"/>
              <a:t> B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ID </a:t>
            </a:r>
            <a:r>
              <a:rPr lang="ru-RU" sz="1600" dirty="0"/>
              <a:t>распознана</a:t>
            </a:r>
            <a:endParaRPr lang="en-US" sz="1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FB4631-CB08-4FC5-BCD5-EE1623EE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15569"/>
            <a:ext cx="3785616" cy="1309671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A988B294-218A-4DA1-A8CD-0562A4700146}"/>
              </a:ext>
            </a:extLst>
          </p:cNvPr>
          <p:cNvSpPr txBox="1">
            <a:spLocks/>
          </p:cNvSpPr>
          <p:nvPr/>
        </p:nvSpPr>
        <p:spPr>
          <a:xfrm>
            <a:off x="8567097" y="3447288"/>
            <a:ext cx="3624903" cy="2139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“1AB”: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‘1’ </a:t>
            </a:r>
            <a:r>
              <a:rPr lang="ru-RU" sz="1600" dirty="0"/>
              <a:t>никуда не переходим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ID </a:t>
            </a:r>
            <a:r>
              <a:rPr lang="ru-RU" sz="1600" dirty="0"/>
              <a:t>не распознана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Ошибка: незнакомый символ</a:t>
            </a:r>
            <a:endParaRPr lang="en-US" sz="16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79BC9ED-EFAD-4F38-862F-855491C77370}"/>
              </a:ext>
            </a:extLst>
          </p:cNvPr>
          <p:cNvSpPr txBox="1">
            <a:spLocks/>
          </p:cNvSpPr>
          <p:nvPr/>
        </p:nvSpPr>
        <p:spPr>
          <a:xfrm>
            <a:off x="4104825" y="3447288"/>
            <a:ext cx="4202499" cy="2605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“PI32”: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‘P’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‘I’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‘3’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‘2’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в финальном состоянии</a:t>
            </a:r>
            <a:r>
              <a:rPr lang="en-US" sz="1600" dirty="0"/>
              <a:t> B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ID </a:t>
            </a:r>
            <a:r>
              <a:rPr lang="ru-RU" sz="1600" dirty="0"/>
              <a:t>распознана</a:t>
            </a:r>
            <a:endParaRPr lang="en-US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1F871F-9FED-4194-9538-9F910CDC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393" y="1161921"/>
            <a:ext cx="3712295" cy="12843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AA0E1D-CD48-4B00-8D67-B08ABE962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464" y="1115569"/>
            <a:ext cx="3859121" cy="13351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CC6BA5C-61C0-4884-AC9D-6528EDC4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3011"/>
            <a:ext cx="4150406" cy="23402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A338E0A-228F-4EFE-B1D9-DF3D8028C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34" y="946722"/>
            <a:ext cx="4051532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8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620" y="592848"/>
                <a:ext cx="4170967" cy="3077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200" dirty="0"/>
                  <a:t>2) Константа: NUM, РВ: е = (</a:t>
                </a:r>
                <a:r>
                  <a:rPr lang="en-US" sz="1200" dirty="0"/>
                  <a:t>+|-</a:t>
                </a:r>
                <a:r>
                  <a:rPr lang="ru-RU" sz="1200" dirty="0"/>
                  <a:t>)</a:t>
                </a: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1200" dirty="0"/>
                          <m:t>[0−9]</m:t>
                        </m:r>
                      </m:e>
                      <m:sup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sz="1200" dirty="0"/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1200" dirty="0"/>
                          <m:t>[0−9] 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200" dirty="0"/>
                  <a:t>)</a:t>
                </a:r>
                <a:r>
                  <a:rPr lang="ru-RU" sz="1200" dirty="0"/>
                  <a:t>|</a:t>
                </a: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1200" dirty="0"/>
                          <m:t>[0−9] </m:t>
                        </m:r>
                      </m:e>
                      <m:sup>
                        <m:r>
                          <a:rPr lang="ru-RU" sz="1200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200" dirty="0"/>
                  <a:t>)</a:t>
                </a:r>
                <a:endParaRPr lang="ru-RU" sz="1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20" y="592848"/>
                <a:ext cx="4170967" cy="307777"/>
              </a:xfrm>
              <a:blipFill>
                <a:blip r:embed="rId2"/>
                <a:stretch>
                  <a:fillRect l="-146" t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" y="1"/>
            <a:ext cx="12153632" cy="558688"/>
          </a:xfrm>
        </p:spPr>
        <p:txBody>
          <a:bodyPr>
            <a:normAutofit/>
          </a:bodyPr>
          <a:lstStyle/>
          <a:p>
            <a:r>
              <a:rPr lang="ru-RU" sz="2400" dirty="0"/>
              <a:t>б)Для каждого РВ предложить КА, который распознает тексты соответствующих лексем.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36" y="1416524"/>
            <a:ext cx="1417947" cy="5226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170" y="974129"/>
            <a:ext cx="1439034" cy="10842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84" y="3335211"/>
            <a:ext cx="2635820" cy="139125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8492" y="1094763"/>
            <a:ext cx="2805919" cy="14185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1653" y="2940855"/>
            <a:ext cx="2557643" cy="158467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8911" y="2988705"/>
            <a:ext cx="3472684" cy="146751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747" y="5284673"/>
            <a:ext cx="4697733" cy="144789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4159" y="5284673"/>
            <a:ext cx="4300252" cy="144789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6747" y="3564514"/>
            <a:ext cx="214313" cy="180975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97123" y="1297017"/>
            <a:ext cx="241226" cy="20370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94488" y="3296328"/>
            <a:ext cx="274133" cy="23149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7824" y="3355624"/>
            <a:ext cx="212697" cy="179611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48186" y="5632619"/>
            <a:ext cx="208860" cy="176371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9484" y="5720805"/>
            <a:ext cx="216096" cy="182481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1127" y="5644766"/>
            <a:ext cx="214564" cy="166287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60905" y="5720805"/>
            <a:ext cx="235459" cy="1824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B77F2A-1D03-4C4F-A048-7E4400D204B6}"/>
              </a:ext>
            </a:extLst>
          </p:cNvPr>
          <p:cNvSpPr txBox="1"/>
          <p:nvPr/>
        </p:nvSpPr>
        <p:spPr>
          <a:xfrm>
            <a:off x="0" y="1074588"/>
            <a:ext cx="2778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1) Пусть А – начальное состояние.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E0D8B-CD2F-4017-9B94-509377386E7B}"/>
              </a:ext>
            </a:extLst>
          </p:cNvPr>
          <p:cNvSpPr txBox="1"/>
          <p:nvPr/>
        </p:nvSpPr>
        <p:spPr>
          <a:xfrm>
            <a:off x="3726246" y="958057"/>
            <a:ext cx="19212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2) </a:t>
            </a:r>
            <a:r>
              <a:rPr lang="ru-RU" sz="1400" dirty="0"/>
              <a:t>Если константа начинается со знака «+» или «-», то переход по дуге в состояние </a:t>
            </a:r>
            <a:r>
              <a:rPr lang="en-US" sz="1400" dirty="0"/>
              <a:t>PM.</a:t>
            </a:r>
            <a:endParaRPr lang="ru-RU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B6A42D-55A7-4511-BD1C-0A44A7DEC430}"/>
              </a:ext>
            </a:extLst>
          </p:cNvPr>
          <p:cNvSpPr txBox="1"/>
          <p:nvPr/>
        </p:nvSpPr>
        <p:spPr>
          <a:xfrm>
            <a:off x="7956648" y="671959"/>
            <a:ext cx="3832945" cy="53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3) После знака «+» или «-» должна идти целая часть , то есть переход в состояние </a:t>
            </a:r>
            <a:r>
              <a:rPr lang="en-US" sz="1400" dirty="0"/>
              <a:t>IP</a:t>
            </a:r>
            <a:r>
              <a:rPr lang="ru-RU" sz="1400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4EFB8-B00C-4C14-AD13-D478395666CB}"/>
              </a:ext>
            </a:extLst>
          </p:cNvPr>
          <p:cNvSpPr txBox="1"/>
          <p:nvPr/>
        </p:nvSpPr>
        <p:spPr>
          <a:xfrm>
            <a:off x="22620" y="2452512"/>
            <a:ext cx="3703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4</a:t>
            </a:r>
            <a:r>
              <a:rPr lang="en-US" sz="1400" dirty="0"/>
              <a:t>) </a:t>
            </a:r>
            <a:r>
              <a:rPr lang="ru-RU" sz="1400" dirty="0"/>
              <a:t>Если константа не начинается со знака «+» или «-», то переход по дуге в состояние </a:t>
            </a:r>
            <a:r>
              <a:rPr lang="en-US" sz="1400" dirty="0"/>
              <a:t>IP</a:t>
            </a:r>
            <a:r>
              <a:rPr lang="ru-RU" sz="1400" dirty="0"/>
              <a:t>, если константа целое однозначное число, то состояние </a:t>
            </a:r>
            <a:r>
              <a:rPr lang="en-US" sz="1400" dirty="0"/>
              <a:t>IP</a:t>
            </a:r>
            <a:r>
              <a:rPr lang="ru-RU" sz="1400" dirty="0"/>
              <a:t> – финальное.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249C68-F5EF-4596-9468-5E874C841596}"/>
              </a:ext>
            </a:extLst>
          </p:cNvPr>
          <p:cNvSpPr txBox="1"/>
          <p:nvPr/>
        </p:nvSpPr>
        <p:spPr>
          <a:xfrm>
            <a:off x="3726246" y="2558495"/>
            <a:ext cx="4170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5) Если константа целое число, но многозначное, то в состоянии </a:t>
            </a:r>
            <a:r>
              <a:rPr lang="en-US" sz="1400" dirty="0"/>
              <a:t>IP</a:t>
            </a:r>
            <a:r>
              <a:rPr lang="ru-RU" sz="1400" dirty="0"/>
              <a:t> будет петля.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AC8091-17EE-4E30-9E4C-B71303245350}"/>
              </a:ext>
            </a:extLst>
          </p:cNvPr>
          <p:cNvSpPr txBox="1"/>
          <p:nvPr/>
        </p:nvSpPr>
        <p:spPr>
          <a:xfrm>
            <a:off x="8069554" y="2558495"/>
            <a:ext cx="404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6) Если константа дробное число, то переход в состояние С.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0D6F72-5D22-4C97-9564-CD3149FABF3D}"/>
              </a:ext>
            </a:extLst>
          </p:cNvPr>
          <p:cNvSpPr txBox="1"/>
          <p:nvPr/>
        </p:nvSpPr>
        <p:spPr>
          <a:xfrm>
            <a:off x="-28474" y="5065831"/>
            <a:ext cx="2690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7) Состояние С не может быть финальным, так как после точки должна идти дробная часть, то есть переход в состояние </a:t>
            </a:r>
            <a:r>
              <a:rPr lang="en-US" sz="1400" dirty="0"/>
              <a:t>D.</a:t>
            </a:r>
            <a:endParaRPr lang="ru-RU" sz="1400" dirty="0"/>
          </a:p>
          <a:p>
            <a:r>
              <a:rPr lang="ru-RU" sz="1400" dirty="0"/>
              <a:t>Дробная часть может быть как однозначной, поэтому состояние </a:t>
            </a:r>
            <a:r>
              <a:rPr lang="en-US" sz="1400" dirty="0"/>
              <a:t>FP </a:t>
            </a:r>
            <a:r>
              <a:rPr lang="ru-RU" sz="1400" dirty="0"/>
              <a:t>– финальное.</a:t>
            </a:r>
          </a:p>
          <a:p>
            <a:endParaRPr lang="ru-RU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5A016C-3751-4FCE-B1A5-CCEE21CA3075}"/>
              </a:ext>
            </a:extLst>
          </p:cNvPr>
          <p:cNvSpPr txBox="1"/>
          <p:nvPr/>
        </p:nvSpPr>
        <p:spPr>
          <a:xfrm>
            <a:off x="7466474" y="4809304"/>
            <a:ext cx="468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8) Дробная часть может быть и многозначной, поэтому в состоянии </a:t>
            </a:r>
            <a:r>
              <a:rPr lang="en-US" sz="1400" dirty="0"/>
              <a:t>FP </a:t>
            </a:r>
            <a:r>
              <a:rPr lang="ru-RU" sz="1400" dirty="0"/>
              <a:t>есть петля.</a:t>
            </a:r>
          </a:p>
        </p:txBody>
      </p:sp>
    </p:spTree>
    <p:extLst>
      <p:ext uri="{BB962C8B-B14F-4D97-AF65-F5344CB8AC3E}">
        <p14:creationId xmlns:p14="http://schemas.microsoft.com/office/powerpoint/2010/main" val="232453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1F5BB-EDEC-451B-8EEA-7091535C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0715"/>
          </a:xfrm>
        </p:spPr>
        <p:txBody>
          <a:bodyPr>
            <a:normAutofit/>
          </a:bodyPr>
          <a:lstStyle/>
          <a:p>
            <a:r>
              <a:rPr lang="ru-RU" sz="2800" dirty="0"/>
              <a:t>Проверка работы КА для </a:t>
            </a:r>
            <a:r>
              <a:rPr lang="en-US" sz="2800" dirty="0"/>
              <a:t>NUM</a:t>
            </a:r>
            <a:r>
              <a:rPr lang="ru-RU" sz="2800" dirty="0"/>
              <a:t> на примерах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A4AAD6-28D3-4E6E-A74E-81B903B8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4078393" cy="3429000"/>
          </a:xfrm>
        </p:spPr>
        <p:txBody>
          <a:bodyPr>
            <a:normAutofit/>
          </a:bodyPr>
          <a:lstStyle/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“-1.0”: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‘-’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PM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‘1’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‘.’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C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‘0’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D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в финальном состоянии</a:t>
            </a:r>
            <a:r>
              <a:rPr lang="en-US" sz="1600" dirty="0"/>
              <a:t> D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NUM </a:t>
            </a:r>
            <a:r>
              <a:rPr lang="ru-RU" sz="1600" dirty="0"/>
              <a:t>распознана</a:t>
            </a:r>
            <a:endParaRPr lang="en-US" sz="16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988B294-218A-4DA1-A8CD-0562A4700146}"/>
              </a:ext>
            </a:extLst>
          </p:cNvPr>
          <p:cNvSpPr txBox="1">
            <a:spLocks/>
          </p:cNvSpPr>
          <p:nvPr/>
        </p:nvSpPr>
        <p:spPr>
          <a:xfrm>
            <a:off x="8409921" y="3447288"/>
            <a:ext cx="3782080" cy="3410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“0.”: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</a:t>
            </a:r>
            <a:r>
              <a:rPr lang="ru-RU" sz="1600" dirty="0"/>
              <a:t>0</a:t>
            </a:r>
            <a:r>
              <a:rPr lang="en-US" sz="1600" dirty="0"/>
              <a:t>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‘.’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C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не в финальном состоянии </a:t>
            </a:r>
            <a:r>
              <a:rPr lang="en-US" sz="1600" dirty="0"/>
              <a:t>C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NUM</a:t>
            </a:r>
            <a:r>
              <a:rPr lang="ru-RU" sz="1600" dirty="0"/>
              <a:t> не распознана</a:t>
            </a:r>
          </a:p>
          <a:p>
            <a:pPr marL="0" indent="0">
              <a:buNone/>
            </a:pPr>
            <a:r>
              <a:rPr lang="ru-RU" sz="1600" dirty="0"/>
              <a:t>Ошибка: лишний символ</a:t>
            </a:r>
            <a:endParaRPr lang="en-US" sz="16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79BC9ED-EFAD-4F38-862F-855491C77370}"/>
              </a:ext>
            </a:extLst>
          </p:cNvPr>
          <p:cNvSpPr txBox="1">
            <a:spLocks/>
          </p:cNvSpPr>
          <p:nvPr/>
        </p:nvSpPr>
        <p:spPr>
          <a:xfrm>
            <a:off x="4142907" y="4071821"/>
            <a:ext cx="4202499" cy="2605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>
              <a:buNone/>
            </a:pPr>
            <a:r>
              <a:rPr lang="ru-RU" sz="1600" dirty="0"/>
              <a:t>Цепочка символов: </a:t>
            </a:r>
            <a:r>
              <a:rPr lang="en-US" sz="1600" dirty="0"/>
              <a:t>“23”: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‘2’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 символу </a:t>
            </a:r>
            <a:r>
              <a:rPr lang="en-US" sz="1600" dirty="0"/>
              <a:t>‘3’ </a:t>
            </a:r>
            <a:r>
              <a:rPr lang="ru-RU" sz="1600" dirty="0"/>
              <a:t>переходим в состояние </a:t>
            </a:r>
            <a:r>
              <a:rPr lang="en-US" sz="16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Все символы считаны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Находимся в финальном состоянии</a:t>
            </a:r>
            <a:r>
              <a:rPr lang="en-US" sz="1600" dirty="0"/>
              <a:t> B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Лексема типа </a:t>
            </a:r>
            <a:r>
              <a:rPr lang="en-US" sz="1600" dirty="0"/>
              <a:t>NUM </a:t>
            </a:r>
            <a:r>
              <a:rPr lang="ru-RU" sz="1600" dirty="0"/>
              <a:t>распознана</a:t>
            </a:r>
            <a:endParaRPr lang="en-US" sz="16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1F7F7A2-C7E3-46FC-9810-6B9872EB2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1" y="802147"/>
            <a:ext cx="4331529" cy="145842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F7D9D2E-4EBB-4DB8-B541-DAF9F8DF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235" y="2245596"/>
            <a:ext cx="4331529" cy="145842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87933A5-4F56-46D1-A4B5-83CAAC2B3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782" y="713942"/>
            <a:ext cx="4331529" cy="145842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4BACDE1-F140-42BC-A20D-288735FB7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7" y="824038"/>
            <a:ext cx="4373272" cy="153203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3CEFE14-DBAB-43B6-9778-F306BFAC4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233" y="2302955"/>
            <a:ext cx="4331529" cy="156330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CC9C9E1-71D5-49BA-BE0C-D1E0D179B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782" y="525559"/>
            <a:ext cx="4373271" cy="165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34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1299</Words>
  <Application>Microsoft Office PowerPoint</Application>
  <PresentationFormat>Широкоэкранный</PresentationFormat>
  <Paragraphs>156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Тема Office</vt:lpstr>
      <vt:lpstr>Разработка лексического анализатора для транслятора арифметических выражений</vt:lpstr>
      <vt:lpstr>Формулировка задачи</vt:lpstr>
      <vt:lpstr>Типы распознаваемых лексем</vt:lpstr>
      <vt:lpstr>РВ для распознавания лексем</vt:lpstr>
      <vt:lpstr>РВ для распознавания лексем</vt:lpstr>
      <vt:lpstr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vt:lpstr>
      <vt:lpstr>Проверка работы КА для ID на примерах </vt:lpstr>
      <vt:lpstr>б)Для каждого РВ предложить КА, который распознает тексты соответствующих лексем. </vt:lpstr>
      <vt:lpstr>Проверка работы КА для NUM на примерах </vt:lpstr>
      <vt:lpstr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vt:lpstr>
      <vt:lpstr>б)Для каждого РВ предложить КА, который распознает тексты соответствующих лексем. Обосновать предлагаемый КА, проверить работу на нескольких примерах.</vt:lpstr>
      <vt:lpstr>в) Объединить полученный набор КА в один КА (с общим начальным состоянием).</vt:lpstr>
      <vt:lpstr>Г) Охарактеризовать лексический смысл каждого финального состояния полученного ДКА.</vt:lpstr>
      <vt:lpstr>д) Показать работу ДКА как ЛА на примере. Какие лексические ошибки могут быть обнаружены с помощью данного ДКА?</vt:lpstr>
      <vt:lpstr>д) Показать работу ДКА как ЛА на примере. Какие лексические ошибки могут быть обнаружены с помощью данного ДКА?</vt:lpstr>
      <vt:lpstr>д) Показать работу ДКА как ЛА на примере. Какие лексические ошибки могут быть обнаружены с помощью данного ДКА?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лексического анализатора для транслятора арифметических выражений</dc:title>
  <dc:creator>New_new</dc:creator>
  <cp:lastModifiedBy>daniil</cp:lastModifiedBy>
  <cp:revision>104</cp:revision>
  <dcterms:created xsi:type="dcterms:W3CDTF">2020-11-30T17:38:52Z</dcterms:created>
  <dcterms:modified xsi:type="dcterms:W3CDTF">2021-01-21T13:03:33Z</dcterms:modified>
</cp:coreProperties>
</file>