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63" r:id="rId11"/>
    <p:sldId id="264" r:id="rId12"/>
    <p:sldId id="279" r:id="rId13"/>
    <p:sldId id="267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1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77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95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71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3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7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5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5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6C15-7031-48CE-9B5C-080EB8C4C4A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/>
              <a:t>Языки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трансляции</a:t>
            </a:r>
            <a:endParaRPr dirty="0"/>
          </a:p>
        </p:txBody>
      </p:sp>
      <p:sp>
        <p:nvSpPr>
          <p:cNvPr id="5" name="Заголовок 1"/>
          <p:cNvSpPr txBox="1">
            <a:spLocks noGrp="1"/>
          </p:cNvSpPr>
          <p:nvPr>
            <p:ph type="ctrTitle"/>
          </p:nvPr>
        </p:nvSpPr>
        <p:spPr>
          <a:xfrm>
            <a:off x="1806292" y="1403126"/>
            <a:ext cx="8874205" cy="133731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46296">
              <a:defRPr sz="4100"/>
            </a:lvl1pPr>
          </a:lstStyle>
          <a:p>
            <a:r>
              <a:rPr lang="ru-RU" dirty="0"/>
              <a:t>Разработка лексического анализатора для транслятора арифметических выражений</a:t>
            </a:r>
            <a:endParaRPr dirty="0"/>
          </a:p>
        </p:txBody>
      </p:sp>
      <p:sp>
        <p:nvSpPr>
          <p:cNvPr id="6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7213252" y="3483928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Преподаватель</a:t>
            </a:r>
            <a:r>
              <a:rPr dirty="0"/>
              <a:t>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Корзун</a:t>
            </a:r>
            <a:r>
              <a:rPr dirty="0"/>
              <a:t> </a:t>
            </a:r>
            <a:r>
              <a:rPr dirty="0" err="1"/>
              <a:t>Дмитрий</a:t>
            </a:r>
            <a:r>
              <a:rPr dirty="0"/>
              <a:t> </a:t>
            </a:r>
            <a:r>
              <a:rPr dirty="0" err="1"/>
              <a:t>Жоржевич</a:t>
            </a:r>
            <a:r>
              <a:rPr dirty="0"/>
              <a:t>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Команда</a:t>
            </a:r>
            <a:r>
              <a:rPr dirty="0"/>
              <a:t>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1. </a:t>
            </a:r>
            <a:r>
              <a:rPr dirty="0" err="1"/>
              <a:t>Александр</a:t>
            </a:r>
            <a:r>
              <a:rPr dirty="0"/>
              <a:t> </a:t>
            </a:r>
            <a:r>
              <a:rPr dirty="0" err="1"/>
              <a:t>Чернышов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2. </a:t>
            </a:r>
            <a:r>
              <a:rPr dirty="0" err="1"/>
              <a:t>Игорь</a:t>
            </a:r>
            <a:r>
              <a:rPr dirty="0"/>
              <a:t> </a:t>
            </a:r>
            <a:r>
              <a:rPr dirty="0" err="1"/>
              <a:t>Михайлов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4. </a:t>
            </a:r>
            <a:r>
              <a:rPr dirty="0" err="1"/>
              <a:t>Евгений</a:t>
            </a:r>
            <a:r>
              <a:rPr dirty="0"/>
              <a:t> </a:t>
            </a:r>
            <a:r>
              <a:rPr dirty="0" err="1"/>
              <a:t>Диков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5. </a:t>
            </a:r>
            <a:r>
              <a:rPr dirty="0" err="1"/>
              <a:t>Кирилл</a:t>
            </a:r>
            <a:r>
              <a:rPr dirty="0"/>
              <a:t> </a:t>
            </a:r>
            <a:r>
              <a:rPr dirty="0" err="1"/>
              <a:t>Логвинов</a:t>
            </a:r>
            <a:endParaRPr dirty="0"/>
          </a:p>
        </p:txBody>
      </p:sp>
      <p:sp>
        <p:nvSpPr>
          <p:cNvPr id="7" name="Прямоугольник 4"/>
          <p:cNvSpPr txBox="1"/>
          <p:nvPr/>
        </p:nvSpPr>
        <p:spPr>
          <a:xfrm>
            <a:off x="4145482" y="6191685"/>
            <a:ext cx="419582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lang="en-US" dirty="0"/>
              <a:t>23</a:t>
            </a:r>
            <a:r>
              <a:rPr dirty="0"/>
              <a:t>.</a:t>
            </a:r>
            <a:r>
              <a:rPr lang="en-US" dirty="0"/>
              <a:t>0</a:t>
            </a:r>
            <a:r>
              <a:rPr dirty="0"/>
              <a:t>1.202</a:t>
            </a:r>
            <a:r>
              <a:rPr lang="en-US" dirty="0"/>
              <a:t>1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9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051"/>
            <a:ext cx="12192000" cy="79262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565814"/>
            <a:ext cx="46143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6) Вычитание: 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e = (-)</a:t>
            </a:r>
            <a:r>
              <a:rPr lang="ru-RU" sz="1400" dirty="0"/>
              <a:t> (минус)</a:t>
            </a:r>
          </a:p>
          <a:p>
            <a:r>
              <a:rPr lang="ru-RU" sz="1400" dirty="0"/>
              <a:t>1) Пусть </a:t>
            </a:r>
            <a:r>
              <a:rPr lang="en-US" sz="1400" dirty="0"/>
              <a:t>A </a:t>
            </a:r>
            <a:r>
              <a:rPr lang="ru-RU" sz="1400" dirty="0"/>
              <a:t>– начальное состояние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2) Состояние «</a:t>
            </a:r>
            <a:r>
              <a:rPr lang="en-US" sz="1400" dirty="0"/>
              <a:t>-</a:t>
            </a:r>
            <a:r>
              <a:rPr lang="ru-RU" sz="1400" dirty="0"/>
              <a:t>» - финальное так как, по РВ, кроме</a:t>
            </a:r>
            <a:br>
              <a:rPr lang="ru-RU" sz="1400" dirty="0"/>
            </a:br>
            <a:r>
              <a:rPr lang="ru-RU" sz="1400" dirty="0"/>
              <a:t>«</a:t>
            </a:r>
            <a:r>
              <a:rPr lang="en-US" sz="1400" dirty="0"/>
              <a:t>-</a:t>
            </a:r>
            <a:r>
              <a:rPr lang="ru-RU" sz="1400" dirty="0"/>
              <a:t>» - ничего не ожидается</a:t>
            </a:r>
            <a:r>
              <a:rPr lang="en-US" sz="1400" dirty="0"/>
              <a:t>.</a:t>
            </a:r>
            <a:endParaRPr lang="ru-RU" sz="1400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69" y="1080553"/>
            <a:ext cx="3815351" cy="90872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93" y="2633968"/>
            <a:ext cx="4085996" cy="96101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03" y="4222693"/>
            <a:ext cx="3849128" cy="89726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603" y="5743667"/>
            <a:ext cx="3979586" cy="991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5D194E-A4C0-4453-8AC7-9FA252D268EC}"/>
              </a:ext>
            </a:extLst>
          </p:cNvPr>
          <p:cNvSpPr txBox="1"/>
          <p:nvPr/>
        </p:nvSpPr>
        <p:spPr>
          <a:xfrm>
            <a:off x="838200" y="1073009"/>
            <a:ext cx="32275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3) Сложение: +</a:t>
            </a:r>
          </a:p>
          <a:p>
            <a:r>
              <a:rPr lang="ru-RU" sz="1400" dirty="0"/>
              <a:t>Регулярное выражение:        </a:t>
            </a:r>
            <a:r>
              <a:rPr lang="en-US" sz="1400" dirty="0"/>
              <a:t>e = (+)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–</a:t>
            </a:r>
            <a:r>
              <a:rPr lang="ru-RU" sz="1400" dirty="0"/>
              <a:t>начальное состояние</a:t>
            </a:r>
          </a:p>
          <a:p>
            <a:r>
              <a:rPr lang="ru-RU" sz="1400" dirty="0"/>
              <a:t>2) Состояния </a:t>
            </a:r>
            <a:r>
              <a:rPr lang="en-US" sz="1400" dirty="0"/>
              <a:t>+</a:t>
            </a:r>
            <a:r>
              <a:rPr lang="ru-RU" sz="1400" dirty="0"/>
              <a:t> - финальное так как,</a:t>
            </a:r>
            <a:br>
              <a:rPr lang="ru-RU" sz="1400" dirty="0"/>
            </a:br>
            <a:r>
              <a:rPr lang="ru-RU" sz="1400" dirty="0"/>
              <a:t>по РВ, кроме «+» - ничего не ожидается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EC989-34C0-4BAB-B8F1-27CD64314EB5}"/>
              </a:ext>
            </a:extLst>
          </p:cNvPr>
          <p:cNvSpPr txBox="1"/>
          <p:nvPr/>
        </p:nvSpPr>
        <p:spPr>
          <a:xfrm>
            <a:off x="849420" y="2483850"/>
            <a:ext cx="41058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4) Умножение: *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	e = (*)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– </a:t>
            </a:r>
            <a:r>
              <a:rPr lang="ru-RU" sz="1400" dirty="0"/>
              <a:t>начальное состояние</a:t>
            </a:r>
            <a:r>
              <a:rPr lang="en-US" sz="1400" dirty="0"/>
              <a:t>.</a:t>
            </a:r>
            <a:br>
              <a:rPr lang="ru-RU" sz="1400" dirty="0"/>
            </a:br>
            <a:r>
              <a:rPr lang="ru-RU" sz="1400" dirty="0"/>
              <a:t>2) Состояние «–» - финальное так как, по РВ, кроме</a:t>
            </a:r>
            <a:br>
              <a:rPr lang="ru-RU" sz="1400" dirty="0"/>
            </a:br>
            <a:r>
              <a:rPr lang="ru-RU" sz="1400" dirty="0"/>
              <a:t>«-» - ничего не ожидается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B29FB-0FC5-4450-BFDB-27BDDCBCF044}"/>
              </a:ext>
            </a:extLst>
          </p:cNvPr>
          <p:cNvSpPr txBox="1"/>
          <p:nvPr/>
        </p:nvSpPr>
        <p:spPr>
          <a:xfrm>
            <a:off x="838200" y="3917110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5) Деление: /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	e = (/)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</a:t>
            </a:r>
            <a:r>
              <a:rPr lang="ru-RU" sz="1400" dirty="0"/>
              <a:t>– начальное состояние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2) Состояние «</a:t>
            </a:r>
            <a:r>
              <a:rPr lang="en-US" sz="1400" dirty="0"/>
              <a:t>/</a:t>
            </a:r>
            <a:r>
              <a:rPr lang="ru-RU" sz="1400" dirty="0"/>
              <a:t>» - финальное так как, по РВ, кроме</a:t>
            </a:r>
            <a:br>
              <a:rPr lang="ru-RU" sz="1400" dirty="0"/>
            </a:br>
            <a:r>
              <a:rPr lang="ru-RU" sz="1400" dirty="0"/>
              <a:t>«</a:t>
            </a:r>
            <a:r>
              <a:rPr lang="en-US" sz="1400" dirty="0"/>
              <a:t>/</a:t>
            </a:r>
            <a:r>
              <a:rPr lang="ru-RU" sz="1400" dirty="0"/>
              <a:t>» - ничего не ожидается</a:t>
            </a:r>
            <a:r>
              <a:rPr lang="en-US" sz="1400" dirty="0"/>
              <a:t>.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8531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364"/>
            <a:ext cx="12192000" cy="763020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2128" y="2660170"/>
                <a:ext cx="6065520" cy="1520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600" dirty="0"/>
                  <a:t>7) Отступы(</a:t>
                </a:r>
                <a14:m>
                  <m:oMath xmlns:m="http://schemas.openxmlformats.org/officeDocument/2006/math">
                    <m:r>
                      <a:rPr lang="ru-RU" sz="1600" b="0" i="0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ru-RU" sz="1600" dirty="0" smtClean="0"/>
                      <m:t>_</m:t>
                    </m:r>
                    <m:r>
                      <m:rPr>
                        <m:nor/>
                      </m:rPr>
                      <a:rPr lang="ru-RU" sz="1600" b="0" i="0" dirty="0" smtClean="0"/>
                      <m:t>"</m:t>
                    </m:r>
                  </m:oMath>
                </a14:m>
                <a:r>
                  <a:rPr lang="ru-RU" sz="1600" dirty="0"/>
                  <a:t> – подразумевается пробел):</a:t>
                </a:r>
                <a:br>
                  <a:rPr lang="ru-RU" sz="1600" dirty="0"/>
                </a:br>
                <a:r>
                  <a:rPr lang="ru-RU" sz="1600" dirty="0"/>
                  <a:t>Регулярное выражение: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600" dirty="0"/>
                          <m:t>е = (_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1600" dirty="0"/>
                  <a:t> (подразумевается пробел)</a:t>
                </a:r>
              </a:p>
              <a:p>
                <a:pPr marL="0" indent="0">
                  <a:buNone/>
                </a:pPr>
                <a:r>
                  <a:rPr lang="ru-RU" sz="1600" dirty="0"/>
                  <a:t>1) Пусть </a:t>
                </a:r>
                <a:r>
                  <a:rPr lang="en-US" sz="1600" dirty="0"/>
                  <a:t>SPC </a:t>
                </a:r>
                <a:r>
                  <a:rPr lang="ru-RU" sz="1600" dirty="0"/>
                  <a:t>– начальное состояние</a:t>
                </a:r>
                <a:r>
                  <a:rPr lang="en-US" sz="1600" dirty="0"/>
                  <a:t>.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sz="1600" dirty="0"/>
                  <a:t>2) Состояние «</a:t>
                </a:r>
                <a:r>
                  <a:rPr lang="en-US" sz="1600" dirty="0"/>
                  <a:t>-</a:t>
                </a:r>
                <a:r>
                  <a:rPr lang="ru-RU" sz="1600" dirty="0"/>
                  <a:t>» - финальное так как, по РВ, кроме</a:t>
                </a:r>
                <a:br>
                  <a:rPr lang="ru-RU" sz="1600" dirty="0"/>
                </a:br>
                <a:r>
                  <a:rPr lang="ru-RU" sz="1600" dirty="0"/>
                  <a:t>«_» - ничего не ожидается</a:t>
                </a:r>
                <a:r>
                  <a:rPr lang="en-US" sz="1600" dirty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128" y="2660170"/>
                <a:ext cx="6065520" cy="1520405"/>
              </a:xfrm>
              <a:blipFill>
                <a:blip r:embed="rId2"/>
                <a:stretch>
                  <a:fillRect l="-503" t="-2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20" y="2611632"/>
            <a:ext cx="4459856" cy="15204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846" y="3363208"/>
            <a:ext cx="462141" cy="4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2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9224"/>
          </a:xfrm>
        </p:spPr>
        <p:txBody>
          <a:bodyPr>
            <a:normAutofit/>
          </a:bodyPr>
          <a:lstStyle/>
          <a:p>
            <a:r>
              <a:rPr lang="ru-RU" sz="2400" dirty="0"/>
              <a:t>в) Объединить полученный набор КА в один КА (с общим начальным состоянием).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879" y="649225"/>
            <a:ext cx="159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– начальное состояние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C0845-5FCA-48ED-9F98-2D931ADDBC30}"/>
              </a:ext>
            </a:extLst>
          </p:cNvPr>
          <p:cNvSpPr txBox="1"/>
          <p:nvPr/>
        </p:nvSpPr>
        <p:spPr>
          <a:xfrm>
            <a:off x="6923313" y="5408675"/>
            <a:ext cx="5145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Полученный КА является детерминированным, так как А – начальное и единственное состояние и из каждого состояния есть только один переход по одному символу, или такой переход отсутствует. 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9" y="1298449"/>
            <a:ext cx="6088140" cy="55618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95" y="893825"/>
            <a:ext cx="56864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68713"/>
          </a:xfrm>
        </p:spPr>
        <p:txBody>
          <a:bodyPr>
            <a:normAutofit/>
          </a:bodyPr>
          <a:lstStyle/>
          <a:p>
            <a:r>
              <a:rPr lang="ru-RU" sz="2800" dirty="0"/>
              <a:t>Г) Охарактеризовать лексический смысл каждого финального состояния полученного ДКА.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56911"/>
            <a:ext cx="12192000" cy="5882833"/>
          </a:xfrm>
        </p:spPr>
        <p:txBody>
          <a:bodyPr>
            <a:normAutofit/>
          </a:bodyPr>
          <a:lstStyle/>
          <a:p>
            <a:r>
              <a:rPr lang="ru-RU" sz="1800" dirty="0"/>
              <a:t>Финальное состояние В: По достижению состояния В -  ЛА распознал, что лексема переданная анализатору является идентификатором переменной </a:t>
            </a:r>
            <a:r>
              <a:rPr lang="en-US" sz="1800" dirty="0"/>
              <a:t>(ID).</a:t>
            </a:r>
            <a:endParaRPr lang="ru-RU" sz="1800" dirty="0"/>
          </a:p>
          <a:p>
            <a:r>
              <a:rPr lang="ru-RU" sz="1800" dirty="0"/>
              <a:t>Финальное состояние </a:t>
            </a:r>
            <a:r>
              <a:rPr lang="en-US" sz="1800" dirty="0"/>
              <a:t>IP: </a:t>
            </a:r>
            <a:r>
              <a:rPr lang="ru-RU" sz="1800" dirty="0"/>
              <a:t>По достижению состояния </a:t>
            </a:r>
            <a:r>
              <a:rPr lang="en-US" sz="1800" dirty="0"/>
              <a:t>IP</a:t>
            </a:r>
            <a:r>
              <a:rPr lang="ru-RU" sz="1800" dirty="0"/>
              <a:t> - </a:t>
            </a:r>
            <a:r>
              <a:rPr lang="en-US" sz="1800" dirty="0"/>
              <a:t> </a:t>
            </a:r>
            <a:r>
              <a:rPr lang="ru-RU" sz="1800" dirty="0"/>
              <a:t>ЛА распознал, что переданная лексема является целочисленной константой</a:t>
            </a:r>
          </a:p>
          <a:p>
            <a:r>
              <a:rPr lang="ru-RU" sz="1800" dirty="0"/>
              <a:t>Финальное состояние </a:t>
            </a:r>
            <a:r>
              <a:rPr lang="en-US" sz="1800" dirty="0"/>
              <a:t>FP</a:t>
            </a:r>
            <a:r>
              <a:rPr lang="ru-RU" sz="1800" dirty="0"/>
              <a:t>: По достижению состояния </a:t>
            </a:r>
            <a:r>
              <a:rPr lang="en-US" sz="1800" dirty="0"/>
              <a:t>FP </a:t>
            </a:r>
            <a:r>
              <a:rPr lang="ru-RU" sz="1800" dirty="0"/>
              <a:t>– ЛА распознал, что переданная лексема является дробной константой (константой с плавающей точкой)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ru-RU" sz="1800" dirty="0"/>
              <a:t>Финальное состояние +: По достижению состояния «+» - ЛА распознал, что переданная лексема является арифметической операцией: сложение</a:t>
            </a:r>
          </a:p>
          <a:p>
            <a:r>
              <a:rPr lang="ru-RU" sz="1800" dirty="0"/>
              <a:t>Финальное состояние *: По достижению состояния «*» - ЛА распознал, что переданная лексема является арифметической операцией: умножение</a:t>
            </a:r>
          </a:p>
          <a:p>
            <a:r>
              <a:rPr lang="ru-RU" sz="1800" dirty="0"/>
              <a:t>Финальное состояние /: По достижению состояния «/» - ЛА распознал, что переданная лексема является арифметической операцией: деление</a:t>
            </a:r>
          </a:p>
          <a:p>
            <a:r>
              <a:rPr lang="ru-RU" sz="1800" dirty="0"/>
              <a:t>Финальное состояние – (минус): По достижению состояния «-» - ЛА распознал, что переданная лексема является арифметической операцией: вычитание</a:t>
            </a:r>
          </a:p>
          <a:p>
            <a:r>
              <a:rPr lang="ru-RU" sz="1800" dirty="0"/>
              <a:t>Финальное состояние _ (пробел): По достижению состояния «_» - ЛА распознал, что переданная лексема является пробельным символом</a:t>
            </a:r>
          </a:p>
        </p:txBody>
      </p:sp>
    </p:spTree>
    <p:extLst>
      <p:ext uri="{BB962C8B-B14F-4D97-AF65-F5344CB8AC3E}">
        <p14:creationId xmlns:p14="http://schemas.microsoft.com/office/powerpoint/2010/main" val="28473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059"/>
          </a:xfrm>
        </p:spPr>
        <p:txBody>
          <a:bodyPr>
            <a:noAutofit/>
          </a:bodyPr>
          <a:lstStyle/>
          <a:p>
            <a:r>
              <a:rPr lang="ru-RU" sz="2800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9977" y="811059"/>
            <a:ext cx="547202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Цепочка: </a:t>
            </a:r>
            <a:r>
              <a:rPr lang="ru-RU" dirty="0">
                <a:solidFill>
                  <a:srgbClr val="00B050"/>
                </a:solidFill>
              </a:rPr>
              <a:t>3</a:t>
            </a:r>
            <a:r>
              <a:rPr lang="ru-RU" dirty="0"/>
              <a:t>1</a:t>
            </a:r>
            <a:r>
              <a:rPr lang="ru-RU" sz="2800" dirty="0"/>
              <a:t>.</a:t>
            </a:r>
            <a:br>
              <a:rPr lang="ru-RU" dirty="0"/>
            </a:br>
            <a:r>
              <a:rPr lang="ru-RU" dirty="0"/>
              <a:t>1. Начальное состояние А: Символ «3»  -</a:t>
            </a:r>
            <a:r>
              <a:rPr lang="en-US" dirty="0"/>
              <a:t>&gt; </a:t>
            </a:r>
            <a:r>
              <a:rPr lang="ru-RU" dirty="0"/>
              <a:t>переход в состояние </a:t>
            </a:r>
            <a:r>
              <a:rPr lang="en-US" dirty="0"/>
              <a:t>IP</a:t>
            </a:r>
            <a:endParaRPr lang="ru-RU" dirty="0"/>
          </a:p>
          <a:p>
            <a:r>
              <a:rPr lang="ru-RU" dirty="0"/>
              <a:t>       Цепочка: 3</a:t>
            </a:r>
            <a:r>
              <a:rPr lang="ru-RU" dirty="0">
                <a:solidFill>
                  <a:srgbClr val="00B050"/>
                </a:solidFill>
              </a:rPr>
              <a:t>1</a:t>
            </a:r>
            <a:r>
              <a:rPr lang="ru-RU" sz="2800" dirty="0"/>
              <a:t>.</a:t>
            </a:r>
            <a:br>
              <a:rPr lang="ru-RU" dirty="0"/>
            </a:br>
            <a:r>
              <a:rPr lang="ru-RU" dirty="0"/>
              <a:t>       2. Состояние </a:t>
            </a:r>
            <a:r>
              <a:rPr lang="en-US" dirty="0"/>
              <a:t>IP: </a:t>
            </a:r>
            <a:r>
              <a:rPr lang="ru-RU" dirty="0"/>
              <a:t>Символ «1» </a:t>
            </a:r>
            <a:r>
              <a:rPr lang="en-US" dirty="0"/>
              <a:t>-&gt; </a:t>
            </a:r>
            <a:r>
              <a:rPr lang="ru-RU" dirty="0"/>
              <a:t>остаёмся в состоянии 1.</a:t>
            </a:r>
            <a:br>
              <a:rPr lang="ru-RU" dirty="0"/>
            </a:br>
            <a:r>
              <a:rPr lang="ru-RU" dirty="0"/>
              <a:t>       Цепочка: 31</a:t>
            </a:r>
            <a:r>
              <a:rPr lang="ru-RU" sz="2800" dirty="0">
                <a:solidFill>
                  <a:srgbClr val="00B050"/>
                </a:solidFill>
              </a:rPr>
              <a:t>.</a:t>
            </a:r>
            <a:br>
              <a:rPr lang="ru-RU" dirty="0"/>
            </a:br>
            <a:r>
              <a:rPr lang="ru-RU" dirty="0"/>
              <a:t>       3. Состояние </a:t>
            </a:r>
            <a:r>
              <a:rPr lang="en-US" dirty="0"/>
              <a:t>IP: </a:t>
            </a:r>
            <a:r>
              <a:rPr lang="ru-RU" dirty="0"/>
              <a:t>Символ «.» –</a:t>
            </a:r>
            <a:r>
              <a:rPr lang="en-US" dirty="0"/>
              <a:t>&gt; </a:t>
            </a:r>
            <a:r>
              <a:rPr lang="ru-RU" dirty="0"/>
              <a:t>переход в состояние С</a:t>
            </a:r>
            <a:br>
              <a:rPr lang="ru-RU" dirty="0"/>
            </a:br>
            <a:r>
              <a:rPr lang="ru-RU" dirty="0"/>
              <a:t>Цепочка кончилась, в конечное состояние не пришли – цепочка не распознана. Ошибка в состоянии С.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Цепочка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1</a:t>
            </a:r>
            <a:endParaRPr lang="ru-RU" dirty="0"/>
          </a:p>
          <a:p>
            <a:r>
              <a:rPr lang="ru-RU" dirty="0"/>
              <a:t>       1. Начальное состояние А: Символ «</a:t>
            </a:r>
            <a:r>
              <a:rPr lang="en-US" dirty="0"/>
              <a:t>A</a:t>
            </a:r>
            <a:r>
              <a:rPr lang="ru-RU" dirty="0"/>
              <a:t>»  -</a:t>
            </a:r>
            <a:r>
              <a:rPr lang="en-US" dirty="0"/>
              <a:t>&gt; </a:t>
            </a:r>
            <a:r>
              <a:rPr lang="ru-RU" dirty="0"/>
              <a:t>переход в состояние </a:t>
            </a:r>
            <a:r>
              <a:rPr lang="en-US" dirty="0"/>
              <a:t>B</a:t>
            </a:r>
            <a:br>
              <a:rPr lang="ru-RU" dirty="0"/>
            </a:br>
            <a:r>
              <a:rPr lang="ru-RU" dirty="0"/>
              <a:t>        Цепочка </a:t>
            </a:r>
            <a:r>
              <a:rPr lang="en-US" dirty="0"/>
              <a:t>A</a:t>
            </a:r>
            <a:r>
              <a:rPr lang="ru-RU" dirty="0">
                <a:solidFill>
                  <a:srgbClr val="00B050"/>
                </a:solidFill>
              </a:rPr>
              <a:t>1</a:t>
            </a:r>
          </a:p>
          <a:p>
            <a:r>
              <a:rPr lang="ru-RU" dirty="0"/>
              <a:t>       2. Состояние </a:t>
            </a:r>
            <a:r>
              <a:rPr lang="en-US" dirty="0"/>
              <a:t>B: </a:t>
            </a:r>
            <a:r>
              <a:rPr lang="ru-RU" dirty="0"/>
              <a:t>Символ «</a:t>
            </a:r>
            <a:r>
              <a:rPr lang="en-US" dirty="0"/>
              <a:t>1</a:t>
            </a:r>
            <a:r>
              <a:rPr lang="ru-RU" dirty="0"/>
              <a:t>» –</a:t>
            </a:r>
            <a:r>
              <a:rPr lang="en-US" dirty="0"/>
              <a:t>&gt; </a:t>
            </a:r>
            <a:r>
              <a:rPr lang="ru-RU" dirty="0"/>
              <a:t>остаёмся в состоянии С</a:t>
            </a:r>
            <a:br>
              <a:rPr lang="ru-RU" dirty="0"/>
            </a:br>
            <a:r>
              <a:rPr lang="ru-RU" dirty="0"/>
              <a:t>Пришли в конечное состояние С, цепочка распознана как идентификатор переменной.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" y="742047"/>
            <a:ext cx="6556622" cy="59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802921"/>
            <a:ext cx="6590581" cy="4873924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Лексический анализатор сканирует текст, пока не попадет в финальное состояние. Если по очередному символу он не может пройти в новое состояние и при этом он находится не финальном состоянии, то возникает лексическая ошибка. </a:t>
            </a:r>
          </a:p>
          <a:p>
            <a:r>
              <a:rPr lang="ru-RU" sz="2400" dirty="0"/>
              <a:t>В нашем случае ошибки могут возникать:</a:t>
            </a:r>
          </a:p>
          <a:p>
            <a:pPr marL="0" indent="0">
              <a:buNone/>
            </a:pPr>
            <a:r>
              <a:rPr lang="ru-RU" sz="2400" dirty="0"/>
              <a:t>	1) если при распознавании цепочки мы не можем перейти из состояния «С» в финальное состояние «</a:t>
            </a:r>
            <a:r>
              <a:rPr lang="en-US" sz="2400" dirty="0"/>
              <a:t>FP</a:t>
            </a:r>
            <a:r>
              <a:rPr lang="ru-RU" sz="2400" dirty="0"/>
              <a:t>» </a:t>
            </a:r>
          </a:p>
          <a:p>
            <a:pPr marL="0" indent="0">
              <a:buNone/>
            </a:pPr>
            <a:r>
              <a:rPr lang="ru-RU" sz="2400" dirty="0"/>
              <a:t>	Например: </a:t>
            </a:r>
            <a:br>
              <a:rPr lang="ru-RU" sz="2400" dirty="0"/>
            </a:br>
            <a:r>
              <a:rPr lang="ru-RU" sz="2400" dirty="0"/>
              <a:t>	1.1) 31. – цепочка не будет распознана, так как цепочка кончается на символе «.» и состояние «С» - не финальное. </a:t>
            </a:r>
          </a:p>
          <a:p>
            <a:pPr marL="0" indent="0">
              <a:buNone/>
            </a:pPr>
            <a:r>
              <a:rPr lang="ru-RU" sz="2400" dirty="0"/>
              <a:t>	1.2) 3.А  - цепочка не будет распознана, так как из состояния «С» нет перехода по символу «А»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7034" y="94892"/>
            <a:ext cx="11844068" cy="14664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567458"/>
            <a:ext cx="5791200" cy="52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834" y="1808372"/>
            <a:ext cx="6376922" cy="5049627"/>
          </a:xfrm>
        </p:spPr>
        <p:txBody>
          <a:bodyPr/>
          <a:lstStyle/>
          <a:p>
            <a:r>
              <a:rPr lang="ru-RU" dirty="0"/>
              <a:t>2) если введен символ, по которому нет перехода из начального состояния «А». (Любая цепочка, которая начинается</a:t>
            </a:r>
            <a:r>
              <a:rPr lang="en-US" dirty="0"/>
              <a:t> </a:t>
            </a:r>
            <a:r>
              <a:rPr lang="ru-RU" dirty="0"/>
              <a:t>с символа, не входящего в набор</a:t>
            </a:r>
            <a:r>
              <a:rPr lang="en-US" dirty="0"/>
              <a:t>:</a:t>
            </a:r>
            <a:r>
              <a:rPr lang="ru-RU" dirty="0"/>
              <a:t>  </a:t>
            </a:r>
            <a:r>
              <a:rPr lang="en-US" dirty="0"/>
              <a:t>0,…,9,a,…,</a:t>
            </a:r>
            <a:r>
              <a:rPr lang="en-US" dirty="0" err="1"/>
              <a:t>z,A</a:t>
            </a:r>
            <a:r>
              <a:rPr lang="en-US" dirty="0"/>
              <a:t>,…,Z,+,-,_,/,*)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Например:</a:t>
            </a:r>
          </a:p>
          <a:p>
            <a:pPr marL="0" indent="0">
              <a:buNone/>
            </a:pPr>
            <a:r>
              <a:rPr lang="ru-RU" dirty="0"/>
              <a:t>	2.1) ?3.14 – цепочка не будет распознана так как по символу «?» нет перехода из состояния «А» в другое.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94892"/>
            <a:ext cx="12192000" cy="14664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567458"/>
            <a:ext cx="5791200" cy="52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Формулировка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а) Рассмотреть спецификацию лексического анализатора для транслятора арифметических выражений в </a:t>
            </a:r>
            <a:r>
              <a:rPr lang="ru-RU" dirty="0" err="1"/>
              <a:t>псевдомашинный</a:t>
            </a:r>
            <a:r>
              <a:rPr lang="ru-RU" dirty="0"/>
              <a:t> код (задача №3, упр.3.1). Построить регулярные выражения для каждого типа распознаваемых лексем.</a:t>
            </a:r>
          </a:p>
          <a:p>
            <a:r>
              <a:rPr lang="ru-RU" dirty="0"/>
              <a:t>б) 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  <a:p>
            <a:r>
              <a:rPr lang="ru-RU" dirty="0"/>
              <a:t>в) Объединить полученный набор КА в один КА (с общим начальным состоянием).</a:t>
            </a:r>
          </a:p>
          <a:p>
            <a:r>
              <a:rPr lang="ru-RU" dirty="0"/>
              <a:t>г) Преобразовать общий КА в ДКА. Охарактеризовать лексический смысл каждого финального состояния полученного ДКА.</a:t>
            </a:r>
          </a:p>
          <a:p>
            <a:r>
              <a:rPr lang="ru-RU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4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Типы распознаваемых лексем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61641"/>
            <a:ext cx="11191044" cy="5125590"/>
          </a:xfrm>
        </p:spPr>
        <p:txBody>
          <a:bodyPr>
            <a:normAutofit/>
          </a:bodyPr>
          <a:lstStyle/>
          <a:p>
            <a:r>
              <a:rPr lang="ru-RU" sz="2000" dirty="0"/>
              <a:t>а) Рассмотреть спецификацию лексического анализатора для транслятора арифметических выражений в </a:t>
            </a:r>
            <a:r>
              <a:rPr lang="ru-RU" sz="2000" dirty="0" err="1"/>
              <a:t>псевдомашинный</a:t>
            </a:r>
            <a:r>
              <a:rPr lang="ru-RU" sz="2000" dirty="0"/>
              <a:t> код (задача №3, упр.3.1). Построить регулярные выражения для каждого типа распознаваемых лексем.</a:t>
            </a:r>
            <a:br>
              <a:rPr lang="ru-RU" sz="2000" dirty="0"/>
            </a:br>
            <a:r>
              <a:rPr lang="ru-RU" sz="2000" dirty="0"/>
              <a:t>(В нашем случае </a:t>
            </a:r>
            <a:r>
              <a:rPr lang="ru-RU" sz="2000" dirty="0" err="1"/>
              <a:t>упр</a:t>
            </a:r>
            <a:r>
              <a:rPr lang="ru-RU" sz="2000" dirty="0"/>
              <a:t> 3.1(</a:t>
            </a:r>
            <a:r>
              <a:rPr lang="en-US" sz="2000" dirty="0"/>
              <a:t>d</a:t>
            </a:r>
            <a:r>
              <a:rPr lang="ru-RU" sz="2000" dirty="0"/>
              <a:t>):</a:t>
            </a:r>
            <a:r>
              <a:rPr lang="en-US" sz="2000" dirty="0"/>
              <a:t> 2*A1*A3 + 1/2*PI/A2</a:t>
            </a:r>
            <a:r>
              <a:rPr lang="ru-RU" sz="2000" dirty="0"/>
              <a:t>)</a:t>
            </a:r>
          </a:p>
          <a:p>
            <a:r>
              <a:rPr lang="ru-RU" sz="2000" dirty="0"/>
              <a:t>Из решения задачи №</a:t>
            </a:r>
            <a:r>
              <a:rPr lang="en-US" sz="2000" dirty="0"/>
              <a:t>3 </a:t>
            </a:r>
            <a:r>
              <a:rPr lang="ru-RU" sz="2000" dirty="0"/>
              <a:t>будут распознаны следующие лексемы:</a:t>
            </a:r>
          </a:p>
          <a:p>
            <a:pPr marL="0" indent="0">
              <a:buNone/>
            </a:pPr>
            <a:r>
              <a:rPr lang="ru-RU" sz="2000" dirty="0"/>
              <a:t>1) Идентификатор переменной: ID (А1</a:t>
            </a:r>
            <a:r>
              <a:rPr lang="en-US" sz="2000" dirty="0"/>
              <a:t>, A2, A3)</a:t>
            </a:r>
            <a:br>
              <a:rPr lang="ru-RU" sz="2000" dirty="0"/>
            </a:br>
            <a:r>
              <a:rPr lang="ru-RU" sz="2000" dirty="0"/>
              <a:t>2) Константа: NUM</a:t>
            </a:r>
            <a:r>
              <a:rPr lang="en-US" sz="2000" dirty="0"/>
              <a:t> (1, 2)</a:t>
            </a:r>
            <a:br>
              <a:rPr lang="ru-RU" sz="2000" dirty="0"/>
            </a:br>
            <a:r>
              <a:rPr lang="ru-RU" sz="2000" dirty="0"/>
              <a:t>3) Арифметическая операция Сложение: +</a:t>
            </a:r>
            <a:br>
              <a:rPr lang="ru-RU" sz="2000" dirty="0"/>
            </a:br>
            <a:r>
              <a:rPr lang="ru-RU" sz="2000" dirty="0"/>
              <a:t>4) Арифметическая операция Умножение: *</a:t>
            </a:r>
            <a:br>
              <a:rPr lang="ru-RU" sz="2000" dirty="0"/>
            </a:br>
            <a:r>
              <a:rPr lang="ru-RU" sz="2000" dirty="0"/>
              <a:t>5) Арифметическая операция Деление: /</a:t>
            </a:r>
            <a:br>
              <a:rPr lang="ru-RU" sz="2000" dirty="0"/>
            </a:br>
            <a:r>
              <a:rPr lang="ru-RU" sz="2000" dirty="0"/>
              <a:t>6) Арифметическая операция Вычитание: -</a:t>
            </a:r>
            <a:br>
              <a:rPr lang="ru-RU" sz="2000" dirty="0"/>
            </a:br>
            <a:r>
              <a:rPr lang="ru-RU" sz="2000" dirty="0"/>
              <a:t>7) Разделители: "      "(пробелы</a:t>
            </a:r>
            <a:r>
              <a:rPr lang="en-US" sz="2000" dirty="0"/>
              <a:t>, </a:t>
            </a:r>
            <a:r>
              <a:rPr lang="ru-RU" sz="2000" dirty="0"/>
              <a:t>табуляция) </a:t>
            </a:r>
          </a:p>
        </p:txBody>
      </p:sp>
    </p:spTree>
    <p:extLst>
      <p:ext uri="{BB962C8B-B14F-4D97-AF65-F5344CB8AC3E}">
        <p14:creationId xmlns:p14="http://schemas.microsoft.com/office/powerpoint/2010/main" val="297492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098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РВ для распознавания лексем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3535"/>
                <a:ext cx="10515600" cy="50582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1) Идентификатор переменной: ID</a:t>
                </a:r>
              </a:p>
              <a:p>
                <a:pPr marL="0" indent="0">
                  <a:buNone/>
                </a:pPr>
                <a:r>
                  <a:rPr lang="ru-RU" sz="2000" dirty="0"/>
                  <a:t>Регулярное выражение: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pl-PL" sz="2000" dirty="0"/>
                  <a:t> </a:t>
                </a:r>
                <a:r>
                  <a:rPr lang="ru-RU" sz="2000" dirty="0"/>
                  <a:t>е = </a:t>
                </a:r>
                <a:r>
                  <a:rPr lang="pl-PL" sz="2000" dirty="0"/>
                  <a:t>(a</a:t>
                </a:r>
                <a:r>
                  <a:rPr lang="en-US" sz="2000" dirty="0"/>
                  <a:t> |…| </a:t>
                </a:r>
                <a:r>
                  <a:rPr lang="pl-PL" sz="2000" dirty="0"/>
                  <a:t>z</a:t>
                </a:r>
                <a:r>
                  <a:rPr lang="en-US" sz="2000" dirty="0"/>
                  <a:t>|A|…|Z)</a:t>
                </a:r>
                <a:r>
                  <a:rPr lang="en-US" sz="1200" dirty="0"/>
                  <a:t>*</a:t>
                </a:r>
                <a:r>
                  <a:rPr lang="pl-PL" sz="2000" dirty="0"/>
                  <a:t>(a</a:t>
                </a:r>
                <a:r>
                  <a:rPr lang="en-US" sz="2000" dirty="0"/>
                  <a:t> |…| </a:t>
                </a:r>
                <a:r>
                  <a:rPr lang="pl-PL" sz="2000" dirty="0"/>
                  <a:t>z</a:t>
                </a:r>
                <a:r>
                  <a:rPr lang="en-US" sz="2000" dirty="0"/>
                  <a:t>|A|…|Z</a:t>
                </a:r>
                <a:r>
                  <a:rPr lang="pl-PL" sz="2000" dirty="0"/>
                  <a:t> </a:t>
                </a:r>
                <a:r>
                  <a:rPr lang="en-US" sz="2000" dirty="0"/>
                  <a:t>| </a:t>
                </a:r>
                <a:r>
                  <a:rPr lang="pl-PL" sz="2000" dirty="0"/>
                  <a:t>0</a:t>
                </a:r>
                <a:r>
                  <a:rPr lang="ru-RU" sz="2000" dirty="0"/>
                  <a:t> </a:t>
                </a:r>
                <a:r>
                  <a:rPr lang="en-US" sz="2000" dirty="0"/>
                  <a:t>| … | </a:t>
                </a:r>
                <a:r>
                  <a:rPr lang="pl-PL" sz="2000" dirty="0"/>
                  <a:t>9</a:t>
                </a:r>
                <a:r>
                  <a:rPr lang="en-US" sz="2000" dirty="0"/>
                  <a:t> | _</a:t>
                </a:r>
                <a:r>
                  <a:rPr lang="pl-PL" sz="2000" dirty="0"/>
                  <a:t>)*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1) Имена</a:t>
                </a:r>
                <a:r>
                  <a:rPr lang="en-US" sz="2000" dirty="0"/>
                  <a:t> </a:t>
                </a:r>
                <a:r>
                  <a:rPr lang="ru-RU" sz="2000" dirty="0"/>
                  <a:t>всегда начинаются с буквы в верхнем или нижнем регистре.</a:t>
                </a:r>
                <a:br>
                  <a:rPr lang="ru-RU" sz="2000" dirty="0"/>
                </a:br>
                <a:r>
                  <a:rPr lang="ru-RU" sz="2000" dirty="0"/>
                  <a:t>	2) Последующие символы могу быть,  либо числом, либо буквой в верхнем или 	нижнем регистре.</a:t>
                </a:r>
              </a:p>
              <a:p>
                <a:pPr marL="0" indent="0">
                  <a:buNone/>
                </a:pPr>
                <a:r>
                  <a:rPr lang="ru-RU" sz="2000" dirty="0"/>
                  <a:t>2) Константа: NUM</a:t>
                </a:r>
              </a:p>
              <a:p>
                <a:pPr marL="0" indent="0">
                  <a:buNone/>
                </a:pPr>
                <a:r>
                  <a:rPr lang="ru-RU" sz="2000" dirty="0"/>
                  <a:t>Регулярное выражение: </a:t>
                </a:r>
              </a:p>
              <a:p>
                <a:pPr marL="0" indent="0" algn="ctr">
                  <a:buNone/>
                </a:pPr>
                <a:r>
                  <a:rPr lang="ru-RU" sz="2000" dirty="0"/>
                  <a:t>	е = (</a:t>
                </a:r>
                <a:r>
                  <a:rPr lang="en-US" sz="2000" dirty="0"/>
                  <a:t>+|-|</a:t>
                </a:r>
                <a:r>
                  <a:rPr lang="ru-RU" sz="2000" dirty="0"/>
                  <a:t>)</a:t>
                </a:r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 |…| </m:t>
                        </m:r>
                        <m:r>
                          <m:rPr>
                            <m:nor/>
                          </m:rPr>
                          <a:rPr lang="pl-PL" sz="2000" dirty="0"/>
                          <m:t>9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(</a:t>
                </a:r>
                <a:r>
                  <a:rPr lang="ru-RU" sz="20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/>
                          <m:t>…| </m:t>
                        </m:r>
                        <m:r>
                          <m:rPr>
                            <m:nor/>
                          </m:rPr>
                          <a:rPr lang="pl-PL" sz="2000" dirty="0"/>
                          <m:t>9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| ) 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1) Число может иметь или не иметь явный знак						2) Если константа дробное число, то регулярное выражение требуете наличие целой.</a:t>
                </a:r>
                <a:br>
                  <a:rPr lang="ru-RU" sz="2000" dirty="0"/>
                </a:br>
                <a:r>
                  <a:rPr lang="ru-RU" sz="2000" dirty="0"/>
                  <a:t>	3) После целой части следует дробная часть, которая отделяется точкой.</a:t>
                </a:r>
                <a:br>
                  <a:rPr lang="ru-RU" sz="2000" dirty="0"/>
                </a:br>
                <a:r>
                  <a:rPr lang="ru-RU" sz="2000" dirty="0"/>
                  <a:t>	4) Или константа может быть целым числом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3535"/>
                <a:ext cx="10515600" cy="5058254"/>
              </a:xfrm>
              <a:blipFill>
                <a:blip r:embed="rId2"/>
                <a:stretch>
                  <a:fillRect l="-580" t="-15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8FB80CB-6F4D-4844-9EF1-6B29B9E30B65}"/>
              </a:ext>
            </a:extLst>
          </p:cNvPr>
          <p:cNvSpPr txBox="1"/>
          <p:nvPr/>
        </p:nvSpPr>
        <p:spPr>
          <a:xfrm>
            <a:off x="4800600" y="2415720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60A0C-7A04-4B08-B653-2CB790351E10}"/>
              </a:ext>
            </a:extLst>
          </p:cNvPr>
          <p:cNvSpPr txBox="1"/>
          <p:nvPr/>
        </p:nvSpPr>
        <p:spPr>
          <a:xfrm>
            <a:off x="6507481" y="2415720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1DA9C-B198-4C8A-B841-5FCAA94925A0}"/>
              </a:ext>
            </a:extLst>
          </p:cNvPr>
          <p:cNvSpPr txBox="1"/>
          <p:nvPr/>
        </p:nvSpPr>
        <p:spPr>
          <a:xfrm>
            <a:off x="5250184" y="4617718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AE705-D140-4E74-AFC2-6E5AD1603C50}"/>
              </a:ext>
            </a:extLst>
          </p:cNvPr>
          <p:cNvSpPr txBox="1"/>
          <p:nvPr/>
        </p:nvSpPr>
        <p:spPr>
          <a:xfrm>
            <a:off x="6012187" y="4613411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8FCCA-8E3D-44FE-BA20-677236144041}"/>
              </a:ext>
            </a:extLst>
          </p:cNvPr>
          <p:cNvSpPr txBox="1"/>
          <p:nvPr/>
        </p:nvSpPr>
        <p:spPr>
          <a:xfrm>
            <a:off x="7273287" y="4613412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9E6C6-B682-4DF7-ADAB-3C6F66429129}"/>
              </a:ext>
            </a:extLst>
          </p:cNvPr>
          <p:cNvSpPr txBox="1"/>
          <p:nvPr/>
        </p:nvSpPr>
        <p:spPr>
          <a:xfrm>
            <a:off x="7928614" y="4613411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A2D41-218D-415E-BE8C-9FB8A88E61FC}"/>
              </a:ext>
            </a:extLst>
          </p:cNvPr>
          <p:cNvCxnSpPr/>
          <p:nvPr/>
        </p:nvCxnSpPr>
        <p:spPr>
          <a:xfrm flipV="1">
            <a:off x="5040630" y="2331602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3CB0B28-5B59-4D6B-A5A5-A7B4474D7CF1}"/>
              </a:ext>
            </a:extLst>
          </p:cNvPr>
          <p:cNvCxnSpPr/>
          <p:nvPr/>
        </p:nvCxnSpPr>
        <p:spPr>
          <a:xfrm flipV="1">
            <a:off x="6777991" y="2358948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E0A1AC4-2E80-46C8-91C7-9E5BD35302CF}"/>
              </a:ext>
            </a:extLst>
          </p:cNvPr>
          <p:cNvCxnSpPr/>
          <p:nvPr/>
        </p:nvCxnSpPr>
        <p:spPr>
          <a:xfrm flipV="1">
            <a:off x="5471160" y="4564876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7EE6F2A-A37E-4587-B4C3-8374385AA2C4}"/>
              </a:ext>
            </a:extLst>
          </p:cNvPr>
          <p:cNvCxnSpPr/>
          <p:nvPr/>
        </p:nvCxnSpPr>
        <p:spPr>
          <a:xfrm flipV="1">
            <a:off x="6233164" y="4560570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8ED5CF1-91CF-49D7-88CF-E8EE30E150C0}"/>
              </a:ext>
            </a:extLst>
          </p:cNvPr>
          <p:cNvCxnSpPr/>
          <p:nvPr/>
        </p:nvCxnSpPr>
        <p:spPr>
          <a:xfrm flipV="1">
            <a:off x="7509510" y="4560569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5CFEEE9-B390-4626-8037-07AA13055039}"/>
              </a:ext>
            </a:extLst>
          </p:cNvPr>
          <p:cNvCxnSpPr/>
          <p:nvPr/>
        </p:nvCxnSpPr>
        <p:spPr>
          <a:xfrm flipV="1">
            <a:off x="8180070" y="4560569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26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РВ для распознавания лексем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833" y="1282160"/>
                <a:ext cx="11989280" cy="52135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3) Арифметическая операция Сложение: +</a:t>
                </a:r>
              </a:p>
              <a:p>
                <a:pPr marL="0" indent="0">
                  <a:buNone/>
                </a:pPr>
                <a:r>
                  <a:rPr lang="ru-RU" sz="2000" dirty="0"/>
                  <a:t>	 </a:t>
                </a:r>
                <a:r>
                  <a:rPr lang="en-US" sz="2000" dirty="0"/>
                  <a:t>e = +</a:t>
                </a:r>
                <a:br>
                  <a:rPr lang="ru-RU" sz="2000" dirty="0"/>
                </a:br>
                <a:r>
                  <a:rPr lang="ru-RU" sz="2000" dirty="0"/>
                  <a:t>4) Арифметическая операция Умножение: *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*</a:t>
                </a:r>
                <a:br>
                  <a:rPr lang="ru-RU" sz="2000" dirty="0"/>
                </a:br>
                <a:r>
                  <a:rPr lang="ru-RU" sz="2000" dirty="0"/>
                  <a:t>5) Арифметическая операция Деление: /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/</a:t>
                </a:r>
                <a:br>
                  <a:rPr lang="ru-RU" sz="2000" dirty="0"/>
                </a:br>
                <a:r>
                  <a:rPr lang="ru-RU" sz="2000" dirty="0"/>
                  <a:t>6) Арифметическая операция  Вычитание: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-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 для 3-6:</a:t>
                </a:r>
                <a:br>
                  <a:rPr lang="ru-RU" sz="2000" dirty="0"/>
                </a:br>
                <a:r>
                  <a:rPr lang="ru-RU" sz="2000" dirty="0"/>
                  <a:t>	Арифметические операции состоят из символов своих операций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7) </a:t>
                </a:r>
                <a:r>
                  <a:rPr lang="ru-RU" sz="2000" dirty="0"/>
                  <a:t>Разделители(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dirty="0" smtClean="0"/>
                      <m:t>_</m:t>
                    </m:r>
                  </m:oMath>
                </a14:m>
                <a:r>
                  <a:rPr lang="ru-RU" sz="2000" dirty="0"/>
                  <a:t>) : </a:t>
                </a:r>
                <a:br>
                  <a:rPr lang="ru-RU" sz="2000" dirty="0"/>
                </a:br>
                <a:r>
                  <a:rPr lang="ru-RU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000" dirty="0" smtClean="0"/>
                          <m:t>е = (</m:t>
                        </m:r>
                        <m:r>
                          <m:rPr>
                            <m:nor/>
                          </m:rPr>
                          <a:rPr lang="ru-RU" sz="2000" b="0" i="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)</m:t>
                        </m:r>
                        <m:r>
                          <m:rPr>
                            <m:nor/>
                          </m:rPr>
                          <a:rPr lang="ru-RU" sz="2000" dirty="0" smtClean="0"/>
                          <m:t> 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Разделитель – это непустая цепочка из пробелов или табуляции:</a:t>
                </a:r>
                <a:br>
                  <a:rPr lang="ru-RU" sz="2000" dirty="0"/>
                </a:br>
                <a:r>
                  <a:rPr lang="ru-RU" sz="2000" dirty="0"/>
                  <a:t>	</a:t>
                </a:r>
                <a:r>
                  <a:rPr lang="en-US" sz="2000" dirty="0"/>
                  <a:t>A1</a:t>
                </a:r>
                <a:r>
                  <a:rPr lang="ru-RU" sz="2000" dirty="0"/>
                  <a:t>_</a:t>
                </a:r>
                <a:r>
                  <a:rPr lang="en-US" sz="2000" dirty="0"/>
                  <a:t>+</a:t>
                </a:r>
                <a:r>
                  <a:rPr lang="ru-RU" sz="2000" dirty="0"/>
                  <a:t>_</a:t>
                </a:r>
                <a:r>
                  <a:rPr lang="en-US" sz="2000" dirty="0"/>
                  <a:t>A2</a:t>
                </a:r>
                <a:r>
                  <a:rPr lang="ru-RU" sz="2000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833" y="1282160"/>
                <a:ext cx="11989280" cy="5213531"/>
              </a:xfrm>
              <a:blipFill>
                <a:blip r:embed="rId2"/>
                <a:stretch>
                  <a:fillRect l="-508" t="-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01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435"/>
            <a:ext cx="12192000" cy="954107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614" y="1183681"/>
            <a:ext cx="11889386" cy="34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1) Идентификатор переменной: ID, РВ:</a:t>
            </a:r>
            <a:r>
              <a:rPr lang="pl-PL" sz="1400" dirty="0"/>
              <a:t> </a:t>
            </a:r>
            <a:r>
              <a:rPr lang="ru-RU" sz="1400" dirty="0"/>
              <a:t>е = </a:t>
            </a:r>
            <a:r>
              <a:rPr lang="pl-PL" sz="1400" dirty="0"/>
              <a:t>(a</a:t>
            </a:r>
            <a:r>
              <a:rPr lang="en-US" sz="1400" dirty="0"/>
              <a:t> |…| </a:t>
            </a:r>
            <a:r>
              <a:rPr lang="pl-PL" sz="1400" dirty="0"/>
              <a:t>z</a:t>
            </a:r>
            <a:r>
              <a:rPr lang="en-US" sz="1400" dirty="0"/>
              <a:t> | A |…| Z)</a:t>
            </a:r>
            <a:r>
              <a:rPr lang="pl-PL" sz="1400" dirty="0"/>
              <a:t>(a</a:t>
            </a:r>
            <a:r>
              <a:rPr lang="en-US" sz="1400" dirty="0"/>
              <a:t> |…| </a:t>
            </a:r>
            <a:r>
              <a:rPr lang="pl-PL" sz="1400" dirty="0"/>
              <a:t>z</a:t>
            </a:r>
            <a:r>
              <a:rPr lang="en-US" sz="1400" dirty="0"/>
              <a:t> | A |…| Z</a:t>
            </a:r>
            <a:r>
              <a:rPr lang="pl-PL" sz="1400" dirty="0"/>
              <a:t> </a:t>
            </a:r>
            <a:r>
              <a:rPr lang="en-US" sz="1400" dirty="0"/>
              <a:t>| </a:t>
            </a:r>
            <a:r>
              <a:rPr lang="pl-PL" sz="1400" dirty="0"/>
              <a:t>0</a:t>
            </a:r>
            <a:r>
              <a:rPr lang="ru-RU" sz="1400" dirty="0"/>
              <a:t> </a:t>
            </a:r>
            <a:r>
              <a:rPr lang="en-US" sz="1400" dirty="0"/>
              <a:t>| … | </a:t>
            </a:r>
            <a:r>
              <a:rPr lang="pl-PL" sz="1400" dirty="0"/>
              <a:t>9</a:t>
            </a:r>
            <a:r>
              <a:rPr lang="en-US" sz="1400" dirty="0"/>
              <a:t> | _</a:t>
            </a:r>
            <a:r>
              <a:rPr lang="pl-PL" sz="1400" dirty="0"/>
              <a:t>)*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97" y="2291542"/>
            <a:ext cx="1764907" cy="833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289A3-FA9D-417A-8AD6-40075F58B07A}"/>
              </a:ext>
            </a:extLst>
          </p:cNvPr>
          <p:cNvSpPr txBox="1"/>
          <p:nvPr/>
        </p:nvSpPr>
        <p:spPr>
          <a:xfrm>
            <a:off x="302614" y="5681050"/>
            <a:ext cx="48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3) </a:t>
            </a:r>
            <a:r>
              <a:rPr lang="ru-RU" sz="1400" dirty="0"/>
              <a:t>Последующие символы в переменной могут быть числом 0-9, </a:t>
            </a:r>
            <a:r>
              <a:rPr lang="en-US" sz="1400" dirty="0"/>
              <a:t>a-z, A-Z,</a:t>
            </a:r>
            <a:r>
              <a:rPr lang="ru-RU" sz="1400" dirty="0"/>
              <a:t> но в любом количестве, поэтому в состоянии В есть петля.</a:t>
            </a:r>
          </a:p>
          <a:p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A7DAE-1100-4EE3-A651-2E01218199F2}"/>
              </a:ext>
            </a:extLst>
          </p:cNvPr>
          <p:cNvSpPr txBox="1"/>
          <p:nvPr/>
        </p:nvSpPr>
        <p:spPr>
          <a:xfrm>
            <a:off x="302614" y="3557143"/>
            <a:ext cx="5266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/>
              <a:t>2) Переменная может начинаться либо с </a:t>
            </a:r>
            <a:r>
              <a:rPr lang="en-US" sz="1400" dirty="0"/>
              <a:t>a-z</a:t>
            </a:r>
            <a:r>
              <a:rPr lang="ru-RU" sz="1400" dirty="0"/>
              <a:t>, </a:t>
            </a:r>
            <a:r>
              <a:rPr lang="en-US" sz="1400" dirty="0"/>
              <a:t>A-Z</a:t>
            </a:r>
            <a:r>
              <a:rPr lang="ru-RU" sz="1400" dirty="0"/>
              <a:t>, поэтому дуги с буквами ведут в состояние </a:t>
            </a:r>
            <a:r>
              <a:rPr lang="en-US" sz="1400" dirty="0"/>
              <a:t>B. </a:t>
            </a:r>
            <a:r>
              <a:rPr lang="ru-RU" sz="1400" dirty="0"/>
              <a:t>Так как переменная может состоять из одной переменной  – состояние  </a:t>
            </a:r>
            <a:r>
              <a:rPr lang="en-US" sz="1400" dirty="0"/>
              <a:t>B – </a:t>
            </a:r>
            <a:r>
              <a:rPr lang="ru-RU" sz="1400" dirty="0"/>
              <a:t>финальное:</a:t>
            </a:r>
          </a:p>
          <a:p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28C49-12AE-4174-90E6-FA46ECE87C03}"/>
              </a:ext>
            </a:extLst>
          </p:cNvPr>
          <p:cNvSpPr txBox="1"/>
          <p:nvPr/>
        </p:nvSpPr>
        <p:spPr>
          <a:xfrm>
            <a:off x="302614" y="2367854"/>
            <a:ext cx="27820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Построение:</a:t>
            </a:r>
            <a:br>
              <a:rPr lang="ru-RU" sz="1400" dirty="0"/>
            </a:br>
            <a:r>
              <a:rPr lang="ru-RU" sz="1400" dirty="0"/>
              <a:t>1) Пусть </a:t>
            </a:r>
            <a:r>
              <a:rPr lang="en-US" sz="1400" dirty="0"/>
              <a:t>A – </a:t>
            </a:r>
            <a:r>
              <a:rPr lang="ru-RU" sz="1400" dirty="0"/>
              <a:t>начальное состояние</a:t>
            </a:r>
            <a:r>
              <a:rPr lang="en-US" sz="1400" dirty="0"/>
              <a:t>:</a:t>
            </a:r>
            <a:endParaRPr lang="ru-RU" sz="1400" dirty="0"/>
          </a:p>
          <a:p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843B14F-3072-45BE-BD03-F07261787EFF}"/>
              </a:ext>
            </a:extLst>
          </p:cNvPr>
          <p:cNvSpPr/>
          <p:nvPr/>
        </p:nvSpPr>
        <p:spPr>
          <a:xfrm>
            <a:off x="6305156" y="3600994"/>
            <a:ext cx="636301" cy="626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6D1F9B3-E65B-412B-9169-11ABFD18FDCF}"/>
              </a:ext>
            </a:extLst>
          </p:cNvPr>
          <p:cNvCxnSpPr>
            <a:endCxn id="9" idx="2"/>
          </p:cNvCxnSpPr>
          <p:nvPr/>
        </p:nvCxnSpPr>
        <p:spPr>
          <a:xfrm flipV="1">
            <a:off x="5518041" y="3914480"/>
            <a:ext cx="787115" cy="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2F00C7C-1D4D-4A6A-8740-8C41D19915F5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6941457" y="3914480"/>
            <a:ext cx="1648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134183-667D-4B48-9134-6AF12CF975AC}"/>
              </a:ext>
            </a:extLst>
          </p:cNvPr>
          <p:cNvSpPr txBox="1"/>
          <p:nvPr/>
        </p:nvSpPr>
        <p:spPr>
          <a:xfrm>
            <a:off x="7096743" y="3557143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a,…,</a:t>
            </a:r>
            <a:r>
              <a:rPr lang="en-US" dirty="0" err="1"/>
              <a:t>z,A</a:t>
            </a:r>
            <a:r>
              <a:rPr lang="en-US" dirty="0"/>
              <a:t>,…,Z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D00D47B-14A5-4D92-BE24-8B3436C620E8}"/>
              </a:ext>
            </a:extLst>
          </p:cNvPr>
          <p:cNvSpPr/>
          <p:nvPr/>
        </p:nvSpPr>
        <p:spPr>
          <a:xfrm>
            <a:off x="8589917" y="3514997"/>
            <a:ext cx="772031" cy="7989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B919618-D9A3-47BD-8123-17E5484EDADE}"/>
              </a:ext>
            </a:extLst>
          </p:cNvPr>
          <p:cNvSpPr/>
          <p:nvPr/>
        </p:nvSpPr>
        <p:spPr>
          <a:xfrm>
            <a:off x="8657783" y="3600994"/>
            <a:ext cx="636301" cy="626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77026AB-B028-437F-8575-41E0DDA6AFA7}"/>
              </a:ext>
            </a:extLst>
          </p:cNvPr>
          <p:cNvSpPr/>
          <p:nvPr/>
        </p:nvSpPr>
        <p:spPr>
          <a:xfrm>
            <a:off x="6392576" y="5683991"/>
            <a:ext cx="636301" cy="626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92AF4E-9856-4B3C-A27F-B4964F8A2821}"/>
              </a:ext>
            </a:extLst>
          </p:cNvPr>
          <p:cNvCxnSpPr>
            <a:endCxn id="23" idx="2"/>
          </p:cNvCxnSpPr>
          <p:nvPr/>
        </p:nvCxnSpPr>
        <p:spPr>
          <a:xfrm flipV="1">
            <a:off x="5605461" y="5997477"/>
            <a:ext cx="787115" cy="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D77F1D0-1BA3-4BEC-B43F-008C6ADD4E4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7028877" y="5997477"/>
            <a:ext cx="1413892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72348C34-2658-43F3-8AC3-154C64DA6896}"/>
              </a:ext>
            </a:extLst>
          </p:cNvPr>
          <p:cNvSpPr/>
          <p:nvPr/>
        </p:nvSpPr>
        <p:spPr>
          <a:xfrm>
            <a:off x="8442769" y="5609630"/>
            <a:ext cx="772031" cy="7989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33BBD68-0C1D-4F44-AAE6-F09353081525}"/>
              </a:ext>
            </a:extLst>
          </p:cNvPr>
          <p:cNvSpPr/>
          <p:nvPr/>
        </p:nvSpPr>
        <p:spPr>
          <a:xfrm>
            <a:off x="8510635" y="5695627"/>
            <a:ext cx="636301" cy="626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4420B651-1F19-4BD8-BCFB-0C23F197068E}"/>
              </a:ext>
            </a:extLst>
          </p:cNvPr>
          <p:cNvCxnSpPr>
            <a:stCxn id="27" idx="0"/>
            <a:endCxn id="27" idx="6"/>
          </p:cNvCxnSpPr>
          <p:nvPr/>
        </p:nvCxnSpPr>
        <p:spPr>
          <a:xfrm rot="16200000" flipH="1">
            <a:off x="8822050" y="5616364"/>
            <a:ext cx="399483" cy="386015"/>
          </a:xfrm>
          <a:prstGeom prst="curvedConnector4">
            <a:avLst>
              <a:gd name="adj1" fmla="val -57224"/>
              <a:gd name="adj2" fmla="val 159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125C4F-A216-4CB5-BC3C-0DC2B8A2F7E2}"/>
              </a:ext>
            </a:extLst>
          </p:cNvPr>
          <p:cNvSpPr txBox="1"/>
          <p:nvPr/>
        </p:nvSpPr>
        <p:spPr>
          <a:xfrm>
            <a:off x="8245695" y="5083345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0,…,9,a,…,</a:t>
            </a:r>
            <a:r>
              <a:rPr lang="en-US" dirty="0" err="1"/>
              <a:t>z,A</a:t>
            </a:r>
            <a:r>
              <a:rPr lang="en-US" dirty="0"/>
              <a:t>,…,Z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B6A256-B829-4904-A021-8B339A1E2B0B}"/>
              </a:ext>
            </a:extLst>
          </p:cNvPr>
          <p:cNvSpPr txBox="1"/>
          <p:nvPr/>
        </p:nvSpPr>
        <p:spPr>
          <a:xfrm>
            <a:off x="7096743" y="5626594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a,…,</a:t>
            </a:r>
            <a:r>
              <a:rPr lang="en-US" dirty="0" err="1"/>
              <a:t>z,A</a:t>
            </a:r>
            <a:r>
              <a:rPr lang="en-US" dirty="0"/>
              <a:t>,…,Z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75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47A162C-C458-49AB-A24F-9938BBC6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1" y="805040"/>
            <a:ext cx="3971158" cy="221300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7EBC3A5-8740-49B3-A363-9749D3DE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756" y="1130756"/>
            <a:ext cx="3624903" cy="13466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1F5BB-EDEC-451B-8EEA-7091535C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715"/>
          </a:xfrm>
        </p:spPr>
        <p:txBody>
          <a:bodyPr>
            <a:normAutofit/>
          </a:bodyPr>
          <a:lstStyle/>
          <a:p>
            <a:r>
              <a:rPr lang="ru-RU" sz="2800" dirty="0"/>
              <a:t>Проверка работы КА для </a:t>
            </a:r>
            <a:r>
              <a:rPr lang="en-US" sz="2800" dirty="0"/>
              <a:t>ID</a:t>
            </a:r>
            <a:r>
              <a:rPr lang="ru-RU" sz="2800" dirty="0"/>
              <a:t> на примерах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4AAD6-28D3-4E6E-A74E-81B903B8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4078393" cy="2157984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“A1”: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‘A’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988B294-218A-4DA1-A8CD-0562A4700146}"/>
              </a:ext>
            </a:extLst>
          </p:cNvPr>
          <p:cNvSpPr txBox="1">
            <a:spLocks/>
          </p:cNvSpPr>
          <p:nvPr/>
        </p:nvSpPr>
        <p:spPr>
          <a:xfrm>
            <a:off x="8567097" y="3447288"/>
            <a:ext cx="3624903" cy="213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“1AB”: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никуда не переходим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не распознана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Ошибка: незнакомый символ</a:t>
            </a:r>
            <a:endParaRPr lang="en-US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9BC9ED-EFAD-4F38-862F-855491C77370}"/>
              </a:ext>
            </a:extLst>
          </p:cNvPr>
          <p:cNvSpPr txBox="1">
            <a:spLocks/>
          </p:cNvSpPr>
          <p:nvPr/>
        </p:nvSpPr>
        <p:spPr>
          <a:xfrm>
            <a:off x="4104825" y="3447288"/>
            <a:ext cx="4202499" cy="2605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“PI32”: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‘P’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‘I’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‘3’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‘2’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B1183AA-044B-4A39-B0DE-36676EF73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" y="805040"/>
            <a:ext cx="3856352" cy="22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620" y="592848"/>
                <a:ext cx="6268452" cy="3077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200" dirty="0"/>
                  <a:t>2) Константа: NUM, РВ: е = (</a:t>
                </a:r>
                <a:r>
                  <a:rPr lang="en-US" sz="1200" dirty="0"/>
                  <a:t>+|-|</a:t>
                </a:r>
                <a:r>
                  <a:rPr lang="ru-RU" sz="1200" dirty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1200" dirty="0"/>
                          <m:t>0</m:t>
                        </m:r>
                        <m:r>
                          <m:rPr>
                            <m:nor/>
                          </m:rPr>
                          <a:rPr lang="en-US" sz="1200" dirty="0"/>
                          <m:t> |…| </m:t>
                        </m:r>
                        <m:r>
                          <m:rPr>
                            <m:nor/>
                          </m:rPr>
                          <a:rPr lang="pl-PL" sz="1200" dirty="0"/>
                          <m:t>9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200" dirty="0"/>
                  <a:t>(</a:t>
                </a:r>
                <a:r>
                  <a:rPr lang="ru-RU" sz="12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1200" dirty="0"/>
                          <m:t>0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m:rPr>
                            <m:nor/>
                          </m:rPr>
                          <a:rPr lang="en-US" sz="1200" dirty="0"/>
                          <m:t>…| </m:t>
                        </m:r>
                        <m:r>
                          <m:rPr>
                            <m:nor/>
                          </m:rPr>
                          <a:rPr lang="pl-PL" sz="1200" dirty="0"/>
                          <m:t>9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200" dirty="0"/>
                  <a:t>| ) </a:t>
                </a:r>
                <a:endParaRPr lang="ru-RU" sz="12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20" y="592848"/>
                <a:ext cx="6268452" cy="307777"/>
              </a:xfrm>
              <a:blipFill>
                <a:blip r:embed="rId2"/>
                <a:stretch>
                  <a:fillRect l="-97" t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" y="1"/>
            <a:ext cx="12153632" cy="558688"/>
          </a:xfrm>
        </p:spPr>
        <p:txBody>
          <a:bodyPr>
            <a:normAutofit/>
          </a:bodyPr>
          <a:lstStyle/>
          <a:p>
            <a:r>
              <a:rPr lang="ru-RU" sz="2400" dirty="0"/>
              <a:t>б)Для каждого РВ предложить КА, который распознает тексты соответствующих лексем.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6" y="1416524"/>
            <a:ext cx="1417947" cy="522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B77F2A-1D03-4C4F-A048-7E4400D204B6}"/>
              </a:ext>
            </a:extLst>
          </p:cNvPr>
          <p:cNvSpPr txBox="1"/>
          <p:nvPr/>
        </p:nvSpPr>
        <p:spPr>
          <a:xfrm>
            <a:off x="0" y="1074588"/>
            <a:ext cx="2778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1) Пусть А – начальное состояние.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E0D8B-CD2F-4017-9B94-509377386E7B}"/>
              </a:ext>
            </a:extLst>
          </p:cNvPr>
          <p:cNvSpPr txBox="1"/>
          <p:nvPr/>
        </p:nvSpPr>
        <p:spPr>
          <a:xfrm>
            <a:off x="3726246" y="958057"/>
            <a:ext cx="19212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2) </a:t>
            </a:r>
            <a:r>
              <a:rPr lang="ru-RU" sz="1400" dirty="0"/>
              <a:t>Если константа начинается со знака «+» или «-», то переход по дуге в состояние </a:t>
            </a:r>
            <a:r>
              <a:rPr lang="en-US" sz="1400" dirty="0"/>
              <a:t>PM.</a:t>
            </a:r>
            <a:endParaRPr lang="ru-R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6A42D-55A7-4511-BD1C-0A44A7DEC430}"/>
              </a:ext>
            </a:extLst>
          </p:cNvPr>
          <p:cNvSpPr txBox="1"/>
          <p:nvPr/>
        </p:nvSpPr>
        <p:spPr>
          <a:xfrm>
            <a:off x="7956648" y="671959"/>
            <a:ext cx="3832945" cy="53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3) После знака «+» или «-» должна идти целая часть , то есть переход в состояние </a:t>
            </a:r>
            <a:r>
              <a:rPr lang="en-US" sz="1400" dirty="0"/>
              <a:t>IP</a:t>
            </a:r>
            <a:r>
              <a:rPr lang="ru-RU" sz="14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4EFB8-B00C-4C14-AD13-D478395666CB}"/>
              </a:ext>
            </a:extLst>
          </p:cNvPr>
          <p:cNvSpPr txBox="1"/>
          <p:nvPr/>
        </p:nvSpPr>
        <p:spPr>
          <a:xfrm>
            <a:off x="22620" y="2452512"/>
            <a:ext cx="3703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4</a:t>
            </a:r>
            <a:r>
              <a:rPr lang="en-US" sz="1400" dirty="0"/>
              <a:t>) </a:t>
            </a:r>
            <a:r>
              <a:rPr lang="ru-RU" sz="1400" dirty="0"/>
              <a:t>Если константа не начинается со знака «+» или «-», то переход по дуге в состояние </a:t>
            </a:r>
            <a:r>
              <a:rPr lang="en-US" sz="1400" dirty="0"/>
              <a:t>IP</a:t>
            </a:r>
            <a:r>
              <a:rPr lang="ru-RU" sz="1400" dirty="0"/>
              <a:t>, если константа целое однозначное число, то состояние </a:t>
            </a:r>
            <a:r>
              <a:rPr lang="en-US" sz="1400" dirty="0"/>
              <a:t>IP</a:t>
            </a:r>
            <a:r>
              <a:rPr lang="ru-RU" sz="1400" dirty="0"/>
              <a:t> – финальное.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249C68-F5EF-4596-9468-5E874C841596}"/>
              </a:ext>
            </a:extLst>
          </p:cNvPr>
          <p:cNvSpPr txBox="1"/>
          <p:nvPr/>
        </p:nvSpPr>
        <p:spPr>
          <a:xfrm>
            <a:off x="3726246" y="2558495"/>
            <a:ext cx="417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5) Если константа целое число, но многозначное, то в состоянии </a:t>
            </a:r>
            <a:r>
              <a:rPr lang="en-US" sz="1400" dirty="0"/>
              <a:t>IP</a:t>
            </a:r>
            <a:r>
              <a:rPr lang="ru-RU" sz="1400" dirty="0"/>
              <a:t> будет петля.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AC8091-17EE-4E30-9E4C-B71303245350}"/>
              </a:ext>
            </a:extLst>
          </p:cNvPr>
          <p:cNvSpPr txBox="1"/>
          <p:nvPr/>
        </p:nvSpPr>
        <p:spPr>
          <a:xfrm>
            <a:off x="8069554" y="2558495"/>
            <a:ext cx="404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6) Если константа дробное число, то переход в состояние С.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0D6F72-5D22-4C97-9564-CD3149FABF3D}"/>
              </a:ext>
            </a:extLst>
          </p:cNvPr>
          <p:cNvSpPr txBox="1"/>
          <p:nvPr/>
        </p:nvSpPr>
        <p:spPr>
          <a:xfrm>
            <a:off x="-28474" y="5065831"/>
            <a:ext cx="269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7) Состояние С не может быть финальным, так как после точки должна идти дробная часть, то есть переход в состояние </a:t>
            </a:r>
            <a:r>
              <a:rPr lang="en-US" sz="1400" dirty="0"/>
              <a:t>D.</a:t>
            </a:r>
            <a:endParaRPr lang="ru-RU" sz="1400" dirty="0"/>
          </a:p>
          <a:p>
            <a:r>
              <a:rPr lang="ru-RU" sz="1400" dirty="0"/>
              <a:t>Дробная часть может быть как однозначной, поэтому состояние </a:t>
            </a:r>
            <a:r>
              <a:rPr lang="en-US" sz="1400" dirty="0"/>
              <a:t>FP </a:t>
            </a:r>
            <a:r>
              <a:rPr lang="ru-RU" sz="1400" dirty="0"/>
              <a:t>– финальное.</a:t>
            </a:r>
          </a:p>
          <a:p>
            <a:endParaRPr lang="ru-RU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A016C-3751-4FCE-B1A5-CCEE21CA3075}"/>
              </a:ext>
            </a:extLst>
          </p:cNvPr>
          <p:cNvSpPr txBox="1"/>
          <p:nvPr/>
        </p:nvSpPr>
        <p:spPr>
          <a:xfrm>
            <a:off x="7382256" y="4754014"/>
            <a:ext cx="480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8) Дробная часть может быть и многозначной, поэтому в состоянии </a:t>
            </a:r>
            <a:r>
              <a:rPr lang="en-US" sz="1400" dirty="0"/>
              <a:t>FP </a:t>
            </a:r>
            <a:r>
              <a:rPr lang="ru-RU" sz="1400" dirty="0"/>
              <a:t>есть петля.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5EA8C93-0C95-4D23-9912-0D9B5BEF0E97}"/>
              </a:ext>
            </a:extLst>
          </p:cNvPr>
          <p:cNvSpPr/>
          <p:nvPr/>
        </p:nvSpPr>
        <p:spPr>
          <a:xfrm>
            <a:off x="5810480" y="965901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03B0581-C36F-451F-9912-628C77556EF1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5462111" y="1141865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955772B-273F-4F2B-B200-10BFB2AD5957}"/>
              </a:ext>
            </a:extLst>
          </p:cNvPr>
          <p:cNvCxnSpPr>
            <a:cxnSpLocks/>
            <a:stCxn id="36" idx="5"/>
            <a:endCxn id="41" idx="1"/>
          </p:cNvCxnSpPr>
          <p:nvPr/>
        </p:nvCxnSpPr>
        <p:spPr>
          <a:xfrm>
            <a:off x="6142455" y="1266289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02E5D7-96AB-4B99-BA3E-53730A981671}"/>
              </a:ext>
            </a:extLst>
          </p:cNvPr>
          <p:cNvSpPr txBox="1"/>
          <p:nvPr/>
        </p:nvSpPr>
        <p:spPr>
          <a:xfrm>
            <a:off x="6187384" y="1202454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C56891FD-CFEC-403A-AA64-D794C3A71093}"/>
              </a:ext>
            </a:extLst>
          </p:cNvPr>
          <p:cNvSpPr/>
          <p:nvPr/>
        </p:nvSpPr>
        <p:spPr>
          <a:xfrm>
            <a:off x="6379341" y="1699311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BAABFDA0-6814-455F-BA77-DB099F5237FF}"/>
              </a:ext>
            </a:extLst>
          </p:cNvPr>
          <p:cNvSpPr/>
          <p:nvPr/>
        </p:nvSpPr>
        <p:spPr>
          <a:xfrm>
            <a:off x="8950485" y="1199306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C58E030-9155-4EE7-B931-C7BD83EE8B9C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8602116" y="1375270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3A6004D-8702-44A0-A5A9-D761F44D16F0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9282460" y="1499694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ADE555B-3C16-43D9-A701-48553A05BCFE}"/>
              </a:ext>
            </a:extLst>
          </p:cNvPr>
          <p:cNvSpPr txBox="1"/>
          <p:nvPr/>
        </p:nvSpPr>
        <p:spPr>
          <a:xfrm>
            <a:off x="9327389" y="1435859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9F669D17-ACF8-4B53-8027-EBD1E8874730}"/>
              </a:ext>
            </a:extLst>
          </p:cNvPr>
          <p:cNvSpPr/>
          <p:nvPr/>
        </p:nvSpPr>
        <p:spPr>
          <a:xfrm>
            <a:off x="9519346" y="1932716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8403A579-29BA-471B-96DF-398FFFAF4EE7}"/>
              </a:ext>
            </a:extLst>
          </p:cNvPr>
          <p:cNvSpPr/>
          <p:nvPr/>
        </p:nvSpPr>
        <p:spPr>
          <a:xfrm>
            <a:off x="10547268" y="1258788"/>
            <a:ext cx="514944" cy="397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7378023-1FCD-41BB-BE03-C95E955DF33D}"/>
              </a:ext>
            </a:extLst>
          </p:cNvPr>
          <p:cNvCxnSpPr>
            <a:cxnSpLocks/>
            <a:stCxn id="47" idx="7"/>
            <a:endCxn id="49" idx="3"/>
          </p:cNvCxnSpPr>
          <p:nvPr/>
        </p:nvCxnSpPr>
        <p:spPr>
          <a:xfrm flipV="1">
            <a:off x="10168558" y="1598081"/>
            <a:ext cx="454122" cy="41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5BE3FE-7816-4476-901F-414CDA3338BD}"/>
              </a:ext>
            </a:extLst>
          </p:cNvPr>
          <p:cNvSpPr txBox="1"/>
          <p:nvPr/>
        </p:nvSpPr>
        <p:spPr>
          <a:xfrm>
            <a:off x="10310151" y="1693832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ACFF3470-7D89-46DB-9752-3B0D216199AD}"/>
              </a:ext>
            </a:extLst>
          </p:cNvPr>
          <p:cNvSpPr/>
          <p:nvPr/>
        </p:nvSpPr>
        <p:spPr>
          <a:xfrm>
            <a:off x="591130" y="3576951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DA847781-B8F9-45D6-B2FA-02D17477E67D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42761" y="3752915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A91C4F6F-E57C-4AF9-93B5-DA4E8F6E4108}"/>
              </a:ext>
            </a:extLst>
          </p:cNvPr>
          <p:cNvCxnSpPr>
            <a:cxnSpLocks/>
            <a:stCxn id="55" idx="5"/>
            <a:endCxn id="59" idx="1"/>
          </p:cNvCxnSpPr>
          <p:nvPr/>
        </p:nvCxnSpPr>
        <p:spPr>
          <a:xfrm>
            <a:off x="923105" y="3877339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98DF915-A02B-4CA9-8AEC-BA5DC71A4AE8}"/>
              </a:ext>
            </a:extLst>
          </p:cNvPr>
          <p:cNvSpPr txBox="1"/>
          <p:nvPr/>
        </p:nvSpPr>
        <p:spPr>
          <a:xfrm>
            <a:off x="968034" y="3813504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DB6F64A2-FEA3-4447-995C-9AAE0D8AA3C4}"/>
              </a:ext>
            </a:extLst>
          </p:cNvPr>
          <p:cNvSpPr/>
          <p:nvPr/>
        </p:nvSpPr>
        <p:spPr>
          <a:xfrm>
            <a:off x="1159991" y="4310361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2DCB1D03-25B5-468D-8BCA-F3A46C814955}"/>
              </a:ext>
            </a:extLst>
          </p:cNvPr>
          <p:cNvSpPr/>
          <p:nvPr/>
        </p:nvSpPr>
        <p:spPr>
          <a:xfrm>
            <a:off x="2233098" y="3489962"/>
            <a:ext cx="675646" cy="517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5DA24557-1EFE-49F9-9DB4-FD6F569E151B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V="1">
            <a:off x="1809203" y="3931936"/>
            <a:ext cx="522841" cy="46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2DD4F7-2DBB-4A93-ADD4-BBC8A35857C8}"/>
              </a:ext>
            </a:extLst>
          </p:cNvPr>
          <p:cNvSpPr txBox="1"/>
          <p:nvPr/>
        </p:nvSpPr>
        <p:spPr>
          <a:xfrm>
            <a:off x="2031861" y="4027463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C86D0C71-1A1E-4F26-B000-5545C02282C6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980063" y="3748865"/>
            <a:ext cx="1253035" cy="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F7B8830-ED2A-47C2-B4AD-C3AB4FB1376D}"/>
              </a:ext>
            </a:extLst>
          </p:cNvPr>
          <p:cNvSpPr txBox="1"/>
          <p:nvPr/>
        </p:nvSpPr>
        <p:spPr>
          <a:xfrm>
            <a:off x="1240408" y="3436076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F4B54B61-D074-47D6-B119-83CB0028C2F6}"/>
              </a:ext>
            </a:extLst>
          </p:cNvPr>
          <p:cNvSpPr/>
          <p:nvPr/>
        </p:nvSpPr>
        <p:spPr>
          <a:xfrm>
            <a:off x="4417628" y="3420284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9A947E8A-5DC7-4893-925C-3BBCD2FC3C05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4069259" y="3596248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D2E4AA4-1AE0-4161-922B-F18D3B95C586}"/>
              </a:ext>
            </a:extLst>
          </p:cNvPr>
          <p:cNvCxnSpPr>
            <a:cxnSpLocks/>
            <a:stCxn id="71" idx="5"/>
            <a:endCxn id="75" idx="1"/>
          </p:cNvCxnSpPr>
          <p:nvPr/>
        </p:nvCxnSpPr>
        <p:spPr>
          <a:xfrm>
            <a:off x="4749603" y="3720672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4E3DFEC-4E2F-4529-884B-51A7595BCDCA}"/>
              </a:ext>
            </a:extLst>
          </p:cNvPr>
          <p:cNvSpPr txBox="1"/>
          <p:nvPr/>
        </p:nvSpPr>
        <p:spPr>
          <a:xfrm>
            <a:off x="4794532" y="3656837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A6E32FF7-2E9A-4AFC-B3D7-875D2D04A31E}"/>
              </a:ext>
            </a:extLst>
          </p:cNvPr>
          <p:cNvSpPr/>
          <p:nvPr/>
        </p:nvSpPr>
        <p:spPr>
          <a:xfrm>
            <a:off x="4986489" y="4153694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30AE7028-FC88-4943-BF86-3D5C5584F269}"/>
              </a:ext>
            </a:extLst>
          </p:cNvPr>
          <p:cNvSpPr/>
          <p:nvPr/>
        </p:nvSpPr>
        <p:spPr>
          <a:xfrm>
            <a:off x="6064263" y="3355624"/>
            <a:ext cx="650932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C3F6A478-AF86-47FD-A9C8-D5C21B49FBAB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5635701" y="3770348"/>
            <a:ext cx="523889" cy="4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BB5A544-9641-49CB-B777-47E6C804C73D}"/>
              </a:ext>
            </a:extLst>
          </p:cNvPr>
          <p:cNvSpPr txBox="1"/>
          <p:nvPr/>
        </p:nvSpPr>
        <p:spPr>
          <a:xfrm>
            <a:off x="5858359" y="3870796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A4818E66-D77E-4183-8301-DA2B60B11166}"/>
              </a:ext>
            </a:extLst>
          </p:cNvPr>
          <p:cNvCxnSpPr>
            <a:cxnSpLocks/>
            <a:stCxn id="71" idx="6"/>
            <a:endCxn id="76" idx="2"/>
          </p:cNvCxnSpPr>
          <p:nvPr/>
        </p:nvCxnSpPr>
        <p:spPr>
          <a:xfrm>
            <a:off x="4806561" y="3596248"/>
            <a:ext cx="125770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AE0900-56C6-4D7C-9C96-E66D070F4082}"/>
              </a:ext>
            </a:extLst>
          </p:cNvPr>
          <p:cNvSpPr txBox="1"/>
          <p:nvPr/>
        </p:nvSpPr>
        <p:spPr>
          <a:xfrm>
            <a:off x="5066906" y="3279409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85" name="Соединитель: изогнутый 84">
            <a:extLst>
              <a:ext uri="{FF2B5EF4-FFF2-40B4-BE49-F238E27FC236}">
                <a16:creationId xmlns:a16="http://schemas.microsoft.com/office/drawing/2014/main" id="{BCF182C7-72D8-4EBA-A027-1090CA638519}"/>
              </a:ext>
            </a:extLst>
          </p:cNvPr>
          <p:cNvCxnSpPr>
            <a:cxnSpLocks/>
            <a:stCxn id="76" idx="1"/>
            <a:endCxn id="76" idx="7"/>
          </p:cNvCxnSpPr>
          <p:nvPr/>
        </p:nvCxnSpPr>
        <p:spPr>
          <a:xfrm rot="5400000" flipH="1" flipV="1">
            <a:off x="6389729" y="3196640"/>
            <a:ext cx="12700" cy="460278"/>
          </a:xfrm>
          <a:prstGeom prst="curvedConnector3">
            <a:avLst>
              <a:gd name="adj1" fmla="val 3360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B239C68-3295-45CB-81FD-B5F43E19DA59}"/>
              </a:ext>
            </a:extLst>
          </p:cNvPr>
          <p:cNvSpPr txBox="1"/>
          <p:nvPr/>
        </p:nvSpPr>
        <p:spPr>
          <a:xfrm>
            <a:off x="6054811" y="2879313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30874178-2E68-4CD8-8430-DF80189AD270}"/>
              </a:ext>
            </a:extLst>
          </p:cNvPr>
          <p:cNvSpPr/>
          <p:nvPr/>
        </p:nvSpPr>
        <p:spPr>
          <a:xfrm>
            <a:off x="6128749" y="3406619"/>
            <a:ext cx="528757" cy="390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90D3A217-F477-4052-8B38-FD80F672C0CD}"/>
              </a:ext>
            </a:extLst>
          </p:cNvPr>
          <p:cNvSpPr/>
          <p:nvPr/>
        </p:nvSpPr>
        <p:spPr>
          <a:xfrm>
            <a:off x="8017549" y="3446171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564BDA07-4F69-49A2-9470-FA585B6D16F1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7669180" y="3622135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16E76F93-B7A5-4BA3-BF99-55CBBBB2D192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8349524" y="3746559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2589F47-31DA-4600-B195-BE7CCE7258A9}"/>
              </a:ext>
            </a:extLst>
          </p:cNvPr>
          <p:cNvSpPr txBox="1"/>
          <p:nvPr/>
        </p:nvSpPr>
        <p:spPr>
          <a:xfrm>
            <a:off x="8394453" y="3682724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F1F67A52-FDF6-4F76-B6E8-3605DDD095DE}"/>
              </a:ext>
            </a:extLst>
          </p:cNvPr>
          <p:cNvSpPr/>
          <p:nvPr/>
        </p:nvSpPr>
        <p:spPr>
          <a:xfrm>
            <a:off x="8586410" y="4179581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A3B1DB00-AEFC-46F0-AEB3-B1C713DB10C5}"/>
              </a:ext>
            </a:extLst>
          </p:cNvPr>
          <p:cNvSpPr/>
          <p:nvPr/>
        </p:nvSpPr>
        <p:spPr>
          <a:xfrm>
            <a:off x="9664184" y="3381511"/>
            <a:ext cx="650932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5BA8BD28-7411-49CD-BA73-F05CBE96C52E}"/>
              </a:ext>
            </a:extLst>
          </p:cNvPr>
          <p:cNvCxnSpPr>
            <a:cxnSpLocks/>
            <a:stCxn id="107" idx="7"/>
            <a:endCxn id="108" idx="3"/>
          </p:cNvCxnSpPr>
          <p:nvPr/>
        </p:nvCxnSpPr>
        <p:spPr>
          <a:xfrm flipV="1">
            <a:off x="9235622" y="3796235"/>
            <a:ext cx="523889" cy="4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224EEB0-82A8-4BB0-AFBF-46A5A17D1747}"/>
              </a:ext>
            </a:extLst>
          </p:cNvPr>
          <p:cNvSpPr txBox="1"/>
          <p:nvPr/>
        </p:nvSpPr>
        <p:spPr>
          <a:xfrm>
            <a:off x="9458280" y="3896683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404BC2B4-4148-4716-AE52-6BCF7619C3F9}"/>
              </a:ext>
            </a:extLst>
          </p:cNvPr>
          <p:cNvCxnSpPr>
            <a:cxnSpLocks/>
            <a:stCxn id="103" idx="6"/>
            <a:endCxn id="108" idx="2"/>
          </p:cNvCxnSpPr>
          <p:nvPr/>
        </p:nvCxnSpPr>
        <p:spPr>
          <a:xfrm>
            <a:off x="8406482" y="3622135"/>
            <a:ext cx="125770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3A3626D-5779-4F6C-A1A9-C1A1296ADA7D}"/>
              </a:ext>
            </a:extLst>
          </p:cNvPr>
          <p:cNvSpPr txBox="1"/>
          <p:nvPr/>
        </p:nvSpPr>
        <p:spPr>
          <a:xfrm>
            <a:off x="8666827" y="3305296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113" name="Соединитель: изогнутый 112">
            <a:extLst>
              <a:ext uri="{FF2B5EF4-FFF2-40B4-BE49-F238E27FC236}">
                <a16:creationId xmlns:a16="http://schemas.microsoft.com/office/drawing/2014/main" id="{F0A177B2-D52F-494D-A3CC-50311FEA9EB4}"/>
              </a:ext>
            </a:extLst>
          </p:cNvPr>
          <p:cNvCxnSpPr>
            <a:cxnSpLocks/>
            <a:stCxn id="108" idx="1"/>
            <a:endCxn id="108" idx="7"/>
          </p:cNvCxnSpPr>
          <p:nvPr/>
        </p:nvCxnSpPr>
        <p:spPr>
          <a:xfrm rot="5400000" flipH="1" flipV="1">
            <a:off x="9989650" y="3222527"/>
            <a:ext cx="12700" cy="460278"/>
          </a:xfrm>
          <a:prstGeom prst="curvedConnector3">
            <a:avLst>
              <a:gd name="adj1" fmla="val 2960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3C3735B-60B6-405F-A4DF-158FF9926A21}"/>
              </a:ext>
            </a:extLst>
          </p:cNvPr>
          <p:cNvSpPr txBox="1"/>
          <p:nvPr/>
        </p:nvSpPr>
        <p:spPr>
          <a:xfrm>
            <a:off x="9664184" y="2904890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055471D9-5B2B-423B-9BDE-EC4444D74586}"/>
              </a:ext>
            </a:extLst>
          </p:cNvPr>
          <p:cNvSpPr/>
          <p:nvPr/>
        </p:nvSpPr>
        <p:spPr>
          <a:xfrm>
            <a:off x="9728670" y="3432506"/>
            <a:ext cx="528757" cy="390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DDAF317F-7C88-4745-A73F-505A477EC050}"/>
              </a:ext>
            </a:extLst>
          </p:cNvPr>
          <p:cNvSpPr/>
          <p:nvPr/>
        </p:nvSpPr>
        <p:spPr>
          <a:xfrm>
            <a:off x="11029297" y="3451690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A72B4352-330B-4C52-B369-DD518782857B}"/>
              </a:ext>
            </a:extLst>
          </p:cNvPr>
          <p:cNvCxnSpPr>
            <a:cxnSpLocks/>
            <a:stCxn id="108" idx="6"/>
            <a:endCxn id="116" idx="2"/>
          </p:cNvCxnSpPr>
          <p:nvPr/>
        </p:nvCxnSpPr>
        <p:spPr>
          <a:xfrm>
            <a:off x="10315116" y="3624451"/>
            <a:ext cx="714181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C659B36-3157-44FE-87BA-9038378D041F}"/>
              </a:ext>
            </a:extLst>
          </p:cNvPr>
          <p:cNvSpPr txBox="1"/>
          <p:nvPr/>
        </p:nvSpPr>
        <p:spPr>
          <a:xfrm>
            <a:off x="10518035" y="3313392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ru-RU" dirty="0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FC4EDD85-514B-4CC3-B8FF-A53418C7A9E9}"/>
              </a:ext>
            </a:extLst>
          </p:cNvPr>
          <p:cNvSpPr/>
          <p:nvPr/>
        </p:nvSpPr>
        <p:spPr>
          <a:xfrm>
            <a:off x="2908490" y="5495063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58B05B96-1D42-4E85-BF4A-10FDCA6E8C0D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2560121" y="5671027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41474624-D4CD-4AA6-97D6-600D1F8460F7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3240465" y="5795451"/>
            <a:ext cx="348273" cy="5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5B9DF03-6239-46A4-B5B7-BBCA083F4349}"/>
              </a:ext>
            </a:extLst>
          </p:cNvPr>
          <p:cNvSpPr txBox="1"/>
          <p:nvPr/>
        </p:nvSpPr>
        <p:spPr>
          <a:xfrm>
            <a:off x="3285394" y="5731616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6B761829-6B0C-4BE0-9A8F-D6978215D2FE}"/>
              </a:ext>
            </a:extLst>
          </p:cNvPr>
          <p:cNvSpPr/>
          <p:nvPr/>
        </p:nvSpPr>
        <p:spPr>
          <a:xfrm>
            <a:off x="3477351" y="6228473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459DDC94-258F-462A-BBB2-88CD0A5BDEAE}"/>
              </a:ext>
            </a:extLst>
          </p:cNvPr>
          <p:cNvSpPr/>
          <p:nvPr/>
        </p:nvSpPr>
        <p:spPr>
          <a:xfrm>
            <a:off x="4289463" y="5430403"/>
            <a:ext cx="650932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1C34AD8A-E9C3-46ED-8735-3D79B0D41356}"/>
              </a:ext>
            </a:extLst>
          </p:cNvPr>
          <p:cNvCxnSpPr>
            <a:cxnSpLocks/>
            <a:stCxn id="135" idx="7"/>
            <a:endCxn id="136" idx="3"/>
          </p:cNvCxnSpPr>
          <p:nvPr/>
        </p:nvCxnSpPr>
        <p:spPr>
          <a:xfrm flipV="1">
            <a:off x="4126563" y="5845127"/>
            <a:ext cx="258227" cy="4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7B31E8D-BD01-47C9-A06F-F119D70A7CC9}"/>
              </a:ext>
            </a:extLst>
          </p:cNvPr>
          <p:cNvSpPr txBox="1"/>
          <p:nvPr/>
        </p:nvSpPr>
        <p:spPr>
          <a:xfrm>
            <a:off x="4151879" y="5967277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F181542D-9722-493D-8944-0BF53BF4F4D0}"/>
              </a:ext>
            </a:extLst>
          </p:cNvPr>
          <p:cNvCxnSpPr>
            <a:cxnSpLocks/>
            <a:stCxn id="131" idx="6"/>
            <a:endCxn id="136" idx="2"/>
          </p:cNvCxnSpPr>
          <p:nvPr/>
        </p:nvCxnSpPr>
        <p:spPr>
          <a:xfrm>
            <a:off x="3297423" y="5671027"/>
            <a:ext cx="992040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026789B-F0DF-4A10-8A27-40FF8E37E1FA}"/>
              </a:ext>
            </a:extLst>
          </p:cNvPr>
          <p:cNvSpPr txBox="1"/>
          <p:nvPr/>
        </p:nvSpPr>
        <p:spPr>
          <a:xfrm>
            <a:off x="3435751" y="5339588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C40F88-D9ED-4F0A-9F21-9D9ADF040ADE}"/>
              </a:ext>
            </a:extLst>
          </p:cNvPr>
          <p:cNvSpPr txBox="1"/>
          <p:nvPr/>
        </p:nvSpPr>
        <p:spPr>
          <a:xfrm>
            <a:off x="4286310" y="5032896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E8ECF14C-AA81-459B-AC89-2E673F777CE5}"/>
              </a:ext>
            </a:extLst>
          </p:cNvPr>
          <p:cNvSpPr/>
          <p:nvPr/>
        </p:nvSpPr>
        <p:spPr>
          <a:xfrm>
            <a:off x="4353949" y="5481398"/>
            <a:ext cx="528757" cy="390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A2D823A6-340E-4145-8994-78D8E2C36B1F}"/>
              </a:ext>
            </a:extLst>
          </p:cNvPr>
          <p:cNvSpPr/>
          <p:nvPr/>
        </p:nvSpPr>
        <p:spPr>
          <a:xfrm>
            <a:off x="5332001" y="5497009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144" name="Прямая со стрелкой 143">
            <a:extLst>
              <a:ext uri="{FF2B5EF4-FFF2-40B4-BE49-F238E27FC236}">
                <a16:creationId xmlns:a16="http://schemas.microsoft.com/office/drawing/2014/main" id="{94970D34-D8F5-4840-839E-62B2BFE9D23A}"/>
              </a:ext>
            </a:extLst>
          </p:cNvPr>
          <p:cNvCxnSpPr>
            <a:cxnSpLocks/>
            <a:stCxn id="136" idx="6"/>
            <a:endCxn id="143" idx="2"/>
          </p:cNvCxnSpPr>
          <p:nvPr/>
        </p:nvCxnSpPr>
        <p:spPr>
          <a:xfrm flipV="1">
            <a:off x="4940395" y="5672973"/>
            <a:ext cx="391606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5EA9C38-0C9F-459D-BCD9-BD614F13ACA7}"/>
              </a:ext>
            </a:extLst>
          </p:cNvPr>
          <p:cNvSpPr txBox="1"/>
          <p:nvPr/>
        </p:nvSpPr>
        <p:spPr>
          <a:xfrm>
            <a:off x="5012935" y="5362284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ru-RU" dirty="0"/>
          </a:p>
        </p:txBody>
      </p:sp>
      <p:cxnSp>
        <p:nvCxnSpPr>
          <p:cNvPr id="146" name="Соединитель: изогнутый 145">
            <a:extLst>
              <a:ext uri="{FF2B5EF4-FFF2-40B4-BE49-F238E27FC236}">
                <a16:creationId xmlns:a16="http://schemas.microsoft.com/office/drawing/2014/main" id="{00226652-1418-4F93-965A-D7EB9AAF6632}"/>
              </a:ext>
            </a:extLst>
          </p:cNvPr>
          <p:cNvCxnSpPr>
            <a:cxnSpLocks/>
            <a:stCxn id="136" idx="1"/>
            <a:endCxn id="136" idx="7"/>
          </p:cNvCxnSpPr>
          <p:nvPr/>
        </p:nvCxnSpPr>
        <p:spPr>
          <a:xfrm rot="5400000" flipH="1" flipV="1">
            <a:off x="4614929" y="5271419"/>
            <a:ext cx="12700" cy="460278"/>
          </a:xfrm>
          <a:prstGeom prst="curvedConnector3">
            <a:avLst>
              <a:gd name="adj1" fmla="val 2360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Овал 156">
            <a:extLst>
              <a:ext uri="{FF2B5EF4-FFF2-40B4-BE49-F238E27FC236}">
                <a16:creationId xmlns:a16="http://schemas.microsoft.com/office/drawing/2014/main" id="{E40DD453-B089-481C-A637-2A7C69C82429}"/>
              </a:ext>
            </a:extLst>
          </p:cNvPr>
          <p:cNvSpPr/>
          <p:nvPr/>
        </p:nvSpPr>
        <p:spPr>
          <a:xfrm>
            <a:off x="6478073" y="5424675"/>
            <a:ext cx="714488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  <a:endParaRPr lang="ru-RU" dirty="0"/>
          </a:p>
        </p:txBody>
      </p: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E74946E4-2679-4CA5-811E-AA9DCEF82D04}"/>
              </a:ext>
            </a:extLst>
          </p:cNvPr>
          <p:cNvCxnSpPr>
            <a:cxnSpLocks/>
            <a:stCxn id="143" idx="6"/>
            <a:endCxn id="157" idx="2"/>
          </p:cNvCxnSpPr>
          <p:nvPr/>
        </p:nvCxnSpPr>
        <p:spPr>
          <a:xfrm flipV="1">
            <a:off x="5720934" y="5667615"/>
            <a:ext cx="757139" cy="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Овал 162">
            <a:extLst>
              <a:ext uri="{FF2B5EF4-FFF2-40B4-BE49-F238E27FC236}">
                <a16:creationId xmlns:a16="http://schemas.microsoft.com/office/drawing/2014/main" id="{9AE89516-494A-4EF9-A7F7-10FB80FD4164}"/>
              </a:ext>
            </a:extLst>
          </p:cNvPr>
          <p:cNvSpPr/>
          <p:nvPr/>
        </p:nvSpPr>
        <p:spPr>
          <a:xfrm>
            <a:off x="6528271" y="5471082"/>
            <a:ext cx="608199" cy="388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  <a:endParaRPr lang="ru-RU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1617621-3309-446D-A606-506E927A0EDB}"/>
              </a:ext>
            </a:extLst>
          </p:cNvPr>
          <p:cNvSpPr txBox="1"/>
          <p:nvPr/>
        </p:nvSpPr>
        <p:spPr>
          <a:xfrm>
            <a:off x="5719204" y="5353675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73" name="Овал 172">
            <a:extLst>
              <a:ext uri="{FF2B5EF4-FFF2-40B4-BE49-F238E27FC236}">
                <a16:creationId xmlns:a16="http://schemas.microsoft.com/office/drawing/2014/main" id="{E1816350-E181-4091-8E42-85FB1578373D}"/>
              </a:ext>
            </a:extLst>
          </p:cNvPr>
          <p:cNvSpPr/>
          <p:nvPr/>
        </p:nvSpPr>
        <p:spPr>
          <a:xfrm>
            <a:off x="7683507" y="5659278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174" name="Прямая со стрелкой 173">
            <a:extLst>
              <a:ext uri="{FF2B5EF4-FFF2-40B4-BE49-F238E27FC236}">
                <a16:creationId xmlns:a16="http://schemas.microsoft.com/office/drawing/2014/main" id="{0A649626-F44F-4942-97B3-49DEF536A68B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7335138" y="5835242"/>
            <a:ext cx="34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Прямая со стрелкой 174">
            <a:extLst>
              <a:ext uri="{FF2B5EF4-FFF2-40B4-BE49-F238E27FC236}">
                <a16:creationId xmlns:a16="http://schemas.microsoft.com/office/drawing/2014/main" id="{61D030DC-1D0C-42CC-B033-1EC3389F66E7}"/>
              </a:ext>
            </a:extLst>
          </p:cNvPr>
          <p:cNvCxnSpPr>
            <a:cxnSpLocks/>
            <a:stCxn id="173" idx="5"/>
            <a:endCxn id="177" idx="1"/>
          </p:cNvCxnSpPr>
          <p:nvPr/>
        </p:nvCxnSpPr>
        <p:spPr>
          <a:xfrm>
            <a:off x="8015482" y="5959666"/>
            <a:ext cx="348273" cy="39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6652E7-56EE-485E-99BE-CD45A3EEE3AA}"/>
              </a:ext>
            </a:extLst>
          </p:cNvPr>
          <p:cNvSpPr txBox="1"/>
          <p:nvPr/>
        </p:nvSpPr>
        <p:spPr>
          <a:xfrm>
            <a:off x="7890457" y="5933599"/>
            <a:ext cx="5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+, -</a:t>
            </a:r>
            <a:endParaRPr lang="ru-RU" dirty="0"/>
          </a:p>
        </p:txBody>
      </p:sp>
      <p:sp>
        <p:nvSpPr>
          <p:cNvPr id="177" name="Овал 176">
            <a:extLst>
              <a:ext uri="{FF2B5EF4-FFF2-40B4-BE49-F238E27FC236}">
                <a16:creationId xmlns:a16="http://schemas.microsoft.com/office/drawing/2014/main" id="{3C729A5D-32BA-4FE7-AFFB-55754C550761}"/>
              </a:ext>
            </a:extLst>
          </p:cNvPr>
          <p:cNvSpPr/>
          <p:nvPr/>
        </p:nvSpPr>
        <p:spPr>
          <a:xfrm>
            <a:off x="8252368" y="6276864"/>
            <a:ext cx="760599" cy="55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ru-RU" dirty="0"/>
          </a:p>
        </p:txBody>
      </p:sp>
      <p:sp>
        <p:nvSpPr>
          <p:cNvPr id="178" name="Овал 177">
            <a:extLst>
              <a:ext uri="{FF2B5EF4-FFF2-40B4-BE49-F238E27FC236}">
                <a16:creationId xmlns:a16="http://schemas.microsoft.com/office/drawing/2014/main" id="{429BD7DA-4E68-4C28-93AF-4CE9E5B70BE2}"/>
              </a:ext>
            </a:extLst>
          </p:cNvPr>
          <p:cNvSpPr/>
          <p:nvPr/>
        </p:nvSpPr>
        <p:spPr>
          <a:xfrm>
            <a:off x="9064480" y="5594618"/>
            <a:ext cx="650932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175BCFBD-653F-4A62-923A-5D2ACBB0F9FE}"/>
              </a:ext>
            </a:extLst>
          </p:cNvPr>
          <p:cNvCxnSpPr>
            <a:cxnSpLocks/>
            <a:stCxn id="177" idx="7"/>
            <a:endCxn id="178" idx="3"/>
          </p:cNvCxnSpPr>
          <p:nvPr/>
        </p:nvCxnSpPr>
        <p:spPr>
          <a:xfrm flipV="1">
            <a:off x="8901580" y="6009342"/>
            <a:ext cx="258227" cy="34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7F2176C-36BA-49B6-AD69-8050EC8C4725}"/>
              </a:ext>
            </a:extLst>
          </p:cNvPr>
          <p:cNvSpPr txBox="1"/>
          <p:nvPr/>
        </p:nvSpPr>
        <p:spPr>
          <a:xfrm>
            <a:off x="8937033" y="6110712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181" name="Прямая со стрелкой 180">
            <a:extLst>
              <a:ext uri="{FF2B5EF4-FFF2-40B4-BE49-F238E27FC236}">
                <a16:creationId xmlns:a16="http://schemas.microsoft.com/office/drawing/2014/main" id="{F586FE7C-2700-4F6E-8FC5-2B06801BC7DF}"/>
              </a:ext>
            </a:extLst>
          </p:cNvPr>
          <p:cNvCxnSpPr>
            <a:cxnSpLocks/>
            <a:stCxn id="173" idx="6"/>
            <a:endCxn id="178" idx="2"/>
          </p:cNvCxnSpPr>
          <p:nvPr/>
        </p:nvCxnSpPr>
        <p:spPr>
          <a:xfrm>
            <a:off x="8072440" y="5835242"/>
            <a:ext cx="992040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A87ECF8-A1FD-492F-B498-9D256538D84A}"/>
              </a:ext>
            </a:extLst>
          </p:cNvPr>
          <p:cNvSpPr txBox="1"/>
          <p:nvPr/>
        </p:nvSpPr>
        <p:spPr>
          <a:xfrm>
            <a:off x="8210768" y="5503803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3D65EE-7A47-46D9-8D0F-0BBED1DC1DAD}"/>
              </a:ext>
            </a:extLst>
          </p:cNvPr>
          <p:cNvSpPr txBox="1"/>
          <p:nvPr/>
        </p:nvSpPr>
        <p:spPr>
          <a:xfrm>
            <a:off x="9061874" y="5217015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84" name="Овал 183">
            <a:extLst>
              <a:ext uri="{FF2B5EF4-FFF2-40B4-BE49-F238E27FC236}">
                <a16:creationId xmlns:a16="http://schemas.microsoft.com/office/drawing/2014/main" id="{FFACD2DE-2A46-4730-83E0-591822B873D4}"/>
              </a:ext>
            </a:extLst>
          </p:cNvPr>
          <p:cNvSpPr/>
          <p:nvPr/>
        </p:nvSpPr>
        <p:spPr>
          <a:xfrm>
            <a:off x="9128966" y="5645613"/>
            <a:ext cx="528757" cy="390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  <p:sp>
        <p:nvSpPr>
          <p:cNvPr id="185" name="Овал 184">
            <a:extLst>
              <a:ext uri="{FF2B5EF4-FFF2-40B4-BE49-F238E27FC236}">
                <a16:creationId xmlns:a16="http://schemas.microsoft.com/office/drawing/2014/main" id="{6F40926D-ED50-4FA9-B60C-215A7A4A77BC}"/>
              </a:ext>
            </a:extLst>
          </p:cNvPr>
          <p:cNvSpPr/>
          <p:nvPr/>
        </p:nvSpPr>
        <p:spPr>
          <a:xfrm>
            <a:off x="10107018" y="5661224"/>
            <a:ext cx="388933" cy="351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186" name="Прямая со стрелкой 185">
            <a:extLst>
              <a:ext uri="{FF2B5EF4-FFF2-40B4-BE49-F238E27FC236}">
                <a16:creationId xmlns:a16="http://schemas.microsoft.com/office/drawing/2014/main" id="{F7622EE4-C1A5-449A-A889-E2A1B2A9FDD9}"/>
              </a:ext>
            </a:extLst>
          </p:cNvPr>
          <p:cNvCxnSpPr>
            <a:cxnSpLocks/>
            <a:stCxn id="178" idx="6"/>
            <a:endCxn id="185" idx="2"/>
          </p:cNvCxnSpPr>
          <p:nvPr/>
        </p:nvCxnSpPr>
        <p:spPr>
          <a:xfrm flipV="1">
            <a:off x="9715412" y="5837188"/>
            <a:ext cx="391606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7C72CE8-1D2F-4C04-8F0F-C7184B43B2A2}"/>
              </a:ext>
            </a:extLst>
          </p:cNvPr>
          <p:cNvSpPr txBox="1"/>
          <p:nvPr/>
        </p:nvSpPr>
        <p:spPr>
          <a:xfrm>
            <a:off x="9787952" y="5526499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endParaRPr lang="ru-RU" dirty="0"/>
          </a:p>
        </p:txBody>
      </p:sp>
      <p:cxnSp>
        <p:nvCxnSpPr>
          <p:cNvPr id="188" name="Соединитель: изогнутый 187">
            <a:extLst>
              <a:ext uri="{FF2B5EF4-FFF2-40B4-BE49-F238E27FC236}">
                <a16:creationId xmlns:a16="http://schemas.microsoft.com/office/drawing/2014/main" id="{6D50AED4-B627-471D-A534-6F637D330EEC}"/>
              </a:ext>
            </a:extLst>
          </p:cNvPr>
          <p:cNvCxnSpPr>
            <a:cxnSpLocks/>
            <a:stCxn id="178" idx="1"/>
            <a:endCxn id="178" idx="7"/>
          </p:cNvCxnSpPr>
          <p:nvPr/>
        </p:nvCxnSpPr>
        <p:spPr>
          <a:xfrm rot="5400000" flipH="1" flipV="1">
            <a:off x="9389946" y="5435634"/>
            <a:ext cx="12700" cy="460278"/>
          </a:xfrm>
          <a:prstGeom prst="curvedConnector3">
            <a:avLst>
              <a:gd name="adj1" fmla="val 2360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Овал 188">
            <a:extLst>
              <a:ext uri="{FF2B5EF4-FFF2-40B4-BE49-F238E27FC236}">
                <a16:creationId xmlns:a16="http://schemas.microsoft.com/office/drawing/2014/main" id="{E07BA917-CE6B-41A5-9ABC-32062627C388}"/>
              </a:ext>
            </a:extLst>
          </p:cNvPr>
          <p:cNvSpPr/>
          <p:nvPr/>
        </p:nvSpPr>
        <p:spPr>
          <a:xfrm>
            <a:off x="11253090" y="5588890"/>
            <a:ext cx="714488" cy="485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  <a:endParaRPr lang="ru-RU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06957256-60F3-4091-B97B-5CEC0EA253A9}"/>
              </a:ext>
            </a:extLst>
          </p:cNvPr>
          <p:cNvCxnSpPr>
            <a:cxnSpLocks/>
            <a:stCxn id="185" idx="6"/>
            <a:endCxn id="189" idx="2"/>
          </p:cNvCxnSpPr>
          <p:nvPr/>
        </p:nvCxnSpPr>
        <p:spPr>
          <a:xfrm flipV="1">
            <a:off x="10495951" y="5831830"/>
            <a:ext cx="757139" cy="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Овал 190">
            <a:extLst>
              <a:ext uri="{FF2B5EF4-FFF2-40B4-BE49-F238E27FC236}">
                <a16:creationId xmlns:a16="http://schemas.microsoft.com/office/drawing/2014/main" id="{39287A72-D3CB-4EBE-AFA2-00F729C48E53}"/>
              </a:ext>
            </a:extLst>
          </p:cNvPr>
          <p:cNvSpPr/>
          <p:nvPr/>
        </p:nvSpPr>
        <p:spPr>
          <a:xfrm>
            <a:off x="11303288" y="5635297"/>
            <a:ext cx="608199" cy="388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  <a:endParaRPr lang="ru-RU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ED8AF93-62B3-4491-86BA-9F0022795152}"/>
              </a:ext>
            </a:extLst>
          </p:cNvPr>
          <p:cNvSpPr txBox="1"/>
          <p:nvPr/>
        </p:nvSpPr>
        <p:spPr>
          <a:xfrm>
            <a:off x="10494221" y="5517890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cxnSp>
        <p:nvCxnSpPr>
          <p:cNvPr id="193" name="Соединитель: изогнутый 192">
            <a:extLst>
              <a:ext uri="{FF2B5EF4-FFF2-40B4-BE49-F238E27FC236}">
                <a16:creationId xmlns:a16="http://schemas.microsoft.com/office/drawing/2014/main" id="{A0A15442-DF7E-4226-A303-BBC75DA0FE66}"/>
              </a:ext>
            </a:extLst>
          </p:cNvPr>
          <p:cNvCxnSpPr>
            <a:cxnSpLocks/>
            <a:stCxn id="189" idx="1"/>
            <a:endCxn id="189" idx="7"/>
          </p:cNvCxnSpPr>
          <p:nvPr/>
        </p:nvCxnSpPr>
        <p:spPr>
          <a:xfrm rot="5400000" flipH="1" flipV="1">
            <a:off x="11610334" y="5407435"/>
            <a:ext cx="12700" cy="505220"/>
          </a:xfrm>
          <a:prstGeom prst="curvedConnector3">
            <a:avLst>
              <a:gd name="adj1" fmla="val 2360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305D253-4E7D-4A77-8937-280F12641830}"/>
              </a:ext>
            </a:extLst>
          </p:cNvPr>
          <p:cNvSpPr txBox="1"/>
          <p:nvPr/>
        </p:nvSpPr>
        <p:spPr>
          <a:xfrm>
            <a:off x="11261723" y="5196355"/>
            <a:ext cx="7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0,…,9</a:t>
            </a:r>
            <a:endParaRPr lang="ru-RU" dirty="0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78ACB961-E45E-4AED-96B5-988ED6EE943B}"/>
              </a:ext>
            </a:extLst>
          </p:cNvPr>
          <p:cNvSpPr/>
          <p:nvPr/>
        </p:nvSpPr>
        <p:spPr>
          <a:xfrm>
            <a:off x="2309936" y="3546471"/>
            <a:ext cx="513004" cy="4139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53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52FEC8-BD0E-4911-B278-383DDFD2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102" y="836222"/>
            <a:ext cx="4026103" cy="18338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1F5BB-EDEC-451B-8EEA-7091535C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715"/>
          </a:xfrm>
        </p:spPr>
        <p:txBody>
          <a:bodyPr>
            <a:normAutofit/>
          </a:bodyPr>
          <a:lstStyle/>
          <a:p>
            <a:r>
              <a:rPr lang="ru-RU" sz="2800" dirty="0"/>
              <a:t>Проверка работы КА для </a:t>
            </a:r>
            <a:r>
              <a:rPr lang="en-US" sz="2800" dirty="0"/>
              <a:t>NUM</a:t>
            </a:r>
            <a:r>
              <a:rPr lang="ru-RU" sz="2800" dirty="0"/>
              <a:t> на примерах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4AAD6-28D3-4E6E-A74E-81B903B8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4078393" cy="3429000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“-1.0”: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‘-’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PM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IP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‘.’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C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‘0’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FP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FP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988B294-218A-4DA1-A8CD-0562A4700146}"/>
              </a:ext>
            </a:extLst>
          </p:cNvPr>
          <p:cNvSpPr txBox="1">
            <a:spLocks/>
          </p:cNvSpPr>
          <p:nvPr/>
        </p:nvSpPr>
        <p:spPr>
          <a:xfrm>
            <a:off x="8409921" y="3447288"/>
            <a:ext cx="3782080" cy="341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“0.”: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</a:t>
            </a:r>
            <a:r>
              <a:rPr lang="ru-RU" sz="1600" dirty="0"/>
              <a:t>0</a:t>
            </a:r>
            <a:r>
              <a:rPr lang="en-US" sz="1600" dirty="0"/>
              <a:t>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IP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‘.’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не в финальном состоянии </a:t>
            </a:r>
            <a:r>
              <a:rPr lang="en-US" sz="1600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</a:t>
            </a:r>
            <a:r>
              <a:rPr lang="ru-RU" sz="1600" dirty="0"/>
              <a:t> не распознана</a:t>
            </a:r>
          </a:p>
          <a:p>
            <a:pPr marL="0" indent="0">
              <a:buNone/>
            </a:pPr>
            <a:r>
              <a:rPr lang="ru-RU" sz="1600" dirty="0"/>
              <a:t>Ошибка: лишний символ</a:t>
            </a:r>
            <a:endParaRPr lang="en-US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9BC9ED-EFAD-4F38-862F-855491C77370}"/>
              </a:ext>
            </a:extLst>
          </p:cNvPr>
          <p:cNvSpPr txBox="1">
            <a:spLocks/>
          </p:cNvSpPr>
          <p:nvPr/>
        </p:nvSpPr>
        <p:spPr>
          <a:xfrm>
            <a:off x="4142907" y="4071821"/>
            <a:ext cx="4202499" cy="260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“23”: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‘2’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IP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‘3’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IP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IP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636CE83-400F-42FB-8646-0B37C121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1" y="798311"/>
            <a:ext cx="3891750" cy="176090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21D2674-E00D-47DF-A568-8E2C24C8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031" y="1808222"/>
            <a:ext cx="3968814" cy="17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4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2138</Words>
  <Application>Microsoft Office PowerPoint</Application>
  <PresentationFormat>Широкоэкранный</PresentationFormat>
  <Paragraphs>225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Разработка лексического анализатора для транслятора арифметических выражений</vt:lpstr>
      <vt:lpstr>Формулировка задачи</vt:lpstr>
      <vt:lpstr>Типы распознаваемых лексем</vt:lpstr>
      <vt:lpstr>РВ для распознавания лексем</vt:lpstr>
      <vt:lpstr>РВ для распознавания лексем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Проверка работы КА для ID на примерах </vt:lpstr>
      <vt:lpstr>б)Для каждого РВ предложить КА, который распознает тексты соответствующих лексем. </vt:lpstr>
      <vt:lpstr>Проверка работы КА для NUM на примерах 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в) Объединить полученный набор КА в один КА (с общим начальным состоянием).</vt:lpstr>
      <vt:lpstr>Г) Охарактеризовать лексический смысл каждого финального состояния полученного ДКА.</vt:lpstr>
      <vt:lpstr>д) Показать работу ДКА как ЛА на примере. Какие лексические ошибки могут быть обнаружены с помощью данного ДКА?</vt:lpstr>
      <vt:lpstr>д) Показать работу ДКА как ЛА на примере. Какие лексические ошибки могут быть обнаружены с помощью данного ДКА?</vt:lpstr>
      <vt:lpstr>д) Показать работу ДКА как ЛА на примере. Какие лексические ошибки могут быть обнаружены с помощью данного ДКА?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лексического анализатора для транслятора арифметических выражений</dc:title>
  <dc:creator>New_new</dc:creator>
  <cp:lastModifiedBy>Zheka Dikov</cp:lastModifiedBy>
  <cp:revision>125</cp:revision>
  <dcterms:created xsi:type="dcterms:W3CDTF">2020-11-30T17:38:52Z</dcterms:created>
  <dcterms:modified xsi:type="dcterms:W3CDTF">2021-01-23T13:04:16Z</dcterms:modified>
</cp:coreProperties>
</file>