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9CA61-846E-4581-8A10-D63E3BC1B9A8}" v="55" dt="2021-01-18T12:45:18.537"/>
    <p1510:client id="{D1218C0E-2367-4374-876A-2AE7A12D0C7F}" v="463" dt="2021-01-18T13:57:46.40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1722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3" y="2057400"/>
            <a:ext cx="393224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1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r>
              <a:t>Решение задач на построение БНФ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27.09.2020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>
            <a:spLocks noGrp="1"/>
          </p:cNvSpPr>
          <p:nvPr>
            <p:ph type="title"/>
          </p:nvPr>
        </p:nvSpPr>
        <p:spPr>
          <a:xfrm>
            <a:off x="532218" y="-353451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Синтаксическое</a:t>
            </a:r>
            <a:r>
              <a:rPr dirty="0"/>
              <a:t> </a:t>
            </a:r>
            <a:r>
              <a:rPr dirty="0" err="1"/>
              <a:t>дерево</a:t>
            </a:r>
            <a:r>
              <a:rPr dirty="0"/>
              <a:t> </a:t>
            </a:r>
          </a:p>
        </p:txBody>
      </p:sp>
      <p:sp>
        <p:nvSpPr>
          <p:cNvPr id="123" name="Текст 2"/>
          <p:cNvSpPr txBox="1">
            <a:spLocks noGrp="1"/>
          </p:cNvSpPr>
          <p:nvPr>
            <p:ph type="body" idx="1"/>
          </p:nvPr>
        </p:nvSpPr>
        <p:spPr>
          <a:xfrm>
            <a:off x="113118" y="609200"/>
            <a:ext cx="11965764" cy="36291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dirty="0"/>
              <a:t>c) John ate the salted big brown roasted peanut.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89305A-A560-4C7F-83E9-EC582C95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7" y="866031"/>
            <a:ext cx="8087925" cy="59919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Задача 2.10 (d)</a:t>
            </a:r>
          </a:p>
        </p:txBody>
      </p:sp>
      <p:sp>
        <p:nvSpPr>
          <p:cNvPr id="130" name="Текст 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Опишите синтаксис текстового представления числовой вещественной константы языка Си.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Допустимое представление вещественной константы в языке Си</a:t>
            </a:r>
          </a:p>
        </p:txBody>
      </p:sp>
      <p:pic>
        <p:nvPicPr>
          <p:cNvPr id="13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286" y="2237362"/>
            <a:ext cx="9451427" cy="3771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155642"/>
            <a:ext cx="10515600" cy="5979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Описание</a:t>
            </a:r>
            <a:r>
              <a:rPr dirty="0"/>
              <a:t> </a:t>
            </a:r>
            <a:r>
              <a:rPr dirty="0" err="1"/>
              <a:t>синтаксиса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F1A1139-B48C-46DA-ACA6-93C503E47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38136"/>
            <a:ext cx="12192000" cy="5719863"/>
          </a:xfrm>
        </p:spPr>
        <p:txBody>
          <a:bodyPr>
            <a:normAutofit/>
          </a:bodyPr>
          <a:lstStyle/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</a:t>
            </a:r>
            <a:r>
              <a:rPr lang="en-US" sz="2000" dirty="0" err="1">
                <a:latin typeface="Courier"/>
                <a:cs typeface="Arial" panose="020B0604020202020204" pitchFamily="34" charset="0"/>
              </a:rPr>
              <a:t>s_float</a:t>
            </a:r>
            <a:r>
              <a:rPr lang="en-US" sz="2000" dirty="0">
                <a:latin typeface="Courier"/>
                <a:cs typeface="Arial" panose="020B0604020202020204" pitchFamily="34" charset="0"/>
              </a:rPr>
              <a:t>&gt; → &lt;sign&gt;&lt;float&gt;	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состоит из знака и числа</a:t>
            </a: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&lt;float&gt;   → &lt;int&gt; 		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целое число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|.&lt;int&gt; 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начинающееся с точки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|&lt;int&gt;.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заканчивающееся точкой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|&lt;int&gt;.&lt;int&gt; 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число с целой и дробной частью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914400" lvl="2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|&lt;int&gt;e&lt;sign&gt;&lt;int&gt;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символ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e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, знак и целое число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914400" lvl="2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|&lt;int&gt;E&lt;sign&gt;&lt;int&gt;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число, символ Е, знак и целое число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&lt;int&gt;     → &lt;digit&gt; 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целое число состоит из одной цифры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		&lt;digit&gt;&lt;int&gt;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или из цифры и целого числа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urier"/>
                <a:cs typeface="Arial" panose="020B0604020202020204" pitchFamily="34" charset="0"/>
              </a:rPr>
              <a:t>&lt;digit&gt;   → 0|1|…|9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цифра может быть символом 0,1,…,9</a:t>
            </a: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sz="2000" dirty="0">
                <a:latin typeface="Courier"/>
                <a:cs typeface="Arial" panose="020B0604020202020204" pitchFamily="34" charset="0"/>
              </a:rPr>
              <a:t>&lt;</a:t>
            </a:r>
            <a:r>
              <a:rPr lang="en-US" sz="2000" dirty="0">
                <a:latin typeface="Courier"/>
                <a:cs typeface="Arial" panose="020B0604020202020204" pitchFamily="34" charset="0"/>
              </a:rPr>
              <a:t>sign&gt;    → - | + | ‘ ’</a:t>
            </a:r>
            <a:r>
              <a:rPr lang="ru-RU" sz="2000" dirty="0">
                <a:latin typeface="Courier"/>
                <a:cs typeface="Arial" panose="020B0604020202020204" pitchFamily="34" charset="0"/>
              </a:rPr>
              <a:t>		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  <a:latin typeface="Courier"/>
                <a:cs typeface="Arial" panose="020B0604020202020204" pitchFamily="34" charset="0"/>
              </a:rPr>
              <a:t>// знак минус, или плюс, или пустой символ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chemeClr val="tx2">
                  <a:lumMod val="50000"/>
                </a:schemeClr>
              </a:solidFill>
              <a:latin typeface="Courier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C959C-2B2B-4924-A23E-8072E970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синтаксического дерева: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508999-92BB-4A3A-B0FC-259F2501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38" y="634166"/>
            <a:ext cx="12192000" cy="511040"/>
          </a:xfrm>
        </p:spPr>
        <p:txBody>
          <a:bodyPr/>
          <a:lstStyle/>
          <a:p>
            <a:pPr marL="355600" indent="0">
              <a:buNone/>
            </a:pPr>
            <a:r>
              <a:rPr lang="ru-RU" dirty="0"/>
              <a:t>Числовая вещественная константа: -0.</a:t>
            </a:r>
            <a:r>
              <a:rPr lang="en-US" dirty="0"/>
              <a:t>123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E5A34-7BB1-4F5B-BFE5-5FE870758A72}"/>
              </a:ext>
            </a:extLst>
          </p:cNvPr>
          <p:cNvSpPr txBox="1"/>
          <p:nvPr/>
        </p:nvSpPr>
        <p:spPr>
          <a:xfrm>
            <a:off x="1915052" y="1432212"/>
            <a:ext cx="1060543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s_float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EB5FE-31A8-4AB8-AE8A-77CF84581DDB}"/>
              </a:ext>
            </a:extLst>
          </p:cNvPr>
          <p:cNvSpPr txBox="1"/>
          <p:nvPr/>
        </p:nvSpPr>
        <p:spPr>
          <a:xfrm>
            <a:off x="442717" y="2117674"/>
            <a:ext cx="76398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&lt;sign&gt;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2B9DE-380B-46DA-820F-57392BC00746}"/>
              </a:ext>
            </a:extLst>
          </p:cNvPr>
          <p:cNvSpPr txBox="1"/>
          <p:nvPr/>
        </p:nvSpPr>
        <p:spPr>
          <a:xfrm>
            <a:off x="3510727" y="2158422"/>
            <a:ext cx="83131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&lt;float&gt;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5FDD1-766F-4A42-B62F-277532637900}"/>
              </a:ext>
            </a:extLst>
          </p:cNvPr>
          <p:cNvSpPr txBox="1"/>
          <p:nvPr/>
        </p:nvSpPr>
        <p:spPr>
          <a:xfrm>
            <a:off x="2504152" y="2917275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09B6B-78DD-4608-AE73-BB83B40ACBB3}"/>
              </a:ext>
            </a:extLst>
          </p:cNvPr>
          <p:cNvSpPr txBox="1"/>
          <p:nvPr/>
        </p:nvSpPr>
        <p:spPr>
          <a:xfrm>
            <a:off x="4858079" y="2928745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20CAB-3789-4170-A363-F10FF47C31EA}"/>
              </a:ext>
            </a:extLst>
          </p:cNvPr>
          <p:cNvSpPr txBox="1"/>
          <p:nvPr/>
        </p:nvSpPr>
        <p:spPr>
          <a:xfrm>
            <a:off x="3864138" y="2958632"/>
            <a:ext cx="16197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.</a:t>
            </a:r>
            <a:endParaRPr kumimoji="0" lang="ru-RU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D9CE1-7B17-484A-90C5-2FCF42CFE71D}"/>
              </a:ext>
            </a:extLst>
          </p:cNvPr>
          <p:cNvSpPr txBox="1"/>
          <p:nvPr/>
        </p:nvSpPr>
        <p:spPr>
          <a:xfrm>
            <a:off x="2414384" y="3691504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3785A-F65B-4B81-8FE1-7525AE8B3D22}"/>
              </a:ext>
            </a:extLst>
          </p:cNvPr>
          <p:cNvSpPr txBox="1"/>
          <p:nvPr/>
        </p:nvSpPr>
        <p:spPr>
          <a:xfrm>
            <a:off x="4049207" y="3699069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6501-9611-4712-9FFC-49ABC77A96BB}"/>
              </a:ext>
            </a:extLst>
          </p:cNvPr>
          <p:cNvSpPr txBox="1"/>
          <p:nvPr/>
        </p:nvSpPr>
        <p:spPr>
          <a:xfrm>
            <a:off x="5651058" y="3687706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BC06D-AAE9-463E-9485-CF04CC89BD0E}"/>
              </a:ext>
            </a:extLst>
          </p:cNvPr>
          <p:cNvSpPr txBox="1"/>
          <p:nvPr/>
        </p:nvSpPr>
        <p:spPr>
          <a:xfrm>
            <a:off x="5040567" y="4458029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EF000-55A6-47C3-8302-75030D61D6CF}"/>
              </a:ext>
            </a:extLst>
          </p:cNvPr>
          <p:cNvSpPr txBox="1"/>
          <p:nvPr/>
        </p:nvSpPr>
        <p:spPr>
          <a:xfrm>
            <a:off x="6327750" y="4458029"/>
            <a:ext cx="62933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&lt;int&gt;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F7B00-3385-4E3A-B771-BC78C751C7CD}"/>
              </a:ext>
            </a:extLst>
          </p:cNvPr>
          <p:cNvSpPr txBox="1"/>
          <p:nvPr/>
        </p:nvSpPr>
        <p:spPr>
          <a:xfrm>
            <a:off x="6237981" y="5271737"/>
            <a:ext cx="8088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&lt;digit&gt;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D38DE4A-73E6-4BAB-A6FB-713007047E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24711" y="1832317"/>
            <a:ext cx="1620613" cy="28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37EAF0-81A4-4103-AC91-7C8670851F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445324" y="1832317"/>
            <a:ext cx="1481060" cy="3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B767EEE-B5D4-4645-9A4A-19221D652E41}"/>
              </a:ext>
            </a:extLst>
          </p:cNvPr>
          <p:cNvCxnSpPr>
            <a:cxnSpLocks/>
            <a:stCxn id="5" idx="2"/>
            <a:endCxn id="64" idx="0"/>
          </p:cNvCxnSpPr>
          <p:nvPr/>
        </p:nvCxnSpPr>
        <p:spPr>
          <a:xfrm>
            <a:off x="824711" y="2517779"/>
            <a:ext cx="8816" cy="4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1FC233E-B729-4500-9188-E26AD6DD3D6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818820" y="2558527"/>
            <a:ext cx="1107564" cy="35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3F75A7F-766E-4DC8-9466-24EAED00B98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26384" y="2558527"/>
            <a:ext cx="1246363" cy="3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71E3D69-0173-401D-8F64-72D35256DA2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818820" y="3317380"/>
            <a:ext cx="0" cy="37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2CFEC1D-D7CA-4D73-9232-09FE1F90D80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926384" y="2558527"/>
            <a:ext cx="18741" cy="40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008D3BC-95A0-475A-9A7D-3A051601C0C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453643" y="3328850"/>
            <a:ext cx="719104" cy="37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9CCBDFC-FB83-46CF-AD0F-78DA5886F2B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172747" y="3328850"/>
            <a:ext cx="792979" cy="35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889BAF3-576B-4610-892B-06CB0FE1B5B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5445003" y="4087811"/>
            <a:ext cx="520723" cy="3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65B4CA4-9AB7-4B91-8D37-F8B26CB52D3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965726" y="4087811"/>
            <a:ext cx="676692" cy="37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BA08D65-9FFD-4512-A09C-D9DD4E9C55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642417" y="4858134"/>
            <a:ext cx="1" cy="41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2031E20-1380-432B-BEEE-D512EC769C01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 flipH="1">
            <a:off x="2818819" y="4091609"/>
            <a:ext cx="1" cy="4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33AEA53-798F-4DA3-A34E-8C2B754F350C}"/>
              </a:ext>
            </a:extLst>
          </p:cNvPr>
          <p:cNvCxnSpPr>
            <a:cxnSpLocks/>
            <a:stCxn id="11" idx="2"/>
            <a:endCxn id="72" idx="0"/>
          </p:cNvCxnSpPr>
          <p:nvPr/>
        </p:nvCxnSpPr>
        <p:spPr>
          <a:xfrm>
            <a:off x="4453643" y="4099174"/>
            <a:ext cx="0" cy="38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89D2C6F4-C6A8-4C98-B75A-20D893D1CFB7}"/>
              </a:ext>
            </a:extLst>
          </p:cNvPr>
          <p:cNvCxnSpPr>
            <a:cxnSpLocks/>
            <a:stCxn id="13" idx="2"/>
            <a:endCxn id="75" idx="0"/>
          </p:cNvCxnSpPr>
          <p:nvPr/>
        </p:nvCxnSpPr>
        <p:spPr>
          <a:xfrm>
            <a:off x="5445003" y="4858134"/>
            <a:ext cx="0" cy="42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7D174F4-7D7C-495D-A5E9-74CC0B8065B1}"/>
              </a:ext>
            </a:extLst>
          </p:cNvPr>
          <p:cNvCxnSpPr>
            <a:cxnSpLocks/>
            <a:stCxn id="15" idx="2"/>
            <a:endCxn id="78" idx="0"/>
          </p:cNvCxnSpPr>
          <p:nvPr/>
        </p:nvCxnSpPr>
        <p:spPr>
          <a:xfrm>
            <a:off x="6642417" y="5671842"/>
            <a:ext cx="0" cy="36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298FB5A-21E6-4770-8BB1-51658F0A619F}"/>
              </a:ext>
            </a:extLst>
          </p:cNvPr>
          <p:cNvSpPr txBox="1"/>
          <p:nvPr/>
        </p:nvSpPr>
        <p:spPr>
          <a:xfrm>
            <a:off x="694388" y="2928745"/>
            <a:ext cx="27827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‘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’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44D9D7-2EF6-40B7-9708-697E96395B81}"/>
              </a:ext>
            </a:extLst>
          </p:cNvPr>
          <p:cNvSpPr txBox="1"/>
          <p:nvPr/>
        </p:nvSpPr>
        <p:spPr>
          <a:xfrm>
            <a:off x="2714144" y="4496510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E1150F-A82F-477A-A0C9-AD75B53A2F5B}"/>
              </a:ext>
            </a:extLst>
          </p:cNvPr>
          <p:cNvSpPr txBox="1"/>
          <p:nvPr/>
        </p:nvSpPr>
        <p:spPr>
          <a:xfrm>
            <a:off x="4348968" y="4488806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0C60EC-926F-4536-B602-414F0BD45CEB}"/>
              </a:ext>
            </a:extLst>
          </p:cNvPr>
          <p:cNvSpPr txBox="1"/>
          <p:nvPr/>
        </p:nvSpPr>
        <p:spPr>
          <a:xfrm>
            <a:off x="5340328" y="5287125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2E529C-A96A-4313-BBFD-02EAEE5E6008}"/>
              </a:ext>
            </a:extLst>
          </p:cNvPr>
          <p:cNvSpPr txBox="1"/>
          <p:nvPr/>
        </p:nvSpPr>
        <p:spPr>
          <a:xfrm>
            <a:off x="6537742" y="6038920"/>
            <a:ext cx="2093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885AAA-9D5B-48E4-B530-D9357EC285A7}"/>
              </a:ext>
            </a:extLst>
          </p:cNvPr>
          <p:cNvSpPr txBox="1"/>
          <p:nvPr/>
        </p:nvSpPr>
        <p:spPr>
          <a:xfrm>
            <a:off x="3052293" y="1410044"/>
            <a:ext cx="38454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// Число со знаком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A7F0CE-ED15-4DB6-9912-7E1D64677599}"/>
              </a:ext>
            </a:extLst>
          </p:cNvPr>
          <p:cNvSpPr txBox="1"/>
          <p:nvPr/>
        </p:nvSpPr>
        <p:spPr>
          <a:xfrm>
            <a:off x="4433063" y="2185293"/>
            <a:ext cx="56210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// число без знака, состоящее из целой и дробной части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FC0472-ACBD-4364-992C-E935B3A0CBEA}"/>
              </a:ext>
            </a:extLst>
          </p:cNvPr>
          <p:cNvSpPr txBox="1"/>
          <p:nvPr/>
        </p:nvSpPr>
        <p:spPr>
          <a:xfrm>
            <a:off x="5577183" y="2950175"/>
            <a:ext cx="521873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// целое число, состоящее из цифры и целого числа</a:t>
            </a:r>
          </a:p>
        </p:txBody>
      </p:sp>
    </p:spTree>
    <p:extLst>
      <p:ext uri="{BB962C8B-B14F-4D97-AF65-F5344CB8AC3E}">
        <p14:creationId xmlns:p14="http://schemas.microsoft.com/office/powerpoint/2010/main" val="13158988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дача 2.1 (d)"/>
          <p:cNvSpPr txBox="1"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Задача 2.1 (d)</a:t>
            </a:r>
          </a:p>
        </p:txBody>
      </p:sp>
      <p:sp>
        <p:nvSpPr>
          <p:cNvPr id="100" name="Построить синтаксическое дерево и сформулировать набор БНФ для предложения на естественном языке.…"/>
          <p:cNvSpPr txBox="1"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l">
              <a:defRPr sz="2800"/>
            </a:pPr>
            <a:r>
              <a:t>Построить синтаксическое дерево и сформулировать набор БНФ для предложения на естественном языке.</a:t>
            </a:r>
          </a:p>
          <a:p>
            <a:pPr algn="l">
              <a:defRPr sz="2800"/>
            </a:pPr>
            <a:endParaRPr/>
          </a:p>
          <a:p>
            <a:pPr>
              <a:defRPr sz="3200" b="1"/>
            </a:pPr>
            <a:r>
              <a:t>«Eat at pleasure, drink with measure.»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Описание синтаксиса"/>
          <p:cNvSpPr txBox="1">
            <a:spLocks noGrp="1"/>
          </p:cNvSpPr>
          <p:nvPr>
            <p:ph type="ctrTitle"/>
          </p:nvPr>
        </p:nvSpPr>
        <p:spPr>
          <a:xfrm>
            <a:off x="828675" y="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/>
            </a:lvl1pPr>
          </a:lstStyle>
          <a:p>
            <a:r>
              <a:t>Описание синтаксиса</a:t>
            </a:r>
          </a:p>
        </p:txBody>
      </p:sp>
      <p:sp>
        <p:nvSpPr>
          <p:cNvPr id="103" name="&lt;signed_float&gt; → &lt;sign&gt;&lt;float&gt;…"/>
          <p:cNvSpPr txBox="1"/>
          <p:nvPr/>
        </p:nvSpPr>
        <p:spPr>
          <a:xfrm>
            <a:off x="276766" y="2291081"/>
            <a:ext cx="11638468" cy="344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предлож</a:t>
            </a:r>
            <a:r>
              <a:rPr dirty="0"/>
              <a:t>&gt;     → &lt;</a:t>
            </a:r>
            <a:r>
              <a:rPr dirty="0" err="1"/>
              <a:t>прост.предл</a:t>
            </a:r>
            <a:r>
              <a:rPr dirty="0"/>
              <a:t>&gt;, &lt;</a:t>
            </a:r>
            <a:r>
              <a:rPr dirty="0" err="1"/>
              <a:t>предлож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Предложение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может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быть</a:t>
            </a:r>
            <a:r>
              <a:rPr sz="1300" dirty="0">
                <a:solidFill>
                  <a:srgbClr val="A7A7A7"/>
                </a:solidFill>
              </a:rPr>
              <a:t>                                                   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sz="1300" dirty="0">
                <a:solidFill>
                  <a:srgbClr val="A7A7A7"/>
                </a:solidFill>
              </a:rPr>
              <a:t>                                                                                                   </a:t>
            </a:r>
            <a:r>
              <a:rPr sz="1300" dirty="0" err="1">
                <a:solidFill>
                  <a:srgbClr val="A7A7A7"/>
                </a:solidFill>
              </a:rPr>
              <a:t>сложносочинённым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| &lt;</a:t>
            </a:r>
            <a:r>
              <a:rPr dirty="0" err="1"/>
              <a:t>прост.предл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или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простым</a:t>
            </a:r>
            <a:r>
              <a:rPr sz="1300" dirty="0">
                <a:solidFill>
                  <a:srgbClr val="A7A7A7"/>
                </a:solidFill>
              </a:rPr>
              <a:t> (</a:t>
            </a:r>
            <a:r>
              <a:rPr sz="1300" dirty="0" err="1">
                <a:solidFill>
                  <a:srgbClr val="A7A7A7"/>
                </a:solidFill>
              </a:rPr>
              <a:t>база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рекурсии</a:t>
            </a:r>
            <a:r>
              <a:rPr sz="1300" dirty="0">
                <a:solidFill>
                  <a:srgbClr val="A7A7A7"/>
                </a:solidFill>
              </a:rPr>
              <a:t>)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прост.предл</a:t>
            </a:r>
            <a:r>
              <a:rPr dirty="0"/>
              <a:t>&gt; → &lt;</a:t>
            </a:r>
            <a:r>
              <a:rPr dirty="0" err="1"/>
              <a:t>сказ</a:t>
            </a:r>
            <a:r>
              <a:rPr dirty="0"/>
              <a:t>&gt; &lt;</a:t>
            </a:r>
            <a:r>
              <a:rPr dirty="0" err="1"/>
              <a:t>обст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Простое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состоит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из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сказуемого</a:t>
            </a:r>
            <a:r>
              <a:rPr sz="1300" dirty="0">
                <a:solidFill>
                  <a:srgbClr val="A7A7A7"/>
                </a:solidFill>
              </a:rPr>
              <a:t> с </a:t>
            </a:r>
            <a:r>
              <a:rPr sz="1300" dirty="0" err="1">
                <a:solidFill>
                  <a:srgbClr val="A7A7A7"/>
                </a:solidFill>
              </a:rPr>
              <a:t>обстоятельством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dirty="0"/>
              <a:t>    </a:t>
            </a: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сказ</a:t>
            </a:r>
            <a:r>
              <a:rPr dirty="0"/>
              <a:t>&gt;        → &lt;</a:t>
            </a:r>
            <a:r>
              <a:rPr dirty="0" err="1"/>
              <a:t>глаг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сказуемое</a:t>
            </a:r>
            <a:r>
              <a:rPr sz="1300" dirty="0">
                <a:solidFill>
                  <a:srgbClr val="A7A7A7"/>
                </a:solidFill>
              </a:rPr>
              <a:t> - </a:t>
            </a:r>
            <a:r>
              <a:rPr sz="1300" dirty="0" err="1">
                <a:solidFill>
                  <a:srgbClr val="A7A7A7"/>
                </a:solidFill>
              </a:rPr>
              <a:t>это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глагол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обст</a:t>
            </a:r>
            <a:r>
              <a:rPr dirty="0"/>
              <a:t>&gt;        → &lt;</a:t>
            </a:r>
            <a:r>
              <a:rPr dirty="0" err="1"/>
              <a:t>предлог</a:t>
            </a:r>
            <a:r>
              <a:rPr dirty="0"/>
              <a:t>&gt; &lt;</a:t>
            </a:r>
            <a:r>
              <a:rPr dirty="0" err="1"/>
              <a:t>сущ</a:t>
            </a:r>
            <a:r>
              <a:rPr dirty="0"/>
              <a:t>&gt;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обстоятельство</a:t>
            </a:r>
            <a:r>
              <a:rPr sz="1300" dirty="0">
                <a:solidFill>
                  <a:srgbClr val="A7A7A7"/>
                </a:solidFill>
              </a:rPr>
              <a:t> - </a:t>
            </a:r>
            <a:r>
              <a:rPr sz="1300" dirty="0" err="1">
                <a:solidFill>
                  <a:srgbClr val="A7A7A7"/>
                </a:solidFill>
              </a:rPr>
              <a:t>предлог</a:t>
            </a:r>
            <a:r>
              <a:rPr sz="1300" dirty="0">
                <a:solidFill>
                  <a:srgbClr val="A7A7A7"/>
                </a:solidFill>
              </a:rPr>
              <a:t> с </a:t>
            </a:r>
            <a:r>
              <a:rPr sz="1300" dirty="0" err="1">
                <a:solidFill>
                  <a:srgbClr val="A7A7A7"/>
                </a:solidFill>
              </a:rPr>
              <a:t>существительным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глаг</a:t>
            </a:r>
            <a:r>
              <a:rPr dirty="0"/>
              <a:t>&gt;        → eat | drink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глаголы</a:t>
            </a:r>
            <a:endParaRPr sz="1300" dirty="0">
              <a:solidFill>
                <a:srgbClr val="A7A7A7"/>
              </a:solidFill>
            </a:endParaRPr>
          </a:p>
          <a:p>
            <a:pPr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предлог</a:t>
            </a:r>
            <a:r>
              <a:rPr dirty="0"/>
              <a:t>&gt;     → at | with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предлоги</a:t>
            </a:r>
            <a:endParaRPr sz="1300" dirty="0">
              <a:solidFill>
                <a:srgbClr val="A7A7A7"/>
              </a:solidFill>
            </a:endParaRPr>
          </a:p>
          <a:p>
            <a:pPr lvl="2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сущ</a:t>
            </a:r>
            <a:r>
              <a:rPr dirty="0"/>
              <a:t>&gt;         → pleasure | measure </a:t>
            </a:r>
            <a:r>
              <a:rPr sz="1300" dirty="0">
                <a:solidFill>
                  <a:srgbClr val="A7A7A7"/>
                </a:solidFill>
              </a:rPr>
              <a:t>// </a:t>
            </a:r>
            <a:r>
              <a:rPr sz="1300" dirty="0" err="1">
                <a:solidFill>
                  <a:srgbClr val="A7A7A7"/>
                </a:solidFill>
              </a:rPr>
              <a:t>Допустимые</a:t>
            </a:r>
            <a:r>
              <a:rPr sz="1300" dirty="0">
                <a:solidFill>
                  <a:srgbClr val="A7A7A7"/>
                </a:solidFill>
              </a:rPr>
              <a:t> </a:t>
            </a:r>
            <a:r>
              <a:rPr sz="1300" dirty="0" err="1">
                <a:solidFill>
                  <a:srgbClr val="A7A7A7"/>
                </a:solidFill>
              </a:rPr>
              <a:t>существительные</a:t>
            </a:r>
            <a:endParaRPr sz="1300" dirty="0">
              <a:solidFill>
                <a:srgbClr val="A7A7A7"/>
              </a:solidFill>
            </a:endParaRPr>
          </a:p>
        </p:txBody>
      </p:sp>
      <p:sp>
        <p:nvSpPr>
          <p:cNvPr id="104" name="«Eat at pleasure, drink with measure.»"/>
          <p:cNvSpPr txBox="1"/>
          <p:nvPr/>
        </p:nvSpPr>
        <p:spPr>
          <a:xfrm>
            <a:off x="2781817" y="1319372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drink with measure.»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D0FDC-F253-4CA1-A061-26E85779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построения дерева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F7032-0F83-4FA8-9E04-3FE1013F4D0C}"/>
              </a:ext>
            </a:extLst>
          </p:cNvPr>
          <p:cNvSpPr txBox="1"/>
          <p:nvPr/>
        </p:nvSpPr>
        <p:spPr>
          <a:xfrm>
            <a:off x="955589" y="1769074"/>
            <a:ext cx="10527955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dirty="0"/>
              <a:t>1) &lt;предложение&gt; выступает в качестве корневой синтаксической группы дерева</a:t>
            </a:r>
          </a:p>
          <a:p>
            <a:pPr algn="just"/>
            <a:r>
              <a:rPr lang="ru-RU" sz="2400" dirty="0"/>
              <a:t>2)  базой рекурсии для предложения является простое предложение</a:t>
            </a:r>
          </a:p>
          <a:p>
            <a:pPr algn="just"/>
            <a:r>
              <a:rPr lang="ru-RU" sz="2400" dirty="0"/>
              <a:t>3) входящие в состав простого предложения подлежащее и сказуемое делятся на соответствующие их грамматическим правилам части речи</a:t>
            </a:r>
            <a:endParaRPr lang="ru-RU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  <a:p>
            <a:pPr algn="just"/>
            <a:r>
              <a:rPr lang="ru-RU" sz="2400" dirty="0"/>
              <a:t>4) синтаксические группы частей речи переходят в символьные константы, то есть конкретные слова</a:t>
            </a:r>
          </a:p>
          <a:p>
            <a:pPr algn="just"/>
            <a:r>
              <a:rPr lang="ru-RU" sz="2400" dirty="0"/>
              <a:t>5) листья дерева - слова предложения - на них построение дерева завершается</a:t>
            </a:r>
          </a:p>
          <a:p>
            <a:pPr algn="just"/>
            <a:endParaRPr lang="ru-RU" sz="2400" dirty="0"/>
          </a:p>
          <a:p>
            <a:pPr algn="just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730597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«Eat at pleasure, drink with measure.»"/>
          <p:cNvSpPr txBox="1"/>
          <p:nvPr/>
        </p:nvSpPr>
        <p:spPr>
          <a:xfrm>
            <a:off x="2781817" y="1344772"/>
            <a:ext cx="6628366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drink with measure.»</a:t>
            </a:r>
          </a:p>
        </p:txBody>
      </p:sp>
      <p:sp>
        <p:nvSpPr>
          <p:cNvPr id="107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08" name="korzun2 (4).png" descr="korzun2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4" y="1834478"/>
            <a:ext cx="9495512" cy="507518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/* Сложносочиненное предложение */"/>
          <p:cNvSpPr txBox="1"/>
          <p:nvPr/>
        </p:nvSpPr>
        <p:spPr>
          <a:xfrm>
            <a:off x="6098651" y="1904621"/>
            <a:ext cx="3923811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r>
              <a:rPr dirty="0"/>
              <a:t>/* </a:t>
            </a:r>
            <a:r>
              <a:rPr dirty="0" err="1"/>
              <a:t>Сложносочиненное</a:t>
            </a:r>
            <a:r>
              <a:rPr dirty="0"/>
              <a:t> </a:t>
            </a:r>
            <a:r>
              <a:rPr dirty="0" err="1"/>
              <a:t>предложение</a:t>
            </a:r>
            <a:r>
              <a:rPr dirty="0"/>
              <a:t> */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«Eat at pleasure.»"/>
          <p:cNvSpPr txBox="1"/>
          <p:nvPr/>
        </p:nvSpPr>
        <p:spPr>
          <a:xfrm>
            <a:off x="4520824" y="1179672"/>
            <a:ext cx="3150352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pleasure.»</a:t>
            </a:r>
          </a:p>
        </p:txBody>
      </p:sp>
      <p:sp>
        <p:nvSpPr>
          <p:cNvPr id="112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pic>
        <p:nvPicPr>
          <p:cNvPr id="113" name="korzun2 (5).png" descr="korzun2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552" y="1687714"/>
            <a:ext cx="5549901" cy="48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Описание синтаксиса"/>
          <p:cNvSpPr txBox="1"/>
          <p:nvPr/>
        </p:nvSpPr>
        <p:spPr>
          <a:xfrm>
            <a:off x="828675" y="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1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Синтаксическое дерево</a:t>
            </a:r>
          </a:p>
        </p:txBody>
      </p:sp>
      <p:sp>
        <p:nvSpPr>
          <p:cNvPr id="116" name="«Eat at pleasure, eat at pleasure, eat at pleasure.»"/>
          <p:cNvSpPr txBox="1"/>
          <p:nvPr/>
        </p:nvSpPr>
        <p:spPr>
          <a:xfrm>
            <a:off x="1812549" y="1179672"/>
            <a:ext cx="8566901" cy="49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lnSpc>
                <a:spcPct val="90000"/>
              </a:lnSpc>
              <a:spcBef>
                <a:spcPts val="1000"/>
              </a:spcBef>
              <a:defRPr sz="3200" b="1"/>
            </a:lvl1pPr>
          </a:lstStyle>
          <a:p>
            <a:r>
              <a:t>«Eat at pleasure, eat at pleasure, eat at pleasure.»</a:t>
            </a:r>
          </a:p>
        </p:txBody>
      </p:sp>
      <p:pic>
        <p:nvPicPr>
          <p:cNvPr id="117" name="korzun2 (6).png" descr="korzun2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49" y="2099719"/>
            <a:ext cx="9359901" cy="400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Задача 2.2</a:t>
            </a:r>
          </a:p>
        </p:txBody>
      </p:sp>
      <p:sp>
        <p:nvSpPr>
          <p:cNvPr id="120" name="Текс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Исследовать</a:t>
            </a:r>
            <a:r>
              <a:rPr dirty="0"/>
              <a:t> </a:t>
            </a:r>
            <a:r>
              <a:rPr dirty="0" err="1"/>
              <a:t>случай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существительным</a:t>
            </a:r>
            <a:r>
              <a:rPr dirty="0"/>
              <a:t> (peanut)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произвольное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прилагательных</a:t>
            </a:r>
            <a:r>
              <a:rPr dirty="0"/>
              <a:t> (salted, big, brown, roasted, …).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 txBox="1">
            <a:spLocks noGrp="1"/>
          </p:cNvSpPr>
          <p:nvPr>
            <p:ph type="title"/>
          </p:nvPr>
        </p:nvSpPr>
        <p:spPr>
          <a:xfrm>
            <a:off x="374071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Грамматические</a:t>
            </a:r>
            <a:r>
              <a:rPr dirty="0"/>
              <a:t> </a:t>
            </a:r>
            <a:r>
              <a:rPr dirty="0" err="1"/>
              <a:t>правила</a:t>
            </a:r>
            <a:endParaRPr dirty="0"/>
          </a:p>
        </p:txBody>
      </p:sp>
      <p:sp>
        <p:nvSpPr>
          <p:cNvPr id="127" name="Текст 2"/>
          <p:cNvSpPr txBox="1">
            <a:spLocks noGrp="1"/>
          </p:cNvSpPr>
          <p:nvPr>
            <p:ph type="body" idx="1"/>
          </p:nvPr>
        </p:nvSpPr>
        <p:spPr>
          <a:xfrm>
            <a:off x="374071" y="1938836"/>
            <a:ext cx="1181793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предложение</a:t>
            </a:r>
            <a:r>
              <a:rPr dirty="0"/>
              <a:t>&gt; → &lt;</a:t>
            </a:r>
            <a:r>
              <a:rPr dirty="0" err="1"/>
              <a:t>подлежащее</a:t>
            </a:r>
            <a:r>
              <a:rPr dirty="0"/>
              <a:t>&gt; &lt;</a:t>
            </a:r>
            <a:r>
              <a:rPr dirty="0" err="1"/>
              <a:t>сказуемое</a:t>
            </a:r>
            <a:r>
              <a:rPr dirty="0"/>
              <a:t>&gt; &lt;</a:t>
            </a:r>
            <a:r>
              <a:rPr dirty="0" err="1"/>
              <a:t>дополнение</a:t>
            </a:r>
            <a:r>
              <a:rPr dirty="0"/>
              <a:t>&gt;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простое предложение с дополнением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&lt;подлежащее&gt; → &lt;существительное&gt;</a:t>
            </a:r>
            <a:r>
              <a:rPr lang="en-US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подлежащее – это существительное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&lt;сказуемое&gt; → &lt;глагол&gt; </a:t>
            </a:r>
            <a:r>
              <a:rPr lang="en-US" sz="2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сказуемое – это глагол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&lt;дополнение&gt; → &lt;артикль&gt; &lt;определение&gt; &lt;существительное&gt;</a:t>
            </a:r>
            <a:r>
              <a:rPr lang="en-US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дополнение включает артикль, 								затем список прилагательных и описываемое существительное</a:t>
            </a:r>
            <a:endParaRPr lang="ru-RU"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&lt;список прилагательных&gt; → &lt;прилагательное&gt; &lt;список прилагательных&gt; | &lt;прилагательное&gt; </a:t>
            </a:r>
            <a:r>
              <a:rPr lang="en-US" dirty="0"/>
              <a:t>| &lt;&gt;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список прилагательных с рекурсией, или одно прилагательное, или его отсутствие</a:t>
            </a:r>
            <a:endParaRPr sz="1000" dirty="0"/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существительное</a:t>
            </a:r>
            <a:r>
              <a:rPr dirty="0"/>
              <a:t>&gt; → John | peanut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допустимые существительные</a:t>
            </a: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lang="ru-RU" dirty="0"/>
              <a:t>&lt;прилагательное&gt; → </a:t>
            </a:r>
            <a:r>
              <a:rPr lang="en-US" dirty="0"/>
              <a:t>&lt;</a:t>
            </a:r>
            <a:r>
              <a:rPr lang="ru-RU" dirty="0"/>
              <a:t>словарь прилагательных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допустимые прилагательные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глагол</a:t>
            </a:r>
            <a:r>
              <a:rPr dirty="0"/>
              <a:t>&gt; → ate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допустимый глагол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  <a:p>
            <a:pPr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</a:t>
            </a:r>
            <a:r>
              <a:rPr dirty="0" err="1"/>
              <a:t>артикль</a:t>
            </a:r>
            <a:r>
              <a:rPr dirty="0"/>
              <a:t>&gt; → the</a:t>
            </a:r>
            <a:r>
              <a:rPr lang="ru-RU" dirty="0"/>
              <a:t> </a:t>
            </a:r>
            <a:r>
              <a:rPr lang="en-US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// </a:t>
            </a:r>
            <a:r>
              <a:rPr lang="ru-RU" sz="1000" dirty="0">
                <a:solidFill>
                  <a:srgbClr val="A7A7A7"/>
                </a:solidFill>
                <a:latin typeface="Courier"/>
                <a:ea typeface="Courier"/>
                <a:cs typeface="Courier"/>
              </a:rPr>
              <a:t>допустимый артикль</a:t>
            </a:r>
            <a:endParaRPr sz="1000" dirty="0">
              <a:solidFill>
                <a:srgbClr val="A7A7A7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071" y="1321360"/>
            <a:ext cx="594795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dirty="0"/>
              <a:t>John ate the salted big brown roasted peanut.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714</Words>
  <Application>Microsoft Office PowerPoint</Application>
  <PresentationFormat>Широкоэкранный</PresentationFormat>
  <Paragraphs>87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Решение задач на построение БНФ</vt:lpstr>
      <vt:lpstr>Задача 2.1 (d)</vt:lpstr>
      <vt:lpstr>Описание синтаксиса</vt:lpstr>
      <vt:lpstr>Принципы построения дерева</vt:lpstr>
      <vt:lpstr>Презентация PowerPoint</vt:lpstr>
      <vt:lpstr>Презентация PowerPoint</vt:lpstr>
      <vt:lpstr>Презентация PowerPoint</vt:lpstr>
      <vt:lpstr>Задача 2.2</vt:lpstr>
      <vt:lpstr>Грамматические правила</vt:lpstr>
      <vt:lpstr>Синтаксическое дерево </vt:lpstr>
      <vt:lpstr>Задача 2.10 (d)</vt:lpstr>
      <vt:lpstr>Допустимое представление вещественной константы в языке Си</vt:lpstr>
      <vt:lpstr>Описание синтаксиса</vt:lpstr>
      <vt:lpstr>Пример синтаксического дерева: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 на построение БНФ</dc:title>
  <cp:lastModifiedBy>Zheka Dikov</cp:lastModifiedBy>
  <cp:revision>118</cp:revision>
  <dcterms:modified xsi:type="dcterms:W3CDTF">2021-01-18T13:58:04Z</dcterms:modified>
</cp:coreProperties>
</file>