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64" r:id="rId5"/>
    <p:sldId id="277" r:id="rId6"/>
    <p:sldId id="278" r:id="rId7"/>
    <p:sldId id="279" r:id="rId8"/>
    <p:sldId id="280" r:id="rId9"/>
    <p:sldId id="272" r:id="rId10"/>
    <p:sldId id="266" r:id="rId11"/>
    <p:sldId id="271" r:id="rId12"/>
    <p:sldId id="267" r:id="rId13"/>
    <p:sldId id="268" r:id="rId14"/>
    <p:sldId id="269" r:id="rId15"/>
    <p:sldId id="270" r:id="rId16"/>
    <p:sldId id="281" r:id="rId17"/>
    <p:sldId id="275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9D8E12-27ED-4E45-8017-7323D53AC211}" v="243" dt="2020-12-14T20:24:41.46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753468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1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73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Текст 3"/>
          <p:cNvSpPr>
            <a:spLocks noGrp="1"/>
          </p:cNvSpPr>
          <p:nvPr>
            <p:ph type="body" sz="quarter" idx="13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83" name="Рисунок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Заголовок 1"/>
          <p:cNvSpPr txBox="1">
            <a:spLocks noGrp="1"/>
          </p:cNvSpPr>
          <p:nvPr>
            <p:ph type="ctrTitle"/>
          </p:nvPr>
        </p:nvSpPr>
        <p:spPr>
          <a:xfrm>
            <a:off x="1924383" y="2015602"/>
            <a:ext cx="8874202" cy="1337319"/>
          </a:xfrm>
          <a:prstGeom prst="rect">
            <a:avLst/>
          </a:prstGeom>
        </p:spPr>
        <p:txBody>
          <a:bodyPr/>
          <a:lstStyle>
            <a:lvl1pPr defTabSz="646297">
              <a:defRPr sz="4185"/>
            </a:lvl1pPr>
          </a:lstStyle>
          <a:p>
            <a:r>
              <a:rPr dirty="0" err="1"/>
              <a:t>Программа</a:t>
            </a:r>
            <a:r>
              <a:rPr dirty="0"/>
              <a:t> «Hello, World!»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языке</a:t>
            </a:r>
            <a:r>
              <a:rPr dirty="0"/>
              <a:t> </a:t>
            </a:r>
            <a:r>
              <a:rPr dirty="0" err="1"/>
              <a:t>Си</a:t>
            </a:r>
            <a:r>
              <a:rPr dirty="0"/>
              <a:t>.</a:t>
            </a:r>
          </a:p>
        </p:txBody>
      </p:sp>
      <p:sp>
        <p:nvSpPr>
          <p:cNvPr id="95" name="Подзаголовок 2"/>
          <p:cNvSpPr txBox="1">
            <a:spLocks noGrp="1"/>
          </p:cNvSpPr>
          <p:nvPr>
            <p:ph type="subTitle" sz="half" idx="1"/>
          </p:nvPr>
        </p:nvSpPr>
        <p:spPr>
          <a:xfrm>
            <a:off x="6861560" y="3507239"/>
            <a:ext cx="6647779" cy="2609259"/>
          </a:xfrm>
          <a:prstGeom prst="rect">
            <a:avLst/>
          </a:prstGeom>
        </p:spPr>
        <p:txBody>
          <a:bodyPr/>
          <a:lstStyle/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Преподаватель: 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Корзун Дмитрий Жоржевич   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Команда D: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1. Александр Чернышов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2. Игорь Михайлов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3. Даниил Луценко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4. Евгений Диков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5. Кирилл Логвинов</a:t>
            </a:r>
          </a:p>
        </p:txBody>
      </p:sp>
      <p:sp>
        <p:nvSpPr>
          <p:cNvPr id="96" name="Прямоугольник 4"/>
          <p:cNvSpPr txBox="1"/>
          <p:nvPr/>
        </p:nvSpPr>
        <p:spPr>
          <a:xfrm>
            <a:off x="4239430" y="6270817"/>
            <a:ext cx="4244107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 anchor="t">
            <a:spAutoFit/>
          </a:bodyPr>
          <a:lstStyle/>
          <a:p>
            <a:pPr algn="ctr">
              <a:defRPr sz="1600"/>
            </a:pPr>
            <a:r>
              <a:rPr lang="en-US" dirty="0" smtClean="0"/>
              <a:t>2</a:t>
            </a:r>
            <a:r>
              <a:rPr lang="ru-RU" smtClean="0"/>
              <a:t>5.</a:t>
            </a:r>
            <a:r>
              <a:rPr lang="en-US" dirty="0"/>
              <a:t>0</a:t>
            </a:r>
            <a:r>
              <a:rPr lang="ru-RU" dirty="0"/>
              <a:t>1.202</a:t>
            </a:r>
            <a:r>
              <a:rPr lang="en-US" dirty="0"/>
              <a:t>1</a:t>
            </a:r>
            <a:endParaRPr dirty="0"/>
          </a:p>
          <a:p>
            <a:pPr algn="ctr">
              <a:defRPr sz="1600"/>
            </a:pPr>
            <a:r>
              <a:rPr dirty="0" err="1"/>
              <a:t>Петрозаводский</a:t>
            </a:r>
            <a:r>
              <a:rPr dirty="0"/>
              <a:t> </a:t>
            </a:r>
            <a:r>
              <a:rPr dirty="0" err="1"/>
              <a:t>Государственный</a:t>
            </a:r>
            <a:r>
              <a:rPr dirty="0"/>
              <a:t> </a:t>
            </a:r>
            <a:r>
              <a:rPr dirty="0" err="1"/>
              <a:t>Университет</a:t>
            </a:r>
            <a:endParaRPr dirty="0"/>
          </a:p>
        </p:txBody>
      </p:sp>
      <p:sp>
        <p:nvSpPr>
          <p:cNvPr id="97" name="Заголовок 1"/>
          <p:cNvSpPr txBox="1"/>
          <p:nvPr/>
        </p:nvSpPr>
        <p:spPr>
          <a:xfrm>
            <a:off x="886778" y="523968"/>
            <a:ext cx="10678729" cy="1337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b">
            <a:normAutofit/>
          </a:bodyPr>
          <a:lstStyle>
            <a:lvl1pPr algn="ctr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Языки программирования и методы трансляции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14739-5381-46B3-BB1D-0EB4803A2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48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Описание построенного дерева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DF817F-981D-4D91-9BCD-83D4C73A4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439" y="1612490"/>
            <a:ext cx="10793361" cy="5245509"/>
          </a:xfrm>
        </p:spPr>
        <p:txBody>
          <a:bodyPr>
            <a:normAutofit/>
          </a:bodyPr>
          <a:lstStyle/>
          <a:p>
            <a:r>
              <a:rPr lang="ru-RU" dirty="0"/>
              <a:t>Последовательность выполнения программы зависит от порядка дочерних вершин – левый ребенок обрабатывается раньше. </a:t>
            </a:r>
          </a:p>
          <a:p>
            <a:r>
              <a:rPr lang="ru-RU" dirty="0"/>
              <a:t>При неверном порядке дочерних вершин родитель не будет построен</a:t>
            </a:r>
            <a:r>
              <a:rPr lang="en-US" dirty="0"/>
              <a:t> (</a:t>
            </a:r>
            <a:r>
              <a:rPr lang="ru-RU" dirty="0"/>
              <a:t>возникает синтаксическая ошибка).</a:t>
            </a:r>
          </a:p>
          <a:p>
            <a:r>
              <a:rPr lang="ru-RU" dirty="0"/>
              <a:t>Корень дерева «</a:t>
            </a:r>
            <a:r>
              <a:rPr lang="en-US" dirty="0"/>
              <a:t>Module</a:t>
            </a:r>
            <a:r>
              <a:rPr lang="ru-RU" dirty="0"/>
              <a:t>» добавляется по умолчанию для любого файла с кодом. Дочерними узлами могут быть только директивы «</a:t>
            </a:r>
            <a:r>
              <a:rPr lang="en-US" dirty="0"/>
              <a:t>Directive</a:t>
            </a:r>
            <a:r>
              <a:rPr lang="ru-RU" dirty="0"/>
              <a:t>», объявления переменных или функций «</a:t>
            </a:r>
            <a:r>
              <a:rPr lang="en-US" dirty="0" err="1"/>
              <a:t>Func_decl</a:t>
            </a:r>
            <a:r>
              <a:rPr lang="ru-RU" dirty="0"/>
              <a:t>»</a:t>
            </a:r>
            <a:r>
              <a:rPr lang="en-US" dirty="0"/>
              <a:t>. </a:t>
            </a:r>
            <a:r>
              <a:rPr lang="ru-RU" dirty="0"/>
              <a:t>И, наоборот, вершины «</a:t>
            </a:r>
            <a:r>
              <a:rPr lang="en-US" dirty="0"/>
              <a:t>Directive</a:t>
            </a:r>
            <a:r>
              <a:rPr lang="ru-RU" dirty="0"/>
              <a:t>», «</a:t>
            </a:r>
            <a:r>
              <a:rPr lang="en-US" dirty="0" err="1"/>
              <a:t>Func_decl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могут быть детьми только для вершины «</a:t>
            </a:r>
            <a:r>
              <a:rPr lang="en-US" dirty="0"/>
              <a:t>Module</a:t>
            </a:r>
            <a:r>
              <a:rPr lang="ru-RU" dirty="0"/>
              <a:t>»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4423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6C3CE-0B97-49F1-9D2A-1484D2EB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430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Синтаксические правила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479461-4BED-486D-AA7E-9CA92F05E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83226"/>
            <a:ext cx="10515600" cy="1170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выделения общих синтаксических правил перейдем от структурных единиц языка – лексем к их типам – токенам: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5">
            <a:extLst>
              <a:ext uri="{FF2B5EF4-FFF2-40B4-BE49-F238E27FC236}">
                <a16:creationId xmlns:a16="http://schemas.microsoft.com/office/drawing/2014/main" id="{D2CC9E3D-91EC-4B32-B439-336A23365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348656"/>
              </p:ext>
            </p:extLst>
          </p:nvPr>
        </p:nvGraphicFramePr>
        <p:xfrm>
          <a:off x="2032000" y="2153265"/>
          <a:ext cx="8127999" cy="4406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592254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896004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41529233"/>
                    </a:ext>
                  </a:extLst>
                </a:gridCol>
              </a:tblGrid>
              <a:tr h="407404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Токен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Лексема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Неформальное определение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144717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#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#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Символ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427627"/>
                  </a:ext>
                </a:extLst>
              </a:tr>
              <a:tr h="502279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Dstring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&lt;</a:t>
                      </a:r>
                      <a:r>
                        <a:rPr lang="en-US" sz="1400" dirty="0" err="1"/>
                        <a:t>stdio.h</a:t>
                      </a:r>
                      <a:r>
                        <a:rPr lang="en-US" sz="1400" dirty="0"/>
                        <a:t>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Любая цепочка символов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между </a:t>
                      </a:r>
                      <a:r>
                        <a:rPr lang="en-US" sz="1400" dirty="0"/>
                        <a:t>&lt; 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7167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(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(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Символ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430932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Type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Int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Символы: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, n, </a:t>
                      </a:r>
                      <a:r>
                        <a:rPr lang="en-US" sz="1400" dirty="0" smtClean="0"/>
                        <a:t>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04113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{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{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Символ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5593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Символ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56550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String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“Hello, world!\n”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Любые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цепочка символов между </a:t>
                      </a:r>
                      <a:r>
                        <a:rPr lang="en-US" sz="1400" dirty="0"/>
                        <a:t>“ “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671138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NUM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0, 1, 2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Числовая константа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923650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Include, </a:t>
                      </a:r>
                      <a:r>
                        <a:rPr lang="en-US" sz="1400" dirty="0" err="1"/>
                        <a:t>printf</a:t>
                      </a:r>
                      <a:r>
                        <a:rPr lang="en-US" sz="1400" dirty="0"/>
                        <a:t>, a1, a34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Буква, за которой следуют буквы или цифры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325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61701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E637C-D7D6-4FF8-9171-7FE01318C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102"/>
            <a:ext cx="10515600" cy="734101"/>
          </a:xfrm>
        </p:spPr>
        <p:txBody>
          <a:bodyPr/>
          <a:lstStyle/>
          <a:p>
            <a:pPr algn="ctr"/>
            <a:r>
              <a:rPr lang="ru-RU" dirty="0"/>
              <a:t>Вершина «</a:t>
            </a:r>
            <a:r>
              <a:rPr lang="en-US" dirty="0"/>
              <a:t>Directive</a:t>
            </a:r>
            <a:r>
              <a:rPr lang="ru-RU" dirty="0"/>
              <a:t>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A5DD9F-00BD-45B1-9FB3-CFB4E1F8C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200" y="1420238"/>
            <a:ext cx="11150600" cy="543776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#</a:t>
            </a:r>
            <a:r>
              <a:rPr lang="ru-RU" dirty="0"/>
              <a:t> </a:t>
            </a:r>
            <a:r>
              <a:rPr lang="en-US" dirty="0"/>
              <a:t>		– </a:t>
            </a:r>
            <a:r>
              <a:rPr lang="ru-RU" dirty="0"/>
              <a:t>дает понять, что дальше идет определение директивы;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include 	– </a:t>
            </a:r>
            <a:r>
              <a:rPr lang="ru-RU" dirty="0"/>
              <a:t>служебное слово (идентификатор</a:t>
            </a:r>
            <a:r>
              <a:rPr lang="en-US" dirty="0"/>
              <a:t> ID</a:t>
            </a:r>
            <a:r>
              <a:rPr lang="ru-RU" dirty="0"/>
              <a:t>)</a:t>
            </a:r>
            <a:r>
              <a:rPr lang="en-US" dirty="0"/>
              <a:t>;</a:t>
            </a:r>
            <a:endParaRPr lang="ru-RU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stdio.h</a:t>
            </a:r>
            <a:r>
              <a:rPr lang="en-US" dirty="0"/>
              <a:t> 	– </a:t>
            </a:r>
            <a:r>
              <a:rPr lang="ru-RU" dirty="0"/>
              <a:t>название файла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 err="1"/>
              <a:t>Dstring</a:t>
            </a:r>
            <a:r>
              <a:rPr lang="ru-RU" dirty="0"/>
              <a:t>).</a:t>
            </a:r>
          </a:p>
          <a:p>
            <a:pPr marL="514350" indent="-514350">
              <a:buFont typeface="+mj-lt"/>
              <a:buAutoNum type="arabicParenR"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Последовательность лексем в таком порядке определяет синтаксис объявления директивы </a:t>
            </a:r>
            <a:r>
              <a:rPr lang="en-US" dirty="0"/>
              <a:t>include</a:t>
            </a:r>
            <a:r>
              <a:rPr lang="ru-RU" dirty="0"/>
              <a:t>. В синтаксическом дереве для данных вершин создается родитель «</a:t>
            </a:r>
            <a:r>
              <a:rPr lang="en-US" dirty="0"/>
              <a:t>Directive</a:t>
            </a:r>
            <a:r>
              <a:rPr lang="ru-RU" dirty="0"/>
              <a:t>»</a:t>
            </a:r>
            <a:r>
              <a:rPr lang="en-US" dirty="0"/>
              <a:t>.</a:t>
            </a:r>
            <a:endParaRPr lang="ru-RU" dirty="0"/>
          </a:p>
          <a:p>
            <a:pPr marL="514350" indent="-514350">
              <a:buFont typeface="+mj-lt"/>
              <a:buAutoNum type="arabicParenR"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Общий синтаксис</a:t>
            </a:r>
            <a:r>
              <a:rPr lang="en-US" dirty="0"/>
              <a:t> </a:t>
            </a:r>
            <a:r>
              <a:rPr lang="ru-RU" dirty="0"/>
              <a:t>объявления директивы: </a:t>
            </a:r>
            <a:r>
              <a:rPr lang="en-US" dirty="0"/>
              <a:t>#ID </a:t>
            </a:r>
            <a:r>
              <a:rPr lang="en-US" dirty="0" err="1"/>
              <a:t>Dstring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D61D22-8844-4041-A1BC-64056A1CF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35" y="1451692"/>
            <a:ext cx="558957" cy="41448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AB6C7AC-7435-4F72-AEAF-A3C86FEBC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35" y="1977946"/>
            <a:ext cx="1180749" cy="417442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0133DE6-BA5C-4E0C-82D3-852078CC1F8B}"/>
              </a:ext>
            </a:extLst>
          </p:cNvPr>
          <p:cNvSpPr/>
          <p:nvPr/>
        </p:nvSpPr>
        <p:spPr>
          <a:xfrm>
            <a:off x="672435" y="2484716"/>
            <a:ext cx="1288445" cy="46166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&lt;stdio.h&gt;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17090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492061-032E-4E94-84CE-70AB8DFF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19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Вершина «</a:t>
            </a:r>
            <a:r>
              <a:rPr lang="en-US" dirty="0" err="1"/>
              <a:t>Func_decl</a:t>
            </a:r>
            <a:r>
              <a:rPr lang="ru-RU" dirty="0"/>
              <a:t>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EA33A6-E9A2-4006-8E0B-432EC9F24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02664"/>
            <a:ext cx="10515600" cy="585533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int 	– </a:t>
            </a:r>
            <a:r>
              <a:rPr lang="ru-RU" dirty="0"/>
              <a:t>тип возвращаемого значения (</a:t>
            </a:r>
            <a:r>
              <a:rPr lang="en-US" dirty="0"/>
              <a:t>Type</a:t>
            </a:r>
            <a:r>
              <a:rPr lang="ru-RU" dirty="0"/>
              <a:t>)</a:t>
            </a:r>
            <a:r>
              <a:rPr lang="en-US" dirty="0"/>
              <a:t>;</a:t>
            </a:r>
            <a:endParaRPr lang="en-US" b="1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main 	– </a:t>
            </a:r>
            <a:r>
              <a:rPr lang="ru-RU" dirty="0"/>
              <a:t>имя функции (идентификатор </a:t>
            </a:r>
            <a:r>
              <a:rPr lang="en-US" dirty="0"/>
              <a:t>ID</a:t>
            </a:r>
            <a:r>
              <a:rPr lang="ru-RU" dirty="0"/>
              <a:t>)</a:t>
            </a:r>
            <a:r>
              <a:rPr lang="en-US" b="1" dirty="0"/>
              <a:t>;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(		– </a:t>
            </a:r>
            <a:r>
              <a:rPr lang="ru-RU" dirty="0"/>
              <a:t>начало ввода параметров функции</a:t>
            </a:r>
            <a:r>
              <a:rPr lang="en-US" b="1" dirty="0" smtClean="0"/>
              <a:t>;</a:t>
            </a:r>
            <a:r>
              <a:rPr lang="en-US" dirty="0" smtClean="0"/>
              <a:t>	</a:t>
            </a:r>
            <a:endParaRPr lang="en-US" b="1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		– </a:t>
            </a:r>
            <a:r>
              <a:rPr lang="ru-RU" dirty="0"/>
              <a:t>конец ввода параметров функции</a:t>
            </a:r>
            <a:r>
              <a:rPr lang="en-US" b="1" dirty="0"/>
              <a:t>;</a:t>
            </a:r>
            <a:endParaRPr lang="ru-RU" b="1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		– </a:t>
            </a:r>
            <a:r>
              <a:rPr lang="ru-RU" dirty="0"/>
              <a:t>начало ввода</a:t>
            </a:r>
            <a:r>
              <a:rPr lang="en-US" dirty="0"/>
              <a:t> </a:t>
            </a:r>
            <a:r>
              <a:rPr lang="ru-RU" dirty="0"/>
              <a:t>инструкций в теле функции</a:t>
            </a:r>
            <a:r>
              <a:rPr lang="en-US" b="1" dirty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… 		–</a:t>
            </a:r>
            <a:r>
              <a:rPr lang="ru-RU" dirty="0"/>
              <a:t> другая послед-</a:t>
            </a:r>
            <a:r>
              <a:rPr lang="ru-RU" dirty="0" err="1"/>
              <a:t>ть</a:t>
            </a:r>
            <a:r>
              <a:rPr lang="ru-RU" dirty="0"/>
              <a:t> лексем</a:t>
            </a:r>
            <a:r>
              <a:rPr lang="en-US" dirty="0"/>
              <a:t> (</a:t>
            </a:r>
            <a:r>
              <a:rPr lang="ru-RU" dirty="0"/>
              <a:t>может быть пустой);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} 		– </a:t>
            </a:r>
            <a:r>
              <a:rPr lang="ru-RU" dirty="0"/>
              <a:t>конец ввода инструкций в теле функции</a:t>
            </a:r>
            <a:r>
              <a:rPr lang="en-US" b="1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Последовательность лексем в таком порядке определяет синтаксис определения функции</a:t>
            </a:r>
            <a:r>
              <a:rPr lang="en-US" dirty="0"/>
              <a:t> main</a:t>
            </a:r>
            <a:r>
              <a:rPr lang="ru-RU" dirty="0"/>
              <a:t>. В синтаксическом дереве для данных вершин создается родитель «</a:t>
            </a:r>
            <a:r>
              <a:rPr lang="en-US" dirty="0" err="1"/>
              <a:t>Func_decl</a:t>
            </a:r>
            <a:r>
              <a:rPr lang="ru-RU" dirty="0"/>
              <a:t>»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Общий синтаксис определения функции: </a:t>
            </a:r>
            <a:r>
              <a:rPr lang="en-US" dirty="0"/>
              <a:t>Type </a:t>
            </a:r>
            <a:r>
              <a:rPr lang="en-US" dirty="0" smtClean="0"/>
              <a:t>ID(){ </a:t>
            </a:r>
            <a:r>
              <a:rPr lang="en-US" dirty="0"/>
              <a:t>}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CC4C7F-D31A-4927-BDB1-3603757F6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70" y="941660"/>
            <a:ext cx="537319" cy="40298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BB829EE-52AB-4B7C-BE39-9918E0E9E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837" y="1402687"/>
            <a:ext cx="774700" cy="36552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42740AB-9A21-4E8F-AC2C-AD8F6A918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696" y="1844076"/>
            <a:ext cx="262864" cy="42314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52A6BC0-FC65-4149-A786-7BB325D43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9506" y="2369883"/>
            <a:ext cx="269693" cy="43414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FDB87F3-EE25-42AB-978D-107B00288D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9506" y="2804023"/>
            <a:ext cx="370477" cy="49900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BFE0A85-C1B2-4256-A40F-687B9B68BF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9507" y="3621364"/>
            <a:ext cx="370476" cy="52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5399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663D48-F56C-4D9F-985E-5FECD1C6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Вершина «</a:t>
            </a:r>
            <a:r>
              <a:rPr lang="en-US" dirty="0"/>
              <a:t>Call</a:t>
            </a:r>
            <a:r>
              <a:rPr lang="ru-RU" dirty="0"/>
              <a:t>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94F4E0-1E98-4C6B-8A5D-64FB280C2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err="1"/>
              <a:t>printf</a:t>
            </a:r>
            <a:r>
              <a:rPr lang="en-US" dirty="0"/>
              <a:t> 	</a:t>
            </a:r>
            <a:r>
              <a:rPr lang="ru-RU" dirty="0"/>
              <a:t>		</a:t>
            </a:r>
            <a:r>
              <a:rPr lang="en-US" dirty="0"/>
              <a:t>– </a:t>
            </a:r>
            <a:r>
              <a:rPr lang="ru-RU" dirty="0"/>
              <a:t>имя функции (идентификатор </a:t>
            </a:r>
            <a:r>
              <a:rPr lang="en-US" dirty="0"/>
              <a:t>ID</a:t>
            </a:r>
            <a:r>
              <a:rPr lang="ru-RU" dirty="0"/>
              <a:t>)</a:t>
            </a:r>
            <a:r>
              <a:rPr lang="en-US" b="1" dirty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(		</a:t>
            </a:r>
            <a:r>
              <a:rPr lang="ru-RU" dirty="0"/>
              <a:t>		</a:t>
            </a:r>
            <a:r>
              <a:rPr lang="en-US" dirty="0"/>
              <a:t>– </a:t>
            </a:r>
            <a:r>
              <a:rPr lang="ru-RU" dirty="0"/>
              <a:t>начало ввода параметров функции</a:t>
            </a:r>
            <a:r>
              <a:rPr lang="en-US" b="1" dirty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“Hello, world!\n” </a:t>
            </a:r>
            <a:r>
              <a:rPr lang="ru-RU" dirty="0"/>
              <a:t>	</a:t>
            </a:r>
            <a:r>
              <a:rPr lang="en-US" dirty="0"/>
              <a:t>– </a:t>
            </a:r>
            <a:r>
              <a:rPr lang="ru-RU" dirty="0"/>
              <a:t>параметр функции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String</a:t>
            </a:r>
            <a:r>
              <a:rPr lang="ru-RU" dirty="0"/>
              <a:t>);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)				</a:t>
            </a:r>
            <a:r>
              <a:rPr lang="en-US" dirty="0"/>
              <a:t>–</a:t>
            </a:r>
            <a:r>
              <a:rPr lang="ru-RU" dirty="0"/>
              <a:t> конец ввода параметров функции</a:t>
            </a:r>
            <a:r>
              <a:rPr lang="en-US" b="1" dirty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;		</a:t>
            </a:r>
            <a:r>
              <a:rPr lang="ru-RU" dirty="0"/>
              <a:t>		</a:t>
            </a:r>
            <a:r>
              <a:rPr lang="en-US" dirty="0"/>
              <a:t>– </a:t>
            </a:r>
            <a:r>
              <a:rPr lang="ru-RU" dirty="0"/>
              <a:t>конец инструкции.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Последовательность лексем в таком порядке определяет синтаксис вызова функции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ru-RU" dirty="0"/>
              <a:t>. В синтаксическом дереве для данных вершин создается родитель «</a:t>
            </a:r>
            <a:r>
              <a:rPr lang="en-US" dirty="0"/>
              <a:t>Call</a:t>
            </a:r>
            <a:r>
              <a:rPr lang="ru-RU" dirty="0"/>
              <a:t>».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Общий синтаксис вызова функции: </a:t>
            </a:r>
            <a:r>
              <a:rPr lang="en-US" dirty="0"/>
              <a:t>ID(ID); ID(String); ID(NUM);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D1D4EC-B0BC-43F9-BDC2-5B39696AD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995" y="1825625"/>
            <a:ext cx="929005" cy="4899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3B2DB6-25BC-4422-8B60-3E2CE40D6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995" y="2335900"/>
            <a:ext cx="299085" cy="51364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CBC0470-7D48-44AF-AE1F-B7086ED2B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995" y="2849546"/>
            <a:ext cx="2605405" cy="51200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F4050A4-511A-4ED0-868B-F6CC1C7CF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995" y="3383512"/>
            <a:ext cx="299085" cy="48601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06FC897-5360-491F-99F6-C9EA3D28A3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6995" y="3891484"/>
            <a:ext cx="299085" cy="42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3042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E5333-299F-4613-A0CD-6290126E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Вершина «</a:t>
            </a:r>
            <a:r>
              <a:rPr lang="en-US" dirty="0"/>
              <a:t>Ret</a:t>
            </a:r>
            <a:r>
              <a:rPr lang="ru-RU" dirty="0"/>
              <a:t>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1C2D01-E1AB-411A-88DF-20A8033D0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0" y="1687513"/>
            <a:ext cx="113538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return	- </a:t>
            </a:r>
            <a:r>
              <a:rPr lang="ru-RU" dirty="0"/>
              <a:t>имя оператора возврата (идентификатор </a:t>
            </a:r>
            <a:r>
              <a:rPr lang="en-US" dirty="0"/>
              <a:t>ID</a:t>
            </a:r>
            <a:r>
              <a:rPr lang="ru-RU" dirty="0"/>
              <a:t>)</a:t>
            </a:r>
            <a:r>
              <a:rPr lang="en-US" dirty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0		- </a:t>
            </a:r>
            <a:r>
              <a:rPr lang="ru-RU" dirty="0"/>
              <a:t>числовая константа </a:t>
            </a:r>
            <a:r>
              <a:rPr lang="en-US" dirty="0"/>
              <a:t>(NUM);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;		- </a:t>
            </a:r>
            <a:r>
              <a:rPr lang="ru-RU" dirty="0"/>
              <a:t>конец инструкции</a:t>
            </a:r>
            <a:r>
              <a:rPr lang="en-US" b="1" dirty="0"/>
              <a:t>.</a:t>
            </a:r>
          </a:p>
          <a:p>
            <a:pPr marL="514350" indent="-514350">
              <a:buFont typeface="+mj-lt"/>
              <a:buAutoNum type="arabicParenR"/>
            </a:pPr>
            <a:endParaRPr lang="en-US" b="1" dirty="0"/>
          </a:p>
          <a:p>
            <a:pPr marL="0" indent="0">
              <a:buNone/>
            </a:pPr>
            <a:r>
              <a:rPr lang="ru-RU" dirty="0"/>
              <a:t>Последовательность лексем в таком порядке определяет синтаксис вызова оператора </a:t>
            </a:r>
            <a:r>
              <a:rPr lang="en-US" dirty="0"/>
              <a:t>return</a:t>
            </a:r>
            <a:r>
              <a:rPr lang="ru-RU" dirty="0"/>
              <a:t>. В синтаксическом дереве для данных вершин создается родитель «</a:t>
            </a:r>
            <a:r>
              <a:rPr lang="en-US" dirty="0"/>
              <a:t>Ret</a:t>
            </a:r>
            <a:r>
              <a:rPr lang="ru-RU" dirty="0"/>
              <a:t>».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Общий синтаксис вызова оператора </a:t>
            </a:r>
            <a:r>
              <a:rPr lang="en-US" dirty="0"/>
              <a:t>return: return ID; return NUM; return;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614DDB-0972-42C5-BB95-0A167BA03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7513"/>
            <a:ext cx="1036750" cy="4969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4D6E13-C371-488A-868F-CA914E482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216838"/>
            <a:ext cx="375285" cy="49699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1860EF6-E6BE-4BC3-9247-2F713ADCA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583" y="2710790"/>
            <a:ext cx="324485" cy="44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2690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синтаксические правила: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Объявление директивы: </a:t>
            </a:r>
            <a:r>
              <a:rPr lang="en-US" b="1" dirty="0"/>
              <a:t>#ID </a:t>
            </a:r>
            <a:r>
              <a:rPr lang="en-US" b="1" dirty="0" err="1" smtClean="0"/>
              <a:t>Dstring</a:t>
            </a:r>
            <a:endParaRPr lang="ru-RU" b="1" dirty="0" smtClean="0"/>
          </a:p>
          <a:p>
            <a:r>
              <a:rPr lang="ru-RU" dirty="0" smtClean="0"/>
              <a:t>Определение </a:t>
            </a:r>
            <a:r>
              <a:rPr lang="ru-RU" dirty="0"/>
              <a:t>функции: </a:t>
            </a:r>
            <a:r>
              <a:rPr lang="en-US" b="1" dirty="0"/>
              <a:t>Type </a:t>
            </a:r>
            <a:r>
              <a:rPr lang="en-US" b="1" dirty="0" smtClean="0"/>
              <a:t>ID(){ }</a:t>
            </a:r>
            <a:endParaRPr lang="ru-RU" b="1" dirty="0" smtClean="0"/>
          </a:p>
          <a:p>
            <a:r>
              <a:rPr lang="ru-RU" dirty="0"/>
              <a:t>В</a:t>
            </a:r>
            <a:r>
              <a:rPr lang="ru-RU" dirty="0" smtClean="0"/>
              <a:t>ызов </a:t>
            </a:r>
            <a:r>
              <a:rPr lang="ru-RU" dirty="0"/>
              <a:t>функции: </a:t>
            </a:r>
            <a:r>
              <a:rPr lang="en-US" b="1" dirty="0"/>
              <a:t>ID(ID); ID(String); ID(NUM</a:t>
            </a:r>
            <a:r>
              <a:rPr lang="en-US" b="1" dirty="0" smtClean="0"/>
              <a:t>);</a:t>
            </a:r>
            <a:endParaRPr lang="ru-RU" b="1" dirty="0" smtClean="0"/>
          </a:p>
          <a:p>
            <a:r>
              <a:rPr lang="ru-RU" dirty="0" smtClean="0"/>
              <a:t>Возврат из функции</a:t>
            </a:r>
            <a:r>
              <a:rPr lang="en-US" dirty="0" smtClean="0"/>
              <a:t>: </a:t>
            </a:r>
            <a:r>
              <a:rPr lang="en-US" b="1" dirty="0"/>
              <a:t>return ID; return NUM; return;</a:t>
            </a:r>
            <a:endParaRPr lang="ru-RU" b="1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170946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F133A-AACB-4A18-AA30-7DF50A3F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по задаче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B07168-F8A9-4FE2-979E-D541D2E66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45718" tIns="45718" rIns="45718" bIns="45718" anchor="t">
            <a:normAutofit/>
          </a:bodyPr>
          <a:lstStyle/>
          <a:p>
            <a:pPr marL="0" indent="0" algn="just">
              <a:buNone/>
            </a:pPr>
            <a:r>
              <a:rPr lang="ru-RU" dirty="0"/>
              <a:t>Построив синтаксическое дерево, транслятору становится доступна возможность определения синтаксических ошибок в коде программы, опираясь на общие правила: синтаксис объявления функций и директив, объявления переменной, вызов операции возврата и др</a:t>
            </a:r>
            <a:r>
              <a:rPr lang="ru-RU" dirty="0" smtClean="0"/>
              <a:t>. На следующем этапе трансляции (семантического анализа) при помощи дерева исходный код будет преобразован в машинный.</a:t>
            </a:r>
          </a:p>
        </p:txBody>
      </p:sp>
    </p:spTree>
    <p:extLst>
      <p:ext uri="{BB962C8B-B14F-4D97-AF65-F5344CB8AC3E}">
        <p14:creationId xmlns:p14="http://schemas.microsoft.com/office/powerpoint/2010/main" val="10292401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ru-RU" dirty="0"/>
              <a:t>Практическая задача</a:t>
            </a:r>
            <a:endParaRPr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9512B870-A269-4366-8BCC-CA6B32883E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45718" tIns="45718" rIns="45718" bIns="45718" anchor="t">
            <a:normAutofit/>
          </a:bodyPr>
          <a:lstStyle/>
          <a:p>
            <a:pPr marL="0" indent="0" algn="just">
              <a:buNone/>
            </a:pPr>
            <a:r>
              <a:rPr lang="ru-RU" dirty="0"/>
              <a:t>Определить, как транслятор осуществляет синтаксический анализ кода программы, используя для этого синтаксическое дерево разбора (</a:t>
            </a:r>
            <a:r>
              <a:rPr lang="ru-RU" dirty="0" err="1"/>
              <a:t>Parse</a:t>
            </a:r>
            <a:r>
              <a:rPr lang="ru-RU" dirty="0"/>
              <a:t> </a:t>
            </a:r>
            <a:r>
              <a:rPr lang="ru-RU" dirty="0" err="1"/>
              <a:t>tree</a:t>
            </a:r>
            <a:r>
              <a:rPr lang="ru-RU" dirty="0"/>
              <a:t>) на примере программы "</a:t>
            </a:r>
            <a:r>
              <a:rPr lang="ru-RU" dirty="0" err="1"/>
              <a:t>Hello</a:t>
            </a:r>
            <a:r>
              <a:rPr lang="ru-RU" dirty="0"/>
              <a:t> </a:t>
            </a:r>
            <a:r>
              <a:rPr lang="ru-RU" dirty="0" err="1"/>
              <a:t>world</a:t>
            </a:r>
            <a:r>
              <a:rPr lang="ru-RU" dirty="0"/>
              <a:t>".</a:t>
            </a:r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Заголовок 1"/>
          <p:cNvSpPr txBox="1">
            <a:spLocks noGrp="1"/>
          </p:cNvSpPr>
          <p:nvPr>
            <p:ph type="title"/>
          </p:nvPr>
        </p:nvSpPr>
        <p:spPr>
          <a:xfrm>
            <a:off x="432261" y="199292"/>
            <a:ext cx="10921539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Код программы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58" y="1928812"/>
            <a:ext cx="8187029" cy="25479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92485-2735-44BD-BFE8-593CA0DF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166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Подготовка к построению дерева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74EBBD-5922-481E-92B3-B0245C6F6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4504"/>
            <a:ext cx="10515600" cy="11798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Перед построением синтаксического дерева представим код программы в виде последовательности лексем, игнорируя пробельные символы и комментарии: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062116-8F09-4776-AE7E-C2B07F6717BC}"/>
              </a:ext>
            </a:extLst>
          </p:cNvPr>
          <p:cNvSpPr txBox="1"/>
          <p:nvPr/>
        </p:nvSpPr>
        <p:spPr>
          <a:xfrm>
            <a:off x="838200" y="4483510"/>
            <a:ext cx="9790471" cy="22467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2800" dirty="0"/>
              <a:t>Каждая лексема – вершина дерева. Для некоторой подпоследовательности лексем можно выделить вершину-родителя на основании какого-то правила. Например: последовательность: </a:t>
            </a:r>
            <a:r>
              <a:rPr lang="en-US" sz="2800" dirty="0"/>
              <a:t>[#][include][&lt;…&gt;]</a:t>
            </a:r>
            <a:r>
              <a:rPr lang="ru-RU" sz="2800" dirty="0"/>
              <a:t> будет иметь родителя «</a:t>
            </a:r>
            <a:r>
              <a:rPr lang="en-US" sz="2800" dirty="0"/>
              <a:t>Directive</a:t>
            </a:r>
            <a:r>
              <a:rPr lang="ru-RU" sz="2800" dirty="0"/>
              <a:t>» - объявление директивы</a:t>
            </a:r>
            <a:r>
              <a:rPr lang="en-US" sz="2800" dirty="0"/>
              <a:t>.</a:t>
            </a:r>
            <a:endParaRPr kumimoji="0" lang="ru-RU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BF5A2E9-6BA5-440F-9D18-C685772EB635}"/>
              </a:ext>
            </a:extLst>
          </p:cNvPr>
          <p:cNvSpPr/>
          <p:nvPr/>
        </p:nvSpPr>
        <p:spPr>
          <a:xfrm>
            <a:off x="899160" y="2792807"/>
            <a:ext cx="34544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#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3177482-2DD3-4D36-8C96-4B4103DD1431}"/>
              </a:ext>
            </a:extLst>
          </p:cNvPr>
          <p:cNvSpPr/>
          <p:nvPr/>
        </p:nvSpPr>
        <p:spPr>
          <a:xfrm>
            <a:off x="1371600" y="2792808"/>
            <a:ext cx="132588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include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CA6517A-D60C-4B20-9336-D311873C4135}"/>
              </a:ext>
            </a:extLst>
          </p:cNvPr>
          <p:cNvSpPr/>
          <p:nvPr/>
        </p:nvSpPr>
        <p:spPr>
          <a:xfrm>
            <a:off x="2824480" y="2792807"/>
            <a:ext cx="166116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&lt;</a:t>
            </a:r>
            <a:r>
              <a:rPr lang="en-US" sz="3200" dirty="0" err="1"/>
              <a:t>stdio.h</a:t>
            </a:r>
            <a:r>
              <a:rPr lang="en-US" sz="3200" dirty="0"/>
              <a:t>&gt;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B716695-F26B-4E70-963E-1AAF30F3F914}"/>
              </a:ext>
            </a:extLst>
          </p:cNvPr>
          <p:cNvSpPr/>
          <p:nvPr/>
        </p:nvSpPr>
        <p:spPr>
          <a:xfrm>
            <a:off x="4612640" y="2792807"/>
            <a:ext cx="54356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int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8257635-906F-45C2-9716-7FCB56FEE80B}"/>
              </a:ext>
            </a:extLst>
          </p:cNvPr>
          <p:cNvSpPr/>
          <p:nvPr/>
        </p:nvSpPr>
        <p:spPr>
          <a:xfrm>
            <a:off x="5283200" y="2792806"/>
            <a:ext cx="95504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main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FB8BD12-3AF3-4A6D-B4EB-81193A129100}"/>
              </a:ext>
            </a:extLst>
          </p:cNvPr>
          <p:cNvSpPr/>
          <p:nvPr/>
        </p:nvSpPr>
        <p:spPr>
          <a:xfrm>
            <a:off x="6365240" y="2792806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(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DFF1E0F-CEAA-4E9E-A434-3A37AD876A30}"/>
              </a:ext>
            </a:extLst>
          </p:cNvPr>
          <p:cNvSpPr/>
          <p:nvPr/>
        </p:nvSpPr>
        <p:spPr>
          <a:xfrm>
            <a:off x="7176770" y="2792805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{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DAD3035-0C97-4B1C-986F-FE9CF1C48041}"/>
              </a:ext>
            </a:extLst>
          </p:cNvPr>
          <p:cNvSpPr/>
          <p:nvPr/>
        </p:nvSpPr>
        <p:spPr>
          <a:xfrm>
            <a:off x="6738620" y="2792805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)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19E2183-B5D2-4535-9D12-3273ED1E0AB3}"/>
              </a:ext>
            </a:extLst>
          </p:cNvPr>
          <p:cNvSpPr/>
          <p:nvPr/>
        </p:nvSpPr>
        <p:spPr>
          <a:xfrm>
            <a:off x="8623300" y="3630298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}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0A62AC1-5B11-43B8-AB8F-803AD6F874BE}"/>
              </a:ext>
            </a:extLst>
          </p:cNvPr>
          <p:cNvSpPr/>
          <p:nvPr/>
        </p:nvSpPr>
        <p:spPr>
          <a:xfrm>
            <a:off x="876300" y="3595390"/>
            <a:ext cx="115316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err="1"/>
              <a:t>printf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D38870E-0890-432B-8CDB-98DDDA5DEE25}"/>
              </a:ext>
            </a:extLst>
          </p:cNvPr>
          <p:cNvSpPr/>
          <p:nvPr/>
        </p:nvSpPr>
        <p:spPr>
          <a:xfrm>
            <a:off x="2147570" y="3591359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(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C0B9293-3678-4C74-A5B3-5EF83B096E58}"/>
              </a:ext>
            </a:extLst>
          </p:cNvPr>
          <p:cNvSpPr/>
          <p:nvPr/>
        </p:nvSpPr>
        <p:spPr>
          <a:xfrm>
            <a:off x="5575300" y="3595390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)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4578537-3301-4C6E-8997-49A994754E58}"/>
              </a:ext>
            </a:extLst>
          </p:cNvPr>
          <p:cNvSpPr/>
          <p:nvPr/>
        </p:nvSpPr>
        <p:spPr>
          <a:xfrm>
            <a:off x="2545080" y="3595391"/>
            <a:ext cx="287655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“Hello world!\n”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921A886-16B1-4AEB-919D-B27E144A6B01}"/>
              </a:ext>
            </a:extLst>
          </p:cNvPr>
          <p:cNvSpPr/>
          <p:nvPr/>
        </p:nvSpPr>
        <p:spPr>
          <a:xfrm>
            <a:off x="5956300" y="3591359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;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8F9766D-2AC3-4B90-AA88-6339EBAE9A07}"/>
              </a:ext>
            </a:extLst>
          </p:cNvPr>
          <p:cNvSpPr/>
          <p:nvPr/>
        </p:nvSpPr>
        <p:spPr>
          <a:xfrm>
            <a:off x="6365240" y="3617514"/>
            <a:ext cx="115316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return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E5F96553-4486-41D3-B119-5641012C8F53}"/>
              </a:ext>
            </a:extLst>
          </p:cNvPr>
          <p:cNvSpPr/>
          <p:nvPr/>
        </p:nvSpPr>
        <p:spPr>
          <a:xfrm>
            <a:off x="7647940" y="3621157"/>
            <a:ext cx="37338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0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F9EACE0-2167-457E-819D-FF95184FEBC2}"/>
              </a:ext>
            </a:extLst>
          </p:cNvPr>
          <p:cNvSpPr/>
          <p:nvPr/>
        </p:nvSpPr>
        <p:spPr>
          <a:xfrm>
            <a:off x="8182610" y="3617725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;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094053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8038F-88CE-45C0-8A23-BC8FA633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4235"/>
          </a:xfrm>
        </p:spPr>
        <p:txBody>
          <a:bodyPr/>
          <a:lstStyle/>
          <a:p>
            <a:r>
              <a:rPr lang="ru-RU" dirty="0"/>
              <a:t>Построение дерева. Этап 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21C710-A93D-495B-94C5-94B346490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240" y="965200"/>
            <a:ext cx="11907520" cy="58928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Получена цепочка из 3 лексем: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Синтаксический анализатор создаст 3 листа: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Далее он определяет, что данная цепочка лексем есть объявление директивы, и добавляет к листьям родительскую вершину «</a:t>
            </a:r>
            <a:r>
              <a:rPr lang="en-US" dirty="0"/>
              <a:t>Directive</a:t>
            </a:r>
            <a:r>
              <a:rPr lang="ru-RU" dirty="0"/>
              <a:t>»: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ABC3A63-F6B2-4D51-8369-0633C03283AB}"/>
              </a:ext>
            </a:extLst>
          </p:cNvPr>
          <p:cNvSpPr/>
          <p:nvPr/>
        </p:nvSpPr>
        <p:spPr>
          <a:xfrm>
            <a:off x="4628322" y="4567657"/>
            <a:ext cx="1467678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Directive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1FFA497-CB88-4436-B0ED-EABF3C680488}"/>
              </a:ext>
            </a:extLst>
          </p:cNvPr>
          <p:cNvSpPr/>
          <p:nvPr/>
        </p:nvSpPr>
        <p:spPr>
          <a:xfrm>
            <a:off x="3941325" y="5555009"/>
            <a:ext cx="506895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#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90064D8-73A8-43A2-8DA5-FC2E27A5F3C9}"/>
              </a:ext>
            </a:extLst>
          </p:cNvPr>
          <p:cNvSpPr/>
          <p:nvPr/>
        </p:nvSpPr>
        <p:spPr>
          <a:xfrm>
            <a:off x="4583902" y="5555009"/>
            <a:ext cx="1001027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include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5707778-00AB-4283-B5CB-011F2B4179EB}"/>
              </a:ext>
            </a:extLst>
          </p:cNvPr>
          <p:cNvSpPr/>
          <p:nvPr/>
        </p:nvSpPr>
        <p:spPr>
          <a:xfrm>
            <a:off x="5681328" y="5578659"/>
            <a:ext cx="1234185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</a:t>
            </a:r>
            <a:r>
              <a:rPr kumimoji="0" lang="en-US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stdio.h</a:t>
            </a: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&gt;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7A7E038-B377-48E5-AEA3-DB334BD0E1DE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4194773" y="5043723"/>
            <a:ext cx="1167388" cy="51128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EDA440B-DDE7-4EED-8AE5-A4F5C75C10A4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5084416" y="5043723"/>
            <a:ext cx="277745" cy="51128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43BA822-179C-4B0C-8BF2-0FE432107FA8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5362161" y="5043723"/>
            <a:ext cx="936260" cy="53493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C85AAFA-967B-4346-A7FD-7E27EA068AAB}"/>
              </a:ext>
            </a:extLst>
          </p:cNvPr>
          <p:cNvSpPr/>
          <p:nvPr/>
        </p:nvSpPr>
        <p:spPr>
          <a:xfrm>
            <a:off x="5217160" y="919133"/>
            <a:ext cx="34544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#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41B131C-DB79-4B80-A6D5-730E2AB1DA6D}"/>
              </a:ext>
            </a:extLst>
          </p:cNvPr>
          <p:cNvSpPr/>
          <p:nvPr/>
        </p:nvSpPr>
        <p:spPr>
          <a:xfrm>
            <a:off x="5689600" y="919134"/>
            <a:ext cx="132588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include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B25B6C8-962D-4445-9067-C5E16CF0E7B3}"/>
              </a:ext>
            </a:extLst>
          </p:cNvPr>
          <p:cNvSpPr/>
          <p:nvPr/>
        </p:nvSpPr>
        <p:spPr>
          <a:xfrm>
            <a:off x="7142480" y="919133"/>
            <a:ext cx="166116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&lt;</a:t>
            </a:r>
            <a:r>
              <a:rPr lang="en-US" sz="3200" dirty="0" err="1"/>
              <a:t>stdio.h</a:t>
            </a:r>
            <a:r>
              <a:rPr lang="en-US" sz="3200" dirty="0"/>
              <a:t>&gt;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EB5F1AF4-62EB-4C89-B54B-ED3AFDEF5C15}"/>
              </a:ext>
            </a:extLst>
          </p:cNvPr>
          <p:cNvSpPr/>
          <p:nvPr/>
        </p:nvSpPr>
        <p:spPr>
          <a:xfrm>
            <a:off x="4074614" y="2727132"/>
            <a:ext cx="506895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#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6C5CBF15-DFAC-4CB4-A80E-25A2DD62B301}"/>
              </a:ext>
            </a:extLst>
          </p:cNvPr>
          <p:cNvSpPr/>
          <p:nvPr/>
        </p:nvSpPr>
        <p:spPr>
          <a:xfrm>
            <a:off x="4683869" y="2749303"/>
            <a:ext cx="1001027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include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7D10D22C-11FC-476F-BAF8-DF168F189DCB}"/>
              </a:ext>
            </a:extLst>
          </p:cNvPr>
          <p:cNvSpPr/>
          <p:nvPr/>
        </p:nvSpPr>
        <p:spPr>
          <a:xfrm>
            <a:off x="5781295" y="2772953"/>
            <a:ext cx="1234185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</a:t>
            </a:r>
            <a:r>
              <a:rPr kumimoji="0" lang="en-US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stdio.h</a:t>
            </a: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&gt;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865174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8038F-88CE-45C0-8A23-BC8FA633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4235"/>
          </a:xfrm>
        </p:spPr>
        <p:txBody>
          <a:bodyPr/>
          <a:lstStyle/>
          <a:p>
            <a:r>
              <a:rPr lang="ru-RU" dirty="0"/>
              <a:t>Построение дерева. Этап 2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21C710-A93D-495B-94C5-94B346490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240" y="965201"/>
            <a:ext cx="11907520" cy="467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Получена следующая цепочка из </a:t>
            </a:r>
            <a:r>
              <a:rPr lang="ru-RU" sz="2000" dirty="0" smtClean="0"/>
              <a:t>5 </a:t>
            </a:r>
            <a:r>
              <a:rPr lang="ru-RU" sz="2000" dirty="0"/>
              <a:t>лексем: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450CDB3-E67A-422B-90B1-BD7433CE4112}"/>
              </a:ext>
            </a:extLst>
          </p:cNvPr>
          <p:cNvSpPr/>
          <p:nvPr/>
        </p:nvSpPr>
        <p:spPr>
          <a:xfrm>
            <a:off x="8602944" y="691974"/>
            <a:ext cx="54356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int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4659173-61E6-4E36-88AB-B68F9E28C253}"/>
              </a:ext>
            </a:extLst>
          </p:cNvPr>
          <p:cNvSpPr/>
          <p:nvPr/>
        </p:nvSpPr>
        <p:spPr>
          <a:xfrm>
            <a:off x="9273504" y="691973"/>
            <a:ext cx="95504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main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1EADDBB-2FD5-425E-87E6-59CB3233E705}"/>
              </a:ext>
            </a:extLst>
          </p:cNvPr>
          <p:cNvSpPr/>
          <p:nvPr/>
        </p:nvSpPr>
        <p:spPr>
          <a:xfrm>
            <a:off x="10355544" y="691973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(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F1B6FEA-73B4-4201-94F5-388287202E7E}"/>
              </a:ext>
            </a:extLst>
          </p:cNvPr>
          <p:cNvSpPr/>
          <p:nvPr/>
        </p:nvSpPr>
        <p:spPr>
          <a:xfrm>
            <a:off x="11179607" y="698697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{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1F3B949C-3131-4845-A9A1-B2793DC86E9C}"/>
              </a:ext>
            </a:extLst>
          </p:cNvPr>
          <p:cNvSpPr/>
          <p:nvPr/>
        </p:nvSpPr>
        <p:spPr>
          <a:xfrm>
            <a:off x="10727487" y="691973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)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767F59E5-7F67-4FED-8F8C-ACB996C6E0A4}"/>
              </a:ext>
            </a:extLst>
          </p:cNvPr>
          <p:cNvSpPr/>
          <p:nvPr/>
        </p:nvSpPr>
        <p:spPr>
          <a:xfrm>
            <a:off x="1517748" y="3087290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main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00740B1F-33A7-44D3-863A-E58E1D186677}"/>
              </a:ext>
            </a:extLst>
          </p:cNvPr>
          <p:cNvSpPr/>
          <p:nvPr/>
        </p:nvSpPr>
        <p:spPr>
          <a:xfrm>
            <a:off x="2449156" y="3087290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args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9CBC4FB0-6527-4027-9A75-5B8D86BB7DDF}"/>
              </a:ext>
            </a:extLst>
          </p:cNvPr>
          <p:cNvSpPr/>
          <p:nvPr/>
        </p:nvSpPr>
        <p:spPr>
          <a:xfrm>
            <a:off x="10514930" y="3117427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body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AA6330AC-825C-4D49-AACB-44F4D170B4B5}"/>
              </a:ext>
            </a:extLst>
          </p:cNvPr>
          <p:cNvSpPr/>
          <p:nvPr/>
        </p:nvSpPr>
        <p:spPr>
          <a:xfrm>
            <a:off x="855367" y="3087289"/>
            <a:ext cx="464812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int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32416-B329-4A48-96D5-D75B9927F55A}"/>
              </a:ext>
            </a:extLst>
          </p:cNvPr>
          <p:cNvSpPr txBox="1"/>
          <p:nvPr/>
        </p:nvSpPr>
        <p:spPr>
          <a:xfrm>
            <a:off x="134257" y="4420312"/>
            <a:ext cx="5538663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indent="0">
              <a:buNone/>
            </a:pPr>
            <a:r>
              <a:rPr lang="ru-RU" sz="1800" dirty="0"/>
              <a:t>К вершинам без родителей добавляется </a:t>
            </a:r>
            <a:r>
              <a:rPr lang="ru-RU" dirty="0"/>
              <a:t>корень</a:t>
            </a:r>
            <a:r>
              <a:rPr lang="ru-RU" sz="1800" dirty="0"/>
              <a:t> «</a:t>
            </a:r>
            <a:r>
              <a:rPr lang="en-US" sz="1800" dirty="0" err="1"/>
              <a:t>Func_decl</a:t>
            </a:r>
            <a:r>
              <a:rPr lang="ru-RU" sz="1800" dirty="0"/>
              <a:t>»</a:t>
            </a:r>
            <a:r>
              <a:rPr lang="en-US" dirty="0"/>
              <a:t>:</a:t>
            </a:r>
            <a:endParaRPr lang="ru-RU" sz="1800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E0806339-DCA9-4D52-9988-B8E2015F115D}"/>
              </a:ext>
            </a:extLst>
          </p:cNvPr>
          <p:cNvSpPr/>
          <p:nvPr/>
        </p:nvSpPr>
        <p:spPr>
          <a:xfrm>
            <a:off x="2226927" y="3729217"/>
            <a:ext cx="41483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(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FFBD87DF-3AAB-4825-B625-7BEEE633400D}"/>
              </a:ext>
            </a:extLst>
          </p:cNvPr>
          <p:cNvSpPr/>
          <p:nvPr/>
        </p:nvSpPr>
        <p:spPr>
          <a:xfrm>
            <a:off x="2983861" y="3740263"/>
            <a:ext cx="387054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)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21D8ED-028E-473E-8961-935F33B7799A}"/>
              </a:ext>
            </a:extLst>
          </p:cNvPr>
          <p:cNvSpPr txBox="1"/>
          <p:nvPr/>
        </p:nvSpPr>
        <p:spPr>
          <a:xfrm>
            <a:off x="134256" y="1568053"/>
            <a:ext cx="5549939" cy="147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ru-RU" sz="1800" dirty="0"/>
              <a:t>По первым </a:t>
            </a:r>
            <a:r>
              <a:rPr lang="ru-RU" sz="1800" dirty="0" smtClean="0"/>
              <a:t>4 </a:t>
            </a:r>
            <a:r>
              <a:rPr lang="ru-RU" sz="1800" dirty="0"/>
              <a:t>лексемам синтаксический анализатор может предположить, что объявляется или определяется функция. Для лексем</a:t>
            </a:r>
            <a:r>
              <a:rPr lang="en-US" sz="1800" dirty="0"/>
              <a:t> int, main </a:t>
            </a:r>
            <a:r>
              <a:rPr lang="ru-RU" sz="1800" dirty="0"/>
              <a:t>создаст листья,</a:t>
            </a:r>
            <a:r>
              <a:rPr lang="en-US" sz="1800" dirty="0"/>
              <a:t> </a:t>
            </a:r>
            <a:r>
              <a:rPr lang="ru-RU" sz="1800" dirty="0"/>
              <a:t>а для лексем</a:t>
            </a:r>
            <a:r>
              <a:rPr lang="en-US" sz="1800" dirty="0"/>
              <a:t>:</a:t>
            </a:r>
            <a:r>
              <a:rPr lang="ru-RU" sz="1800" dirty="0"/>
              <a:t> </a:t>
            </a:r>
            <a:r>
              <a:rPr lang="en-US" sz="1800" dirty="0" smtClean="0"/>
              <a:t>(, </a:t>
            </a:r>
            <a:r>
              <a:rPr lang="en-US" sz="1800" dirty="0"/>
              <a:t>)  </a:t>
            </a:r>
            <a:r>
              <a:rPr lang="ru-RU" sz="1800" dirty="0"/>
              <a:t>дерево с корнем </a:t>
            </a:r>
            <a:r>
              <a:rPr lang="en-US" sz="1800" dirty="0" err="1"/>
              <a:t>args</a:t>
            </a:r>
            <a:r>
              <a:rPr lang="en-US" sz="1800" dirty="0"/>
              <a:t>:</a:t>
            </a:r>
            <a:endParaRPr lang="ru-RU" sz="18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8E0DA195-1F85-469F-99E9-35774C827276}"/>
              </a:ext>
            </a:extLst>
          </p:cNvPr>
          <p:cNvCxnSpPr>
            <a:stCxn id="76" idx="4"/>
            <a:endCxn id="38" idx="0"/>
          </p:cNvCxnSpPr>
          <p:nvPr/>
        </p:nvCxnSpPr>
        <p:spPr>
          <a:xfrm flipH="1">
            <a:off x="2434344" y="3520077"/>
            <a:ext cx="381732" cy="20914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C042F709-F01B-4484-BD4D-10B3C628B31D}"/>
              </a:ext>
            </a:extLst>
          </p:cNvPr>
          <p:cNvCxnSpPr>
            <a:stCxn id="76" idx="4"/>
            <a:endCxn id="39" idx="0"/>
          </p:cNvCxnSpPr>
          <p:nvPr/>
        </p:nvCxnSpPr>
        <p:spPr>
          <a:xfrm>
            <a:off x="2816076" y="3520077"/>
            <a:ext cx="361312" cy="22018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E326D40-C7DF-46FB-A211-F0314D12DA5F}"/>
              </a:ext>
            </a:extLst>
          </p:cNvPr>
          <p:cNvSpPr txBox="1"/>
          <p:nvPr/>
        </p:nvSpPr>
        <p:spPr>
          <a:xfrm>
            <a:off x="6519081" y="1603655"/>
            <a:ext cx="5298854" cy="147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ru-RU" dirty="0"/>
              <a:t>Дерево еще не достроено, следующая лексема – </a:t>
            </a:r>
            <a:r>
              <a:rPr lang="en-US" dirty="0"/>
              <a:t>{.</a:t>
            </a:r>
            <a:r>
              <a:rPr lang="ru-RU" dirty="0"/>
              <a:t> Теперь синтаксический анализатор считает, что это определение функции, и создает</a:t>
            </a:r>
            <a:r>
              <a:rPr lang="en-US" dirty="0"/>
              <a:t> </a:t>
            </a:r>
            <a:r>
              <a:rPr lang="ru-RU" dirty="0"/>
              <a:t>дерево с родителем </a:t>
            </a:r>
            <a:r>
              <a:rPr lang="en-US" dirty="0"/>
              <a:t>body </a:t>
            </a:r>
            <a:r>
              <a:rPr lang="ru-RU" dirty="0"/>
              <a:t>и листом </a:t>
            </a:r>
            <a:r>
              <a:rPr lang="en-US" dirty="0"/>
              <a:t>{: </a:t>
            </a:r>
            <a:endParaRPr lang="ru-RU" sz="18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6E529A64-D53F-4711-88AB-506F2B632E04}"/>
              </a:ext>
            </a:extLst>
          </p:cNvPr>
          <p:cNvSpPr/>
          <p:nvPr/>
        </p:nvSpPr>
        <p:spPr>
          <a:xfrm>
            <a:off x="7986139" y="3087289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main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BE00E960-2C32-4C65-997A-96F7ED842593}"/>
              </a:ext>
            </a:extLst>
          </p:cNvPr>
          <p:cNvSpPr/>
          <p:nvPr/>
        </p:nvSpPr>
        <p:spPr>
          <a:xfrm>
            <a:off x="7323758" y="3087288"/>
            <a:ext cx="464812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int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247ED58C-E915-4940-9E8B-9FF951044509}"/>
              </a:ext>
            </a:extLst>
          </p:cNvPr>
          <p:cNvSpPr/>
          <p:nvPr/>
        </p:nvSpPr>
        <p:spPr>
          <a:xfrm>
            <a:off x="10408923" y="3720276"/>
            <a:ext cx="387054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{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F8ABEA6-1B59-4054-9C75-C11010C74AC2}"/>
              </a:ext>
            </a:extLst>
          </p:cNvPr>
          <p:cNvCxnSpPr>
            <a:stCxn id="78" idx="4"/>
            <a:endCxn id="82" idx="0"/>
          </p:cNvCxnSpPr>
          <p:nvPr/>
        </p:nvCxnSpPr>
        <p:spPr>
          <a:xfrm flipH="1">
            <a:off x="10602450" y="3550214"/>
            <a:ext cx="279400" cy="17006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3" name="Овал 82">
            <a:extLst>
              <a:ext uri="{FF2B5EF4-FFF2-40B4-BE49-F238E27FC236}">
                <a16:creationId xmlns:a16="http://schemas.microsoft.com/office/drawing/2014/main" id="{C8F9ADF1-6403-4150-A389-0D390FF1A4DD}"/>
              </a:ext>
            </a:extLst>
          </p:cNvPr>
          <p:cNvSpPr/>
          <p:nvPr/>
        </p:nvSpPr>
        <p:spPr>
          <a:xfrm>
            <a:off x="4282799" y="5660500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body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EDB3F231-2D25-40CB-9A0E-727C8AC023BC}"/>
              </a:ext>
            </a:extLst>
          </p:cNvPr>
          <p:cNvSpPr/>
          <p:nvPr/>
        </p:nvSpPr>
        <p:spPr>
          <a:xfrm>
            <a:off x="1754008" y="5630362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main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AD564602-7949-40B2-96F8-E00337E0EAB8}"/>
              </a:ext>
            </a:extLst>
          </p:cNvPr>
          <p:cNvSpPr/>
          <p:nvPr/>
        </p:nvSpPr>
        <p:spPr>
          <a:xfrm>
            <a:off x="1091627" y="5630361"/>
            <a:ext cx="464812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int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id="{436C529A-08C1-4955-A618-84E869FA86BE}"/>
              </a:ext>
            </a:extLst>
          </p:cNvPr>
          <p:cNvSpPr/>
          <p:nvPr/>
        </p:nvSpPr>
        <p:spPr>
          <a:xfrm>
            <a:off x="4176792" y="6263349"/>
            <a:ext cx="387054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{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6061C5C1-5F97-4353-B97D-2FAED9930917}"/>
              </a:ext>
            </a:extLst>
          </p:cNvPr>
          <p:cNvCxnSpPr>
            <a:stCxn id="83" idx="4"/>
            <a:endCxn id="93" idx="0"/>
          </p:cNvCxnSpPr>
          <p:nvPr/>
        </p:nvCxnSpPr>
        <p:spPr>
          <a:xfrm flipH="1">
            <a:off x="4370319" y="6093287"/>
            <a:ext cx="279400" cy="17006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5" name="Овал 94">
            <a:extLst>
              <a:ext uri="{FF2B5EF4-FFF2-40B4-BE49-F238E27FC236}">
                <a16:creationId xmlns:a16="http://schemas.microsoft.com/office/drawing/2014/main" id="{C5F3D9C8-EE54-4D48-8C0A-50FD3BDC1038}"/>
              </a:ext>
            </a:extLst>
          </p:cNvPr>
          <p:cNvSpPr/>
          <p:nvPr/>
        </p:nvSpPr>
        <p:spPr>
          <a:xfrm>
            <a:off x="2385405" y="4909907"/>
            <a:ext cx="135289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Func_decl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2515EFBD-6AA7-44F0-BE77-3DFE40E22DA5}"/>
              </a:ext>
            </a:extLst>
          </p:cNvPr>
          <p:cNvCxnSpPr>
            <a:stCxn id="95" idx="4"/>
            <a:endCxn id="87" idx="0"/>
          </p:cNvCxnSpPr>
          <p:nvPr/>
        </p:nvCxnSpPr>
        <p:spPr>
          <a:xfrm flipH="1">
            <a:off x="1324033" y="5342694"/>
            <a:ext cx="1737819" cy="28766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3696785C-21A2-4851-9FE2-5F8EA44D5D40}"/>
              </a:ext>
            </a:extLst>
          </p:cNvPr>
          <p:cNvCxnSpPr>
            <a:stCxn id="95" idx="4"/>
            <a:endCxn id="84" idx="0"/>
          </p:cNvCxnSpPr>
          <p:nvPr/>
        </p:nvCxnSpPr>
        <p:spPr>
          <a:xfrm flipH="1">
            <a:off x="2120928" y="5342694"/>
            <a:ext cx="940924" cy="28766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CC7199D3-A02D-445B-9F0A-38717C86A0FE}"/>
              </a:ext>
            </a:extLst>
          </p:cNvPr>
          <p:cNvCxnSpPr>
            <a:stCxn id="95" idx="4"/>
          </p:cNvCxnSpPr>
          <p:nvPr/>
        </p:nvCxnSpPr>
        <p:spPr>
          <a:xfrm flipH="1">
            <a:off x="3052336" y="5342694"/>
            <a:ext cx="9516" cy="28766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574070C6-4356-4396-84D1-D358DE978E05}"/>
              </a:ext>
            </a:extLst>
          </p:cNvPr>
          <p:cNvCxnSpPr>
            <a:stCxn id="95" idx="4"/>
            <a:endCxn id="83" idx="0"/>
          </p:cNvCxnSpPr>
          <p:nvPr/>
        </p:nvCxnSpPr>
        <p:spPr>
          <a:xfrm>
            <a:off x="3061852" y="5342694"/>
            <a:ext cx="1587867" cy="31780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E0C5C8A-BF91-4231-892A-9597BC2D7373}"/>
              </a:ext>
            </a:extLst>
          </p:cNvPr>
          <p:cNvSpPr txBox="1"/>
          <p:nvPr/>
        </p:nvSpPr>
        <p:spPr>
          <a:xfrm>
            <a:off x="6519081" y="4479973"/>
            <a:ext cx="5265774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indent="0">
              <a:buNone/>
            </a:pPr>
            <a:r>
              <a:rPr lang="ru-RU" sz="1800" dirty="0"/>
              <a:t>Дерево еще не достроено, т.к. у вершины </a:t>
            </a:r>
            <a:r>
              <a:rPr lang="en-US" sz="1800" dirty="0"/>
              <a:t>body </a:t>
            </a:r>
            <a:r>
              <a:rPr lang="ru-RU" dirty="0"/>
              <a:t>нету правого листа </a:t>
            </a:r>
            <a:r>
              <a:rPr lang="en-US" dirty="0"/>
              <a:t>}.</a:t>
            </a:r>
            <a:endParaRPr lang="ru-RU" sz="1800" dirty="0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00740B1F-33A7-44D3-863A-E58E1D186677}"/>
              </a:ext>
            </a:extLst>
          </p:cNvPr>
          <p:cNvSpPr/>
          <p:nvPr/>
        </p:nvSpPr>
        <p:spPr>
          <a:xfrm>
            <a:off x="9205461" y="3087290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args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E0806339-DCA9-4D52-9988-B8E2015F115D}"/>
              </a:ext>
            </a:extLst>
          </p:cNvPr>
          <p:cNvSpPr/>
          <p:nvPr/>
        </p:nvSpPr>
        <p:spPr>
          <a:xfrm>
            <a:off x="8983232" y="3729217"/>
            <a:ext cx="41483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(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FFBD87DF-3AAB-4825-B625-7BEEE633400D}"/>
              </a:ext>
            </a:extLst>
          </p:cNvPr>
          <p:cNvSpPr/>
          <p:nvPr/>
        </p:nvSpPr>
        <p:spPr>
          <a:xfrm>
            <a:off x="9740166" y="3740263"/>
            <a:ext cx="387054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)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8E0DA195-1F85-469F-99E9-35774C827276}"/>
              </a:ext>
            </a:extLst>
          </p:cNvPr>
          <p:cNvCxnSpPr>
            <a:stCxn id="61" idx="4"/>
            <a:endCxn id="62" idx="0"/>
          </p:cNvCxnSpPr>
          <p:nvPr/>
        </p:nvCxnSpPr>
        <p:spPr>
          <a:xfrm flipH="1">
            <a:off x="9190649" y="3520077"/>
            <a:ext cx="381732" cy="20914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C042F709-F01B-4484-BD4D-10B3C628B31D}"/>
              </a:ext>
            </a:extLst>
          </p:cNvPr>
          <p:cNvCxnSpPr>
            <a:stCxn id="61" idx="4"/>
            <a:endCxn id="63" idx="0"/>
          </p:cNvCxnSpPr>
          <p:nvPr/>
        </p:nvCxnSpPr>
        <p:spPr>
          <a:xfrm>
            <a:off x="9572381" y="3520077"/>
            <a:ext cx="361312" cy="22018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6" name="Овал 95">
            <a:extLst>
              <a:ext uri="{FF2B5EF4-FFF2-40B4-BE49-F238E27FC236}">
                <a16:creationId xmlns:a16="http://schemas.microsoft.com/office/drawing/2014/main" id="{00740B1F-33A7-44D3-863A-E58E1D186677}"/>
              </a:ext>
            </a:extLst>
          </p:cNvPr>
          <p:cNvSpPr/>
          <p:nvPr/>
        </p:nvSpPr>
        <p:spPr>
          <a:xfrm>
            <a:off x="2676037" y="5657706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args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E0806339-DCA9-4D52-9988-B8E2015F115D}"/>
              </a:ext>
            </a:extLst>
          </p:cNvPr>
          <p:cNvSpPr/>
          <p:nvPr/>
        </p:nvSpPr>
        <p:spPr>
          <a:xfrm>
            <a:off x="2453808" y="6299633"/>
            <a:ext cx="41483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(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9" name="Овал 98">
            <a:extLst>
              <a:ext uri="{FF2B5EF4-FFF2-40B4-BE49-F238E27FC236}">
                <a16:creationId xmlns:a16="http://schemas.microsoft.com/office/drawing/2014/main" id="{FFBD87DF-3AAB-4825-B625-7BEEE633400D}"/>
              </a:ext>
            </a:extLst>
          </p:cNvPr>
          <p:cNvSpPr/>
          <p:nvPr/>
        </p:nvSpPr>
        <p:spPr>
          <a:xfrm>
            <a:off x="3210742" y="6310679"/>
            <a:ext cx="387054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)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8E0DA195-1F85-469F-99E9-35774C827276}"/>
              </a:ext>
            </a:extLst>
          </p:cNvPr>
          <p:cNvCxnSpPr>
            <a:stCxn id="96" idx="4"/>
            <a:endCxn id="98" idx="0"/>
          </p:cNvCxnSpPr>
          <p:nvPr/>
        </p:nvCxnSpPr>
        <p:spPr>
          <a:xfrm flipH="1">
            <a:off x="2661225" y="6090493"/>
            <a:ext cx="381732" cy="20914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C042F709-F01B-4484-BD4D-10B3C628B31D}"/>
              </a:ext>
            </a:extLst>
          </p:cNvPr>
          <p:cNvCxnSpPr>
            <a:stCxn id="96" idx="4"/>
            <a:endCxn id="99" idx="0"/>
          </p:cNvCxnSpPr>
          <p:nvPr/>
        </p:nvCxnSpPr>
        <p:spPr>
          <a:xfrm>
            <a:off x="3042957" y="6090493"/>
            <a:ext cx="361312" cy="22018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81826924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8038F-88CE-45C0-8A23-BC8FA633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4235"/>
          </a:xfrm>
        </p:spPr>
        <p:txBody>
          <a:bodyPr/>
          <a:lstStyle/>
          <a:p>
            <a:r>
              <a:rPr lang="ru-RU" dirty="0"/>
              <a:t>Построение дерева. Этап 3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21C710-A93D-495B-94C5-94B346490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96" y="861774"/>
            <a:ext cx="5726008" cy="432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Получена следующая цепочка из </a:t>
            </a:r>
            <a:r>
              <a:rPr lang="en-US" sz="1800" dirty="0"/>
              <a:t>5</a:t>
            </a:r>
            <a:r>
              <a:rPr lang="ru-RU" sz="1800" dirty="0"/>
              <a:t> лексем: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C9DFD061-6B98-4C2B-9A32-2E19602BFA43}"/>
              </a:ext>
            </a:extLst>
          </p:cNvPr>
          <p:cNvSpPr/>
          <p:nvPr/>
        </p:nvSpPr>
        <p:spPr>
          <a:xfrm>
            <a:off x="6241404" y="778183"/>
            <a:ext cx="115316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err="1"/>
              <a:t>printf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F7C19D5-470C-49F5-836C-DCD9F7FECF44}"/>
              </a:ext>
            </a:extLst>
          </p:cNvPr>
          <p:cNvSpPr/>
          <p:nvPr/>
        </p:nvSpPr>
        <p:spPr>
          <a:xfrm>
            <a:off x="7512674" y="774152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(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5BCC7B9-E343-4859-B7E3-B350DAE11E70}"/>
              </a:ext>
            </a:extLst>
          </p:cNvPr>
          <p:cNvSpPr/>
          <p:nvPr/>
        </p:nvSpPr>
        <p:spPr>
          <a:xfrm>
            <a:off x="10940404" y="778183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)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DE1ACED3-F1D6-440D-8989-5D61829C3E79}"/>
              </a:ext>
            </a:extLst>
          </p:cNvPr>
          <p:cNvSpPr/>
          <p:nvPr/>
        </p:nvSpPr>
        <p:spPr>
          <a:xfrm>
            <a:off x="7910184" y="778184"/>
            <a:ext cx="287655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“Hello world!\n”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B4D0E6D4-21C2-4B82-9EB9-40D54BDF7CEF}"/>
              </a:ext>
            </a:extLst>
          </p:cNvPr>
          <p:cNvSpPr/>
          <p:nvPr/>
        </p:nvSpPr>
        <p:spPr>
          <a:xfrm>
            <a:off x="11321404" y="774152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;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03CDA7-9C2B-4C82-9DD0-36D4CB9D4085}"/>
              </a:ext>
            </a:extLst>
          </p:cNvPr>
          <p:cNvSpPr txBox="1"/>
          <p:nvPr/>
        </p:nvSpPr>
        <p:spPr>
          <a:xfrm>
            <a:off x="5928269" y="1603251"/>
            <a:ext cx="5987602" cy="147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ru-RU" dirty="0"/>
              <a:t>По считанным лексемам синтаксический анализатор определяет вызов функции и создает для вершин без родителя корень «</a:t>
            </a:r>
            <a:r>
              <a:rPr lang="en-US" dirty="0"/>
              <a:t>Call</a:t>
            </a:r>
            <a:r>
              <a:rPr lang="ru-RU" dirty="0"/>
              <a:t>»</a:t>
            </a:r>
            <a:r>
              <a:rPr lang="en-US" dirty="0"/>
              <a:t>. </a:t>
            </a:r>
            <a:r>
              <a:rPr lang="ru-RU" dirty="0"/>
              <a:t>Т.к. дерево на этапе 2 не было достроено, для вершины «</a:t>
            </a:r>
            <a:r>
              <a:rPr lang="en-US" dirty="0"/>
              <a:t>Call</a:t>
            </a:r>
            <a:r>
              <a:rPr lang="ru-RU" dirty="0"/>
              <a:t>» родителем будет вершина «</a:t>
            </a:r>
            <a:r>
              <a:rPr lang="en-US" dirty="0"/>
              <a:t>body</a:t>
            </a:r>
            <a:r>
              <a:rPr lang="ru-RU" dirty="0"/>
              <a:t>»:</a:t>
            </a:r>
            <a:endParaRPr kumimoji="0" lang="ru-RU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1FAB1173-EFB1-49A0-B8EF-732918F2234F}"/>
              </a:ext>
            </a:extLst>
          </p:cNvPr>
          <p:cNvSpPr/>
          <p:nvPr/>
        </p:nvSpPr>
        <p:spPr>
          <a:xfrm>
            <a:off x="440448" y="2572086"/>
            <a:ext cx="771695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printf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5C9B4CAA-F7E0-4DCA-A2B1-3D4FCBC96B0B}"/>
              </a:ext>
            </a:extLst>
          </p:cNvPr>
          <p:cNvSpPr/>
          <p:nvPr/>
        </p:nvSpPr>
        <p:spPr>
          <a:xfrm>
            <a:off x="1379046" y="2573711"/>
            <a:ext cx="647710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args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2A056929-7625-45BB-A458-868D0558C0A5}"/>
              </a:ext>
            </a:extLst>
          </p:cNvPr>
          <p:cNvSpPr/>
          <p:nvPr/>
        </p:nvSpPr>
        <p:spPr>
          <a:xfrm>
            <a:off x="784565" y="3288094"/>
            <a:ext cx="184555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“Hello world!\n”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0EC728FE-E31A-46AC-9677-BA79528E80D1}"/>
              </a:ext>
            </a:extLst>
          </p:cNvPr>
          <p:cNvSpPr/>
          <p:nvPr/>
        </p:nvSpPr>
        <p:spPr>
          <a:xfrm>
            <a:off x="2214409" y="2582405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;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64A18421-22DC-4F73-86A2-AA01B624B3D1}"/>
              </a:ext>
            </a:extLst>
          </p:cNvPr>
          <p:cNvCxnSpPr>
            <a:cxnSpLocks/>
            <a:stCxn id="85" idx="4"/>
            <a:endCxn id="86" idx="0"/>
          </p:cNvCxnSpPr>
          <p:nvPr/>
        </p:nvCxnSpPr>
        <p:spPr>
          <a:xfrm>
            <a:off x="1702901" y="3006498"/>
            <a:ext cx="4444" cy="28159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Овал 38">
            <a:extLst>
              <a:ext uri="{FF2B5EF4-FFF2-40B4-BE49-F238E27FC236}">
                <a16:creationId xmlns:a16="http://schemas.microsoft.com/office/drawing/2014/main" id="{25162AE1-A41A-497F-80EA-D83D3D1C260D}"/>
              </a:ext>
            </a:extLst>
          </p:cNvPr>
          <p:cNvSpPr/>
          <p:nvPr/>
        </p:nvSpPr>
        <p:spPr>
          <a:xfrm>
            <a:off x="192697" y="3270280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(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877CB5EA-56B2-4623-8E87-7D00639ABFAF}"/>
              </a:ext>
            </a:extLst>
          </p:cNvPr>
          <p:cNvSpPr/>
          <p:nvPr/>
        </p:nvSpPr>
        <p:spPr>
          <a:xfrm>
            <a:off x="2969798" y="3288094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)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A26661C3-D3E9-4858-A22F-F0D7D40CFB9B}"/>
              </a:ext>
            </a:extLst>
          </p:cNvPr>
          <p:cNvCxnSpPr>
            <a:cxnSpLocks/>
            <a:stCxn id="85" idx="4"/>
            <a:endCxn id="39" idx="0"/>
          </p:cNvCxnSpPr>
          <p:nvPr/>
        </p:nvCxnSpPr>
        <p:spPr>
          <a:xfrm flipH="1">
            <a:off x="414484" y="3006498"/>
            <a:ext cx="1288417" cy="26378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4D97BB07-208F-4799-A09E-D5FE93491708}"/>
              </a:ext>
            </a:extLst>
          </p:cNvPr>
          <p:cNvCxnSpPr>
            <a:cxnSpLocks/>
            <a:stCxn id="85" idx="4"/>
            <a:endCxn id="40" idx="0"/>
          </p:cNvCxnSpPr>
          <p:nvPr/>
        </p:nvCxnSpPr>
        <p:spPr>
          <a:xfrm>
            <a:off x="1702901" y="3006498"/>
            <a:ext cx="1488684" cy="28159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C1FD8D-49A9-4194-A019-B8532E69A495}"/>
              </a:ext>
            </a:extLst>
          </p:cNvPr>
          <p:cNvSpPr txBox="1"/>
          <p:nvPr/>
        </p:nvSpPr>
        <p:spPr>
          <a:xfrm>
            <a:off x="108398" y="1585017"/>
            <a:ext cx="4697066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ru-RU" sz="1800" dirty="0"/>
              <a:t>Синтаксический анализатор создаст 2 листа</a:t>
            </a:r>
            <a:r>
              <a:rPr lang="en-US" sz="1800" dirty="0"/>
              <a:t> </a:t>
            </a:r>
            <a:r>
              <a:rPr lang="ru-RU" sz="1800" dirty="0"/>
              <a:t>и дерево: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AB25424-A0C0-428B-86EA-F1FF763F8EDB}"/>
              </a:ext>
            </a:extLst>
          </p:cNvPr>
          <p:cNvSpPr/>
          <p:nvPr/>
        </p:nvSpPr>
        <p:spPr>
          <a:xfrm>
            <a:off x="9619705" y="3929887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body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AA7A4AD8-CC1E-485B-BBBC-AE4D66158D61}"/>
              </a:ext>
            </a:extLst>
          </p:cNvPr>
          <p:cNvSpPr/>
          <p:nvPr/>
        </p:nvSpPr>
        <p:spPr>
          <a:xfrm>
            <a:off x="6732168" y="3873571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main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B5E53D7F-0BF9-4D4E-8F5E-BF4C9A169F56}"/>
              </a:ext>
            </a:extLst>
          </p:cNvPr>
          <p:cNvSpPr/>
          <p:nvPr/>
        </p:nvSpPr>
        <p:spPr>
          <a:xfrm>
            <a:off x="6069787" y="3873570"/>
            <a:ext cx="464812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int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239C2FB1-03F2-4958-B358-DD9319B0F09F}"/>
              </a:ext>
            </a:extLst>
          </p:cNvPr>
          <p:cNvSpPr/>
          <p:nvPr/>
        </p:nvSpPr>
        <p:spPr>
          <a:xfrm>
            <a:off x="9154952" y="4564926"/>
            <a:ext cx="387054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{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23242482-45B6-4D6C-954F-928CF560D410}"/>
              </a:ext>
            </a:extLst>
          </p:cNvPr>
          <p:cNvCxnSpPr>
            <a:stCxn id="54" idx="4"/>
            <a:endCxn id="64" idx="0"/>
          </p:cNvCxnSpPr>
          <p:nvPr/>
        </p:nvCxnSpPr>
        <p:spPr>
          <a:xfrm flipH="1">
            <a:off x="9348479" y="4362674"/>
            <a:ext cx="638146" cy="20225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6" name="Овал 65">
            <a:extLst>
              <a:ext uri="{FF2B5EF4-FFF2-40B4-BE49-F238E27FC236}">
                <a16:creationId xmlns:a16="http://schemas.microsoft.com/office/drawing/2014/main" id="{5F8A4F67-24FD-4B0F-A00D-D7A441D3A628}"/>
              </a:ext>
            </a:extLst>
          </p:cNvPr>
          <p:cNvSpPr/>
          <p:nvPr/>
        </p:nvSpPr>
        <p:spPr>
          <a:xfrm>
            <a:off x="7363565" y="3104476"/>
            <a:ext cx="135289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Func_decl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0B5CEC4B-1041-4CC6-81BD-BF538593E72C}"/>
              </a:ext>
            </a:extLst>
          </p:cNvPr>
          <p:cNvCxnSpPr>
            <a:stCxn id="66" idx="4"/>
            <a:endCxn id="58" idx="0"/>
          </p:cNvCxnSpPr>
          <p:nvPr/>
        </p:nvCxnSpPr>
        <p:spPr>
          <a:xfrm flipH="1">
            <a:off x="6302193" y="3537263"/>
            <a:ext cx="1737819" cy="33630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18CA3A9D-9E4F-45C8-B8A2-9770C3A4318E}"/>
              </a:ext>
            </a:extLst>
          </p:cNvPr>
          <p:cNvCxnSpPr>
            <a:stCxn id="66" idx="4"/>
            <a:endCxn id="55" idx="0"/>
          </p:cNvCxnSpPr>
          <p:nvPr/>
        </p:nvCxnSpPr>
        <p:spPr>
          <a:xfrm flipH="1">
            <a:off x="7099088" y="3537263"/>
            <a:ext cx="940924" cy="33630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A60CD0C-9D40-4B59-8EC9-71E2898F29A5}"/>
              </a:ext>
            </a:extLst>
          </p:cNvPr>
          <p:cNvCxnSpPr>
            <a:stCxn id="66" idx="4"/>
          </p:cNvCxnSpPr>
          <p:nvPr/>
        </p:nvCxnSpPr>
        <p:spPr>
          <a:xfrm flipH="1">
            <a:off x="8030496" y="3537263"/>
            <a:ext cx="9516" cy="33630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23B2996-5B03-4513-8177-D3619589A682}"/>
              </a:ext>
            </a:extLst>
          </p:cNvPr>
          <p:cNvCxnSpPr>
            <a:stCxn id="66" idx="4"/>
            <a:endCxn id="54" idx="0"/>
          </p:cNvCxnSpPr>
          <p:nvPr/>
        </p:nvCxnSpPr>
        <p:spPr>
          <a:xfrm>
            <a:off x="8040012" y="3537263"/>
            <a:ext cx="1946613" cy="39262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Овал 77">
            <a:extLst>
              <a:ext uri="{FF2B5EF4-FFF2-40B4-BE49-F238E27FC236}">
                <a16:creationId xmlns:a16="http://schemas.microsoft.com/office/drawing/2014/main" id="{89878C85-DD96-46DE-A381-71D9B6D2C4FE}"/>
              </a:ext>
            </a:extLst>
          </p:cNvPr>
          <p:cNvSpPr/>
          <p:nvPr/>
        </p:nvSpPr>
        <p:spPr>
          <a:xfrm>
            <a:off x="9673962" y="4591402"/>
            <a:ext cx="653711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Call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28DB7AD2-73F1-4008-B316-B817D0F65FDD}"/>
              </a:ext>
            </a:extLst>
          </p:cNvPr>
          <p:cNvCxnSpPr>
            <a:cxnSpLocks/>
            <a:stCxn id="78" idx="4"/>
            <a:endCxn id="113" idx="0"/>
          </p:cNvCxnSpPr>
          <p:nvPr/>
        </p:nvCxnSpPr>
        <p:spPr>
          <a:xfrm flipH="1">
            <a:off x="9139568" y="5024189"/>
            <a:ext cx="861250" cy="32009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A53055D7-5EAE-4E97-96F9-5CCAE390D7CA}"/>
              </a:ext>
            </a:extLst>
          </p:cNvPr>
          <p:cNvCxnSpPr>
            <a:cxnSpLocks/>
            <a:stCxn id="78" idx="4"/>
            <a:endCxn id="114" idx="0"/>
          </p:cNvCxnSpPr>
          <p:nvPr/>
        </p:nvCxnSpPr>
        <p:spPr>
          <a:xfrm flipH="1">
            <a:off x="9984539" y="5024189"/>
            <a:ext cx="16279" cy="32900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D4FCC4C6-0B43-4EEE-A87A-9D3F69DC9FBB}"/>
              </a:ext>
            </a:extLst>
          </p:cNvPr>
          <p:cNvCxnSpPr>
            <a:cxnSpLocks/>
            <a:stCxn id="78" idx="4"/>
            <a:endCxn id="116" idx="0"/>
          </p:cNvCxnSpPr>
          <p:nvPr/>
        </p:nvCxnSpPr>
        <p:spPr>
          <a:xfrm>
            <a:off x="10000818" y="5024189"/>
            <a:ext cx="655033" cy="32009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3" name="Овал 112">
            <a:extLst>
              <a:ext uri="{FF2B5EF4-FFF2-40B4-BE49-F238E27FC236}">
                <a16:creationId xmlns:a16="http://schemas.microsoft.com/office/drawing/2014/main" id="{A4CDA1C0-8496-4064-AAA4-3B642855D82D}"/>
              </a:ext>
            </a:extLst>
          </p:cNvPr>
          <p:cNvSpPr/>
          <p:nvPr/>
        </p:nvSpPr>
        <p:spPr>
          <a:xfrm>
            <a:off x="8753720" y="5344283"/>
            <a:ext cx="771695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printf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4" name="Овал 113">
            <a:extLst>
              <a:ext uri="{FF2B5EF4-FFF2-40B4-BE49-F238E27FC236}">
                <a16:creationId xmlns:a16="http://schemas.microsoft.com/office/drawing/2014/main" id="{3C0B5720-0B0A-4054-BD16-ABDD70C108FD}"/>
              </a:ext>
            </a:extLst>
          </p:cNvPr>
          <p:cNvSpPr/>
          <p:nvPr/>
        </p:nvSpPr>
        <p:spPr>
          <a:xfrm>
            <a:off x="9660684" y="5353190"/>
            <a:ext cx="647710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args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BFDC389B-28E4-4907-8541-004A2373CF27}"/>
              </a:ext>
            </a:extLst>
          </p:cNvPr>
          <p:cNvSpPr/>
          <p:nvPr/>
        </p:nvSpPr>
        <p:spPr>
          <a:xfrm>
            <a:off x="9072482" y="6062645"/>
            <a:ext cx="184555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“Hello world!\n”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6" name="Овал 115">
            <a:extLst>
              <a:ext uri="{FF2B5EF4-FFF2-40B4-BE49-F238E27FC236}">
                <a16:creationId xmlns:a16="http://schemas.microsoft.com/office/drawing/2014/main" id="{9FBD6C36-1028-4722-964E-F1D9F82274C3}"/>
              </a:ext>
            </a:extLst>
          </p:cNvPr>
          <p:cNvSpPr/>
          <p:nvPr/>
        </p:nvSpPr>
        <p:spPr>
          <a:xfrm>
            <a:off x="10434064" y="5344283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;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D5253F96-24AC-49FB-955B-06C04EFC3837}"/>
              </a:ext>
            </a:extLst>
          </p:cNvPr>
          <p:cNvCxnSpPr>
            <a:cxnSpLocks/>
            <a:stCxn id="114" idx="4"/>
            <a:endCxn id="115" idx="0"/>
          </p:cNvCxnSpPr>
          <p:nvPr/>
        </p:nvCxnSpPr>
        <p:spPr>
          <a:xfrm>
            <a:off x="9984539" y="5785977"/>
            <a:ext cx="10723" cy="27666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8" name="Овал 117">
            <a:extLst>
              <a:ext uri="{FF2B5EF4-FFF2-40B4-BE49-F238E27FC236}">
                <a16:creationId xmlns:a16="http://schemas.microsoft.com/office/drawing/2014/main" id="{9B081938-F48D-4EDC-A242-70B629B561EC}"/>
              </a:ext>
            </a:extLst>
          </p:cNvPr>
          <p:cNvSpPr/>
          <p:nvPr/>
        </p:nvSpPr>
        <p:spPr>
          <a:xfrm>
            <a:off x="8480614" y="6044831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(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9" name="Овал 118">
            <a:extLst>
              <a:ext uri="{FF2B5EF4-FFF2-40B4-BE49-F238E27FC236}">
                <a16:creationId xmlns:a16="http://schemas.microsoft.com/office/drawing/2014/main" id="{B902B813-6753-499F-ADF8-2F50B25ABE3A}"/>
              </a:ext>
            </a:extLst>
          </p:cNvPr>
          <p:cNvSpPr/>
          <p:nvPr/>
        </p:nvSpPr>
        <p:spPr>
          <a:xfrm>
            <a:off x="11257715" y="6062645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)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A417C3C6-1BF5-47C2-BE25-76128C319C4A}"/>
              </a:ext>
            </a:extLst>
          </p:cNvPr>
          <p:cNvCxnSpPr>
            <a:cxnSpLocks/>
            <a:stCxn id="114" idx="4"/>
            <a:endCxn id="118" idx="0"/>
          </p:cNvCxnSpPr>
          <p:nvPr/>
        </p:nvCxnSpPr>
        <p:spPr>
          <a:xfrm flipH="1">
            <a:off x="8702401" y="5785977"/>
            <a:ext cx="1282138" cy="25885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133B27EE-6255-4DFD-BB2D-0C195FE7E556}"/>
              </a:ext>
            </a:extLst>
          </p:cNvPr>
          <p:cNvCxnSpPr>
            <a:cxnSpLocks/>
            <a:stCxn id="114" idx="4"/>
            <a:endCxn id="119" idx="0"/>
          </p:cNvCxnSpPr>
          <p:nvPr/>
        </p:nvCxnSpPr>
        <p:spPr>
          <a:xfrm>
            <a:off x="9984539" y="5785977"/>
            <a:ext cx="1494963" cy="27666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3ED20C6-2994-46B1-B2CD-B20271F8CB65}"/>
              </a:ext>
            </a:extLst>
          </p:cNvPr>
          <p:cNvCxnSpPr>
            <a:stCxn id="54" idx="4"/>
            <a:endCxn id="78" idx="0"/>
          </p:cNvCxnSpPr>
          <p:nvPr/>
        </p:nvCxnSpPr>
        <p:spPr>
          <a:xfrm>
            <a:off x="9986625" y="4362674"/>
            <a:ext cx="14193" cy="22872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Овал 50">
            <a:extLst>
              <a:ext uri="{FF2B5EF4-FFF2-40B4-BE49-F238E27FC236}">
                <a16:creationId xmlns:a16="http://schemas.microsoft.com/office/drawing/2014/main" id="{00740B1F-33A7-44D3-863A-E58E1D186677}"/>
              </a:ext>
            </a:extLst>
          </p:cNvPr>
          <p:cNvSpPr/>
          <p:nvPr/>
        </p:nvSpPr>
        <p:spPr>
          <a:xfrm>
            <a:off x="7671266" y="3890395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args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E0806339-DCA9-4D52-9988-B8E2015F115D}"/>
              </a:ext>
            </a:extLst>
          </p:cNvPr>
          <p:cNvSpPr/>
          <p:nvPr/>
        </p:nvSpPr>
        <p:spPr>
          <a:xfrm>
            <a:off x="7449037" y="4532322"/>
            <a:ext cx="41483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(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FFBD87DF-3AAB-4825-B625-7BEEE633400D}"/>
              </a:ext>
            </a:extLst>
          </p:cNvPr>
          <p:cNvSpPr/>
          <p:nvPr/>
        </p:nvSpPr>
        <p:spPr>
          <a:xfrm>
            <a:off x="8205971" y="4543368"/>
            <a:ext cx="387054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)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8E0DA195-1F85-469F-99E9-35774C827276}"/>
              </a:ext>
            </a:extLst>
          </p:cNvPr>
          <p:cNvCxnSpPr>
            <a:stCxn id="51" idx="4"/>
            <a:endCxn id="52" idx="0"/>
          </p:cNvCxnSpPr>
          <p:nvPr/>
        </p:nvCxnSpPr>
        <p:spPr>
          <a:xfrm flipH="1">
            <a:off x="7656454" y="4323182"/>
            <a:ext cx="381732" cy="20914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C042F709-F01B-4484-BD4D-10B3C628B31D}"/>
              </a:ext>
            </a:extLst>
          </p:cNvPr>
          <p:cNvCxnSpPr>
            <a:stCxn id="51" idx="4"/>
            <a:endCxn id="53" idx="0"/>
          </p:cNvCxnSpPr>
          <p:nvPr/>
        </p:nvCxnSpPr>
        <p:spPr>
          <a:xfrm>
            <a:off x="8038186" y="4323182"/>
            <a:ext cx="361312" cy="22018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70005876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8038F-88CE-45C0-8A23-BC8FA633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4235"/>
          </a:xfrm>
        </p:spPr>
        <p:txBody>
          <a:bodyPr/>
          <a:lstStyle/>
          <a:p>
            <a:r>
              <a:rPr lang="ru-RU" dirty="0"/>
              <a:t>Построение дерева. Этап 4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21C710-A93D-495B-94C5-94B346490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96" y="861774"/>
            <a:ext cx="4921073" cy="432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Получена следующая цепочка из 4 лексем: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03CDA7-9C2B-4C82-9DD0-36D4CB9D4085}"/>
              </a:ext>
            </a:extLst>
          </p:cNvPr>
          <p:cNvSpPr txBox="1"/>
          <p:nvPr/>
        </p:nvSpPr>
        <p:spPr>
          <a:xfrm>
            <a:off x="4377446" y="1498389"/>
            <a:ext cx="7814553" cy="120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ru-RU" dirty="0"/>
              <a:t>Т.к. дерево на этапе </a:t>
            </a:r>
            <a:r>
              <a:rPr lang="en-US" dirty="0"/>
              <a:t>3</a:t>
            </a:r>
            <a:r>
              <a:rPr lang="ru-RU" dirty="0"/>
              <a:t> не было достроено, для вершины «</a:t>
            </a:r>
            <a:r>
              <a:rPr lang="en-US" dirty="0"/>
              <a:t>Ret</a:t>
            </a:r>
            <a:r>
              <a:rPr lang="ru-RU" dirty="0"/>
              <a:t>» родителем будет вершина «</a:t>
            </a:r>
            <a:r>
              <a:rPr lang="en-US" dirty="0"/>
              <a:t>body</a:t>
            </a:r>
            <a:r>
              <a:rPr lang="ru-RU" dirty="0"/>
              <a:t>»</a:t>
            </a:r>
            <a:r>
              <a:rPr lang="en-US" dirty="0"/>
              <a:t>. </a:t>
            </a:r>
          </a:p>
          <a:p>
            <a:r>
              <a:rPr kumimoji="0" lang="ru-RU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Для следующей считанной лексемы 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– }</a:t>
            </a:r>
            <a:r>
              <a:rPr kumimoji="0" lang="ru-RU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так же родитель будет </a:t>
            </a:r>
            <a:r>
              <a:rPr lang="ru-RU" dirty="0"/>
              <a:t>«</a:t>
            </a:r>
            <a:r>
              <a:rPr lang="en-US" dirty="0"/>
              <a:t>body</a:t>
            </a:r>
            <a:r>
              <a:rPr lang="ru-RU" dirty="0"/>
              <a:t>»</a:t>
            </a:r>
            <a:r>
              <a:rPr lang="en-US" dirty="0"/>
              <a:t>. </a:t>
            </a:r>
            <a:r>
              <a:rPr lang="ru-RU" dirty="0"/>
              <a:t>Теперь дерево с корнем «</a:t>
            </a:r>
            <a:r>
              <a:rPr lang="en-US" dirty="0" err="1"/>
              <a:t>Func_decl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достроено:</a:t>
            </a:r>
            <a:endParaRPr kumimoji="0" lang="ru-RU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1FAB1173-EFB1-49A0-B8EF-732918F2234F}"/>
              </a:ext>
            </a:extLst>
          </p:cNvPr>
          <p:cNvSpPr/>
          <p:nvPr/>
        </p:nvSpPr>
        <p:spPr>
          <a:xfrm>
            <a:off x="254891" y="2424936"/>
            <a:ext cx="80210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return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5C9B4CAA-F7E0-4DCA-A2B1-3D4FCBC96B0B}"/>
              </a:ext>
            </a:extLst>
          </p:cNvPr>
          <p:cNvSpPr/>
          <p:nvPr/>
        </p:nvSpPr>
        <p:spPr>
          <a:xfrm>
            <a:off x="1223897" y="2426561"/>
            <a:ext cx="647710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args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2A056929-7625-45BB-A458-868D0558C0A5}"/>
              </a:ext>
            </a:extLst>
          </p:cNvPr>
          <p:cNvSpPr/>
          <p:nvPr/>
        </p:nvSpPr>
        <p:spPr>
          <a:xfrm>
            <a:off x="1339655" y="3070659"/>
            <a:ext cx="416194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0EC728FE-E31A-46AC-9677-BA79528E80D1}"/>
              </a:ext>
            </a:extLst>
          </p:cNvPr>
          <p:cNvSpPr/>
          <p:nvPr/>
        </p:nvSpPr>
        <p:spPr>
          <a:xfrm>
            <a:off x="2059260" y="2435255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;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64A18421-22DC-4F73-86A2-AA01B624B3D1}"/>
              </a:ext>
            </a:extLst>
          </p:cNvPr>
          <p:cNvCxnSpPr>
            <a:cxnSpLocks/>
            <a:stCxn id="85" idx="4"/>
            <a:endCxn id="86" idx="0"/>
          </p:cNvCxnSpPr>
          <p:nvPr/>
        </p:nvCxnSpPr>
        <p:spPr>
          <a:xfrm>
            <a:off x="1547752" y="2859348"/>
            <a:ext cx="0" cy="21131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C1FD8D-49A9-4194-A019-B8532E69A495}"/>
              </a:ext>
            </a:extLst>
          </p:cNvPr>
          <p:cNvSpPr txBox="1"/>
          <p:nvPr/>
        </p:nvSpPr>
        <p:spPr>
          <a:xfrm>
            <a:off x="108398" y="1585017"/>
            <a:ext cx="3468514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ru-RU" sz="1800" dirty="0"/>
              <a:t>Синтаксический анализатор создаст 2 листа</a:t>
            </a:r>
            <a:r>
              <a:rPr lang="en-US" sz="1800" dirty="0"/>
              <a:t> </a:t>
            </a:r>
            <a:r>
              <a:rPr lang="ru-RU" sz="1800" dirty="0"/>
              <a:t>и дерево: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AB25424-A0C0-428B-86EA-F1FF763F8EDB}"/>
              </a:ext>
            </a:extLst>
          </p:cNvPr>
          <p:cNvSpPr/>
          <p:nvPr/>
        </p:nvSpPr>
        <p:spPr>
          <a:xfrm>
            <a:off x="9535489" y="3586346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body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AA7A4AD8-CC1E-485B-BBBC-AE4D66158D61}"/>
              </a:ext>
            </a:extLst>
          </p:cNvPr>
          <p:cNvSpPr/>
          <p:nvPr/>
        </p:nvSpPr>
        <p:spPr>
          <a:xfrm>
            <a:off x="4788156" y="3561909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main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B5E53D7F-0BF9-4D4E-8F5E-BF4C9A169F56}"/>
              </a:ext>
            </a:extLst>
          </p:cNvPr>
          <p:cNvSpPr/>
          <p:nvPr/>
        </p:nvSpPr>
        <p:spPr>
          <a:xfrm>
            <a:off x="4125775" y="3561908"/>
            <a:ext cx="464812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int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239C2FB1-03F2-4958-B358-DD9319B0F09F}"/>
              </a:ext>
            </a:extLst>
          </p:cNvPr>
          <p:cNvSpPr/>
          <p:nvPr/>
        </p:nvSpPr>
        <p:spPr>
          <a:xfrm>
            <a:off x="7210940" y="4326416"/>
            <a:ext cx="387054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{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23242482-45B6-4D6C-954F-928CF560D410}"/>
              </a:ext>
            </a:extLst>
          </p:cNvPr>
          <p:cNvCxnSpPr>
            <a:stCxn id="54" idx="4"/>
            <a:endCxn id="64" idx="0"/>
          </p:cNvCxnSpPr>
          <p:nvPr/>
        </p:nvCxnSpPr>
        <p:spPr>
          <a:xfrm flipH="1">
            <a:off x="7404467" y="4019133"/>
            <a:ext cx="2497942" cy="30728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6" name="Овал 65">
            <a:extLst>
              <a:ext uri="{FF2B5EF4-FFF2-40B4-BE49-F238E27FC236}">
                <a16:creationId xmlns:a16="http://schemas.microsoft.com/office/drawing/2014/main" id="{5F8A4F67-24FD-4B0F-A00D-D7A441D3A628}"/>
              </a:ext>
            </a:extLst>
          </p:cNvPr>
          <p:cNvSpPr/>
          <p:nvPr/>
        </p:nvSpPr>
        <p:spPr>
          <a:xfrm>
            <a:off x="5419553" y="2902542"/>
            <a:ext cx="135289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Func_decl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0B5CEC4B-1041-4CC6-81BD-BF538593E72C}"/>
              </a:ext>
            </a:extLst>
          </p:cNvPr>
          <p:cNvCxnSpPr>
            <a:stCxn id="66" idx="4"/>
            <a:endCxn id="58" idx="0"/>
          </p:cNvCxnSpPr>
          <p:nvPr/>
        </p:nvCxnSpPr>
        <p:spPr>
          <a:xfrm flipH="1">
            <a:off x="4358181" y="3335329"/>
            <a:ext cx="1737819" cy="22657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18CA3A9D-9E4F-45C8-B8A2-9770C3A4318E}"/>
              </a:ext>
            </a:extLst>
          </p:cNvPr>
          <p:cNvCxnSpPr>
            <a:stCxn id="66" idx="4"/>
            <a:endCxn id="55" idx="0"/>
          </p:cNvCxnSpPr>
          <p:nvPr/>
        </p:nvCxnSpPr>
        <p:spPr>
          <a:xfrm flipH="1">
            <a:off x="5155076" y="3335329"/>
            <a:ext cx="940924" cy="22658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A60CD0C-9D40-4B59-8EC9-71E2898F29A5}"/>
              </a:ext>
            </a:extLst>
          </p:cNvPr>
          <p:cNvCxnSpPr>
            <a:stCxn id="66" idx="4"/>
          </p:cNvCxnSpPr>
          <p:nvPr/>
        </p:nvCxnSpPr>
        <p:spPr>
          <a:xfrm flipH="1">
            <a:off x="6086484" y="3335329"/>
            <a:ext cx="9516" cy="22658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23B2996-5B03-4513-8177-D3619589A682}"/>
              </a:ext>
            </a:extLst>
          </p:cNvPr>
          <p:cNvCxnSpPr>
            <a:stCxn id="66" idx="4"/>
            <a:endCxn id="54" idx="0"/>
          </p:cNvCxnSpPr>
          <p:nvPr/>
        </p:nvCxnSpPr>
        <p:spPr>
          <a:xfrm>
            <a:off x="6096000" y="3335329"/>
            <a:ext cx="3806409" cy="25101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Овал 77">
            <a:extLst>
              <a:ext uri="{FF2B5EF4-FFF2-40B4-BE49-F238E27FC236}">
                <a16:creationId xmlns:a16="http://schemas.microsoft.com/office/drawing/2014/main" id="{89878C85-DD96-46DE-A381-71D9B6D2C4FE}"/>
              </a:ext>
            </a:extLst>
          </p:cNvPr>
          <p:cNvSpPr/>
          <p:nvPr/>
        </p:nvSpPr>
        <p:spPr>
          <a:xfrm>
            <a:off x="7729950" y="4352892"/>
            <a:ext cx="653711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Call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28DB7AD2-73F1-4008-B316-B817D0F65FDD}"/>
              </a:ext>
            </a:extLst>
          </p:cNvPr>
          <p:cNvCxnSpPr>
            <a:cxnSpLocks/>
            <a:stCxn id="78" idx="4"/>
            <a:endCxn id="113" idx="0"/>
          </p:cNvCxnSpPr>
          <p:nvPr/>
        </p:nvCxnSpPr>
        <p:spPr>
          <a:xfrm flipH="1">
            <a:off x="7195556" y="4785679"/>
            <a:ext cx="861250" cy="32009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A53055D7-5EAE-4E97-96F9-5CCAE390D7CA}"/>
              </a:ext>
            </a:extLst>
          </p:cNvPr>
          <p:cNvCxnSpPr>
            <a:cxnSpLocks/>
            <a:stCxn id="78" idx="4"/>
            <a:endCxn id="114" idx="0"/>
          </p:cNvCxnSpPr>
          <p:nvPr/>
        </p:nvCxnSpPr>
        <p:spPr>
          <a:xfrm flipH="1">
            <a:off x="8040527" y="4785679"/>
            <a:ext cx="16279" cy="32900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D4FCC4C6-0B43-4EEE-A87A-9D3F69DC9FBB}"/>
              </a:ext>
            </a:extLst>
          </p:cNvPr>
          <p:cNvCxnSpPr>
            <a:cxnSpLocks/>
            <a:stCxn id="78" idx="4"/>
            <a:endCxn id="116" idx="0"/>
          </p:cNvCxnSpPr>
          <p:nvPr/>
        </p:nvCxnSpPr>
        <p:spPr>
          <a:xfrm>
            <a:off x="8056806" y="4785679"/>
            <a:ext cx="655033" cy="32009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3" name="Овал 112">
            <a:extLst>
              <a:ext uri="{FF2B5EF4-FFF2-40B4-BE49-F238E27FC236}">
                <a16:creationId xmlns:a16="http://schemas.microsoft.com/office/drawing/2014/main" id="{A4CDA1C0-8496-4064-AAA4-3B642855D82D}"/>
              </a:ext>
            </a:extLst>
          </p:cNvPr>
          <p:cNvSpPr/>
          <p:nvPr/>
        </p:nvSpPr>
        <p:spPr>
          <a:xfrm>
            <a:off x="6809708" y="5105773"/>
            <a:ext cx="771695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printf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4" name="Овал 113">
            <a:extLst>
              <a:ext uri="{FF2B5EF4-FFF2-40B4-BE49-F238E27FC236}">
                <a16:creationId xmlns:a16="http://schemas.microsoft.com/office/drawing/2014/main" id="{3C0B5720-0B0A-4054-BD16-ABDD70C108FD}"/>
              </a:ext>
            </a:extLst>
          </p:cNvPr>
          <p:cNvSpPr/>
          <p:nvPr/>
        </p:nvSpPr>
        <p:spPr>
          <a:xfrm>
            <a:off x="7716672" y="5114680"/>
            <a:ext cx="647710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args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BFDC389B-28E4-4907-8541-004A2373CF27}"/>
              </a:ext>
            </a:extLst>
          </p:cNvPr>
          <p:cNvSpPr/>
          <p:nvPr/>
        </p:nvSpPr>
        <p:spPr>
          <a:xfrm>
            <a:off x="7128470" y="5824135"/>
            <a:ext cx="184555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“Hello world!\n”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6" name="Овал 115">
            <a:extLst>
              <a:ext uri="{FF2B5EF4-FFF2-40B4-BE49-F238E27FC236}">
                <a16:creationId xmlns:a16="http://schemas.microsoft.com/office/drawing/2014/main" id="{9FBD6C36-1028-4722-964E-F1D9F82274C3}"/>
              </a:ext>
            </a:extLst>
          </p:cNvPr>
          <p:cNvSpPr/>
          <p:nvPr/>
        </p:nvSpPr>
        <p:spPr>
          <a:xfrm>
            <a:off x="8490052" y="5105773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;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D5253F96-24AC-49FB-955B-06C04EFC3837}"/>
              </a:ext>
            </a:extLst>
          </p:cNvPr>
          <p:cNvCxnSpPr>
            <a:cxnSpLocks/>
            <a:stCxn id="114" idx="4"/>
            <a:endCxn id="115" idx="0"/>
          </p:cNvCxnSpPr>
          <p:nvPr/>
        </p:nvCxnSpPr>
        <p:spPr>
          <a:xfrm>
            <a:off x="8040527" y="5547467"/>
            <a:ext cx="10723" cy="27666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8" name="Овал 117">
            <a:extLst>
              <a:ext uri="{FF2B5EF4-FFF2-40B4-BE49-F238E27FC236}">
                <a16:creationId xmlns:a16="http://schemas.microsoft.com/office/drawing/2014/main" id="{9B081938-F48D-4EDC-A242-70B629B561EC}"/>
              </a:ext>
            </a:extLst>
          </p:cNvPr>
          <p:cNvSpPr/>
          <p:nvPr/>
        </p:nvSpPr>
        <p:spPr>
          <a:xfrm>
            <a:off x="6536602" y="5806321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(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9" name="Овал 118">
            <a:extLst>
              <a:ext uri="{FF2B5EF4-FFF2-40B4-BE49-F238E27FC236}">
                <a16:creationId xmlns:a16="http://schemas.microsoft.com/office/drawing/2014/main" id="{B902B813-6753-499F-ADF8-2F50B25ABE3A}"/>
              </a:ext>
            </a:extLst>
          </p:cNvPr>
          <p:cNvSpPr/>
          <p:nvPr/>
        </p:nvSpPr>
        <p:spPr>
          <a:xfrm>
            <a:off x="9313703" y="5824135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)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A417C3C6-1BF5-47C2-BE25-76128C319C4A}"/>
              </a:ext>
            </a:extLst>
          </p:cNvPr>
          <p:cNvCxnSpPr>
            <a:cxnSpLocks/>
            <a:stCxn id="114" idx="4"/>
            <a:endCxn id="118" idx="0"/>
          </p:cNvCxnSpPr>
          <p:nvPr/>
        </p:nvCxnSpPr>
        <p:spPr>
          <a:xfrm flipH="1">
            <a:off x="6758389" y="5547467"/>
            <a:ext cx="1282138" cy="25885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133B27EE-6255-4DFD-BB2D-0C195FE7E556}"/>
              </a:ext>
            </a:extLst>
          </p:cNvPr>
          <p:cNvCxnSpPr>
            <a:cxnSpLocks/>
            <a:stCxn id="114" idx="4"/>
            <a:endCxn id="119" idx="0"/>
          </p:cNvCxnSpPr>
          <p:nvPr/>
        </p:nvCxnSpPr>
        <p:spPr>
          <a:xfrm>
            <a:off x="8040527" y="5547467"/>
            <a:ext cx="1494963" cy="27666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3ED20C6-2994-46B1-B2CD-B20271F8CB65}"/>
              </a:ext>
            </a:extLst>
          </p:cNvPr>
          <p:cNvCxnSpPr>
            <a:stCxn id="54" idx="4"/>
            <a:endCxn id="78" idx="0"/>
          </p:cNvCxnSpPr>
          <p:nvPr/>
        </p:nvCxnSpPr>
        <p:spPr>
          <a:xfrm flipH="1">
            <a:off x="8056806" y="4019133"/>
            <a:ext cx="1845603" cy="33375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AC629C89-B6AF-47E5-A673-13CFE05E5F42}"/>
              </a:ext>
            </a:extLst>
          </p:cNvPr>
          <p:cNvSpPr/>
          <p:nvPr/>
        </p:nvSpPr>
        <p:spPr>
          <a:xfrm>
            <a:off x="8245688" y="792081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}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855E60F6-C1A6-4FCF-9737-0225C4E35338}"/>
              </a:ext>
            </a:extLst>
          </p:cNvPr>
          <p:cNvSpPr/>
          <p:nvPr/>
        </p:nvSpPr>
        <p:spPr>
          <a:xfrm>
            <a:off x="5987628" y="779297"/>
            <a:ext cx="115316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return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60C2BA20-6BB2-4644-868A-1EBE3BE95896}"/>
              </a:ext>
            </a:extLst>
          </p:cNvPr>
          <p:cNvSpPr/>
          <p:nvPr/>
        </p:nvSpPr>
        <p:spPr>
          <a:xfrm>
            <a:off x="7270328" y="782940"/>
            <a:ext cx="37338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0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3280ED20-70CE-413D-B85E-C6887CDAC119}"/>
              </a:ext>
            </a:extLst>
          </p:cNvPr>
          <p:cNvSpPr/>
          <p:nvPr/>
        </p:nvSpPr>
        <p:spPr>
          <a:xfrm>
            <a:off x="7804998" y="779508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;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1E1E54DF-2250-4AAD-B87E-3A136350D334}"/>
              </a:ext>
            </a:extLst>
          </p:cNvPr>
          <p:cNvSpPr/>
          <p:nvPr/>
        </p:nvSpPr>
        <p:spPr>
          <a:xfrm>
            <a:off x="2670558" y="2435255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}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F5E7166-7F61-4CBD-AB51-BD1A7FE93ACA}"/>
              </a:ext>
            </a:extLst>
          </p:cNvPr>
          <p:cNvSpPr txBox="1"/>
          <p:nvPr/>
        </p:nvSpPr>
        <p:spPr>
          <a:xfrm>
            <a:off x="19675" y="3653319"/>
            <a:ext cx="3925608" cy="1477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dirty="0"/>
              <a:t>По первым </a:t>
            </a:r>
            <a:r>
              <a:rPr lang="en-US" dirty="0"/>
              <a:t>3</a:t>
            </a:r>
            <a:r>
              <a:rPr lang="ru-RU" dirty="0"/>
              <a:t> считанным лексемам синтаксический анализатор определяет операцию возврата и создает для вершин </a:t>
            </a:r>
            <a:r>
              <a:rPr lang="en-US" dirty="0"/>
              <a:t>return, </a:t>
            </a:r>
            <a:r>
              <a:rPr lang="en-US" dirty="0" err="1"/>
              <a:t>args</a:t>
            </a:r>
            <a:r>
              <a:rPr lang="en-US" dirty="0"/>
              <a:t>, ; </a:t>
            </a:r>
            <a:r>
              <a:rPr lang="ru-RU" dirty="0"/>
              <a:t>корень «</a:t>
            </a:r>
            <a:r>
              <a:rPr lang="en-US" dirty="0"/>
              <a:t>Ret</a:t>
            </a:r>
            <a:r>
              <a:rPr lang="ru-RU" dirty="0"/>
              <a:t>»</a:t>
            </a:r>
            <a:r>
              <a:rPr lang="en-US" dirty="0"/>
              <a:t>: </a:t>
            </a:r>
            <a:endParaRPr lang="ru-RU" dirty="0"/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EC02AB41-05A9-43FB-B1F4-A67ED3D15C69}"/>
              </a:ext>
            </a:extLst>
          </p:cNvPr>
          <p:cNvSpPr/>
          <p:nvPr/>
        </p:nvSpPr>
        <p:spPr>
          <a:xfrm>
            <a:off x="534546" y="5629760"/>
            <a:ext cx="80210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return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0DD9C3D2-000F-47B7-931F-ACF3E2F0427C}"/>
              </a:ext>
            </a:extLst>
          </p:cNvPr>
          <p:cNvSpPr/>
          <p:nvPr/>
        </p:nvSpPr>
        <p:spPr>
          <a:xfrm>
            <a:off x="1503552" y="5631385"/>
            <a:ext cx="647710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args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828068CD-282A-4B3D-8278-56189DC44D3E}"/>
              </a:ext>
            </a:extLst>
          </p:cNvPr>
          <p:cNvSpPr/>
          <p:nvPr/>
        </p:nvSpPr>
        <p:spPr>
          <a:xfrm>
            <a:off x="1619310" y="6275483"/>
            <a:ext cx="416194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2EC34FD7-FDCD-4527-A509-37F5C1C4EA67}"/>
              </a:ext>
            </a:extLst>
          </p:cNvPr>
          <p:cNvSpPr/>
          <p:nvPr/>
        </p:nvSpPr>
        <p:spPr>
          <a:xfrm>
            <a:off x="2338915" y="5640079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;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D5C1B982-AB9C-45D2-BA47-C016A6A16046}"/>
              </a:ext>
            </a:extLst>
          </p:cNvPr>
          <p:cNvCxnSpPr>
            <a:cxnSpLocks/>
            <a:stCxn id="80" idx="4"/>
            <a:endCxn id="81" idx="0"/>
          </p:cNvCxnSpPr>
          <p:nvPr/>
        </p:nvCxnSpPr>
        <p:spPr>
          <a:xfrm>
            <a:off x="1827407" y="6064172"/>
            <a:ext cx="0" cy="21131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0" name="Овал 89">
            <a:extLst>
              <a:ext uri="{FF2B5EF4-FFF2-40B4-BE49-F238E27FC236}">
                <a16:creationId xmlns:a16="http://schemas.microsoft.com/office/drawing/2014/main" id="{3725776E-3784-46B9-9B0C-8B393D51A8AB}"/>
              </a:ext>
            </a:extLst>
          </p:cNvPr>
          <p:cNvSpPr/>
          <p:nvPr/>
        </p:nvSpPr>
        <p:spPr>
          <a:xfrm>
            <a:off x="11619686" y="4352892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}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51BA6B6D-8961-4C03-990A-77FE3CB147A2}"/>
              </a:ext>
            </a:extLst>
          </p:cNvPr>
          <p:cNvSpPr/>
          <p:nvPr/>
        </p:nvSpPr>
        <p:spPr>
          <a:xfrm>
            <a:off x="1519775" y="4947590"/>
            <a:ext cx="647710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Ret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D3FEB659-DBCE-44C0-BC6B-D42F90E6D818}"/>
              </a:ext>
            </a:extLst>
          </p:cNvPr>
          <p:cNvCxnSpPr>
            <a:stCxn id="91" idx="4"/>
            <a:endCxn id="79" idx="0"/>
          </p:cNvCxnSpPr>
          <p:nvPr/>
        </p:nvCxnSpPr>
        <p:spPr>
          <a:xfrm flipH="1">
            <a:off x="935598" y="5380377"/>
            <a:ext cx="908032" cy="24938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9F7E253-3099-4BDA-86F0-9CE756230860}"/>
              </a:ext>
            </a:extLst>
          </p:cNvPr>
          <p:cNvCxnSpPr>
            <a:stCxn id="91" idx="4"/>
            <a:endCxn id="80" idx="0"/>
          </p:cNvCxnSpPr>
          <p:nvPr/>
        </p:nvCxnSpPr>
        <p:spPr>
          <a:xfrm flipH="1">
            <a:off x="1827407" y="5380377"/>
            <a:ext cx="16223" cy="25100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60B4117-8F5E-4D0D-BD59-74C7F5FEF173}"/>
              </a:ext>
            </a:extLst>
          </p:cNvPr>
          <p:cNvCxnSpPr>
            <a:stCxn id="91" idx="4"/>
            <a:endCxn id="82" idx="0"/>
          </p:cNvCxnSpPr>
          <p:nvPr/>
        </p:nvCxnSpPr>
        <p:spPr>
          <a:xfrm>
            <a:off x="1843630" y="5380377"/>
            <a:ext cx="717072" cy="25970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2" name="Овал 91">
            <a:extLst>
              <a:ext uri="{FF2B5EF4-FFF2-40B4-BE49-F238E27FC236}">
                <a16:creationId xmlns:a16="http://schemas.microsoft.com/office/drawing/2014/main" id="{907F08AB-2B2C-4E83-BCFB-40A21BCBAEF2}"/>
              </a:ext>
            </a:extLst>
          </p:cNvPr>
          <p:cNvSpPr/>
          <p:nvPr/>
        </p:nvSpPr>
        <p:spPr>
          <a:xfrm>
            <a:off x="9425575" y="5091600"/>
            <a:ext cx="78135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return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id="{902FEC37-AA75-4AFF-99F2-E7E44D55780C}"/>
              </a:ext>
            </a:extLst>
          </p:cNvPr>
          <p:cNvSpPr/>
          <p:nvPr/>
        </p:nvSpPr>
        <p:spPr>
          <a:xfrm>
            <a:off x="10302394" y="5093225"/>
            <a:ext cx="647710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args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id="{CF999324-FF83-4F88-81F7-7ADDFAF1D6A3}"/>
              </a:ext>
            </a:extLst>
          </p:cNvPr>
          <p:cNvSpPr/>
          <p:nvPr/>
        </p:nvSpPr>
        <p:spPr>
          <a:xfrm>
            <a:off x="10418152" y="5824135"/>
            <a:ext cx="416194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id="{C87A3BD7-C0C3-46F6-9665-BC03136FB709}"/>
              </a:ext>
            </a:extLst>
          </p:cNvPr>
          <p:cNvSpPr/>
          <p:nvPr/>
        </p:nvSpPr>
        <p:spPr>
          <a:xfrm>
            <a:off x="11137757" y="5101919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;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08D8844F-3C30-4E80-9A6B-7293EF726F24}"/>
              </a:ext>
            </a:extLst>
          </p:cNvPr>
          <p:cNvCxnSpPr>
            <a:cxnSpLocks/>
            <a:stCxn id="93" idx="4"/>
            <a:endCxn id="94" idx="0"/>
          </p:cNvCxnSpPr>
          <p:nvPr/>
        </p:nvCxnSpPr>
        <p:spPr>
          <a:xfrm>
            <a:off x="10626249" y="5526012"/>
            <a:ext cx="0" cy="29812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7" name="Овал 96">
            <a:extLst>
              <a:ext uri="{FF2B5EF4-FFF2-40B4-BE49-F238E27FC236}">
                <a16:creationId xmlns:a16="http://schemas.microsoft.com/office/drawing/2014/main" id="{161DC5DC-8A34-4EDF-8EF7-FE64A82617A6}"/>
              </a:ext>
            </a:extLst>
          </p:cNvPr>
          <p:cNvSpPr/>
          <p:nvPr/>
        </p:nvSpPr>
        <p:spPr>
          <a:xfrm>
            <a:off x="10292925" y="4329466"/>
            <a:ext cx="647710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Ret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CCEAFEF4-B9AF-4C94-ACAB-874E84410CBC}"/>
              </a:ext>
            </a:extLst>
          </p:cNvPr>
          <p:cNvCxnSpPr>
            <a:cxnSpLocks/>
            <a:stCxn id="97" idx="4"/>
            <a:endCxn id="92" idx="0"/>
          </p:cNvCxnSpPr>
          <p:nvPr/>
        </p:nvCxnSpPr>
        <p:spPr>
          <a:xfrm flipH="1">
            <a:off x="9816252" y="4762253"/>
            <a:ext cx="800528" cy="32934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9" name="Прямая со стрелкой 98">
            <a:extLst>
              <a:ext uri="{FF2B5EF4-FFF2-40B4-BE49-F238E27FC236}">
                <a16:creationId xmlns:a16="http://schemas.microsoft.com/office/drawing/2014/main" id="{1198663A-8608-4CB5-A0CE-28341C05F79A}"/>
              </a:ext>
            </a:extLst>
          </p:cNvPr>
          <p:cNvCxnSpPr>
            <a:stCxn id="97" idx="4"/>
            <a:endCxn id="93" idx="0"/>
          </p:cNvCxnSpPr>
          <p:nvPr/>
        </p:nvCxnSpPr>
        <p:spPr>
          <a:xfrm>
            <a:off x="10616780" y="4762253"/>
            <a:ext cx="9469" cy="33097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0C3847AD-7D84-414A-AC5C-06B9C2D9FF98}"/>
              </a:ext>
            </a:extLst>
          </p:cNvPr>
          <p:cNvCxnSpPr>
            <a:stCxn id="97" idx="4"/>
            <a:endCxn id="95" idx="0"/>
          </p:cNvCxnSpPr>
          <p:nvPr/>
        </p:nvCxnSpPr>
        <p:spPr>
          <a:xfrm>
            <a:off x="10616780" y="4762253"/>
            <a:ext cx="742764" cy="33966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675B03D5-5F78-4F5A-8E4E-0C8A514EDF04}"/>
              </a:ext>
            </a:extLst>
          </p:cNvPr>
          <p:cNvCxnSpPr>
            <a:stCxn id="54" idx="4"/>
            <a:endCxn id="97" idx="0"/>
          </p:cNvCxnSpPr>
          <p:nvPr/>
        </p:nvCxnSpPr>
        <p:spPr>
          <a:xfrm>
            <a:off x="9902409" y="4019133"/>
            <a:ext cx="714371" cy="31033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FE6CFF3-D16D-4002-905B-C437A1DEC3D6}"/>
              </a:ext>
            </a:extLst>
          </p:cNvPr>
          <p:cNvCxnSpPr>
            <a:stCxn id="54" idx="4"/>
            <a:endCxn id="90" idx="0"/>
          </p:cNvCxnSpPr>
          <p:nvPr/>
        </p:nvCxnSpPr>
        <p:spPr>
          <a:xfrm>
            <a:off x="9902409" y="4019133"/>
            <a:ext cx="1939064" cy="33375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1" name="Овал 70">
            <a:extLst>
              <a:ext uri="{FF2B5EF4-FFF2-40B4-BE49-F238E27FC236}">
                <a16:creationId xmlns:a16="http://schemas.microsoft.com/office/drawing/2014/main" id="{00740B1F-33A7-44D3-863A-E58E1D186677}"/>
              </a:ext>
            </a:extLst>
          </p:cNvPr>
          <p:cNvSpPr/>
          <p:nvPr/>
        </p:nvSpPr>
        <p:spPr>
          <a:xfrm>
            <a:off x="5700294" y="3569217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args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1" name="Овал 100">
            <a:extLst>
              <a:ext uri="{FF2B5EF4-FFF2-40B4-BE49-F238E27FC236}">
                <a16:creationId xmlns:a16="http://schemas.microsoft.com/office/drawing/2014/main" id="{E0806339-DCA9-4D52-9988-B8E2015F115D}"/>
              </a:ext>
            </a:extLst>
          </p:cNvPr>
          <p:cNvSpPr/>
          <p:nvPr/>
        </p:nvSpPr>
        <p:spPr>
          <a:xfrm>
            <a:off x="5478065" y="4211144"/>
            <a:ext cx="41483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(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2" name="Овал 101">
            <a:extLst>
              <a:ext uri="{FF2B5EF4-FFF2-40B4-BE49-F238E27FC236}">
                <a16:creationId xmlns:a16="http://schemas.microsoft.com/office/drawing/2014/main" id="{FFBD87DF-3AAB-4825-B625-7BEEE633400D}"/>
              </a:ext>
            </a:extLst>
          </p:cNvPr>
          <p:cNvSpPr/>
          <p:nvPr/>
        </p:nvSpPr>
        <p:spPr>
          <a:xfrm>
            <a:off x="6234999" y="4222190"/>
            <a:ext cx="387054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)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8E0DA195-1F85-469F-99E9-35774C827276}"/>
              </a:ext>
            </a:extLst>
          </p:cNvPr>
          <p:cNvCxnSpPr>
            <a:stCxn id="71" idx="4"/>
            <a:endCxn id="101" idx="0"/>
          </p:cNvCxnSpPr>
          <p:nvPr/>
        </p:nvCxnSpPr>
        <p:spPr>
          <a:xfrm flipH="1">
            <a:off x="5685482" y="4002004"/>
            <a:ext cx="381732" cy="20914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4" name="Прямая со стрелкой 103">
            <a:extLst>
              <a:ext uri="{FF2B5EF4-FFF2-40B4-BE49-F238E27FC236}">
                <a16:creationId xmlns:a16="http://schemas.microsoft.com/office/drawing/2014/main" id="{C042F709-F01B-4484-BD4D-10B3C628B31D}"/>
              </a:ext>
            </a:extLst>
          </p:cNvPr>
          <p:cNvCxnSpPr>
            <a:stCxn id="71" idx="4"/>
            <a:endCxn id="102" idx="0"/>
          </p:cNvCxnSpPr>
          <p:nvPr/>
        </p:nvCxnSpPr>
        <p:spPr>
          <a:xfrm>
            <a:off x="6067214" y="4002004"/>
            <a:ext cx="361312" cy="22018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9095110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E8BCD-9525-41C6-98F3-5C18FCD49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54" y="27743"/>
            <a:ext cx="10515600" cy="776781"/>
          </a:xfrm>
        </p:spPr>
        <p:txBody>
          <a:bodyPr/>
          <a:lstStyle/>
          <a:p>
            <a:pPr algn="ctr"/>
            <a:r>
              <a:rPr lang="ru-RU" dirty="0"/>
              <a:t>Синтаксическое дерево разбора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37181CE3-2FAA-45CF-8F00-1E3B5E27EFD8}"/>
              </a:ext>
            </a:extLst>
          </p:cNvPr>
          <p:cNvSpPr/>
          <p:nvPr/>
        </p:nvSpPr>
        <p:spPr>
          <a:xfrm>
            <a:off x="3309527" y="1192544"/>
            <a:ext cx="137760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Module</a:t>
            </a:r>
            <a:endParaRPr kumimoji="0" lang="ru-RU" sz="1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9228F7D-1FFB-44B3-935F-CC14A98BC756}"/>
              </a:ext>
            </a:extLst>
          </p:cNvPr>
          <p:cNvSpPr/>
          <p:nvPr/>
        </p:nvSpPr>
        <p:spPr>
          <a:xfrm>
            <a:off x="740147" y="2183967"/>
            <a:ext cx="137760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Directive</a:t>
            </a:r>
            <a:endParaRPr kumimoji="0" lang="ru-RU" sz="1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61DD284E-0812-4F92-8178-C127285E7431}"/>
              </a:ext>
            </a:extLst>
          </p:cNvPr>
          <p:cNvSpPr/>
          <p:nvPr/>
        </p:nvSpPr>
        <p:spPr>
          <a:xfrm>
            <a:off x="124739" y="3223860"/>
            <a:ext cx="475788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#</a:t>
            </a:r>
            <a:endParaRPr kumimoji="0" lang="ru-RU" sz="1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2367EDF-2805-4FF2-8494-C9B4562AE57E}"/>
              </a:ext>
            </a:extLst>
          </p:cNvPr>
          <p:cNvSpPr/>
          <p:nvPr/>
        </p:nvSpPr>
        <p:spPr>
          <a:xfrm>
            <a:off x="721169" y="3200210"/>
            <a:ext cx="939595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include</a:t>
            </a:r>
            <a:endParaRPr kumimoji="0" lang="ru-RU" sz="1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5F5FA14-09F2-41EC-B0B9-EDD07EE3CB6A}"/>
              </a:ext>
            </a:extLst>
          </p:cNvPr>
          <p:cNvSpPr/>
          <p:nvPr/>
        </p:nvSpPr>
        <p:spPr>
          <a:xfrm>
            <a:off x="1818595" y="3223860"/>
            <a:ext cx="1158445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</a:t>
            </a:r>
            <a:r>
              <a:rPr kumimoji="0" lang="en-US" sz="14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stdio.h</a:t>
            </a: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&gt;</a:t>
            </a:r>
            <a:endParaRPr kumimoji="0" lang="ru-RU" sz="1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E69F8FF-21D0-4269-BA4F-FE6FE62A28CD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362633" y="2616754"/>
            <a:ext cx="1066319" cy="60710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76F37CE4-FD87-46D8-89E7-8AA4DDAF6824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1190967" y="2616754"/>
            <a:ext cx="237985" cy="58345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7DBA1A7F-DD97-4529-82FB-40625B4F9FA2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1428952" y="2616754"/>
            <a:ext cx="968866" cy="60710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999F2B4A-29CD-4D3C-9276-4B88FD7C7F2B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 flipH="1">
            <a:off x="1428952" y="1625331"/>
            <a:ext cx="2569380" cy="55863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316CC0CC-5D26-4C06-9E04-1A31C9C11DB0}"/>
              </a:ext>
            </a:extLst>
          </p:cNvPr>
          <p:cNvCxnSpPr>
            <a:cxnSpLocks/>
            <a:stCxn id="3" idx="4"/>
            <a:endCxn id="67" idx="0"/>
          </p:cNvCxnSpPr>
          <p:nvPr/>
        </p:nvCxnSpPr>
        <p:spPr>
          <a:xfrm>
            <a:off x="3998332" y="1625331"/>
            <a:ext cx="3138603" cy="57167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1" name="TextBox 260">
            <a:extLst>
              <a:ext uri="{FF2B5EF4-FFF2-40B4-BE49-F238E27FC236}">
                <a16:creationId xmlns:a16="http://schemas.microsoft.com/office/drawing/2014/main" id="{C8E1CD66-4F74-4C0D-8623-CF9C0AA31CEC}"/>
              </a:ext>
            </a:extLst>
          </p:cNvPr>
          <p:cNvSpPr txBox="1"/>
          <p:nvPr/>
        </p:nvSpPr>
        <p:spPr>
          <a:xfrm>
            <a:off x="7669573" y="841815"/>
            <a:ext cx="4236720" cy="830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Для </a:t>
            </a:r>
            <a:r>
              <a:rPr lang="ru-RU" sz="2400" dirty="0"/>
              <a:t>поддеревьев создается корень «М</a:t>
            </a:r>
            <a:r>
              <a:rPr lang="en-US" sz="2400" dirty="0" err="1"/>
              <a:t>odule</a:t>
            </a:r>
            <a:r>
              <a:rPr lang="ru-RU" sz="2400" dirty="0"/>
              <a:t>»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A04ECA51-E302-49CA-A9CE-81F04ECD5B1A}"/>
              </a:ext>
            </a:extLst>
          </p:cNvPr>
          <p:cNvSpPr/>
          <p:nvPr/>
        </p:nvSpPr>
        <p:spPr>
          <a:xfrm>
            <a:off x="9516108" y="3260191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body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4A019EB0-15F8-4ABA-AFE2-170E0B4CFAA1}"/>
              </a:ext>
            </a:extLst>
          </p:cNvPr>
          <p:cNvSpPr/>
          <p:nvPr/>
        </p:nvSpPr>
        <p:spPr>
          <a:xfrm>
            <a:off x="4428307" y="3235754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main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1FB0366B-1A6C-495C-BEE7-E637B6645E34}"/>
              </a:ext>
            </a:extLst>
          </p:cNvPr>
          <p:cNvSpPr/>
          <p:nvPr/>
        </p:nvSpPr>
        <p:spPr>
          <a:xfrm>
            <a:off x="3765926" y="3235753"/>
            <a:ext cx="464812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int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07DDAABD-807D-475B-960D-F5DB26C9E529}"/>
              </a:ext>
            </a:extLst>
          </p:cNvPr>
          <p:cNvSpPr/>
          <p:nvPr/>
        </p:nvSpPr>
        <p:spPr>
          <a:xfrm>
            <a:off x="7191559" y="4262904"/>
            <a:ext cx="387054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{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A85A55D4-38FA-4A2D-A1F4-CA8E7598D8BF}"/>
              </a:ext>
            </a:extLst>
          </p:cNvPr>
          <p:cNvCxnSpPr>
            <a:stCxn id="43" idx="4"/>
            <a:endCxn id="63" idx="0"/>
          </p:cNvCxnSpPr>
          <p:nvPr/>
        </p:nvCxnSpPr>
        <p:spPr>
          <a:xfrm flipH="1">
            <a:off x="7385086" y="3692978"/>
            <a:ext cx="2497942" cy="56992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7" name="Овал 66">
            <a:extLst>
              <a:ext uri="{FF2B5EF4-FFF2-40B4-BE49-F238E27FC236}">
                <a16:creationId xmlns:a16="http://schemas.microsoft.com/office/drawing/2014/main" id="{1E0A74B9-B9FA-47A9-8F5A-A602BAE348A2}"/>
              </a:ext>
            </a:extLst>
          </p:cNvPr>
          <p:cNvSpPr/>
          <p:nvPr/>
        </p:nvSpPr>
        <p:spPr>
          <a:xfrm>
            <a:off x="6460488" y="2197004"/>
            <a:ext cx="135289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Func_decl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76B30675-9EAE-4B1B-B09E-869835FB4E47}"/>
              </a:ext>
            </a:extLst>
          </p:cNvPr>
          <p:cNvCxnSpPr>
            <a:stCxn id="67" idx="4"/>
            <a:endCxn id="48" idx="0"/>
          </p:cNvCxnSpPr>
          <p:nvPr/>
        </p:nvCxnSpPr>
        <p:spPr>
          <a:xfrm flipH="1">
            <a:off x="3998332" y="2629791"/>
            <a:ext cx="3138603" cy="60596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819E02B4-1154-4703-A913-88143DC1C45C}"/>
              </a:ext>
            </a:extLst>
          </p:cNvPr>
          <p:cNvCxnSpPr>
            <a:stCxn id="67" idx="4"/>
            <a:endCxn id="44" idx="0"/>
          </p:cNvCxnSpPr>
          <p:nvPr/>
        </p:nvCxnSpPr>
        <p:spPr>
          <a:xfrm flipH="1">
            <a:off x="4795227" y="2629791"/>
            <a:ext cx="2341708" cy="60596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CB572EC8-D1AA-4F18-B48F-BF449807E530}"/>
              </a:ext>
            </a:extLst>
          </p:cNvPr>
          <p:cNvCxnSpPr>
            <a:stCxn id="67" idx="4"/>
          </p:cNvCxnSpPr>
          <p:nvPr/>
        </p:nvCxnSpPr>
        <p:spPr>
          <a:xfrm flipH="1">
            <a:off x="5726635" y="2629791"/>
            <a:ext cx="1410300" cy="60596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122F6F11-55C9-46FF-915E-4D3BFD4C936B}"/>
              </a:ext>
            </a:extLst>
          </p:cNvPr>
          <p:cNvCxnSpPr>
            <a:stCxn id="67" idx="4"/>
            <a:endCxn id="43" idx="0"/>
          </p:cNvCxnSpPr>
          <p:nvPr/>
        </p:nvCxnSpPr>
        <p:spPr>
          <a:xfrm>
            <a:off x="7136935" y="2629791"/>
            <a:ext cx="2746093" cy="6304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2" name="Овал 71">
            <a:extLst>
              <a:ext uri="{FF2B5EF4-FFF2-40B4-BE49-F238E27FC236}">
                <a16:creationId xmlns:a16="http://schemas.microsoft.com/office/drawing/2014/main" id="{1E2F5D8D-8C28-4970-81C7-AB6CEF28473A}"/>
              </a:ext>
            </a:extLst>
          </p:cNvPr>
          <p:cNvSpPr/>
          <p:nvPr/>
        </p:nvSpPr>
        <p:spPr>
          <a:xfrm>
            <a:off x="7768933" y="4289380"/>
            <a:ext cx="653711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Call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680F41AE-3C5F-43B0-9DB8-05195E2A4497}"/>
              </a:ext>
            </a:extLst>
          </p:cNvPr>
          <p:cNvCxnSpPr>
            <a:cxnSpLocks/>
            <a:stCxn id="72" idx="4"/>
            <a:endCxn id="76" idx="0"/>
          </p:cNvCxnSpPr>
          <p:nvPr/>
        </p:nvCxnSpPr>
        <p:spPr>
          <a:xfrm flipH="1">
            <a:off x="7234539" y="4722167"/>
            <a:ext cx="861250" cy="43682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491124B3-F746-43EF-A086-58A343DC6DB0}"/>
              </a:ext>
            </a:extLst>
          </p:cNvPr>
          <p:cNvCxnSpPr>
            <a:cxnSpLocks/>
            <a:stCxn id="72" idx="4"/>
            <a:endCxn id="77" idx="0"/>
          </p:cNvCxnSpPr>
          <p:nvPr/>
        </p:nvCxnSpPr>
        <p:spPr>
          <a:xfrm flipH="1">
            <a:off x="8079510" y="4722167"/>
            <a:ext cx="16279" cy="44573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C1159CE4-45CA-4B1D-B429-9C61488FC2C8}"/>
              </a:ext>
            </a:extLst>
          </p:cNvPr>
          <p:cNvCxnSpPr>
            <a:cxnSpLocks/>
            <a:stCxn id="72" idx="4"/>
            <a:endCxn id="79" idx="0"/>
          </p:cNvCxnSpPr>
          <p:nvPr/>
        </p:nvCxnSpPr>
        <p:spPr>
          <a:xfrm>
            <a:off x="8095789" y="4722167"/>
            <a:ext cx="655033" cy="43682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Овал 75">
            <a:extLst>
              <a:ext uri="{FF2B5EF4-FFF2-40B4-BE49-F238E27FC236}">
                <a16:creationId xmlns:a16="http://schemas.microsoft.com/office/drawing/2014/main" id="{5CFD196D-C1C7-45DD-AA20-ECE80FC5E05F}"/>
              </a:ext>
            </a:extLst>
          </p:cNvPr>
          <p:cNvSpPr/>
          <p:nvPr/>
        </p:nvSpPr>
        <p:spPr>
          <a:xfrm>
            <a:off x="6848691" y="5158994"/>
            <a:ext cx="771695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printf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9CD89205-25FC-4EEA-925A-3B2AB3629EC7}"/>
              </a:ext>
            </a:extLst>
          </p:cNvPr>
          <p:cNvSpPr/>
          <p:nvPr/>
        </p:nvSpPr>
        <p:spPr>
          <a:xfrm>
            <a:off x="7755655" y="5167901"/>
            <a:ext cx="647710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args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4423EA93-5C6B-4CEF-9681-38747AD202AC}"/>
              </a:ext>
            </a:extLst>
          </p:cNvPr>
          <p:cNvSpPr/>
          <p:nvPr/>
        </p:nvSpPr>
        <p:spPr>
          <a:xfrm>
            <a:off x="7167453" y="6003815"/>
            <a:ext cx="184555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“Hello world!\n”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5A8A868F-D82F-4E34-878D-16EB745A3FAD}"/>
              </a:ext>
            </a:extLst>
          </p:cNvPr>
          <p:cNvSpPr/>
          <p:nvPr/>
        </p:nvSpPr>
        <p:spPr>
          <a:xfrm>
            <a:off x="8529035" y="5158994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;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C5C4E4DC-4216-4F92-AA02-AC7BC6B71A7C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8079510" y="5600688"/>
            <a:ext cx="10723" cy="40312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1" name="Овал 80">
            <a:extLst>
              <a:ext uri="{FF2B5EF4-FFF2-40B4-BE49-F238E27FC236}">
                <a16:creationId xmlns:a16="http://schemas.microsoft.com/office/drawing/2014/main" id="{EA81C263-687D-49FC-B2DE-13FE4DE197A8}"/>
              </a:ext>
            </a:extLst>
          </p:cNvPr>
          <p:cNvSpPr/>
          <p:nvPr/>
        </p:nvSpPr>
        <p:spPr>
          <a:xfrm>
            <a:off x="6650936" y="5986001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(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9CB4CF75-CA35-47F6-820A-FEF48871F48F}"/>
              </a:ext>
            </a:extLst>
          </p:cNvPr>
          <p:cNvSpPr/>
          <p:nvPr/>
        </p:nvSpPr>
        <p:spPr>
          <a:xfrm>
            <a:off x="9075233" y="5986000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)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EFBE03EC-62EC-4467-BD07-483CE15240B7}"/>
              </a:ext>
            </a:extLst>
          </p:cNvPr>
          <p:cNvCxnSpPr>
            <a:cxnSpLocks/>
            <a:stCxn id="77" idx="4"/>
            <a:endCxn id="81" idx="0"/>
          </p:cNvCxnSpPr>
          <p:nvPr/>
        </p:nvCxnSpPr>
        <p:spPr>
          <a:xfrm flipH="1">
            <a:off x="6872723" y="5600688"/>
            <a:ext cx="1206787" cy="38531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C329FDB6-6FDE-4578-A7F7-5D45020FD561}"/>
              </a:ext>
            </a:extLst>
          </p:cNvPr>
          <p:cNvCxnSpPr>
            <a:cxnSpLocks/>
            <a:stCxn id="77" idx="4"/>
            <a:endCxn id="82" idx="0"/>
          </p:cNvCxnSpPr>
          <p:nvPr/>
        </p:nvCxnSpPr>
        <p:spPr>
          <a:xfrm>
            <a:off x="8079510" y="5600688"/>
            <a:ext cx="1217510" cy="38531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E9E812F2-790A-4B1E-9089-6E34DB484389}"/>
              </a:ext>
            </a:extLst>
          </p:cNvPr>
          <p:cNvCxnSpPr>
            <a:stCxn id="43" idx="4"/>
            <a:endCxn id="72" idx="0"/>
          </p:cNvCxnSpPr>
          <p:nvPr/>
        </p:nvCxnSpPr>
        <p:spPr>
          <a:xfrm flipH="1">
            <a:off x="8095789" y="3692978"/>
            <a:ext cx="1787239" cy="59640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Овал 85">
            <a:extLst>
              <a:ext uri="{FF2B5EF4-FFF2-40B4-BE49-F238E27FC236}">
                <a16:creationId xmlns:a16="http://schemas.microsoft.com/office/drawing/2014/main" id="{70FB2F30-8694-4808-AAC7-4A67C5EB8F68}"/>
              </a:ext>
            </a:extLst>
          </p:cNvPr>
          <p:cNvSpPr/>
          <p:nvPr/>
        </p:nvSpPr>
        <p:spPr>
          <a:xfrm>
            <a:off x="11066115" y="4292610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}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FF2CAEC6-2FD1-4AC6-89B6-5C3570CF464B}"/>
              </a:ext>
            </a:extLst>
          </p:cNvPr>
          <p:cNvSpPr/>
          <p:nvPr/>
        </p:nvSpPr>
        <p:spPr>
          <a:xfrm>
            <a:off x="9406194" y="5144821"/>
            <a:ext cx="78135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return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94C4A598-9FE4-4F5B-9241-75165D48D6D3}"/>
              </a:ext>
            </a:extLst>
          </p:cNvPr>
          <p:cNvSpPr/>
          <p:nvPr/>
        </p:nvSpPr>
        <p:spPr>
          <a:xfrm>
            <a:off x="10283013" y="5146446"/>
            <a:ext cx="647710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args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14B8DF61-0EAB-4A20-83AE-B075D5B92C8F}"/>
              </a:ext>
            </a:extLst>
          </p:cNvPr>
          <p:cNvSpPr/>
          <p:nvPr/>
        </p:nvSpPr>
        <p:spPr>
          <a:xfrm>
            <a:off x="10398771" y="6003815"/>
            <a:ext cx="416194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5DB53F05-56E0-404E-903A-30EC5BF053E1}"/>
              </a:ext>
            </a:extLst>
          </p:cNvPr>
          <p:cNvSpPr/>
          <p:nvPr/>
        </p:nvSpPr>
        <p:spPr>
          <a:xfrm>
            <a:off x="11016507" y="5155140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;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BDFA50ED-C0FA-459B-9CBD-2FB2A563F459}"/>
              </a:ext>
            </a:extLst>
          </p:cNvPr>
          <p:cNvCxnSpPr>
            <a:cxnSpLocks/>
            <a:stCxn id="89" idx="4"/>
            <a:endCxn id="90" idx="0"/>
          </p:cNvCxnSpPr>
          <p:nvPr/>
        </p:nvCxnSpPr>
        <p:spPr>
          <a:xfrm>
            <a:off x="10606868" y="5579233"/>
            <a:ext cx="0" cy="42458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3" name="Овал 92">
            <a:extLst>
              <a:ext uri="{FF2B5EF4-FFF2-40B4-BE49-F238E27FC236}">
                <a16:creationId xmlns:a16="http://schemas.microsoft.com/office/drawing/2014/main" id="{311AA29F-B082-49FA-B851-D379B520A67B}"/>
              </a:ext>
            </a:extLst>
          </p:cNvPr>
          <p:cNvSpPr/>
          <p:nvPr/>
        </p:nvSpPr>
        <p:spPr>
          <a:xfrm>
            <a:off x="10273544" y="4265954"/>
            <a:ext cx="647710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Ret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DD0C4E75-D69A-4101-B308-85B49496ACCB}"/>
              </a:ext>
            </a:extLst>
          </p:cNvPr>
          <p:cNvCxnSpPr>
            <a:cxnSpLocks/>
            <a:stCxn id="93" idx="4"/>
            <a:endCxn id="87" idx="0"/>
          </p:cNvCxnSpPr>
          <p:nvPr/>
        </p:nvCxnSpPr>
        <p:spPr>
          <a:xfrm flipH="1">
            <a:off x="9796871" y="4698741"/>
            <a:ext cx="800528" cy="44608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763914AD-52D8-44E6-9EAA-B821565335BC}"/>
              </a:ext>
            </a:extLst>
          </p:cNvPr>
          <p:cNvCxnSpPr>
            <a:stCxn id="93" idx="4"/>
            <a:endCxn id="89" idx="0"/>
          </p:cNvCxnSpPr>
          <p:nvPr/>
        </p:nvCxnSpPr>
        <p:spPr>
          <a:xfrm>
            <a:off x="10597399" y="4698741"/>
            <a:ext cx="9469" cy="44770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8E2BC699-C8F8-45EF-B80B-A4AA8689DCA8}"/>
              </a:ext>
            </a:extLst>
          </p:cNvPr>
          <p:cNvCxnSpPr>
            <a:stCxn id="93" idx="4"/>
            <a:endCxn id="91" idx="0"/>
          </p:cNvCxnSpPr>
          <p:nvPr/>
        </p:nvCxnSpPr>
        <p:spPr>
          <a:xfrm>
            <a:off x="10597399" y="4698741"/>
            <a:ext cx="640895" cy="45639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EA65C253-EE19-42E3-90BE-2CE8D5271B11}"/>
              </a:ext>
            </a:extLst>
          </p:cNvPr>
          <p:cNvCxnSpPr>
            <a:stCxn id="43" idx="4"/>
            <a:endCxn id="93" idx="0"/>
          </p:cNvCxnSpPr>
          <p:nvPr/>
        </p:nvCxnSpPr>
        <p:spPr>
          <a:xfrm>
            <a:off x="9883028" y="3692978"/>
            <a:ext cx="714371" cy="57297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561D5D20-7D88-4C18-BB88-719C96EB84B3}"/>
              </a:ext>
            </a:extLst>
          </p:cNvPr>
          <p:cNvCxnSpPr>
            <a:stCxn id="43" idx="4"/>
            <a:endCxn id="86" idx="0"/>
          </p:cNvCxnSpPr>
          <p:nvPr/>
        </p:nvCxnSpPr>
        <p:spPr>
          <a:xfrm>
            <a:off x="9883028" y="3692978"/>
            <a:ext cx="1404874" cy="59963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8" name="Овал 57">
            <a:extLst>
              <a:ext uri="{FF2B5EF4-FFF2-40B4-BE49-F238E27FC236}">
                <a16:creationId xmlns:a16="http://schemas.microsoft.com/office/drawing/2014/main" id="{00740B1F-33A7-44D3-863A-E58E1D186677}"/>
              </a:ext>
            </a:extLst>
          </p:cNvPr>
          <p:cNvSpPr/>
          <p:nvPr/>
        </p:nvSpPr>
        <p:spPr>
          <a:xfrm>
            <a:off x="5254473" y="3260191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args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E0806339-DCA9-4D52-9988-B8E2015F115D}"/>
              </a:ext>
            </a:extLst>
          </p:cNvPr>
          <p:cNvSpPr/>
          <p:nvPr/>
        </p:nvSpPr>
        <p:spPr>
          <a:xfrm>
            <a:off x="5032244" y="3902118"/>
            <a:ext cx="41483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(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FFBD87DF-3AAB-4825-B625-7BEEE633400D}"/>
              </a:ext>
            </a:extLst>
          </p:cNvPr>
          <p:cNvSpPr/>
          <p:nvPr/>
        </p:nvSpPr>
        <p:spPr>
          <a:xfrm>
            <a:off x="5789178" y="3913164"/>
            <a:ext cx="387054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)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8E0DA195-1F85-469F-99E9-35774C827276}"/>
              </a:ext>
            </a:extLst>
          </p:cNvPr>
          <p:cNvCxnSpPr>
            <a:stCxn id="58" idx="4"/>
            <a:endCxn id="60" idx="0"/>
          </p:cNvCxnSpPr>
          <p:nvPr/>
        </p:nvCxnSpPr>
        <p:spPr>
          <a:xfrm flipH="1">
            <a:off x="5239661" y="3692978"/>
            <a:ext cx="381732" cy="20914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C042F709-F01B-4484-BD4D-10B3C628B31D}"/>
              </a:ext>
            </a:extLst>
          </p:cNvPr>
          <p:cNvCxnSpPr>
            <a:stCxn id="58" idx="4"/>
            <a:endCxn id="62" idx="0"/>
          </p:cNvCxnSpPr>
          <p:nvPr/>
        </p:nvCxnSpPr>
        <p:spPr>
          <a:xfrm>
            <a:off x="5621393" y="3692978"/>
            <a:ext cx="361312" cy="22018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085285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907</Words>
  <Application>Microsoft Office PowerPoint</Application>
  <PresentationFormat>Широкоэкранный</PresentationFormat>
  <Paragraphs>266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Тема Office</vt:lpstr>
      <vt:lpstr>Программа «Hello, World!» на языке Си.</vt:lpstr>
      <vt:lpstr>Практическая задача</vt:lpstr>
      <vt:lpstr>Код программы</vt:lpstr>
      <vt:lpstr>Подготовка к построению дерева</vt:lpstr>
      <vt:lpstr>Построение дерева. Этап 1</vt:lpstr>
      <vt:lpstr>Построение дерева. Этап 2</vt:lpstr>
      <vt:lpstr>Построение дерева. Этап 3</vt:lpstr>
      <vt:lpstr>Построение дерева. Этап 4</vt:lpstr>
      <vt:lpstr>Синтаксическое дерево разбора</vt:lpstr>
      <vt:lpstr>Описание построенного дерева</vt:lpstr>
      <vt:lpstr>Синтаксические правила</vt:lpstr>
      <vt:lpstr>Вершина «Directive»</vt:lpstr>
      <vt:lpstr>Вершина «Func_decl»</vt:lpstr>
      <vt:lpstr>Вершина «Call»</vt:lpstr>
      <vt:lpstr>Вершина «Ret»</vt:lpstr>
      <vt:lpstr>Общие синтаксические правила:</vt:lpstr>
      <vt:lpstr>Вывод по задаче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«Hello, World!» на языке Си.</dc:title>
  <cp:lastModifiedBy>Игорь Михайлов</cp:lastModifiedBy>
  <cp:revision>142</cp:revision>
  <dcterms:modified xsi:type="dcterms:W3CDTF">2021-01-25T14:28:44Z</dcterms:modified>
</cp:coreProperties>
</file>