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/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pPr/>
            <a:r>
              <a:t>№3. Решение задач на построение БНФ</a:t>
            </a:r>
          </a:p>
        </p:txBody>
      </p:sp>
      <p:sp>
        <p:nvSpPr>
          <p:cNvPr id="113" name="Подзаголовок 2"/>
          <p:cNvSpPr txBox="1"/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114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03.11.2020</a:t>
            </a:r>
          </a:p>
          <a:p>
            <a:pPr algn="ctr"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Петрозаводский Государственный Университет</a:t>
            </a:r>
          </a:p>
        </p:txBody>
      </p:sp>
      <p:sp>
        <p:nvSpPr>
          <p:cNvPr id="115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Отступы"/>
          <p:cNvSpPr txBox="1"/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С. Отступы</a:t>
            </a:r>
          </a:p>
        </p:txBody>
      </p:sp>
      <p:sp>
        <p:nvSpPr>
          <p:cNvPr id="175" name="Пробелы: « »;…"/>
          <p:cNvSpPr txBox="1"/>
          <p:nvPr/>
        </p:nvSpPr>
        <p:spPr>
          <a:xfrm>
            <a:off x="293620" y="2059233"/>
            <a:ext cx="2847288" cy="968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Пробелы: « »;</a:t>
            </a:r>
            <a:endParaRPr sz="3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Табуляция: «    »;</a:t>
            </a:r>
          </a:p>
        </p:txBody>
      </p:sp>
      <p:sp>
        <p:nvSpPr>
          <p:cNvPr id="176" name="Лексический анализатор не вносит лексему символов отступа в таблицу и они не попадают в цепочку."/>
          <p:cNvSpPr txBox="1"/>
          <p:nvPr/>
        </p:nvSpPr>
        <p:spPr>
          <a:xfrm>
            <a:off x="458418" y="3921878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Лексический анализатор не вносит лексему символов отступа в таблицу и они не попадают в цепочку.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. Пример работы лексического анализатора"/>
          <p:cNvSpPr txBox="1"/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pPr/>
            <a:r>
              <a:t>C. Пример работы лексического анализатора</a:t>
            </a:r>
          </a:p>
        </p:txBody>
      </p:sp>
      <p:sp>
        <p:nvSpPr>
          <p:cNvPr id="179" name="2*A1*A3 + 1/2*PI/A2"/>
          <p:cNvSpPr txBox="1"/>
          <p:nvPr/>
        </p:nvSpPr>
        <p:spPr>
          <a:xfrm>
            <a:off x="2961288" y="1554481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sp>
        <p:nvSpPr>
          <p:cNvPr id="180" name="Имеется выражение"/>
          <p:cNvSpPr txBox="1"/>
          <p:nvPr/>
        </p:nvSpPr>
        <p:spPr>
          <a:xfrm>
            <a:off x="503329" y="1592582"/>
            <a:ext cx="233309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Имеется выражение</a:t>
            </a:r>
          </a:p>
        </p:txBody>
      </p:sp>
      <p:sp>
        <p:nvSpPr>
          <p:cNvPr id="181" name="A1, A3, PI и A2 - переменные. Пусть они уже были инициализированы ранее, тогда информационная…"/>
          <p:cNvSpPr txBox="1"/>
          <p:nvPr/>
        </p:nvSpPr>
        <p:spPr>
          <a:xfrm>
            <a:off x="527376" y="2173475"/>
            <a:ext cx="11022913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A1, A3, PI и A2 - переменные. Пусть они уже были инициализированы ранее, тогда информационная</a:t>
            </a:r>
          </a:p>
          <a:p>
            <a:pPr/>
            <a:r>
              <a:t>таблица на начало обработки выражения имеет вид:</a:t>
            </a:r>
          </a:p>
        </p:txBody>
      </p:sp>
      <p:graphicFrame>
        <p:nvGraphicFramePr>
          <p:cNvPr id="182" name="Таблица"/>
          <p:cNvGraphicFramePr/>
          <p:nvPr/>
        </p:nvGraphicFramePr>
        <p:xfrm>
          <a:off x="4885518" y="3212094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3" name="1"/>
          <p:cNvSpPr txBox="1"/>
          <p:nvPr/>
        </p:nvSpPr>
        <p:spPr>
          <a:xfrm>
            <a:off x="4620247" y="467259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84" name="2"/>
          <p:cNvSpPr txBox="1"/>
          <p:nvPr/>
        </p:nvSpPr>
        <p:spPr>
          <a:xfrm>
            <a:off x="4620247" y="53356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85" name="3"/>
          <p:cNvSpPr txBox="1"/>
          <p:nvPr/>
        </p:nvSpPr>
        <p:spPr>
          <a:xfrm>
            <a:off x="4620247" y="599879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86" name="0"/>
          <p:cNvSpPr txBox="1"/>
          <p:nvPr/>
        </p:nvSpPr>
        <p:spPr>
          <a:xfrm>
            <a:off x="4620247" y="40094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. Пример работы лексического анализатора"/>
          <p:cNvSpPr txBox="1"/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pPr/>
            <a:r>
              <a:t>C. Пример работы лексического анализатора</a:t>
            </a:r>
          </a:p>
        </p:txBody>
      </p:sp>
      <p:sp>
        <p:nvSpPr>
          <p:cNvPr id="189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190" name="Таблица"/>
          <p:cNvGraphicFramePr/>
          <p:nvPr/>
        </p:nvGraphicFramePr>
        <p:xfrm>
          <a:off x="9226063" y="2286271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1" name="1"/>
          <p:cNvSpPr txBox="1"/>
          <p:nvPr/>
        </p:nvSpPr>
        <p:spPr>
          <a:xfrm>
            <a:off x="8984839" y="375879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92" name="2"/>
          <p:cNvSpPr txBox="1"/>
          <p:nvPr/>
        </p:nvSpPr>
        <p:spPr>
          <a:xfrm>
            <a:off x="8984839" y="442189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93" name="3"/>
          <p:cNvSpPr txBox="1"/>
          <p:nvPr/>
        </p:nvSpPr>
        <p:spPr>
          <a:xfrm>
            <a:off x="8984839" y="508499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94" name="4"/>
          <p:cNvSpPr txBox="1"/>
          <p:nvPr/>
        </p:nvSpPr>
        <p:spPr>
          <a:xfrm>
            <a:off x="8984839" y="5748092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95" name="ЛА считывает первую лексему выражения - 2"/>
          <p:cNvSpPr txBox="1"/>
          <p:nvPr/>
        </p:nvSpPr>
        <p:spPr>
          <a:xfrm>
            <a:off x="419163" y="2377877"/>
            <a:ext cx="50728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ЛА считывает первую лексему выражения - </a:t>
            </a:r>
            <a:r>
              <a:rPr b="1"/>
              <a:t>2</a:t>
            </a:r>
          </a:p>
        </p:txBody>
      </p:sp>
      <p:sp>
        <p:nvSpPr>
          <p:cNvPr id="196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sp>
        <p:nvSpPr>
          <p:cNvPr id="197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Цепочка лексем</a:t>
            </a:r>
          </a:p>
        </p:txBody>
      </p:sp>
      <p:sp>
        <p:nvSpPr>
          <p:cNvPr id="198" name="Это числовая константа. Она добавляется в информационную таблицу,…"/>
          <p:cNvSpPr txBox="1"/>
          <p:nvPr/>
        </p:nvSpPr>
        <p:spPr>
          <a:xfrm>
            <a:off x="443211" y="2873667"/>
            <a:ext cx="7939603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Это числовая константа. Она добавляется в информационную таблицу,</a:t>
            </a:r>
          </a:p>
          <a:p>
            <a:pPr/>
            <a:r>
              <a:t>так как ранее не встречалась.</a:t>
            </a:r>
          </a:p>
        </p:txBody>
      </p:sp>
      <p:graphicFrame>
        <p:nvGraphicFramePr>
          <p:cNvPr id="199" name="Таблица"/>
          <p:cNvGraphicFramePr/>
          <p:nvPr/>
        </p:nvGraphicFramePr>
        <p:xfrm>
          <a:off x="9226063" y="5605859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0900"/>
                      </a:solidFill>
                    </a:lnL>
                    <a:lnR w="127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0900"/>
                      </a:solidFill>
                    </a:lnL>
                    <a:lnR w="38100">
                      <a:solidFill>
                        <a:srgbClr val="FF0900"/>
                      </a:solidFill>
                    </a:lnR>
                    <a:lnT w="38100">
                      <a:solidFill>
                        <a:srgbClr val="FF0900"/>
                      </a:solidFill>
                    </a:lnT>
                    <a:lnB w="38100">
                      <a:solidFill>
                        <a:srgbClr val="FF09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0" name="0"/>
          <p:cNvSpPr txBox="1"/>
          <p:nvPr/>
        </p:nvSpPr>
        <p:spPr>
          <a:xfrm>
            <a:off x="8984839" y="3095699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1" name="Линия"/>
          <p:cNvSpPr/>
          <p:nvPr/>
        </p:nvSpPr>
        <p:spPr>
          <a:xfrm flipH="1"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202" name="Таблица"/>
          <p:cNvGraphicFramePr/>
          <p:nvPr/>
        </p:nvGraphicFramePr>
        <p:xfrm>
          <a:off x="5857358" y="5029297"/>
          <a:ext cx="489984" cy="7543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77283"/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Цепочка токенов</a:t>
            </a:r>
          </a:p>
        </p:txBody>
      </p:sp>
      <p:graphicFrame>
        <p:nvGraphicFramePr>
          <p:cNvPr id="204" name="Таблица"/>
          <p:cNvGraphicFramePr/>
          <p:nvPr/>
        </p:nvGraphicFramePr>
        <p:xfrm>
          <a:off x="5857358" y="3798792"/>
          <a:ext cx="489984" cy="7543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77283"/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. Пример работы лексического анализатора"/>
          <p:cNvSpPr txBox="1"/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pPr/>
            <a:r>
              <a:t>C. Пример работы лексического анализатора</a:t>
            </a:r>
          </a:p>
        </p:txBody>
      </p:sp>
      <p:sp>
        <p:nvSpPr>
          <p:cNvPr id="207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208" name="Таблица"/>
          <p:cNvGraphicFramePr/>
          <p:nvPr/>
        </p:nvGraphicFramePr>
        <p:xfrm>
          <a:off x="9226063" y="2286271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9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210" name="Таблица"/>
          <p:cNvGraphicFramePr/>
          <p:nvPr/>
        </p:nvGraphicFramePr>
        <p:xfrm>
          <a:off x="9226063" y="5605859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1" name="ЛА считывает следующую лексему выражения - *"/>
          <p:cNvSpPr txBox="1"/>
          <p:nvPr/>
        </p:nvSpPr>
        <p:spPr>
          <a:xfrm>
            <a:off x="419163" y="2377877"/>
            <a:ext cx="55125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ЛА считывает следующую лексему выражения - </a:t>
            </a:r>
            <a:r>
              <a:rPr b="1"/>
              <a:t>*</a:t>
            </a:r>
          </a:p>
        </p:txBody>
      </p:sp>
      <p:sp>
        <p:nvSpPr>
          <p:cNvPr id="212" name="Это знак арифметической операции."/>
          <p:cNvSpPr txBox="1"/>
          <p:nvPr/>
        </p:nvSpPr>
        <p:spPr>
          <a:xfrm>
            <a:off x="443211" y="2873667"/>
            <a:ext cx="414660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Это знак арифметической операции.</a:t>
            </a:r>
          </a:p>
        </p:txBody>
      </p:sp>
      <p:sp>
        <p:nvSpPr>
          <p:cNvPr id="213" name="Цепочка лексем"/>
          <p:cNvSpPr txBox="1"/>
          <p:nvPr/>
        </p:nvSpPr>
        <p:spPr>
          <a:xfrm>
            <a:off x="5308535" y="3443658"/>
            <a:ext cx="1574930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Цепочка лексем</a:t>
            </a:r>
          </a:p>
        </p:txBody>
      </p:sp>
      <p:sp>
        <p:nvSpPr>
          <p:cNvPr id="214" name="Линия"/>
          <p:cNvSpPr/>
          <p:nvPr/>
        </p:nvSpPr>
        <p:spPr>
          <a:xfrm>
            <a:off x="6096000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215" name="Таблица"/>
          <p:cNvGraphicFramePr/>
          <p:nvPr/>
        </p:nvGraphicFramePr>
        <p:xfrm>
          <a:off x="5618716" y="5029297"/>
          <a:ext cx="489984" cy="7543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77283"/>
                <a:gridCol w="477283"/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6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Цепочка токенов</a:t>
            </a:r>
          </a:p>
        </p:txBody>
      </p:sp>
      <p:graphicFrame>
        <p:nvGraphicFramePr>
          <p:cNvPr id="217" name="Таблица"/>
          <p:cNvGraphicFramePr/>
          <p:nvPr/>
        </p:nvGraphicFramePr>
        <p:xfrm>
          <a:off x="5618716" y="3798792"/>
          <a:ext cx="489984" cy="7543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77283"/>
                <a:gridCol w="477283"/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8" name="1"/>
          <p:cNvSpPr txBox="1"/>
          <p:nvPr/>
        </p:nvSpPr>
        <p:spPr>
          <a:xfrm>
            <a:off x="8984839" y="37587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19" name="2"/>
          <p:cNvSpPr txBox="1"/>
          <p:nvPr/>
        </p:nvSpPr>
        <p:spPr>
          <a:xfrm>
            <a:off x="8984839" y="442189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20" name="3"/>
          <p:cNvSpPr txBox="1"/>
          <p:nvPr/>
        </p:nvSpPr>
        <p:spPr>
          <a:xfrm>
            <a:off x="8984839" y="50849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21" name="4"/>
          <p:cNvSpPr txBox="1"/>
          <p:nvPr/>
        </p:nvSpPr>
        <p:spPr>
          <a:xfrm>
            <a:off x="8984839" y="5748092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22" name="0"/>
          <p:cNvSpPr txBox="1"/>
          <p:nvPr/>
        </p:nvSpPr>
        <p:spPr>
          <a:xfrm>
            <a:off x="8984839" y="3095699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. Пример работы лексического анализатора"/>
          <p:cNvSpPr txBox="1"/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pPr/>
            <a:r>
              <a:t>C. Пример работы лексического анализатора</a:t>
            </a:r>
          </a:p>
        </p:txBody>
      </p:sp>
      <p:sp>
        <p:nvSpPr>
          <p:cNvPr id="225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226" name="Таблица"/>
          <p:cNvGraphicFramePr/>
          <p:nvPr/>
        </p:nvGraphicFramePr>
        <p:xfrm>
          <a:off x="9226063" y="2286271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7" name="Информационная таблица"/>
          <p:cNvSpPr txBox="1"/>
          <p:nvPr/>
        </p:nvSpPr>
        <p:spPr>
          <a:xfrm>
            <a:off x="9257912" y="191774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228" name="Таблица"/>
          <p:cNvGraphicFramePr/>
          <p:nvPr/>
        </p:nvGraphicFramePr>
        <p:xfrm>
          <a:off x="9226063" y="5605859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9" name="ЛА считывает следующую лексему выражения - A1"/>
          <p:cNvSpPr txBox="1"/>
          <p:nvPr/>
        </p:nvSpPr>
        <p:spPr>
          <a:xfrm>
            <a:off x="419163" y="2377877"/>
            <a:ext cx="571577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ЛА считывает следующую лексему выражения - </a:t>
            </a:r>
            <a:r>
              <a:rPr b="1"/>
              <a:t>A1</a:t>
            </a:r>
          </a:p>
        </p:txBody>
      </p:sp>
      <p:sp>
        <p:nvSpPr>
          <p:cNvPr id="230" name="Цепочка лексем"/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Цепочка лексем</a:t>
            </a:r>
          </a:p>
        </p:txBody>
      </p:sp>
      <p:sp>
        <p:nvSpPr>
          <p:cNvPr id="231" name="Линия"/>
          <p:cNvSpPr/>
          <p:nvPr/>
        </p:nvSpPr>
        <p:spPr>
          <a:xfrm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232" name="Таблица"/>
          <p:cNvGraphicFramePr/>
          <p:nvPr/>
        </p:nvGraphicFramePr>
        <p:xfrm>
          <a:off x="5380074" y="5029297"/>
          <a:ext cx="489985" cy="7543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77283"/>
                <a:gridCol w="477283"/>
                <a:gridCol w="477283"/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3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Цепочка токенов</a:t>
            </a:r>
          </a:p>
        </p:txBody>
      </p:sp>
      <p:graphicFrame>
        <p:nvGraphicFramePr>
          <p:cNvPr id="234" name="Таблица"/>
          <p:cNvGraphicFramePr/>
          <p:nvPr/>
        </p:nvGraphicFramePr>
        <p:xfrm>
          <a:off x="5380074" y="3777090"/>
          <a:ext cx="489985" cy="7543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77283"/>
                <a:gridCol w="477283"/>
                <a:gridCol w="477283"/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" name="1"/>
          <p:cNvSpPr txBox="1"/>
          <p:nvPr/>
        </p:nvSpPr>
        <p:spPr>
          <a:xfrm>
            <a:off x="8984839" y="375879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36" name="2"/>
          <p:cNvSpPr txBox="1"/>
          <p:nvPr/>
        </p:nvSpPr>
        <p:spPr>
          <a:xfrm>
            <a:off x="8984839" y="442189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37" name="3"/>
          <p:cNvSpPr txBox="1"/>
          <p:nvPr/>
        </p:nvSpPr>
        <p:spPr>
          <a:xfrm>
            <a:off x="8984839" y="508499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38" name="4"/>
          <p:cNvSpPr txBox="1"/>
          <p:nvPr/>
        </p:nvSpPr>
        <p:spPr>
          <a:xfrm>
            <a:off x="8984839" y="5748092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39" name="0"/>
          <p:cNvSpPr txBox="1"/>
          <p:nvPr/>
        </p:nvSpPr>
        <p:spPr>
          <a:xfrm>
            <a:off x="8984839" y="3095699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40" name="Это идентификатор переменной. Он уже есть в информационной таблице."/>
          <p:cNvSpPr txBox="1"/>
          <p:nvPr/>
        </p:nvSpPr>
        <p:spPr>
          <a:xfrm>
            <a:off x="443211" y="2873667"/>
            <a:ext cx="826776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Это идентификатор переменной. Он уже есть в информационной таблице.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. Пример работы лексического анализатора"/>
          <p:cNvSpPr txBox="1"/>
          <p:nvPr>
            <p:ph type="title" idx="4294967295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7">
              <a:defRPr sz="4200"/>
            </a:lvl1pPr>
          </a:lstStyle>
          <a:p>
            <a:pPr/>
            <a:r>
              <a:t>C. Пример работы лексического анализатора</a:t>
            </a:r>
          </a:p>
        </p:txBody>
      </p:sp>
      <p:sp>
        <p:nvSpPr>
          <p:cNvPr id="243" name="2*A1*A3 + 1/2*PI/A2"/>
          <p:cNvSpPr txBox="1"/>
          <p:nvPr/>
        </p:nvSpPr>
        <p:spPr>
          <a:xfrm>
            <a:off x="364176" y="1602576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244" name="Таблица"/>
          <p:cNvGraphicFramePr/>
          <p:nvPr/>
        </p:nvGraphicFramePr>
        <p:xfrm>
          <a:off x="9622844" y="2057821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5" name="Информационная таблица"/>
          <p:cNvSpPr txBox="1"/>
          <p:nvPr/>
        </p:nvSpPr>
        <p:spPr>
          <a:xfrm>
            <a:off x="9654693" y="168929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246" name="Таблица"/>
          <p:cNvGraphicFramePr/>
          <p:nvPr/>
        </p:nvGraphicFramePr>
        <p:xfrm>
          <a:off x="9622844" y="5377410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7" name="Таким образом, полностью считав выражение имеем:"/>
          <p:cNvSpPr txBox="1"/>
          <p:nvPr/>
        </p:nvSpPr>
        <p:spPr>
          <a:xfrm>
            <a:off x="419163" y="2377877"/>
            <a:ext cx="59562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Таким образом, полностью считав выражение имеем:</a:t>
            </a:r>
          </a:p>
        </p:txBody>
      </p:sp>
      <p:sp>
        <p:nvSpPr>
          <p:cNvPr id="248" name="Цепочка лексем"/>
          <p:cNvSpPr txBox="1"/>
          <p:nvPr/>
        </p:nvSpPr>
        <p:spPr>
          <a:xfrm>
            <a:off x="5308534" y="3443658"/>
            <a:ext cx="1574931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Цепочка лексем</a:t>
            </a:r>
          </a:p>
        </p:txBody>
      </p:sp>
      <p:sp>
        <p:nvSpPr>
          <p:cNvPr id="249" name="Линия"/>
          <p:cNvSpPr/>
          <p:nvPr/>
        </p:nvSpPr>
        <p:spPr>
          <a:xfrm>
            <a:off x="6095999" y="4204727"/>
            <a:ext cx="1" cy="447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250" name="Таблица"/>
          <p:cNvGraphicFramePr/>
          <p:nvPr/>
        </p:nvGraphicFramePr>
        <p:xfrm>
          <a:off x="2993656" y="5092797"/>
          <a:ext cx="489985" cy="7543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+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1" name="Цепочка токенов"/>
          <p:cNvSpPr txBox="1"/>
          <p:nvPr/>
        </p:nvSpPr>
        <p:spPr>
          <a:xfrm>
            <a:off x="5268537" y="4680513"/>
            <a:ext cx="1654926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Цепочка токенов</a:t>
            </a:r>
          </a:p>
        </p:txBody>
      </p:sp>
      <p:graphicFrame>
        <p:nvGraphicFramePr>
          <p:cNvPr id="252" name="Таблица"/>
          <p:cNvGraphicFramePr/>
          <p:nvPr/>
        </p:nvGraphicFramePr>
        <p:xfrm>
          <a:off x="2993656" y="3798792"/>
          <a:ext cx="489985" cy="7543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  <a:gridCol w="477283"/>
              </a:tblGrid>
              <a:tr h="37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+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*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3" name="1"/>
          <p:cNvSpPr txBox="1"/>
          <p:nvPr/>
        </p:nvSpPr>
        <p:spPr>
          <a:xfrm>
            <a:off x="9381621" y="353034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54" name="2"/>
          <p:cNvSpPr txBox="1"/>
          <p:nvPr/>
        </p:nvSpPr>
        <p:spPr>
          <a:xfrm>
            <a:off x="9381621" y="419344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55" name="3"/>
          <p:cNvSpPr txBox="1"/>
          <p:nvPr/>
        </p:nvSpPr>
        <p:spPr>
          <a:xfrm>
            <a:off x="9381621" y="4856544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56" name="4"/>
          <p:cNvSpPr txBox="1"/>
          <p:nvPr/>
        </p:nvSpPr>
        <p:spPr>
          <a:xfrm>
            <a:off x="9381621" y="5519642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57" name="0"/>
          <p:cNvSpPr txBox="1"/>
          <p:nvPr/>
        </p:nvSpPr>
        <p:spPr>
          <a:xfrm>
            <a:off x="9381621" y="2867249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58" name="5"/>
          <p:cNvSpPr txBox="1"/>
          <p:nvPr/>
        </p:nvSpPr>
        <p:spPr>
          <a:xfrm>
            <a:off x="9381621" y="6182741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Заголовок 1"/>
          <p:cNvSpPr txBox="1"/>
          <p:nvPr>
            <p:ph type="title"/>
          </p:nvPr>
        </p:nvSpPr>
        <p:spPr>
          <a:xfrm>
            <a:off x="838200" y="217339"/>
            <a:ext cx="10515600" cy="7247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Этап синтаксического анализа</a:t>
            </a:r>
          </a:p>
        </p:txBody>
      </p:sp>
      <p:sp>
        <p:nvSpPr>
          <p:cNvPr id="261" name="Объект 2"/>
          <p:cNvSpPr txBox="1"/>
          <p:nvPr>
            <p:ph type="body" idx="1"/>
          </p:nvPr>
        </p:nvSpPr>
        <p:spPr>
          <a:xfrm>
            <a:off x="180104" y="1163780"/>
            <a:ext cx="11831791" cy="53386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Синтаксический анализатор опирается на исходный набор БНФ: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&lt;expr&gt;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 ID		         </a:t>
            </a:r>
            <a:r>
              <a:rPr>
                <a:solidFill>
                  <a:srgbClr val="808080"/>
                </a:solidFill>
              </a:rPr>
              <a:t>// имя переменной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NUM		        </a:t>
            </a:r>
            <a:r>
              <a:rPr>
                <a:solidFill>
                  <a:srgbClr val="808080"/>
                </a:solidFill>
              </a:rPr>
              <a:t>// числовая константа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(&lt;expr&gt;)		        </a:t>
            </a:r>
            <a:r>
              <a:rPr>
                <a:solidFill>
                  <a:srgbClr val="808080"/>
                </a:solidFill>
              </a:rPr>
              <a:t>// выражение в скобках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ID &lt;op&gt; &lt;expr&gt;	        </a:t>
            </a:r>
            <a:r>
              <a:rPr>
                <a:solidFill>
                  <a:srgbClr val="808080"/>
                </a:solidFill>
              </a:rPr>
              <a:t>// имя переменной и операция с выражением  </a:t>
            </a:r>
            <a:endParaRPr>
              <a:solidFill>
                <a:srgbClr val="808080"/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| NUM &lt;op&gt; &lt;expr&gt;      </a:t>
            </a:r>
            <a:r>
              <a:t>// числовая константа и операция с выражением  </a:t>
            </a:r>
            <a:endParaRPr>
              <a:solidFill>
                <a:srgbClr val="333333"/>
              </a:solidFill>
            </a:endParaRP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&lt;op&gt;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+ | - | * | / | ^	       </a:t>
            </a:r>
            <a:r>
              <a:rPr>
                <a:solidFill>
                  <a:srgbClr val="808080"/>
                </a:solidFill>
              </a:rPr>
              <a:t>// арифм.операция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Принцип построения дерева</a:t>
            </a:r>
          </a:p>
        </p:txBody>
      </p:sp>
      <p:sp>
        <p:nvSpPr>
          <p:cNvPr id="264" name="Текс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Синтаксический анализатор считывает лексемы до тех пор, пока не будет найдено соответствие БНФ правилу. После этого он строит часть дерева, листья которого – сами лексемы, а родительские вершины - выражения &lt;expr&gt;.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pic>
        <p:nvPicPr>
          <p:cNvPr id="267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Прямая со стрелкой 5"/>
          <p:cNvSpPr/>
          <p:nvPr/>
        </p:nvSpPr>
        <p:spPr>
          <a:xfrm flipH="1">
            <a:off x="439946" y="759119"/>
            <a:ext cx="6" cy="69012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69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9825" y="2863968"/>
            <a:ext cx="2191826" cy="3062379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sp>
        <p:nvSpPr>
          <p:cNvPr id="27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aphicFrame>
        <p:nvGraphicFramePr>
          <p:cNvPr id="272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274" name="Таблица"/>
          <p:cNvGraphicFramePr/>
          <p:nvPr/>
        </p:nvGraphicFramePr>
        <p:xfrm>
          <a:off x="9658915" y="5509670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5" name="1"/>
          <p:cNvSpPr txBox="1"/>
          <p:nvPr/>
        </p:nvSpPr>
        <p:spPr>
          <a:xfrm>
            <a:off x="9417692" y="3662608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76" name="2"/>
          <p:cNvSpPr txBox="1"/>
          <p:nvPr/>
        </p:nvSpPr>
        <p:spPr>
          <a:xfrm>
            <a:off x="9417692" y="4325706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77" name="3"/>
          <p:cNvSpPr txBox="1"/>
          <p:nvPr/>
        </p:nvSpPr>
        <p:spPr>
          <a:xfrm>
            <a:off x="9417692" y="4988805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78" name="4"/>
          <p:cNvSpPr txBox="1"/>
          <p:nvPr/>
        </p:nvSpPr>
        <p:spPr>
          <a:xfrm>
            <a:off x="9417692" y="5651903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79" name="0"/>
          <p:cNvSpPr txBox="1"/>
          <p:nvPr/>
        </p:nvSpPr>
        <p:spPr>
          <a:xfrm>
            <a:off x="9417692" y="2999510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80" name="5"/>
          <p:cNvSpPr txBox="1"/>
          <p:nvPr/>
        </p:nvSpPr>
        <p:spPr>
          <a:xfrm>
            <a:off x="9417692" y="6315001"/>
            <a:ext cx="2312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pic>
        <p:nvPicPr>
          <p:cNvPr id="283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Прямая со стрелкой 5"/>
          <p:cNvSpPr/>
          <p:nvPr/>
        </p:nvSpPr>
        <p:spPr>
          <a:xfrm flipH="1">
            <a:off x="974784" y="750497"/>
            <a:ext cx="6" cy="690120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85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6897" y="2380888"/>
            <a:ext cx="3605849" cy="4241849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7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288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9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290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92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93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94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95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96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"/>
          <p:cNvSpPr txBox="1"/>
          <p:nvPr>
            <p:ph type="title"/>
          </p:nvPr>
        </p:nvSpPr>
        <p:spPr>
          <a:xfrm>
            <a:off x="838200" y="-14287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Задание 3.1(d)</a:t>
            </a:r>
          </a:p>
        </p:txBody>
      </p:sp>
      <p:sp>
        <p:nvSpPr>
          <p:cNvPr id="118" name="Объект 2"/>
          <p:cNvSpPr txBox="1"/>
          <p:nvPr>
            <p:ph type="body" idx="1"/>
          </p:nvPr>
        </p:nvSpPr>
        <p:spPr>
          <a:xfrm>
            <a:off x="594945" y="997527"/>
            <a:ext cx="11002110" cy="58604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pPr>
            <a:r>
              <a:t>d) 2*A1*A3 + 1/2*PI/A2</a:t>
            </a:r>
          </a:p>
          <a:p>
            <a:pPr marL="0" indent="0">
              <a:lnSpc>
                <a:spcPct val="81000"/>
              </a:lnSpc>
              <a:buSzTx/>
              <a:buNone/>
              <a:defRPr sz="2300"/>
            </a:pPr>
            <a:r>
              <a:t>Разобрать задачу трансляции арифметических выражений в псевдо-машинный код.</a:t>
            </a:r>
          </a:p>
          <a:p>
            <a:pPr marL="384340" indent="-384340">
              <a:lnSpc>
                <a:spcPct val="81000"/>
              </a:lnSpc>
              <a:buFontTx/>
              <a:buAutoNum type="alphaUcPeriod" startAt="1"/>
              <a:defRPr sz="2300"/>
            </a:pPr>
            <a:r>
              <a:t>Предложить псевдо-машинный код (похож на инструкции языка ассемблера)</a:t>
            </a:r>
          </a:p>
          <a:p>
            <a:pPr marL="384340" indent="-384340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информационную таблицу</a:t>
            </a:r>
          </a:p>
          <a:p>
            <a:pPr marL="384340" indent="-384340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стадию лексического анализа (какие лексемы распознавать, работа с инф. таблицей). Привести пример (ручной) работы лексического анализатора</a:t>
            </a:r>
          </a:p>
          <a:p>
            <a:pPr marL="384340" indent="-384340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стадию синтаксического анализа (синтаксис в виде БНФ, работа с инф. таблицей). Привести пример (ручной) работы синтаксического анализатора</a:t>
            </a:r>
          </a:p>
          <a:p>
            <a:pPr marL="384340" indent="-384340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стадию семантического анализа. Привести пример (ручной) работы семантического анализатора с генерацией конкретной программы на псевдомашинном коде.</a:t>
            </a:r>
          </a:p>
          <a:p>
            <a:pPr marL="384340" indent="-384340">
              <a:lnSpc>
                <a:spcPct val="81000"/>
              </a:lnSpc>
              <a:buFontTx/>
              <a:buAutoNum type="alphaUcPeriod" startAt="1"/>
              <a:defRPr sz="2300"/>
            </a:pPr>
            <a:r>
              <a:t>Разобрать варианты оптимизации генерируемого кода. Привести пример оптимизации для уменьшения используемой памяти (число регистров) или повышения скорости работы (уменьшение размера программы – число инструкций в программе)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Прямая со стрелкой 5"/>
          <p:cNvSpPr/>
          <p:nvPr/>
        </p:nvSpPr>
        <p:spPr>
          <a:xfrm flipH="1">
            <a:off x="1362973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00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6027" y="2230438"/>
            <a:ext cx="5999778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sp>
        <p:nvSpPr>
          <p:cNvPr id="302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3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304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5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306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7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08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09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10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11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12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Прямая со стрелкой 5"/>
          <p:cNvSpPr/>
          <p:nvPr/>
        </p:nvSpPr>
        <p:spPr>
          <a:xfrm>
            <a:off x="1854680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6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8553" y="2230438"/>
            <a:ext cx="5514346" cy="456952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sp>
        <p:nvSpPr>
          <p:cNvPr id="3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9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320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1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322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3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24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25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26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27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28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Прямая со стрелкой 5"/>
          <p:cNvSpPr/>
          <p:nvPr/>
        </p:nvSpPr>
        <p:spPr>
          <a:xfrm>
            <a:off x="2294626" y="741867"/>
            <a:ext cx="6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32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0573" y="2230438"/>
            <a:ext cx="6875251" cy="4381849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sp>
        <p:nvSpPr>
          <p:cNvPr id="33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5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336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7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338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9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40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41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42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43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44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Прямая со стрелкой 5"/>
          <p:cNvSpPr/>
          <p:nvPr/>
        </p:nvSpPr>
        <p:spPr>
          <a:xfrm flipH="1">
            <a:off x="2743200" y="879893"/>
            <a:ext cx="8626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48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5665" y="2230438"/>
            <a:ext cx="5274067" cy="4514599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sp>
        <p:nvSpPr>
          <p:cNvPr id="35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352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354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5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56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57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58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59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60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Прямая со стрелкой 5"/>
          <p:cNvSpPr/>
          <p:nvPr/>
        </p:nvSpPr>
        <p:spPr>
          <a:xfrm flipH="1">
            <a:off x="3191777" y="87989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64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1981" y="2362405"/>
            <a:ext cx="5244864" cy="44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2566" y="5460520"/>
            <a:ext cx="744475" cy="125206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sp>
        <p:nvSpPr>
          <p:cNvPr id="367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8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369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0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371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2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73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74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75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76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77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Прямая со стрелкой 5"/>
          <p:cNvSpPr/>
          <p:nvPr/>
        </p:nvSpPr>
        <p:spPr>
          <a:xfrm flipH="1">
            <a:off x="3640349" y="89133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81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5712" y="2311879"/>
            <a:ext cx="5244861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2984" y="4369072"/>
            <a:ext cx="2247906" cy="2438403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sp>
        <p:nvSpPr>
          <p:cNvPr id="384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5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386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7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388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9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90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91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92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93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94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Прямая со стрелкой 5"/>
          <p:cNvSpPr/>
          <p:nvPr/>
        </p:nvSpPr>
        <p:spPr>
          <a:xfrm flipH="1">
            <a:off x="4157936" y="891336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98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875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Рисунок 7" descr="Рисунок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75150" y="4675516"/>
            <a:ext cx="2635875" cy="2131962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sp>
        <p:nvSpPr>
          <p:cNvPr id="401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2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403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4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405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6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07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08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09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10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11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Прямая со стрелкой 5"/>
          <p:cNvSpPr/>
          <p:nvPr/>
        </p:nvSpPr>
        <p:spPr>
          <a:xfrm flipH="1">
            <a:off x="4701399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15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472" y="2290215"/>
            <a:ext cx="5244867" cy="4495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4335" y="3722197"/>
            <a:ext cx="2681210" cy="2954361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sp>
        <p:nvSpPr>
          <p:cNvPr id="418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9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420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1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422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3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4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25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26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27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8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Прямая со стрелкой 5"/>
          <p:cNvSpPr/>
          <p:nvPr/>
        </p:nvSpPr>
        <p:spPr>
          <a:xfrm flipH="1">
            <a:off x="5132720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32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9818" y="2349979"/>
            <a:ext cx="5244867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Рисунок 7" descr="Рисунок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8726" y="3681019"/>
            <a:ext cx="4237550" cy="316456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sp>
        <p:nvSpPr>
          <p:cNvPr id="435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6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437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8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439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41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42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43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44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45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Прямая со стрелкой 5"/>
          <p:cNvSpPr/>
          <p:nvPr/>
        </p:nvSpPr>
        <p:spPr>
          <a:xfrm flipH="1">
            <a:off x="5589918" y="854913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49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6356" y="2420092"/>
            <a:ext cx="5244865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8505" y="3299986"/>
            <a:ext cx="3645977" cy="3666228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sp>
        <p:nvSpPr>
          <p:cNvPr id="452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3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454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5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456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7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58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59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60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61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62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/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A. Псевдо-машинный код</a:t>
            </a:r>
          </a:p>
        </p:txBody>
      </p:sp>
      <p:sp>
        <p:nvSpPr>
          <p:cNvPr id="121" name="Объект 2"/>
          <p:cNvSpPr txBox="1"/>
          <p:nvPr>
            <p:ph type="body" idx="1"/>
          </p:nvPr>
        </p:nvSpPr>
        <p:spPr>
          <a:xfrm>
            <a:off x="0" y="1200722"/>
            <a:ext cx="12192004" cy="5657281"/>
          </a:xfrm>
          <a:prstGeom prst="rect">
            <a:avLst/>
          </a:prstGeom>
        </p:spPr>
        <p:txBody>
          <a:bodyPr/>
          <a:lstStyle/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t>Для хранения значений будем использовать переменные t1, t2,…,tn типа </a:t>
            </a:r>
            <a:r>
              <a:rPr b="1" i="1"/>
              <a:t>double</a:t>
            </a:r>
            <a:r>
              <a:t>. Команды псевдо-машинного кода для вычисления арифметических выражений, в который будет транслироваться исходный код: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</a:t>
            </a:r>
            <a:r>
              <a:t>ti		// объявление переменной ti;</a:t>
            </a:r>
          </a:p>
          <a:p>
            <a:pPr marL="0" indent="0" defTabSz="869226">
              <a:spcBef>
                <a:spcPts val="800"/>
              </a:spcBef>
              <a:defRPr b="1" sz="2600">
                <a:latin typeface="+mj-lt"/>
                <a:ea typeface="+mj-ea"/>
                <a:cs typeface="+mj-cs"/>
                <a:sym typeface="Helvetica"/>
              </a:defRPr>
            </a:pPr>
            <a:r>
              <a:t> mov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n, ti 	// запись n в ti, где n - числовая константа;</a:t>
            </a:r>
          </a:p>
          <a:p>
            <a:pPr marL="0" indent="0" defTabSz="869226">
              <a:spcBef>
                <a:spcPts val="800"/>
              </a:spcBef>
              <a:defRPr sz="2600"/>
            </a:pP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</a:t>
            </a:r>
            <a:r>
              <a:t> (val), ti // запись значения по адресу val в ti, где val - переменная или регистр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0" indent="0" defTabSz="869226">
              <a:spcBef>
                <a:spcPts val="800"/>
              </a:spcBef>
              <a:defRPr sz="2600"/>
            </a:pP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add </a:t>
            </a:r>
            <a:r>
              <a:t>tj, ti 		// добавление значения tj к ti;</a:t>
            </a:r>
          </a:p>
          <a:p>
            <a:pPr marL="217305" indent="-217305" defTabSz="869226">
              <a:spcBef>
                <a:spcPts val="800"/>
              </a:spcBef>
              <a:defRPr b="1" sz="2600">
                <a:latin typeface="+mj-lt"/>
                <a:ea typeface="+mj-ea"/>
                <a:cs typeface="+mj-cs"/>
                <a:sym typeface="Helvetica"/>
              </a:defRPr>
            </a:pPr>
            <a:r>
              <a:t>sub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tj, ti 		// вычитание значения tj из ti;</a:t>
            </a:r>
          </a:p>
          <a:p>
            <a:pPr marL="217305" indent="-217305" defTabSz="869226">
              <a:spcBef>
                <a:spcPts val="800"/>
              </a:spcBef>
              <a:defRPr b="1" sz="2600">
                <a:latin typeface="+mj-lt"/>
                <a:ea typeface="+mj-ea"/>
                <a:cs typeface="+mj-cs"/>
                <a:sym typeface="Helvetica"/>
              </a:defRPr>
            </a:pPr>
            <a:r>
              <a:t>mul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tj, ti 		// умножение значения tj на ti;</a:t>
            </a:r>
          </a:p>
          <a:p>
            <a:pPr marL="217305" indent="-217305" defTabSz="869226">
              <a:spcBef>
                <a:spcPts val="800"/>
              </a:spcBef>
              <a:defRPr b="1" sz="2600">
                <a:latin typeface="+mj-lt"/>
                <a:ea typeface="+mj-ea"/>
                <a:cs typeface="+mj-cs"/>
                <a:sym typeface="Helvetica"/>
              </a:defRPr>
            </a:pPr>
            <a:r>
              <a:t>div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tj, ti 		// деление ti на значение tj.</a:t>
            </a:r>
          </a:p>
          <a:p>
            <a:pPr marL="0" indent="0" defTabSz="869226">
              <a:spcBef>
                <a:spcPts val="800"/>
              </a:spcBef>
              <a:buSzTx/>
              <a:buNone/>
              <a:defRPr sz="2600"/>
            </a:pPr>
            <a:r>
              <a:t>Результат каждой команды записывается в ti.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Прямая со стрелкой 5"/>
          <p:cNvSpPr/>
          <p:nvPr/>
        </p:nvSpPr>
        <p:spPr>
          <a:xfrm flipH="1">
            <a:off x="6061495" y="814191"/>
            <a:ext cx="8630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66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1916" y="2230437"/>
            <a:ext cx="8413752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Прямоугольник"/>
          <p:cNvSpPr/>
          <p:nvPr/>
        </p:nvSpPr>
        <p:spPr>
          <a:xfrm rot="5949">
            <a:off x="6484805" y="518094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68" name="&lt;id&gt;"/>
          <p:cNvSpPr txBox="1"/>
          <p:nvPr/>
        </p:nvSpPr>
        <p:spPr>
          <a:xfrm>
            <a:off x="6528059" y="5166851"/>
            <a:ext cx="415461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&lt;id&gt;</a:t>
            </a:r>
          </a:p>
        </p:txBody>
      </p:sp>
      <p:sp>
        <p:nvSpPr>
          <p:cNvPr id="469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sp>
        <p:nvSpPr>
          <p:cNvPr id="470" name="Прямоугольник"/>
          <p:cNvSpPr/>
          <p:nvPr/>
        </p:nvSpPr>
        <p:spPr>
          <a:xfrm>
            <a:off x="6302656" y="1369747"/>
            <a:ext cx="729429" cy="8165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71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472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3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474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5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79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80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Заголовок 1"/>
          <p:cNvSpPr txBox="1"/>
          <p:nvPr>
            <p:ph type="title"/>
          </p:nvPr>
        </p:nvSpPr>
        <p:spPr>
          <a:xfrm>
            <a:off x="838200" y="57867"/>
            <a:ext cx="10515600" cy="623175"/>
          </a:xfrm>
          <a:prstGeom prst="rect">
            <a:avLst/>
          </a:prstGeom>
        </p:spPr>
        <p:txBody>
          <a:bodyPr/>
          <a:lstStyle>
            <a:lvl1pPr algn="ctr">
              <a:defRPr sz="3500"/>
            </a:lvl1pPr>
          </a:lstStyle>
          <a:p>
            <a:pPr/>
            <a:r>
              <a:t>D. Синтаксическое дерево разбора</a:t>
            </a:r>
          </a:p>
        </p:txBody>
      </p:sp>
      <p:pic>
        <p:nvPicPr>
          <p:cNvPr id="483" name="Рисунок 13" descr="Рисунок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399" y="1477263"/>
            <a:ext cx="8751536" cy="4848497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Прямоугольник"/>
          <p:cNvSpPr/>
          <p:nvPr/>
        </p:nvSpPr>
        <p:spPr>
          <a:xfrm rot="5949">
            <a:off x="6775628" y="4585926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85" name="&lt;id&gt;"/>
          <p:cNvSpPr txBox="1"/>
          <p:nvPr/>
        </p:nvSpPr>
        <p:spPr>
          <a:xfrm>
            <a:off x="6818882" y="4571832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&lt;id&gt;</a:t>
            </a:r>
          </a:p>
        </p:txBody>
      </p:sp>
      <p:sp>
        <p:nvSpPr>
          <p:cNvPr id="486" name="2*A1*A3 + 1/2*PI/A2"/>
          <p:cNvSpPr txBox="1"/>
          <p:nvPr/>
        </p:nvSpPr>
        <p:spPr>
          <a:xfrm>
            <a:off x="9406670" y="1446268"/>
            <a:ext cx="282389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graphicFrame>
        <p:nvGraphicFramePr>
          <p:cNvPr id="487" name="Таблица"/>
          <p:cNvGraphicFramePr/>
          <p:nvPr/>
        </p:nvGraphicFramePr>
        <p:xfrm>
          <a:off x="9658915" y="2190082"/>
          <a:ext cx="3425867" cy="3332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Тип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Имя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ym typeface="Helvetica"/>
                        </a:rPr>
                        <a:t>Значения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ID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PI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#АДРЕС4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8" name="Информационная таблица"/>
          <p:cNvSpPr txBox="1"/>
          <p:nvPr/>
        </p:nvSpPr>
        <p:spPr>
          <a:xfrm>
            <a:off x="9690764" y="1821557"/>
            <a:ext cx="249617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Информационная таблица</a:t>
            </a:r>
          </a:p>
        </p:txBody>
      </p:sp>
      <p:graphicFrame>
        <p:nvGraphicFramePr>
          <p:cNvPr id="489" name="Таблица"/>
          <p:cNvGraphicFramePr/>
          <p:nvPr/>
        </p:nvGraphicFramePr>
        <p:xfrm>
          <a:off x="9658915" y="5509670"/>
          <a:ext cx="3425867" cy="33321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853291"/>
                <a:gridCol w="853291"/>
                <a:gridCol w="853291"/>
              </a:tblGrid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  <a:tr h="6638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NUM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0" name="1"/>
          <p:cNvSpPr txBox="1"/>
          <p:nvPr/>
        </p:nvSpPr>
        <p:spPr>
          <a:xfrm>
            <a:off x="9417691" y="3662608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91" name="2"/>
          <p:cNvSpPr txBox="1"/>
          <p:nvPr/>
        </p:nvSpPr>
        <p:spPr>
          <a:xfrm>
            <a:off x="9417691" y="432570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92" name="3"/>
          <p:cNvSpPr txBox="1"/>
          <p:nvPr/>
        </p:nvSpPr>
        <p:spPr>
          <a:xfrm>
            <a:off x="9417691" y="4988805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93" name="4"/>
          <p:cNvSpPr txBox="1"/>
          <p:nvPr/>
        </p:nvSpPr>
        <p:spPr>
          <a:xfrm>
            <a:off x="9417691" y="5651903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94" name="0"/>
          <p:cNvSpPr txBox="1"/>
          <p:nvPr/>
        </p:nvSpPr>
        <p:spPr>
          <a:xfrm>
            <a:off x="9417691" y="299951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95" name="5"/>
          <p:cNvSpPr txBox="1"/>
          <p:nvPr/>
        </p:nvSpPr>
        <p:spPr>
          <a:xfrm>
            <a:off x="9417691" y="6315001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Семантический анализ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E. Семантический анализ</a:t>
            </a:r>
          </a:p>
        </p:txBody>
      </p:sp>
      <p:sp>
        <p:nvSpPr>
          <p:cNvPr id="498" name="Метод обхода дерева:…"/>
          <p:cNvSpPr txBox="1"/>
          <p:nvPr>
            <p:ph type="body" idx="4294967295"/>
          </p:nvPr>
        </p:nvSpPr>
        <p:spPr>
          <a:xfrm>
            <a:off x="318322" y="777240"/>
            <a:ext cx="11555356" cy="6087687"/>
          </a:xfrm>
          <a:prstGeom prst="rect">
            <a:avLst/>
          </a:prstGeom>
        </p:spPr>
        <p:txBody>
          <a:bodyPr/>
          <a:lstStyle/>
          <a:p>
            <a:pPr marL="0" indent="0" defTabSz="737370">
              <a:spcBef>
                <a:spcPts val="700"/>
              </a:spcBef>
              <a:buSzTx/>
              <a:buNone/>
              <a:defRPr b="1" sz="2100">
                <a:latin typeface="+mj-lt"/>
                <a:ea typeface="+mj-ea"/>
                <a:cs typeface="+mj-cs"/>
                <a:sym typeface="Helvetica"/>
              </a:defRPr>
            </a:pPr>
            <a:r>
              <a:t>Метод обхода дерева: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Дерево обходится в глубину, при этом сначала обходятся левые вершины, затем правые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b="1" sz="2100">
                <a:latin typeface="+mj-lt"/>
                <a:ea typeface="+mj-ea"/>
                <a:cs typeface="+mj-cs"/>
                <a:sym typeface="Helvetica"/>
              </a:defRPr>
            </a:pPr>
            <a:r>
              <a:t>Правила генерации кода при обработке вершин дерева: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Для каждой новой вершины &lt;expr&gt; объявляется переменная ti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decl ti</a:t>
            </a:r>
            <a:endParaRPr b="1" i="1">
              <a:latin typeface="+mj-lt"/>
              <a:ea typeface="+mj-ea"/>
              <a:cs typeface="+mj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константу, то в ti заносится соответствующее значение константы из информационной таблицы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mov &lt;const&gt; t</a:t>
            </a:r>
            <a:r>
              <a:rPr b="1" i="1" sz="1400">
                <a:latin typeface="+mj-lt"/>
                <a:ea typeface="+mj-ea"/>
                <a:cs typeface="+mj-cs"/>
                <a:sym typeface="Helvetica"/>
              </a:rPr>
              <a:t>i</a:t>
            </a:r>
            <a:endParaRPr sz="1400"/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переменную, то в ti заносится соответствующее значение по адресу переменной из информационной таблицы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mov (&lt;var&gt;) ti</a:t>
            </a:r>
            <a:endParaRPr b="1" i="1">
              <a:latin typeface="+mj-lt"/>
              <a:ea typeface="+mj-ea"/>
              <a:cs typeface="+mj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возвращаемся в вершину из её правой дочерней вершины, то в ti заносится значение tj - ее левой дочерней вершины, затем к ti применяется арифметическая операция соответствующая значению листа центральной ветки с участием значения tk - правой дочерней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-&gt; mov tj ti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     add tk ti / sub tk ti / mul tk ti / div tk ti     (‘+’, ‘-‘, ‘*’, ‘/‘ соответственно)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E. Трансляция в псевдо-машинный код</a:t>
            </a:r>
          </a:p>
        </p:txBody>
      </p:sp>
      <p:sp>
        <p:nvSpPr>
          <p:cNvPr id="502" name="Линия"/>
          <p:cNvSpPr/>
          <p:nvPr/>
        </p:nvSpPr>
        <p:spPr>
          <a:xfrm flipH="1">
            <a:off x="2706090" y="1900251"/>
            <a:ext cx="1389217" cy="69511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3" name="Линия"/>
          <p:cNvSpPr/>
          <p:nvPr/>
        </p:nvSpPr>
        <p:spPr>
          <a:xfrm>
            <a:off x="4483067" y="1208018"/>
            <a:ext cx="5" cy="42312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4" name="Линия"/>
          <p:cNvSpPr/>
          <p:nvPr/>
        </p:nvSpPr>
        <p:spPr>
          <a:xfrm flipH="1">
            <a:off x="1741157" y="2960964"/>
            <a:ext cx="693643" cy="3776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5" name="Линия"/>
          <p:cNvSpPr/>
          <p:nvPr/>
        </p:nvSpPr>
        <p:spPr>
          <a:xfrm flipH="1">
            <a:off x="965166" y="3633868"/>
            <a:ext cx="562771" cy="32137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6" name="Линия"/>
          <p:cNvSpPr/>
          <p:nvPr/>
        </p:nvSpPr>
        <p:spPr>
          <a:xfrm flipV="1">
            <a:off x="1068720" y="3746979"/>
            <a:ext cx="725028" cy="26688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7" name="Линия"/>
          <p:cNvSpPr/>
          <p:nvPr/>
        </p:nvSpPr>
        <p:spPr>
          <a:xfrm>
            <a:off x="1785271" y="3725247"/>
            <a:ext cx="477384" cy="29743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8" name="Линия"/>
          <p:cNvSpPr/>
          <p:nvPr/>
        </p:nvSpPr>
        <p:spPr>
          <a:xfrm flipH="1">
            <a:off x="774667" y="4157321"/>
            <a:ext cx="85862" cy="50842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9" name="Линия"/>
          <p:cNvSpPr/>
          <p:nvPr/>
        </p:nvSpPr>
        <p:spPr>
          <a:xfrm flipH="1">
            <a:off x="1039363" y="4001411"/>
            <a:ext cx="59475" cy="625405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0" name="Линия"/>
          <p:cNvSpPr/>
          <p:nvPr/>
        </p:nvSpPr>
        <p:spPr>
          <a:xfrm>
            <a:off x="2288245" y="4057324"/>
            <a:ext cx="5" cy="51357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1" name="1. decl t0"/>
          <p:cNvSpPr txBox="1"/>
          <p:nvPr/>
        </p:nvSpPr>
        <p:spPr>
          <a:xfrm>
            <a:off x="3790646" y="1484081"/>
            <a:ext cx="656593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1. decl t0 </a:t>
            </a:r>
          </a:p>
        </p:txBody>
      </p:sp>
      <p:sp>
        <p:nvSpPr>
          <p:cNvPr id="512" name="2. decl t1"/>
          <p:cNvSpPr txBox="1"/>
          <p:nvPr/>
        </p:nvSpPr>
        <p:spPr>
          <a:xfrm>
            <a:off x="2088843" y="2538178"/>
            <a:ext cx="656594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2. decl t1 </a:t>
            </a:r>
          </a:p>
        </p:txBody>
      </p:sp>
      <p:sp>
        <p:nvSpPr>
          <p:cNvPr id="513" name="3. decl t2"/>
          <p:cNvSpPr txBox="1"/>
          <p:nvPr/>
        </p:nvSpPr>
        <p:spPr>
          <a:xfrm>
            <a:off x="1102934" y="3249378"/>
            <a:ext cx="62501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3. decl t2</a:t>
            </a:r>
          </a:p>
        </p:txBody>
      </p:sp>
      <p:sp>
        <p:nvSpPr>
          <p:cNvPr id="514" name="4. decl t3"/>
          <p:cNvSpPr txBox="1"/>
          <p:nvPr/>
        </p:nvSpPr>
        <p:spPr>
          <a:xfrm>
            <a:off x="340934" y="38852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4. decl t3</a:t>
            </a:r>
          </a:p>
        </p:txBody>
      </p:sp>
      <p:sp>
        <p:nvSpPr>
          <p:cNvPr id="515" name="5. mov 2 t3"/>
          <p:cNvSpPr txBox="1"/>
          <p:nvPr/>
        </p:nvSpPr>
        <p:spPr>
          <a:xfrm>
            <a:off x="-14669" y="4450019"/>
            <a:ext cx="77596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5. mov 2, t3</a:t>
            </a:r>
          </a:p>
        </p:txBody>
      </p:sp>
      <p:sp>
        <p:nvSpPr>
          <p:cNvPr id="516" name="6. decl t4"/>
          <p:cNvSpPr txBox="1"/>
          <p:nvPr/>
        </p:nvSpPr>
        <p:spPr>
          <a:xfrm>
            <a:off x="2219343" y="37963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6. decl t4</a:t>
            </a:r>
          </a:p>
        </p:txBody>
      </p:sp>
      <p:sp>
        <p:nvSpPr>
          <p:cNvPr id="517" name="7. mov (A1) t4"/>
          <p:cNvSpPr txBox="1"/>
          <p:nvPr/>
        </p:nvSpPr>
        <p:spPr>
          <a:xfrm>
            <a:off x="2207834" y="5066365"/>
            <a:ext cx="94151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7. mov (A1), t4</a:t>
            </a:r>
          </a:p>
        </p:txBody>
      </p:sp>
      <p:sp>
        <p:nvSpPr>
          <p:cNvPr id="518" name="Линия"/>
          <p:cNvSpPr/>
          <p:nvPr/>
        </p:nvSpPr>
        <p:spPr>
          <a:xfrm>
            <a:off x="2830064" y="3777965"/>
            <a:ext cx="5" cy="72785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9" name="Линия"/>
          <p:cNvSpPr/>
          <p:nvPr/>
        </p:nvSpPr>
        <p:spPr>
          <a:xfrm flipH="1" flipV="1">
            <a:off x="2102629" y="3619379"/>
            <a:ext cx="717356" cy="17848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0" name="8. mov t3 t2…"/>
          <p:cNvSpPr txBox="1"/>
          <p:nvPr/>
        </p:nvSpPr>
        <p:spPr>
          <a:xfrm>
            <a:off x="2226797" y="3288407"/>
            <a:ext cx="822759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8. mov t3, t2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9. mul t4, t2</a:t>
            </a:r>
          </a:p>
        </p:txBody>
      </p:sp>
      <p:sp>
        <p:nvSpPr>
          <p:cNvPr id="521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22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&lt;id&gt;</a:t>
            </a:r>
          </a:p>
        </p:txBody>
      </p:sp>
      <p:sp>
        <p:nvSpPr>
          <p:cNvPr id="523" name="1.   decl t0…"/>
          <p:cNvSpPr txBox="1"/>
          <p:nvPr/>
        </p:nvSpPr>
        <p:spPr>
          <a:xfrm>
            <a:off x="9123046" y="643874"/>
            <a:ext cx="1577758" cy="266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E. Трансляция в псевдо-машинный код</a:t>
            </a:r>
          </a:p>
        </p:txBody>
      </p:sp>
      <p:pic>
        <p:nvPicPr>
          <p:cNvPr id="52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Линия"/>
          <p:cNvSpPr/>
          <p:nvPr/>
        </p:nvSpPr>
        <p:spPr>
          <a:xfrm flipV="1">
            <a:off x="2120076" y="3079799"/>
            <a:ext cx="738370" cy="34151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8" name="Линия"/>
          <p:cNvSpPr/>
          <p:nvPr/>
        </p:nvSpPr>
        <p:spPr>
          <a:xfrm>
            <a:off x="2832298" y="3076249"/>
            <a:ext cx="1074445" cy="72185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9" name="10. decl t5"/>
          <p:cNvSpPr txBox="1"/>
          <p:nvPr/>
        </p:nvSpPr>
        <p:spPr>
          <a:xfrm>
            <a:off x="3930346" y="35922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10. decl t5</a:t>
            </a:r>
          </a:p>
        </p:txBody>
      </p:sp>
      <p:sp>
        <p:nvSpPr>
          <p:cNvPr id="530" name="Линия"/>
          <p:cNvSpPr/>
          <p:nvPr/>
        </p:nvSpPr>
        <p:spPr>
          <a:xfrm flipH="1">
            <a:off x="3813373" y="3870147"/>
            <a:ext cx="2981" cy="96608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1" name="11. mov (A3) t5"/>
          <p:cNvSpPr txBox="1"/>
          <p:nvPr/>
        </p:nvSpPr>
        <p:spPr>
          <a:xfrm>
            <a:off x="3828746" y="4773381"/>
            <a:ext cx="104390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11. mov (A3), t5 </a:t>
            </a:r>
          </a:p>
        </p:txBody>
      </p:sp>
      <p:sp>
        <p:nvSpPr>
          <p:cNvPr id="532" name="Линия"/>
          <p:cNvSpPr/>
          <p:nvPr/>
        </p:nvSpPr>
        <p:spPr>
          <a:xfrm flipH="1" flipV="1">
            <a:off x="4631580" y="3655471"/>
            <a:ext cx="167189" cy="121391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3" name="Линия"/>
          <p:cNvSpPr/>
          <p:nvPr/>
        </p:nvSpPr>
        <p:spPr>
          <a:xfrm flipH="1" flipV="1">
            <a:off x="3040805" y="2976964"/>
            <a:ext cx="1592864" cy="69861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4" name="12. mov t2 t1…"/>
          <p:cNvSpPr txBox="1"/>
          <p:nvPr/>
        </p:nvSpPr>
        <p:spPr>
          <a:xfrm>
            <a:off x="3037676" y="2561501"/>
            <a:ext cx="894451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13. mul t5, t1 </a:t>
            </a:r>
          </a:p>
        </p:txBody>
      </p:sp>
      <p:sp>
        <p:nvSpPr>
          <p:cNvPr id="535" name="Линия"/>
          <p:cNvSpPr/>
          <p:nvPr/>
        </p:nvSpPr>
        <p:spPr>
          <a:xfrm flipV="1">
            <a:off x="2792164" y="1981948"/>
            <a:ext cx="1676153" cy="652234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6" name="Линия"/>
          <p:cNvSpPr/>
          <p:nvPr/>
        </p:nvSpPr>
        <p:spPr>
          <a:xfrm>
            <a:off x="4456955" y="1981816"/>
            <a:ext cx="2424613" cy="82251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7" name="14. decl t6"/>
          <p:cNvSpPr txBox="1"/>
          <p:nvPr/>
        </p:nvSpPr>
        <p:spPr>
          <a:xfrm>
            <a:off x="6292546" y="2855678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14. decl t6</a:t>
            </a:r>
          </a:p>
        </p:txBody>
      </p:sp>
      <p:sp>
        <p:nvSpPr>
          <p:cNvPr id="538" name="Линия"/>
          <p:cNvSpPr/>
          <p:nvPr/>
        </p:nvSpPr>
        <p:spPr>
          <a:xfrm flipH="1">
            <a:off x="6318560" y="3117644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9" name="15. decl t7"/>
          <p:cNvSpPr txBox="1"/>
          <p:nvPr/>
        </p:nvSpPr>
        <p:spPr>
          <a:xfrm>
            <a:off x="5644846" y="34906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15. decl t7</a:t>
            </a:r>
          </a:p>
        </p:txBody>
      </p:sp>
      <p:sp>
        <p:nvSpPr>
          <p:cNvPr id="540" name="Линия"/>
          <p:cNvSpPr/>
          <p:nvPr/>
        </p:nvSpPr>
        <p:spPr>
          <a:xfrm flipH="1">
            <a:off x="5555636" y="4014523"/>
            <a:ext cx="628209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16. decl t8"/>
          <p:cNvSpPr txBox="1"/>
          <p:nvPr/>
        </p:nvSpPr>
        <p:spPr>
          <a:xfrm>
            <a:off x="4835580" y="43923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16. decl t8</a:t>
            </a:r>
          </a:p>
        </p:txBody>
      </p:sp>
      <p:sp>
        <p:nvSpPr>
          <p:cNvPr id="542" name="Линия"/>
          <p:cNvSpPr/>
          <p:nvPr/>
        </p:nvSpPr>
        <p:spPr>
          <a:xfrm flipH="1">
            <a:off x="4640095" y="4892759"/>
            <a:ext cx="737498" cy="35876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17. decl t9"/>
          <p:cNvSpPr txBox="1"/>
          <p:nvPr/>
        </p:nvSpPr>
        <p:spPr>
          <a:xfrm>
            <a:off x="3730680" y="53321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17. decl t9</a:t>
            </a:r>
          </a:p>
        </p:txBody>
      </p:sp>
      <p:sp>
        <p:nvSpPr>
          <p:cNvPr id="544" name="Линия"/>
          <p:cNvSpPr/>
          <p:nvPr/>
        </p:nvSpPr>
        <p:spPr>
          <a:xfrm flipH="1">
            <a:off x="4401684" y="5540607"/>
            <a:ext cx="14143" cy="38907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18. mov 1 t9"/>
          <p:cNvSpPr txBox="1"/>
          <p:nvPr/>
        </p:nvSpPr>
        <p:spPr>
          <a:xfrm>
            <a:off x="3672632" y="5951027"/>
            <a:ext cx="84677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18. mov 1, t9</a:t>
            </a:r>
          </a:p>
        </p:txBody>
      </p:sp>
      <p:sp>
        <p:nvSpPr>
          <p:cNvPr id="546" name="Линия"/>
          <p:cNvSpPr/>
          <p:nvPr/>
        </p:nvSpPr>
        <p:spPr>
          <a:xfrm flipV="1">
            <a:off x="4913064" y="4866735"/>
            <a:ext cx="683771" cy="1158349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Линия"/>
          <p:cNvSpPr/>
          <p:nvPr/>
        </p:nvSpPr>
        <p:spPr>
          <a:xfrm>
            <a:off x="5575498" y="4866949"/>
            <a:ext cx="517825" cy="42662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8" name="19. decl t10"/>
          <p:cNvSpPr txBox="1"/>
          <p:nvPr/>
        </p:nvSpPr>
        <p:spPr>
          <a:xfrm>
            <a:off x="6257144" y="5125527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19. decl t10</a:t>
            </a:r>
          </a:p>
        </p:txBody>
      </p:sp>
      <p:sp>
        <p:nvSpPr>
          <p:cNvPr id="549" name="Линия"/>
          <p:cNvSpPr/>
          <p:nvPr/>
        </p:nvSpPr>
        <p:spPr>
          <a:xfrm>
            <a:off x="5992755" y="5381764"/>
            <a:ext cx="5" cy="89332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0" name="20. mov 2 t10"/>
          <p:cNvSpPr txBox="1"/>
          <p:nvPr/>
        </p:nvSpPr>
        <p:spPr>
          <a:xfrm>
            <a:off x="5914244" y="6368460"/>
            <a:ext cx="91757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20. mov 2, t10</a:t>
            </a:r>
          </a:p>
        </p:txBody>
      </p:sp>
      <p:sp>
        <p:nvSpPr>
          <p:cNvPr id="551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52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&lt;id&gt;</a:t>
            </a:r>
          </a:p>
        </p:txBody>
      </p:sp>
      <p:sp>
        <p:nvSpPr>
          <p:cNvPr id="553" name="1.   decl t0…"/>
          <p:cNvSpPr txBox="1"/>
          <p:nvPr/>
        </p:nvSpPr>
        <p:spPr>
          <a:xfrm>
            <a:off x="9123046" y="643873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521" y="1571612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E. Трансляция в псевдо-машинный код</a:t>
            </a:r>
          </a:p>
        </p:txBody>
      </p:sp>
      <p:sp>
        <p:nvSpPr>
          <p:cNvPr id="557" name="Линия"/>
          <p:cNvSpPr/>
          <p:nvPr/>
        </p:nvSpPr>
        <p:spPr>
          <a:xfrm flipV="1">
            <a:off x="6225587" y="5202740"/>
            <a:ext cx="5" cy="772069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8" name="Линия"/>
          <p:cNvSpPr/>
          <p:nvPr/>
        </p:nvSpPr>
        <p:spPr>
          <a:xfrm flipH="1" flipV="1">
            <a:off x="5233106" y="4356538"/>
            <a:ext cx="995959" cy="84461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9" name="21. mov t9 t8…"/>
          <p:cNvSpPr txBox="1"/>
          <p:nvPr/>
        </p:nvSpPr>
        <p:spPr>
          <a:xfrm>
            <a:off x="4310050" y="4143380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</p:txBody>
      </p:sp>
      <p:sp>
        <p:nvSpPr>
          <p:cNvPr id="560" name="Линия"/>
          <p:cNvSpPr/>
          <p:nvPr/>
        </p:nvSpPr>
        <p:spPr>
          <a:xfrm flipV="1">
            <a:off x="5327641" y="3804187"/>
            <a:ext cx="815100" cy="539521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1" name="Линия"/>
          <p:cNvSpPr/>
          <p:nvPr/>
        </p:nvSpPr>
        <p:spPr>
          <a:xfrm>
            <a:off x="6170721" y="3849494"/>
            <a:ext cx="444304" cy="20998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2" name="23. decl t11"/>
          <p:cNvSpPr txBox="1"/>
          <p:nvPr/>
        </p:nvSpPr>
        <p:spPr>
          <a:xfrm>
            <a:off x="6442840" y="3772539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23. decl t11</a:t>
            </a:r>
          </a:p>
        </p:txBody>
      </p:sp>
      <p:sp>
        <p:nvSpPr>
          <p:cNvPr id="563" name="Линия"/>
          <p:cNvSpPr/>
          <p:nvPr/>
        </p:nvSpPr>
        <p:spPr>
          <a:xfrm>
            <a:off x="6646354" y="4305951"/>
            <a:ext cx="203994" cy="81224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4" name="24. mov (PI) t11"/>
          <p:cNvSpPr txBox="1"/>
          <p:nvPr/>
        </p:nvSpPr>
        <p:spPr>
          <a:xfrm>
            <a:off x="6861940" y="5004439"/>
            <a:ext cx="103885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24. mov (PI), t11</a:t>
            </a:r>
          </a:p>
        </p:txBody>
      </p:sp>
      <p:sp>
        <p:nvSpPr>
          <p:cNvPr id="565" name="Прямоугольник"/>
          <p:cNvSpPr/>
          <p:nvPr/>
        </p:nvSpPr>
        <p:spPr>
          <a:xfrm rot="5949">
            <a:off x="6854090" y="4534822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66" name="&lt;id&gt;"/>
          <p:cNvSpPr txBox="1"/>
          <p:nvPr/>
        </p:nvSpPr>
        <p:spPr>
          <a:xfrm>
            <a:off x="6897344" y="4520727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&lt;id&gt;</a:t>
            </a:r>
          </a:p>
        </p:txBody>
      </p:sp>
      <p:sp>
        <p:nvSpPr>
          <p:cNvPr id="567" name="Линия"/>
          <p:cNvSpPr/>
          <p:nvPr/>
        </p:nvSpPr>
        <p:spPr>
          <a:xfrm flipH="1" flipV="1">
            <a:off x="7174513" y="3726896"/>
            <a:ext cx="197698" cy="116946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8" name="Линия"/>
          <p:cNvSpPr/>
          <p:nvPr/>
        </p:nvSpPr>
        <p:spPr>
          <a:xfrm flipH="1" flipV="1">
            <a:off x="6345294" y="3705516"/>
            <a:ext cx="848970" cy="47842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9" name="25. mov t8 t7…"/>
          <p:cNvSpPr txBox="1"/>
          <p:nvPr/>
        </p:nvSpPr>
        <p:spPr>
          <a:xfrm>
            <a:off x="4881552" y="3500437"/>
            <a:ext cx="933673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</p:txBody>
      </p:sp>
      <p:sp>
        <p:nvSpPr>
          <p:cNvPr id="570" name="Линия"/>
          <p:cNvSpPr/>
          <p:nvPr/>
        </p:nvSpPr>
        <p:spPr>
          <a:xfrm flipV="1">
            <a:off x="6292855" y="3013168"/>
            <a:ext cx="642992" cy="51704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1" name="Линия"/>
          <p:cNvSpPr/>
          <p:nvPr/>
        </p:nvSpPr>
        <p:spPr>
          <a:xfrm>
            <a:off x="6931824" y="3005689"/>
            <a:ext cx="1011342" cy="33187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2" name="27. decl t12"/>
          <p:cNvSpPr txBox="1"/>
          <p:nvPr/>
        </p:nvSpPr>
        <p:spPr>
          <a:xfrm>
            <a:off x="7700140" y="3062694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27. decl t12</a:t>
            </a:r>
          </a:p>
        </p:txBody>
      </p:sp>
      <p:sp>
        <p:nvSpPr>
          <p:cNvPr id="573" name="28. mov (A2)  t12"/>
          <p:cNvSpPr txBox="1"/>
          <p:nvPr/>
        </p:nvSpPr>
        <p:spPr>
          <a:xfrm>
            <a:off x="7666945" y="4413315"/>
            <a:ext cx="1114711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28. mov (A2),  t12</a:t>
            </a:r>
          </a:p>
        </p:txBody>
      </p:sp>
      <p:sp>
        <p:nvSpPr>
          <p:cNvPr id="574" name="Линия"/>
          <p:cNvSpPr/>
          <p:nvPr/>
        </p:nvSpPr>
        <p:spPr>
          <a:xfrm>
            <a:off x="7983956" y="3628630"/>
            <a:ext cx="189376" cy="64704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5" name="Линия"/>
          <p:cNvSpPr/>
          <p:nvPr/>
        </p:nvSpPr>
        <p:spPr>
          <a:xfrm flipV="1">
            <a:off x="8655212" y="3057488"/>
            <a:ext cx="5" cy="86096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6" name="Линия"/>
          <p:cNvSpPr/>
          <p:nvPr/>
        </p:nvSpPr>
        <p:spPr>
          <a:xfrm flipH="1" flipV="1">
            <a:off x="7150851" y="2835020"/>
            <a:ext cx="1503913" cy="2325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7" name="29. mov t7 t6…"/>
          <p:cNvSpPr txBox="1"/>
          <p:nvPr/>
        </p:nvSpPr>
        <p:spPr>
          <a:xfrm>
            <a:off x="7134548" y="2306964"/>
            <a:ext cx="893565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</p:txBody>
      </p:sp>
      <p:sp>
        <p:nvSpPr>
          <p:cNvPr id="578" name="Линия"/>
          <p:cNvSpPr/>
          <p:nvPr/>
        </p:nvSpPr>
        <p:spPr>
          <a:xfrm flipH="1" flipV="1">
            <a:off x="4397681" y="1797092"/>
            <a:ext cx="2669585" cy="87676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9" name="31. mov t1 t0…"/>
          <p:cNvSpPr txBox="1"/>
          <p:nvPr/>
        </p:nvSpPr>
        <p:spPr>
          <a:xfrm>
            <a:off x="4423540" y="1354461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80" name="1.   decl t0…"/>
          <p:cNvSpPr txBox="1"/>
          <p:nvPr/>
        </p:nvSpPr>
        <p:spPr>
          <a:xfrm>
            <a:off x="8882081" y="682909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81" name="21. mov t9 t8…"/>
          <p:cNvSpPr txBox="1"/>
          <p:nvPr/>
        </p:nvSpPr>
        <p:spPr>
          <a:xfrm>
            <a:off x="10453716" y="1357295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Заголовок 2"/>
          <p:cNvSpPr txBox="1"/>
          <p:nvPr>
            <p:ph type="title"/>
          </p:nvPr>
        </p:nvSpPr>
        <p:spPr>
          <a:xfrm>
            <a:off x="452398" y="142852"/>
            <a:ext cx="11215766" cy="1000132"/>
          </a:xfrm>
          <a:prstGeom prst="rect">
            <a:avLst/>
          </a:prstGeom>
        </p:spPr>
        <p:txBody>
          <a:bodyPr/>
          <a:lstStyle>
            <a:lvl1pPr algn="ctr" defTabSz="795527">
              <a:defRPr sz="3300"/>
            </a:lvl1pPr>
          </a:lstStyle>
          <a:p>
            <a:pPr/>
            <a:r>
              <a:t>F. Оптимизация сгенерированного кода: уменьшение числа используемых регистров</a:t>
            </a:r>
          </a:p>
        </p:txBody>
      </p:sp>
      <p:sp>
        <p:nvSpPr>
          <p:cNvPr id="584" name="Текст 3"/>
          <p:cNvSpPr txBox="1"/>
          <p:nvPr>
            <p:ph type="body" idx="1"/>
          </p:nvPr>
        </p:nvSpPr>
        <p:spPr>
          <a:xfrm>
            <a:off x="523835" y="1571610"/>
            <a:ext cx="11287206" cy="5072103"/>
          </a:xfrm>
          <a:prstGeom prst="rect">
            <a:avLst/>
          </a:prstGeom>
        </p:spPr>
        <p:txBody>
          <a:bodyPr/>
          <a:lstStyle/>
          <a:p>
            <a:pPr marL="0" indent="358329" defTabSz="905255">
              <a:spcBef>
                <a:spcPts val="900"/>
              </a:spcBef>
              <a:buSzTx/>
              <a:buNone/>
              <a:defRPr sz="2700"/>
            </a:pPr>
            <a:r>
              <a:t>Рассмотрим инструкцию вида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 ti, tj, где i &gt; j: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0" indent="358329" defTabSz="905255">
              <a:spcBef>
                <a:spcPts val="900"/>
              </a:spcBef>
              <a:buSzTx/>
              <a:buNone/>
              <a:defRPr sz="2700">
                <a:latin typeface="+mj-lt"/>
                <a:ea typeface="+mj-ea"/>
                <a:cs typeface="+mj-cs"/>
                <a:sym typeface="Helvetica"/>
              </a:defRPr>
            </a:pPr>
            <a:r>
              <a:t>П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еременная </a:t>
            </a:r>
            <a:r>
              <a:rPr b="1"/>
              <a:t>tj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соответствует родительской вершине, а </a:t>
            </a:r>
            <a:r>
              <a:rPr b="1"/>
              <a:t>ti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– левой дочерней вершине. Инструкция выполняется, когда алгоритм обхода выходит из родительской вершины, значит переменная </a:t>
            </a:r>
            <a:r>
              <a:rPr b="1"/>
              <a:t>ti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больше в коде не используется, и его можно применять повторно.</a:t>
            </a:r>
          </a:p>
          <a:p>
            <a:pPr marL="0" indent="358329" defTabSz="905255">
              <a:spcBef>
                <a:spcPts val="900"/>
              </a:spcBef>
              <a:buSzTx/>
              <a:buNone/>
              <a:defRPr sz="2700"/>
            </a:pPr>
            <a:r>
              <a:t>Принцип работы:</a:t>
            </a:r>
          </a:p>
          <a:p>
            <a:pPr marL="358329" indent="-358329" defTabSz="905255">
              <a:spcBef>
                <a:spcPts val="900"/>
              </a:spcBef>
              <a:buFontTx/>
              <a:buAutoNum type="arabicParenR" startAt="1"/>
              <a:defRPr sz="2700"/>
            </a:pPr>
            <a:r>
              <a:t>Ищем строку вида: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 ti, tj, где i &gt; j</a:t>
            </a:r>
            <a:r>
              <a:t>;</a:t>
            </a:r>
          </a:p>
          <a:p>
            <a:pPr marL="358329" indent="-358329" defTabSz="905255">
              <a:spcBef>
                <a:spcPts val="900"/>
              </a:spcBef>
              <a:buFontTx/>
              <a:buAutoNum type="arabicParenR" startAt="1"/>
              <a:defRPr sz="2700"/>
            </a:pPr>
            <a:r>
              <a:t>Ниже этой строки ищем первую строку вида: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tk;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358329" indent="-358329" defTabSz="905255">
              <a:spcBef>
                <a:spcPts val="900"/>
              </a:spcBef>
              <a:buFontTx/>
              <a:buAutoNum type="arabicParenR" startAt="1"/>
              <a:defRPr sz="2700"/>
            </a:pPr>
            <a:r>
              <a:t>Удаляем строку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tk;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358329" indent="-358329" defTabSz="905255">
              <a:spcBef>
                <a:spcPts val="900"/>
              </a:spcBef>
              <a:buFontTx/>
              <a:buAutoNum type="arabicParenR" startAt="1"/>
              <a:defRPr sz="2700"/>
            </a:pPr>
            <a:r>
              <a:t>Заменяем все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 на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 </a:t>
            </a:r>
            <a:r>
              <a:t>– число регистров уменьшено на 1;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Заголовок 2"/>
          <p:cNvSpPr txBox="1"/>
          <p:nvPr>
            <p:ph type="title"/>
          </p:nvPr>
        </p:nvSpPr>
        <p:spPr>
          <a:xfrm>
            <a:off x="809587" y="500040"/>
            <a:ext cx="10515601" cy="7858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Безопасное изменение кода</a:t>
            </a:r>
          </a:p>
        </p:txBody>
      </p:sp>
      <p:sp>
        <p:nvSpPr>
          <p:cNvPr id="587" name="Текст 3"/>
          <p:cNvSpPr txBox="1"/>
          <p:nvPr>
            <p:ph type="body" idx="1"/>
          </p:nvPr>
        </p:nvSpPr>
        <p:spPr>
          <a:xfrm>
            <a:off x="523835" y="1785926"/>
            <a:ext cx="11287206" cy="4857787"/>
          </a:xfrm>
          <a:prstGeom prst="rect">
            <a:avLst/>
          </a:prstGeom>
        </p:spPr>
        <p:txBody>
          <a:bodyPr/>
          <a:lstStyle/>
          <a:p>
            <a:pPr marL="0" indent="361950">
              <a:buSzTx/>
              <a:buNone/>
            </a:pPr>
            <a:r>
              <a:t>Покажем, что удаление строки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 </a:t>
            </a:r>
            <a:r>
              <a:t>и замена всех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 на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t> не приведет к искажению результата:</a:t>
            </a:r>
          </a:p>
          <a:p>
            <a:pPr marL="361950" indent="-361950">
              <a:buFontTx/>
              <a:buAutoNum type="arabicParenR" startAt="1"/>
            </a:pPr>
            <a:r>
              <a:t>Если строка вида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 </a:t>
            </a:r>
            <a:r>
              <a:t>существует в коде, то переменная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 рано или поздно будет присвоено значение, значит в коде также существует строка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 </a:t>
            </a:r>
            <a:r>
              <a:t>вида: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 &lt;val&gt;, tk</a:t>
            </a:r>
            <a:r>
              <a:t>, где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&lt;val&gt; </a:t>
            </a:r>
            <a:r>
              <a:t>- число или переменная.</a:t>
            </a:r>
          </a:p>
          <a:p>
            <a:pPr marL="361950" indent="-361950">
              <a:buFontTx/>
              <a:buAutoNum type="arabicParenR" startAt="1"/>
            </a:pPr>
            <a:r>
              <a:t>После удаления строки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 </a:t>
            </a:r>
            <a:r>
              <a:t>и замены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 на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t>, строка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</a:t>
            </a:r>
            <a:r>
              <a:t> примет вид: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 &lt;val&gt;, ti</a:t>
            </a:r>
            <a:r>
              <a:t>. Теперь переменная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t> полностью заменяет переменная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Пример оптимизации: mov t3, t2</a:t>
            </a:r>
          </a:p>
        </p:txBody>
      </p:sp>
      <p:sp>
        <p:nvSpPr>
          <p:cNvPr id="590" name="1.   decl t0…"/>
          <p:cNvSpPr txBox="1"/>
          <p:nvPr/>
        </p:nvSpPr>
        <p:spPr>
          <a:xfrm>
            <a:off x="666709" y="107154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</a:t>
            </a:r>
            <a:r>
              <a:rPr strike="sngStrike">
                <a:solidFill>
                  <a:srgbClr val="FF0000"/>
                </a:solidFill>
              </a:rPr>
              <a:t>decl t5</a:t>
            </a:r>
            <a:endParaRPr strike="sngStrike">
              <a:solidFill>
                <a:srgbClr val="FF000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</a:t>
            </a:r>
            <a:r>
              <a:rPr>
                <a:solidFill>
                  <a:srgbClr val="FF0000"/>
                </a:solidFill>
              </a:rPr>
              <a:t>t5</a:t>
            </a:r>
            <a:endParaRPr>
              <a:solidFill>
                <a:srgbClr val="FF000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</a:t>
            </a:r>
            <a:r>
              <a:rPr>
                <a:solidFill>
                  <a:srgbClr val="FF0000"/>
                </a:solidFill>
              </a:rPr>
              <a:t>t5</a:t>
            </a:r>
            <a:r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1" name="21. mov t9 t8…"/>
          <p:cNvSpPr txBox="1"/>
          <p:nvPr/>
        </p:nvSpPr>
        <p:spPr>
          <a:xfrm>
            <a:off x="2595538" y="1142981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2" name="1.   decl t0…"/>
          <p:cNvSpPr txBox="1"/>
          <p:nvPr/>
        </p:nvSpPr>
        <p:spPr>
          <a:xfrm>
            <a:off x="7310446" y="107154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</a:t>
            </a:r>
            <a:r>
              <a:rPr>
                <a:solidFill>
                  <a:srgbClr val="00B0F0"/>
                </a:solidFill>
              </a:rPr>
              <a:t>t3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</a:t>
            </a:r>
            <a:r>
              <a:rPr>
                <a:solidFill>
                  <a:srgbClr val="00B0F0"/>
                </a:solidFill>
              </a:rPr>
              <a:t>t3</a:t>
            </a:r>
            <a:r>
              <a:t>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3" name="21. mov t9 t8…"/>
          <p:cNvSpPr txBox="1"/>
          <p:nvPr/>
        </p:nvSpPr>
        <p:spPr>
          <a:xfrm>
            <a:off x="9096395" y="1071546"/>
            <a:ext cx="1706123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sp>
        <p:nvSpPr>
          <p:cNvPr id="594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Пример оптимизации: mov t2, t1</a:t>
            </a:r>
          </a:p>
        </p:txBody>
      </p:sp>
      <p:sp>
        <p:nvSpPr>
          <p:cNvPr id="597" name="1.   decl t0…"/>
          <p:cNvSpPr txBox="1"/>
          <p:nvPr/>
        </p:nvSpPr>
        <p:spPr>
          <a:xfrm>
            <a:off x="7310446" y="1057357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598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00B0F0"/>
                </a:solidFill>
              </a:rPr>
              <a:t>t2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00B0F0"/>
                </a:solidFill>
              </a:rPr>
              <a:t>t2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00B0F0"/>
                </a:solidFill>
              </a:rPr>
              <a:t>t2</a:t>
            </a:r>
            <a:r>
              <a:t>, t0</a:t>
            </a:r>
          </a:p>
        </p:txBody>
      </p:sp>
      <p:sp>
        <p:nvSpPr>
          <p:cNvPr id="599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00" name="1.   decl t0…"/>
          <p:cNvSpPr txBox="1"/>
          <p:nvPr/>
        </p:nvSpPr>
        <p:spPr>
          <a:xfrm>
            <a:off x="666709" y="1057357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  <a:r>
              <a:rPr strike="sngStrike">
                <a:solidFill>
                  <a:srgbClr val="FF0000"/>
                </a:solidFill>
              </a:rPr>
              <a:t>decl t6</a:t>
            </a:r>
            <a:endParaRPr strike="sngStrike">
              <a:solidFill>
                <a:srgbClr val="FF000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1" name="21. mov t9 t8…"/>
          <p:cNvSpPr txBox="1"/>
          <p:nvPr/>
        </p:nvSpPr>
        <p:spPr>
          <a:xfrm>
            <a:off x="2452659" y="1225689"/>
            <a:ext cx="1706122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</a:t>
            </a:r>
            <a:r>
              <a:rPr>
                <a:solidFill>
                  <a:srgbClr val="FF0000"/>
                </a:solidFill>
              </a:rPr>
              <a:t>t6</a:t>
            </a:r>
            <a:endParaRPr>
              <a:solidFill>
                <a:srgbClr val="FF000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</a:t>
            </a:r>
            <a:r>
              <a:rPr>
                <a:solidFill>
                  <a:srgbClr val="FF0000"/>
                </a:solidFill>
              </a:rPr>
              <a:t>t6</a:t>
            </a:r>
            <a:endParaRPr>
              <a:solidFill>
                <a:srgbClr val="FF000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</a:t>
            </a:r>
            <a:r>
              <a:rPr>
                <a:solidFill>
                  <a:srgbClr val="FF0000"/>
                </a:solidFill>
              </a:rPr>
              <a:t>t6</a:t>
            </a:r>
            <a:r>
              <a:t>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/>
          <p:nvPr>
            <p:ph type="title"/>
          </p:nvPr>
        </p:nvSpPr>
        <p:spPr>
          <a:xfrm>
            <a:off x="838200" y="355595"/>
            <a:ext cx="10515600" cy="71554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А. Псевдо-машинный код</a:t>
            </a:r>
          </a:p>
        </p:txBody>
      </p:sp>
      <p:grpSp>
        <p:nvGrpSpPr>
          <p:cNvPr id="146" name="Группа"/>
          <p:cNvGrpSpPr/>
          <p:nvPr/>
        </p:nvGrpSpPr>
        <p:grpSpPr>
          <a:xfrm>
            <a:off x="2332873" y="1779049"/>
            <a:ext cx="7526255" cy="4319045"/>
            <a:chOff x="0" y="0"/>
            <a:chExt cx="7526254" cy="4319044"/>
          </a:xfrm>
        </p:grpSpPr>
        <p:pic>
          <p:nvPicPr>
            <p:cNvPr id="12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526255" cy="43190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7" name="переменную"/>
            <p:cNvGrpSpPr/>
            <p:nvPr/>
          </p:nvGrpSpPr>
          <p:grpSpPr>
            <a:xfrm>
              <a:off x="3385220" y="17272"/>
              <a:ext cx="755814" cy="461398"/>
              <a:chOff x="0" y="0"/>
              <a:chExt cx="755813" cy="461397"/>
            </a:xfrm>
          </p:grpSpPr>
          <p:sp>
            <p:nvSpPr>
              <p:cNvPr id="125" name="Прямоугольник"/>
              <p:cNvSpPr/>
              <p:nvPr/>
            </p:nvSpPr>
            <p:spPr>
              <a:xfrm>
                <a:off x="0" y="0"/>
                <a:ext cx="755814" cy="1943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26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переменную</a:t>
                </a:r>
              </a:p>
            </p:txBody>
          </p:sp>
        </p:grpSp>
        <p:grpSp>
          <p:nvGrpSpPr>
            <p:cNvPr id="130" name="переменную"/>
            <p:cNvGrpSpPr/>
            <p:nvPr/>
          </p:nvGrpSpPr>
          <p:grpSpPr>
            <a:xfrm>
              <a:off x="2630211" y="418669"/>
              <a:ext cx="755814" cy="461399"/>
              <a:chOff x="0" y="0"/>
              <a:chExt cx="755813" cy="461397"/>
            </a:xfrm>
          </p:grpSpPr>
          <p:sp>
            <p:nvSpPr>
              <p:cNvPr id="128" name="Прямоугольник"/>
              <p:cNvSpPr/>
              <p:nvPr/>
            </p:nvSpPr>
            <p:spPr>
              <a:xfrm>
                <a:off x="0" y="0"/>
                <a:ext cx="755814" cy="1943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29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переменную</a:t>
                </a:r>
              </a:p>
            </p:txBody>
          </p:sp>
        </p:grpSp>
        <p:grpSp>
          <p:nvGrpSpPr>
            <p:cNvPr id="133" name="переменную"/>
            <p:cNvGrpSpPr/>
            <p:nvPr/>
          </p:nvGrpSpPr>
          <p:grpSpPr>
            <a:xfrm>
              <a:off x="2630211" y="667153"/>
              <a:ext cx="755814" cy="461399"/>
              <a:chOff x="0" y="0"/>
              <a:chExt cx="755813" cy="461397"/>
            </a:xfrm>
          </p:grpSpPr>
          <p:sp>
            <p:nvSpPr>
              <p:cNvPr id="131" name="Прямоугольник"/>
              <p:cNvSpPr/>
              <p:nvPr/>
            </p:nvSpPr>
            <p:spPr>
              <a:xfrm>
                <a:off x="0" y="0"/>
                <a:ext cx="755814" cy="1943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32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переменную</a:t>
                </a:r>
              </a:p>
            </p:txBody>
          </p:sp>
        </p:grpSp>
        <p:grpSp>
          <p:nvGrpSpPr>
            <p:cNvPr id="136" name="переменную"/>
            <p:cNvGrpSpPr/>
            <p:nvPr/>
          </p:nvGrpSpPr>
          <p:grpSpPr>
            <a:xfrm>
              <a:off x="3385220" y="1718432"/>
              <a:ext cx="755814" cy="461399"/>
              <a:chOff x="0" y="0"/>
              <a:chExt cx="755813" cy="461397"/>
            </a:xfrm>
          </p:grpSpPr>
          <p:sp>
            <p:nvSpPr>
              <p:cNvPr id="134" name="Прямоугольник"/>
              <p:cNvSpPr/>
              <p:nvPr/>
            </p:nvSpPr>
            <p:spPr>
              <a:xfrm>
                <a:off x="0" y="0"/>
                <a:ext cx="755814" cy="1943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35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переменную</a:t>
                </a:r>
              </a:p>
            </p:txBody>
          </p:sp>
        </p:grpSp>
        <p:grpSp>
          <p:nvGrpSpPr>
            <p:cNvPr id="139" name="переменную"/>
            <p:cNvGrpSpPr/>
            <p:nvPr/>
          </p:nvGrpSpPr>
          <p:grpSpPr>
            <a:xfrm>
              <a:off x="3385220" y="2588127"/>
              <a:ext cx="755814" cy="461399"/>
              <a:chOff x="0" y="0"/>
              <a:chExt cx="755813" cy="461397"/>
            </a:xfrm>
          </p:grpSpPr>
          <p:sp>
            <p:nvSpPr>
              <p:cNvPr id="137" name="Прямоугольник"/>
              <p:cNvSpPr/>
              <p:nvPr/>
            </p:nvSpPr>
            <p:spPr>
              <a:xfrm>
                <a:off x="0" y="0"/>
                <a:ext cx="755814" cy="1943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38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переменную</a:t>
                </a:r>
              </a:p>
            </p:txBody>
          </p:sp>
        </p:grpSp>
        <p:grpSp>
          <p:nvGrpSpPr>
            <p:cNvPr id="142" name="переменную"/>
            <p:cNvGrpSpPr/>
            <p:nvPr/>
          </p:nvGrpSpPr>
          <p:grpSpPr>
            <a:xfrm>
              <a:off x="2630211" y="2779269"/>
              <a:ext cx="755814" cy="461399"/>
              <a:chOff x="0" y="0"/>
              <a:chExt cx="755813" cy="461397"/>
            </a:xfrm>
          </p:grpSpPr>
          <p:sp>
            <p:nvSpPr>
              <p:cNvPr id="140" name="Прямоугольник"/>
              <p:cNvSpPr/>
              <p:nvPr/>
            </p:nvSpPr>
            <p:spPr>
              <a:xfrm>
                <a:off x="0" y="0"/>
                <a:ext cx="755814" cy="1943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41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переменную</a:t>
                </a:r>
              </a:p>
            </p:txBody>
          </p:sp>
        </p:grpSp>
        <p:grpSp>
          <p:nvGrpSpPr>
            <p:cNvPr id="145" name="переменную"/>
            <p:cNvGrpSpPr/>
            <p:nvPr/>
          </p:nvGrpSpPr>
          <p:grpSpPr>
            <a:xfrm>
              <a:off x="2630211" y="3438707"/>
              <a:ext cx="755814" cy="461399"/>
              <a:chOff x="0" y="0"/>
              <a:chExt cx="755813" cy="461397"/>
            </a:xfrm>
          </p:grpSpPr>
          <p:sp>
            <p:nvSpPr>
              <p:cNvPr id="143" name="Прямоугольник"/>
              <p:cNvSpPr/>
              <p:nvPr/>
            </p:nvSpPr>
            <p:spPr>
              <a:xfrm>
                <a:off x="0" y="0"/>
                <a:ext cx="755814" cy="19430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</a:p>
            </p:txBody>
          </p:sp>
          <p:sp>
            <p:nvSpPr>
              <p:cNvPr id="144" name="переменную"/>
              <p:cNvSpPr txBox="1"/>
              <p:nvPr/>
            </p:nvSpPr>
            <p:spPr>
              <a:xfrm>
                <a:off x="0" y="0"/>
                <a:ext cx="755814" cy="4613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переменную</a:t>
                </a:r>
              </a:p>
            </p:txBody>
          </p:sp>
        </p:grpSp>
      </p:grpSp>
      <p:sp>
        <p:nvSpPr>
          <p:cNvPr id="147" name="2*A1*A3 + 1/2*PI/A2"/>
          <p:cNvSpPr txBox="1"/>
          <p:nvPr/>
        </p:nvSpPr>
        <p:spPr>
          <a:xfrm>
            <a:off x="4684055" y="120157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defRPr b="1" sz="2300"/>
            </a:lvl1pPr>
          </a:lstStyle>
          <a:p>
            <a:pPr/>
            <a:r>
              <a:t>2*A1*A3 + 1/2*PI/A2</a:t>
            </a:r>
          </a:p>
        </p:txBody>
      </p:sp>
      <p:sp>
        <p:nvSpPr>
          <p:cNvPr id="148" name="Результат вычисления сохраняется в переменной t0"/>
          <p:cNvSpPr txBox="1"/>
          <p:nvPr/>
        </p:nvSpPr>
        <p:spPr>
          <a:xfrm>
            <a:off x="3516328" y="6228532"/>
            <a:ext cx="5159344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Результат вычисления сохраняется в переменной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Пример оптимизации: mov t9, t8</a:t>
            </a:r>
          </a:p>
        </p:txBody>
      </p:sp>
      <p:sp>
        <p:nvSpPr>
          <p:cNvPr id="604" name="1.   decl t0…"/>
          <p:cNvSpPr txBox="1"/>
          <p:nvPr/>
        </p:nvSpPr>
        <p:spPr>
          <a:xfrm>
            <a:off x="7310446" y="1033310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5" name="21. mov t9 t8…"/>
          <p:cNvSpPr txBox="1"/>
          <p:nvPr/>
        </p:nvSpPr>
        <p:spPr>
          <a:xfrm>
            <a:off x="9096395" y="1214419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00B0F0"/>
                </a:solidFill>
              </a:rPr>
              <a:t>t9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00B0F0"/>
                </a:solidFill>
              </a:rPr>
              <a:t>t9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06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07" name="1.   decl t0…"/>
          <p:cNvSpPr txBox="1"/>
          <p:nvPr/>
        </p:nvSpPr>
        <p:spPr>
          <a:xfrm>
            <a:off x="738146" y="1033310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08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  <a:r>
              <a:rPr strike="sngStrike">
                <a:solidFill>
                  <a:srgbClr val="FF0000"/>
                </a:solidFill>
              </a:rPr>
              <a:t>decl t11</a:t>
            </a:r>
            <a:endParaRPr strike="sngStrike">
              <a:solidFill>
                <a:srgbClr val="FF000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</a:t>
            </a:r>
            <a:r>
              <a:rPr>
                <a:solidFill>
                  <a:srgbClr val="FF0000"/>
                </a:solidFill>
              </a:rPr>
              <a:t>t11</a:t>
            </a:r>
            <a:endParaRPr>
              <a:solidFill>
                <a:srgbClr val="FF000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</a:t>
            </a:r>
            <a:r>
              <a:rPr>
                <a:solidFill>
                  <a:srgbClr val="FF0000"/>
                </a:solidFill>
              </a:rPr>
              <a:t>t11</a:t>
            </a:r>
            <a:r>
              <a:t>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Пример оптимизации: mov t8, t7</a:t>
            </a:r>
          </a:p>
        </p:txBody>
      </p:sp>
      <p:sp>
        <p:nvSpPr>
          <p:cNvPr id="611" name="1.   decl t0…"/>
          <p:cNvSpPr txBox="1"/>
          <p:nvPr/>
        </p:nvSpPr>
        <p:spPr>
          <a:xfrm>
            <a:off x="7310446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2" name="21. mov t9 t8…"/>
          <p:cNvSpPr txBox="1"/>
          <p:nvPr/>
        </p:nvSpPr>
        <p:spPr>
          <a:xfrm>
            <a:off x="9096395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00B0F0"/>
                </a:solidFill>
              </a:rPr>
              <a:t>t8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00B0F0"/>
                </a:solidFill>
              </a:rPr>
              <a:t>t8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13" name="Стрелка вправо 8"/>
          <p:cNvSpPr/>
          <p:nvPr/>
        </p:nvSpPr>
        <p:spPr>
          <a:xfrm>
            <a:off x="5095868" y="3143248"/>
            <a:ext cx="1500198" cy="697945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14" name="1.   decl t0…"/>
          <p:cNvSpPr txBox="1"/>
          <p:nvPr/>
        </p:nvSpPr>
        <p:spPr>
          <a:xfrm>
            <a:off x="750171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5" name="21. mov t9 t8…"/>
          <p:cNvSpPr txBox="1"/>
          <p:nvPr/>
        </p:nvSpPr>
        <p:spPr>
          <a:xfrm>
            <a:off x="2524099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  <a:endParaRPr>
              <a:solidFill>
                <a:srgbClr val="00B0F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  <a:r>
              <a:rPr strike="sngStrike">
                <a:solidFill>
                  <a:srgbClr val="FF0000"/>
                </a:solidFill>
              </a:rPr>
              <a:t>decl t12</a:t>
            </a:r>
            <a:endParaRPr strike="sngStrike">
              <a:solidFill>
                <a:srgbClr val="FF000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</a:t>
            </a:r>
            <a:r>
              <a:rPr>
                <a:solidFill>
                  <a:srgbClr val="FF0000"/>
                </a:solidFill>
              </a:rPr>
              <a:t>t12</a:t>
            </a:r>
            <a:endParaRPr>
              <a:solidFill>
                <a:srgbClr val="FF0000"/>
              </a:solidFill>
            </a:endParaRP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</a:t>
            </a:r>
            <a:r>
              <a:rPr>
                <a:solidFill>
                  <a:srgbClr val="FF0000"/>
                </a:solidFill>
              </a:rPr>
              <a:t>t12</a:t>
            </a:r>
            <a:r>
              <a:t>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Результат оптимизации</a:t>
            </a:r>
          </a:p>
        </p:txBody>
      </p:sp>
      <p:sp>
        <p:nvSpPr>
          <p:cNvPr id="618" name="1.   decl t0…"/>
          <p:cNvSpPr txBox="1"/>
          <p:nvPr/>
        </p:nvSpPr>
        <p:spPr>
          <a:xfrm>
            <a:off x="7420175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t3,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19" name="21. mov t9 t8…"/>
          <p:cNvSpPr txBox="1"/>
          <p:nvPr/>
        </p:nvSpPr>
        <p:spPr>
          <a:xfrm>
            <a:off x="9239270" y="1214419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t9,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t8,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t2, t0</a:t>
            </a:r>
          </a:p>
        </p:txBody>
      </p:sp>
      <p:sp>
        <p:nvSpPr>
          <p:cNvPr id="620" name="1.   decl t0…"/>
          <p:cNvSpPr txBox="1"/>
          <p:nvPr/>
        </p:nvSpPr>
        <p:spPr>
          <a:xfrm>
            <a:off x="738146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1.   decl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2.   decl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3.   decl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4.   decl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5.   mov 2, t3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6.   decl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7.   mov (A1), t4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8.   mov t3,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9.   mul t4, t2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10. decl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11. mov (A3), t5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12. mov t2,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13. mul t5, t1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14. decl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15. decl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16. decl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17. decl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18. mov 1, t9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19. decl t10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20. mov 2, t10</a:t>
            </a:r>
          </a:p>
        </p:txBody>
      </p:sp>
      <p:sp>
        <p:nvSpPr>
          <p:cNvPr id="621" name="21. mov t9 t8…"/>
          <p:cNvSpPr txBox="1"/>
          <p:nvPr/>
        </p:nvSpPr>
        <p:spPr>
          <a:xfrm>
            <a:off x="2666974" y="1214419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21. mov t9,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22. div t10, t8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23. decl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24. mov (PI), t11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25. mov t8,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26. mul t11, t7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27. decl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28. mov (A2), t12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29. mov t7,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30. div t12, t6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31. mov t1, t0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32. add t6, t0</a:t>
            </a:r>
          </a:p>
        </p:txBody>
      </p:sp>
      <p:grpSp>
        <p:nvGrpSpPr>
          <p:cNvPr id="624" name="Стрелка вправо 13"/>
          <p:cNvGrpSpPr/>
          <p:nvPr/>
        </p:nvGrpSpPr>
        <p:grpSpPr>
          <a:xfrm>
            <a:off x="4833885" y="2547721"/>
            <a:ext cx="2357461" cy="1744863"/>
            <a:chOff x="0" y="0"/>
            <a:chExt cx="2357459" cy="1744862"/>
          </a:xfrm>
        </p:grpSpPr>
        <p:sp>
          <p:nvSpPr>
            <p:cNvPr id="622" name="Стрелка"/>
            <p:cNvSpPr/>
            <p:nvPr/>
          </p:nvSpPr>
          <p:spPr>
            <a:xfrm>
              <a:off x="0" y="0"/>
              <a:ext cx="2357460" cy="1744863"/>
            </a:xfrm>
            <a:prstGeom prst="rightArrow">
              <a:avLst>
                <a:gd name="adj1" fmla="val 52597"/>
                <a:gd name="adj2" fmla="val 33715"/>
              </a:avLst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623" name="Кол-во строк кода и переменных уменьшилось на 4"/>
            <p:cNvSpPr txBox="1"/>
            <p:nvPr/>
          </p:nvSpPr>
          <p:spPr>
            <a:xfrm>
              <a:off x="12698" y="413785"/>
              <a:ext cx="2022645" cy="917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Кол-во строк кода и переменных уменьшилось на 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/>
          <p:nvPr>
            <p:ph type="title"/>
          </p:nvPr>
        </p:nvSpPr>
        <p:spPr>
          <a:xfrm>
            <a:off x="838200" y="193960"/>
            <a:ext cx="10515600" cy="74815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B. Описание информационной таблицы</a:t>
            </a:r>
          </a:p>
        </p:txBody>
      </p:sp>
      <p:sp>
        <p:nvSpPr>
          <p:cNvPr id="151" name="Объект 2"/>
          <p:cNvSpPr txBox="1"/>
          <p:nvPr>
            <p:ph type="body" idx="1"/>
          </p:nvPr>
        </p:nvSpPr>
        <p:spPr>
          <a:xfrm>
            <a:off x="838200" y="1136069"/>
            <a:ext cx="10515600" cy="5430992"/>
          </a:xfrm>
          <a:prstGeom prst="rect">
            <a:avLst/>
          </a:prstGeom>
        </p:spPr>
        <p:txBody>
          <a:bodyPr/>
          <a:lstStyle/>
          <a:p>
            <a:pPr marL="374313" indent="-374313">
              <a:buFontTx/>
              <a:buAutoNum type="arabicPeriod" startAt="1"/>
            </a:pPr>
            <a:r>
              <a:t>Таблица содержит информацию об имени, типе, и значении операндов.</a:t>
            </a:r>
          </a:p>
          <a:p>
            <a:pPr marL="374313" indent="-374313">
              <a:buFontTx/>
              <a:buAutoNum type="arabicPeriod" startAt="1"/>
            </a:pPr>
            <a:r>
              <a:t>По мере обработки текста операнды добавляются в таблицу, если не были добавлены ранее.</a:t>
            </a:r>
          </a:p>
          <a:p>
            <a:pPr marL="374313" indent="-374313">
              <a:buFontTx/>
              <a:buAutoNum type="arabicPeriod" startAt="1"/>
            </a:pPr>
            <a:r>
              <a:t>Структурированная в таблицах информация упрощает процесс синтаксического анализа, сокращает объем обрабатываемой информации.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1"/>
          <p:cNvSpPr txBox="1"/>
          <p:nvPr>
            <p:ph type="title"/>
          </p:nvPr>
        </p:nvSpPr>
        <p:spPr>
          <a:xfrm>
            <a:off x="838200" y="193960"/>
            <a:ext cx="10515600" cy="74815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B. Описание информационной таблицы</a:t>
            </a:r>
          </a:p>
        </p:txBody>
      </p:sp>
      <p:sp>
        <p:nvSpPr>
          <p:cNvPr id="154" name="Объект 2"/>
          <p:cNvSpPr txBox="1"/>
          <p:nvPr>
            <p:ph type="body" idx="1"/>
          </p:nvPr>
        </p:nvSpPr>
        <p:spPr>
          <a:xfrm>
            <a:off x="838200" y="1136069"/>
            <a:ext cx="10515600" cy="54309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Будем хранить все числовые константы и идентификаторы  в информационной таблице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следующего формата:</a:t>
            </a:r>
          </a:p>
        </p:txBody>
      </p:sp>
      <p:sp>
        <p:nvSpPr>
          <p:cNvPr id="155" name="Квадрат"/>
          <p:cNvSpPr/>
          <p:nvPr/>
        </p:nvSpPr>
        <p:spPr>
          <a:xfrm>
            <a:off x="3748640" y="4343644"/>
            <a:ext cx="99527" cy="962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59" name="Группа"/>
          <p:cNvGrpSpPr/>
          <p:nvPr/>
        </p:nvGrpSpPr>
        <p:grpSpPr>
          <a:xfrm>
            <a:off x="1821883" y="2686867"/>
            <a:ext cx="8352222" cy="2841482"/>
            <a:chOff x="0" y="0"/>
            <a:chExt cx="8352221" cy="2841480"/>
          </a:xfrm>
        </p:grpSpPr>
        <p:pic>
          <p:nvPicPr>
            <p:cNvPr id="156" name="Рисунок 1" descr="Рисунок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8352222" cy="2841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Прямоугольник"/>
            <p:cNvSpPr/>
            <p:nvPr/>
          </p:nvSpPr>
          <p:spPr>
            <a:xfrm>
              <a:off x="5810681" y="1710156"/>
              <a:ext cx="2173292" cy="2592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8" name="Адрес"/>
            <p:cNvSpPr txBox="1"/>
            <p:nvPr/>
          </p:nvSpPr>
          <p:spPr>
            <a:xfrm>
              <a:off x="6582874" y="1689469"/>
              <a:ext cx="628905" cy="30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Адрес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/>
          <p:nvPr>
            <p:ph type="title"/>
          </p:nvPr>
        </p:nvSpPr>
        <p:spPr>
          <a:xfrm>
            <a:off x="838200" y="397819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C. Этап лексического анализа</a:t>
            </a:r>
          </a:p>
        </p:txBody>
      </p:sp>
      <p:sp>
        <p:nvSpPr>
          <p:cNvPr id="162" name="Объект 2"/>
          <p:cNvSpPr txBox="1"/>
          <p:nvPr>
            <p:ph type="body" idx="1"/>
          </p:nvPr>
        </p:nvSpPr>
        <p:spPr>
          <a:xfrm>
            <a:off x="838200" y="1874428"/>
            <a:ext cx="10515600" cy="563880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Задача лексического анализатора - находить лексемы.</a:t>
            </a:r>
          </a:p>
          <a:p>
            <a:pPr marL="0" indent="0">
              <a:buSzTx/>
              <a:buNone/>
            </a:pPr>
            <a:r>
              <a:t>В арифметических выражениях могут встречаться следующие лексемы:</a:t>
            </a:r>
          </a:p>
          <a:p>
            <a:pPr/>
            <a:r>
              <a:t>арифметические операции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/>
            <a:r>
              <a:t>идентификаторы переменных (ID)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/>
            <a:r>
              <a:t>числовые константы (NUM)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/>
            <a:r>
              <a:t>Отступы (пробелы, табуляция и перенос строки): « »,  «    ».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Идентификаторы переменных числовые константы"/>
          <p:cNvSpPr txBox="1"/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С. Идентификаторы переменных, числовые константы</a:t>
            </a:r>
          </a:p>
        </p:txBody>
      </p:sp>
      <p:sp>
        <p:nvSpPr>
          <p:cNvPr id="165" name="Идентификаторы отображаются в токены вида: [ID, N], где N – строка в таблице идентификаторов.…"/>
          <p:cNvSpPr txBox="1"/>
          <p:nvPr/>
        </p:nvSpPr>
        <p:spPr>
          <a:xfrm>
            <a:off x="881026" y="3357562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Идентификаторы отображаются в токены вида: [ID, N], где N - номер соответствующей строки в информационной таблице.</a:t>
            </a:r>
          </a:p>
        </p:txBody>
      </p:sp>
      <p:sp>
        <p:nvSpPr>
          <p:cNvPr id="166" name="идентификаторы переменных (ID): A1, A2, res"/>
          <p:cNvSpPr txBox="1"/>
          <p:nvPr/>
        </p:nvSpPr>
        <p:spPr>
          <a:xfrm>
            <a:off x="881024" y="2143117"/>
            <a:ext cx="7508286" cy="53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идентификаторы переменных (ID):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A1, A2, res</a:t>
            </a:r>
          </a:p>
        </p:txBody>
      </p:sp>
      <p:sp>
        <p:nvSpPr>
          <p:cNvPr id="167" name="числовые константы (NUM): 1, 2.0, 3.5"/>
          <p:cNvSpPr txBox="1"/>
          <p:nvPr/>
        </p:nvSpPr>
        <p:spPr>
          <a:xfrm>
            <a:off x="881024" y="2714618"/>
            <a:ext cx="6269416" cy="530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числовые константы (NUM):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1, 2.0, 3.5</a:t>
            </a:r>
          </a:p>
        </p:txBody>
      </p:sp>
      <p:sp>
        <p:nvSpPr>
          <p:cNvPr id="168" name="Идентификаторы отображаются в токены вида: [ID, N], где N – строка в таблице идентификаторов.…"/>
          <p:cNvSpPr txBox="1"/>
          <p:nvPr/>
        </p:nvSpPr>
        <p:spPr>
          <a:xfrm>
            <a:off x="838199" y="4311373"/>
            <a:ext cx="10515602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Константы отображаются в токены вида: [NUM, N], где N - номер соответствующей строки в информационной таблице.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Арифметические операции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С. Арифметические операции</a:t>
            </a:r>
          </a:p>
        </p:txBody>
      </p:sp>
      <p:sp>
        <p:nvSpPr>
          <p:cNvPr id="171" name="Сложение: +…"/>
          <p:cNvSpPr txBox="1"/>
          <p:nvPr/>
        </p:nvSpPr>
        <p:spPr>
          <a:xfrm>
            <a:off x="465385" y="1745132"/>
            <a:ext cx="2502844" cy="2015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Сложение: +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Вычитание: -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Умножение: *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Деление: /</a:t>
            </a:r>
          </a:p>
        </p:txBody>
      </p:sp>
      <p:sp>
        <p:nvSpPr>
          <p:cNvPr id="172" name="Лексический анализатор не вносит лексему арифметическое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&quot;операция&quot;."/>
          <p:cNvSpPr txBox="1"/>
          <p:nvPr/>
        </p:nvSpPr>
        <p:spPr>
          <a:xfrm>
            <a:off x="335461" y="4179863"/>
            <a:ext cx="11363668" cy="1634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Лексический анализатор не вносит лексему арифметической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"операция".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