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68" r:id="rId20"/>
    <p:sldId id="281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ka Dikov" initials="ZD" lastIdx="1" clrIdx="0">
    <p:extLst>
      <p:ext uri="{19B8F6BF-5375-455C-9EA6-DF929625EA0E}">
        <p15:presenceInfo xmlns:p15="http://schemas.microsoft.com/office/powerpoint/2012/main" userId="7cdead14840782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8CA-94B0-4D70-B3AA-F4F604145185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15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8CA-94B0-4D70-B3AA-F4F604145185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90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8CA-94B0-4D70-B3AA-F4F604145185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48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8CA-94B0-4D70-B3AA-F4F604145185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14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8CA-94B0-4D70-B3AA-F4F604145185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49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8CA-94B0-4D70-B3AA-F4F604145185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47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8CA-94B0-4D70-B3AA-F4F604145185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20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8CA-94B0-4D70-B3AA-F4F604145185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87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8CA-94B0-4D70-B3AA-F4F604145185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88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8CA-94B0-4D70-B3AA-F4F604145185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30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8CA-94B0-4D70-B3AA-F4F604145185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8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AB8CA-94B0-4D70-B3AA-F4F604145185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61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>
          <a:xfrm>
            <a:off x="904031" y="0"/>
            <a:ext cx="10678729" cy="1337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normAutofit/>
          </a:bodyPr>
          <a:lstStyle>
            <a:lvl1pPr algn="ctr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dirty="0" err="1"/>
              <a:t>Языки</a:t>
            </a:r>
            <a:r>
              <a:rPr dirty="0"/>
              <a:t> </a:t>
            </a:r>
            <a:r>
              <a:rPr dirty="0" err="1"/>
              <a:t>программирования</a:t>
            </a:r>
            <a:r>
              <a:rPr dirty="0"/>
              <a:t> и </a:t>
            </a:r>
            <a:r>
              <a:rPr dirty="0" err="1"/>
              <a:t>методы</a:t>
            </a:r>
            <a:r>
              <a:rPr dirty="0"/>
              <a:t> </a:t>
            </a:r>
            <a:r>
              <a:rPr dirty="0" err="1"/>
              <a:t>трансляции</a:t>
            </a:r>
            <a:endParaRPr dirty="0"/>
          </a:p>
        </p:txBody>
      </p:sp>
      <p:sp>
        <p:nvSpPr>
          <p:cNvPr id="5" name="Заголовок 1"/>
          <p:cNvSpPr txBox="1">
            <a:spLocks noGrp="1"/>
          </p:cNvSpPr>
          <p:nvPr>
            <p:ph type="ctrTitle"/>
          </p:nvPr>
        </p:nvSpPr>
        <p:spPr>
          <a:xfrm>
            <a:off x="1806292" y="1403126"/>
            <a:ext cx="8874205" cy="16302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646296">
              <a:defRPr sz="4100"/>
            </a:pPr>
            <a:r>
              <a:rPr dirty="0"/>
              <a:t> </a:t>
            </a:r>
            <a:r>
              <a:rPr lang="ru-RU" sz="4100" dirty="0"/>
              <a:t>Синтаксически-управляемый семантический анализ</a:t>
            </a:r>
            <a:br>
              <a:rPr dirty="0"/>
            </a:br>
            <a:endParaRPr dirty="0"/>
          </a:p>
        </p:txBody>
      </p:sp>
      <p:sp>
        <p:nvSpPr>
          <p:cNvPr id="6" name="Подзаголовок 2"/>
          <p:cNvSpPr txBox="1">
            <a:spLocks noGrp="1"/>
          </p:cNvSpPr>
          <p:nvPr>
            <p:ph type="subTitle" sz="half" idx="1"/>
          </p:nvPr>
        </p:nvSpPr>
        <p:spPr>
          <a:xfrm>
            <a:off x="7213251" y="3483928"/>
            <a:ext cx="6647779" cy="2609260"/>
          </a:xfrm>
          <a:prstGeom prst="rect">
            <a:avLst/>
          </a:prstGeom>
        </p:spPr>
        <p:txBody>
          <a:bodyPr/>
          <a:lstStyle/>
          <a:p>
            <a:pPr defTabSz="704087">
              <a:spcBef>
                <a:spcPts val="700"/>
              </a:spcBef>
              <a:defRPr sz="1300" i="1"/>
            </a:pPr>
            <a:endParaRPr/>
          </a:p>
          <a:p>
            <a:pPr defTabSz="704087">
              <a:spcBef>
                <a:spcPts val="700"/>
              </a:spcBef>
              <a:defRPr sz="1300" i="1"/>
            </a:pPr>
            <a:r>
              <a:t>Преподаватель: 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Корзун Дмитрий Жоржевич   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Команда D: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1. Александр Чернышов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2. Игорь Михайлов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3. Даниил Луценко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4. Евгений Диков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5. Кирилл Логвинов</a:t>
            </a:r>
          </a:p>
        </p:txBody>
      </p:sp>
      <p:sp>
        <p:nvSpPr>
          <p:cNvPr id="7" name="Прямоугольник 4"/>
          <p:cNvSpPr txBox="1"/>
          <p:nvPr/>
        </p:nvSpPr>
        <p:spPr>
          <a:xfrm>
            <a:off x="4121340" y="6191684"/>
            <a:ext cx="4244108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600"/>
            </a:pPr>
            <a:r>
              <a:rPr lang="ru-RU" dirty="0"/>
              <a:t>25</a:t>
            </a:r>
            <a:r>
              <a:rPr dirty="0"/>
              <a:t>.</a:t>
            </a:r>
            <a:r>
              <a:rPr lang="ru-RU" dirty="0"/>
              <a:t>01</a:t>
            </a:r>
            <a:r>
              <a:rPr dirty="0"/>
              <a:t>.202</a:t>
            </a:r>
            <a:r>
              <a:rPr lang="ru-RU" dirty="0"/>
              <a:t>1</a:t>
            </a:r>
            <a:endParaRPr dirty="0"/>
          </a:p>
          <a:p>
            <a:pPr algn="ctr">
              <a:defRPr sz="1600"/>
            </a:pPr>
            <a:r>
              <a:rPr dirty="0" err="1"/>
              <a:t>Петрозаводский</a:t>
            </a:r>
            <a:r>
              <a:rPr dirty="0"/>
              <a:t> </a:t>
            </a:r>
            <a:r>
              <a:rPr dirty="0" err="1"/>
              <a:t>Государственный</a:t>
            </a:r>
            <a:r>
              <a:rPr dirty="0"/>
              <a:t> </a:t>
            </a:r>
            <a:r>
              <a:rPr dirty="0" err="1"/>
              <a:t>Университет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021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813" y="3027872"/>
            <a:ext cx="2962275" cy="2505075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517F70D-ED2A-4061-BD7C-D4863935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"/>
            <a:ext cx="12192001" cy="819814"/>
          </a:xfrm>
        </p:spPr>
        <p:txBody>
          <a:bodyPr>
            <a:normAutofit/>
          </a:bodyPr>
          <a:lstStyle/>
          <a:p>
            <a:r>
              <a:rPr lang="ru-RU" sz="2400" dirty="0"/>
              <a:t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A7D131-AA78-448A-A609-0D4482955362}"/>
              </a:ext>
            </a:extLst>
          </p:cNvPr>
          <p:cNvSpPr txBox="1"/>
          <p:nvPr/>
        </p:nvSpPr>
        <p:spPr>
          <a:xfrm>
            <a:off x="0" y="819816"/>
            <a:ext cx="1742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→ AB | BA </a:t>
            </a:r>
            <a:br>
              <a:rPr lang="ru-RU" dirty="0"/>
            </a:br>
            <a:r>
              <a:rPr lang="en-US" dirty="0"/>
              <a:t>A → AB | AA | a </a:t>
            </a:r>
            <a:br>
              <a:rPr lang="ru-RU" dirty="0"/>
            </a:br>
            <a:r>
              <a:rPr lang="en-US" dirty="0"/>
              <a:t>B → b</a:t>
            </a:r>
            <a:endParaRPr lang="ru-RU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411E9790-3CA5-4D99-A217-8DD30297A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7788"/>
            <a:ext cx="1852361" cy="40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Цепочка: </a:t>
            </a:r>
            <a:r>
              <a:rPr lang="en-US" sz="2000" dirty="0" err="1"/>
              <a:t>abab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1735E7-72BE-4FD3-82D0-4821501C1481}"/>
              </a:ext>
            </a:extLst>
          </p:cNvPr>
          <p:cNvSpPr txBox="1"/>
          <p:nvPr/>
        </p:nvSpPr>
        <p:spPr>
          <a:xfrm>
            <a:off x="8803692" y="2235083"/>
            <a:ext cx="267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Дерево после шага 4: </a:t>
            </a:r>
          </a:p>
        </p:txBody>
      </p:sp>
      <p:graphicFrame>
        <p:nvGraphicFramePr>
          <p:cNvPr id="15" name="Таблица 8">
            <a:extLst>
              <a:ext uri="{FF2B5EF4-FFF2-40B4-BE49-F238E27FC236}">
                <a16:creationId xmlns:a16="http://schemas.microsoft.com/office/drawing/2014/main" id="{6E47945C-F9BA-42DF-B5D2-B2388B8CE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925498"/>
              </p:ext>
            </p:extLst>
          </p:nvPr>
        </p:nvGraphicFramePr>
        <p:xfrm>
          <a:off x="1742535" y="2833588"/>
          <a:ext cx="4879518" cy="1841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456">
                  <a:extLst>
                    <a:ext uri="{9D8B030D-6E8A-4147-A177-3AD203B41FA5}">
                      <a16:colId xmlns:a16="http://schemas.microsoft.com/office/drawing/2014/main" val="3921163922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42329307"/>
                    </a:ext>
                  </a:extLst>
                </a:gridCol>
                <a:gridCol w="859536">
                  <a:extLst>
                    <a:ext uri="{9D8B030D-6E8A-4147-A177-3AD203B41FA5}">
                      <a16:colId xmlns:a16="http://schemas.microsoft.com/office/drawing/2014/main" val="2728606361"/>
                    </a:ext>
                  </a:extLst>
                </a:gridCol>
                <a:gridCol w="3046750">
                  <a:extLst>
                    <a:ext uri="{9D8B030D-6E8A-4147-A177-3AD203B41FA5}">
                      <a16:colId xmlns:a16="http://schemas.microsoft.com/office/drawing/2014/main" val="3657202561"/>
                    </a:ext>
                  </a:extLst>
                </a:gridCol>
              </a:tblGrid>
              <a:tr h="290692">
                <a:tc>
                  <a:txBody>
                    <a:bodyPr/>
                    <a:lstStyle/>
                    <a:p>
                      <a:r>
                        <a:rPr lang="ru-RU" sz="1200" dirty="0"/>
                        <a:t>Шаг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Стек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Примечание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125121"/>
                  </a:ext>
                </a:extLst>
              </a:tr>
              <a:tr h="290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Сдвиг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Изначально стек пуст. Выполним сдвиг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863494"/>
                  </a:ext>
                </a:extLst>
              </a:tr>
              <a:tr h="484487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Свертка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 БНФ найдено одно правило. Выполним свертку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347312"/>
                  </a:ext>
                </a:extLst>
              </a:tr>
              <a:tr h="290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Сдвиг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Нет подходящих правил. Выполним сдвиг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412970"/>
                  </a:ext>
                </a:extLst>
              </a:tr>
              <a:tr h="484487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 b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Свертка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 БНФ найдено одно правило. Выполним свертку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5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85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249" y="2458832"/>
            <a:ext cx="2723053" cy="3868857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5F0B828-0170-4A39-9F3E-B5A6CC0C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"/>
            <a:ext cx="12192001" cy="819814"/>
          </a:xfrm>
        </p:spPr>
        <p:txBody>
          <a:bodyPr>
            <a:normAutofit/>
          </a:bodyPr>
          <a:lstStyle/>
          <a:p>
            <a:r>
              <a:rPr lang="ru-RU" sz="2400" dirty="0"/>
              <a:t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86A1F-36F0-4CF8-81B0-02C7111E18D9}"/>
              </a:ext>
            </a:extLst>
          </p:cNvPr>
          <p:cNvSpPr txBox="1"/>
          <p:nvPr/>
        </p:nvSpPr>
        <p:spPr>
          <a:xfrm>
            <a:off x="0" y="819816"/>
            <a:ext cx="1742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→ AB | BA </a:t>
            </a:r>
            <a:br>
              <a:rPr lang="ru-RU" dirty="0"/>
            </a:br>
            <a:r>
              <a:rPr lang="en-US" dirty="0"/>
              <a:t>A → AB | AA | a </a:t>
            </a:r>
            <a:br>
              <a:rPr lang="ru-RU" dirty="0"/>
            </a:br>
            <a:r>
              <a:rPr lang="en-US" dirty="0"/>
              <a:t>B → b</a:t>
            </a:r>
            <a:endParaRPr lang="ru-RU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140DC099-118C-422D-BF02-65179033E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57046"/>
            <a:ext cx="1852361" cy="40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Цепочка: </a:t>
            </a:r>
            <a:r>
              <a:rPr lang="en-US" sz="2000" dirty="0" err="1"/>
              <a:t>abab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632F5D-6F61-4C5E-A952-F38B6A0CD868}"/>
              </a:ext>
            </a:extLst>
          </p:cNvPr>
          <p:cNvSpPr txBox="1"/>
          <p:nvPr/>
        </p:nvSpPr>
        <p:spPr>
          <a:xfrm>
            <a:off x="8423108" y="1960694"/>
            <a:ext cx="267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Дерево после шага 5: </a:t>
            </a:r>
          </a:p>
        </p:txBody>
      </p:sp>
      <p:graphicFrame>
        <p:nvGraphicFramePr>
          <p:cNvPr id="14" name="Таблица 8">
            <a:extLst>
              <a:ext uri="{FF2B5EF4-FFF2-40B4-BE49-F238E27FC236}">
                <a16:creationId xmlns:a16="http://schemas.microsoft.com/office/drawing/2014/main" id="{ADFE9992-671D-4312-A83E-5024F0B10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330264"/>
              </p:ext>
            </p:extLst>
          </p:nvPr>
        </p:nvGraphicFramePr>
        <p:xfrm>
          <a:off x="1742535" y="2614680"/>
          <a:ext cx="4879518" cy="2664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456">
                  <a:extLst>
                    <a:ext uri="{9D8B030D-6E8A-4147-A177-3AD203B41FA5}">
                      <a16:colId xmlns:a16="http://schemas.microsoft.com/office/drawing/2014/main" val="3921163922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42329307"/>
                    </a:ext>
                  </a:extLst>
                </a:gridCol>
                <a:gridCol w="859536">
                  <a:extLst>
                    <a:ext uri="{9D8B030D-6E8A-4147-A177-3AD203B41FA5}">
                      <a16:colId xmlns:a16="http://schemas.microsoft.com/office/drawing/2014/main" val="2728606361"/>
                    </a:ext>
                  </a:extLst>
                </a:gridCol>
                <a:gridCol w="3046750">
                  <a:extLst>
                    <a:ext uri="{9D8B030D-6E8A-4147-A177-3AD203B41FA5}">
                      <a16:colId xmlns:a16="http://schemas.microsoft.com/office/drawing/2014/main" val="3657202561"/>
                    </a:ext>
                  </a:extLst>
                </a:gridCol>
              </a:tblGrid>
              <a:tr h="290692">
                <a:tc>
                  <a:txBody>
                    <a:bodyPr/>
                    <a:lstStyle/>
                    <a:p>
                      <a:r>
                        <a:rPr lang="ru-RU" sz="1200" dirty="0"/>
                        <a:t>Шаг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Стек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Примечание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125121"/>
                  </a:ext>
                </a:extLst>
              </a:tr>
              <a:tr h="290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Сдвиг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Изначально стек пуст. Выполним сдвиг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863494"/>
                  </a:ext>
                </a:extLst>
              </a:tr>
              <a:tr h="484487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Свертка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 БНФ найдено одно правило. Выполним свертку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347312"/>
                  </a:ext>
                </a:extLst>
              </a:tr>
              <a:tr h="290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Сдвиг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Нет подходящих правил. Выполним сдвиг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412970"/>
                  </a:ext>
                </a:extLst>
              </a:tr>
              <a:tr h="484487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 b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Свертка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 БНФ найдено одно правило. Выполним свертку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5997"/>
                  </a:ext>
                </a:extLst>
              </a:tr>
              <a:tr h="647453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 B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Свертка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 БНФ найдено несколько подходящих правил (коллизия). Выполним свертку</a:t>
                      </a:r>
                      <a:r>
                        <a:rPr lang="en-US" sz="1200" dirty="0"/>
                        <a:t> </a:t>
                      </a:r>
                      <a:r>
                        <a:rPr lang="ru-RU" sz="1200" dirty="0"/>
                        <a:t>по правилу: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A → AB | AA | a 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19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940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789" y="2674188"/>
            <a:ext cx="4483911" cy="4053337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3848475-0A24-4AEB-8529-5D93B822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"/>
            <a:ext cx="12192001" cy="819814"/>
          </a:xfrm>
        </p:spPr>
        <p:txBody>
          <a:bodyPr>
            <a:normAutofit/>
          </a:bodyPr>
          <a:lstStyle/>
          <a:p>
            <a:r>
              <a:rPr lang="ru-RU" sz="2400" dirty="0"/>
              <a:t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5D9CA7-BA2E-4C4B-9BF3-1A7BCDD71E6F}"/>
              </a:ext>
            </a:extLst>
          </p:cNvPr>
          <p:cNvSpPr txBox="1"/>
          <p:nvPr/>
        </p:nvSpPr>
        <p:spPr>
          <a:xfrm>
            <a:off x="0" y="819816"/>
            <a:ext cx="1742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→ AB | BA </a:t>
            </a:r>
            <a:br>
              <a:rPr lang="ru-RU" dirty="0"/>
            </a:br>
            <a:r>
              <a:rPr lang="en-US" dirty="0"/>
              <a:t>A → AB | AA | a </a:t>
            </a:r>
            <a:br>
              <a:rPr lang="ru-RU" dirty="0"/>
            </a:br>
            <a:r>
              <a:rPr lang="en-US" dirty="0"/>
              <a:t>B → b</a:t>
            </a:r>
            <a:endParaRPr lang="ru-RU" dirty="0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2D0CF177-52BB-4AAE-A106-9AD2178A7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0" y="1785947"/>
            <a:ext cx="1742535" cy="40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Цепочка: </a:t>
            </a:r>
            <a:r>
              <a:rPr lang="en-US" sz="2000" dirty="0" err="1"/>
              <a:t>abab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E2748F-A532-48D0-94E5-1397E4568059}"/>
              </a:ext>
            </a:extLst>
          </p:cNvPr>
          <p:cNvSpPr txBox="1"/>
          <p:nvPr/>
        </p:nvSpPr>
        <p:spPr>
          <a:xfrm>
            <a:off x="8479647" y="1823910"/>
            <a:ext cx="267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Дерево после шага 6: </a:t>
            </a:r>
          </a:p>
        </p:txBody>
      </p:sp>
      <p:graphicFrame>
        <p:nvGraphicFramePr>
          <p:cNvPr id="15" name="Таблица 8">
            <a:extLst>
              <a:ext uri="{FF2B5EF4-FFF2-40B4-BE49-F238E27FC236}">
                <a16:creationId xmlns:a16="http://schemas.microsoft.com/office/drawing/2014/main" id="{01A3B7D5-77BB-4286-A574-BA9FA3E1B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706479"/>
              </p:ext>
            </p:extLst>
          </p:nvPr>
        </p:nvGraphicFramePr>
        <p:xfrm>
          <a:off x="1750365" y="2226674"/>
          <a:ext cx="4879518" cy="2954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456">
                  <a:extLst>
                    <a:ext uri="{9D8B030D-6E8A-4147-A177-3AD203B41FA5}">
                      <a16:colId xmlns:a16="http://schemas.microsoft.com/office/drawing/2014/main" val="3921163922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42329307"/>
                    </a:ext>
                  </a:extLst>
                </a:gridCol>
                <a:gridCol w="859536">
                  <a:extLst>
                    <a:ext uri="{9D8B030D-6E8A-4147-A177-3AD203B41FA5}">
                      <a16:colId xmlns:a16="http://schemas.microsoft.com/office/drawing/2014/main" val="2728606361"/>
                    </a:ext>
                  </a:extLst>
                </a:gridCol>
                <a:gridCol w="3046750">
                  <a:extLst>
                    <a:ext uri="{9D8B030D-6E8A-4147-A177-3AD203B41FA5}">
                      <a16:colId xmlns:a16="http://schemas.microsoft.com/office/drawing/2014/main" val="3657202561"/>
                    </a:ext>
                  </a:extLst>
                </a:gridCol>
              </a:tblGrid>
              <a:tr h="290692">
                <a:tc>
                  <a:txBody>
                    <a:bodyPr/>
                    <a:lstStyle/>
                    <a:p>
                      <a:r>
                        <a:rPr lang="ru-RU" sz="1200" dirty="0"/>
                        <a:t>Шаг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Стек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Примечание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125121"/>
                  </a:ext>
                </a:extLst>
              </a:tr>
              <a:tr h="290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Сдвиг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Изначально стек пуст. Выполним сдвиг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863494"/>
                  </a:ext>
                </a:extLst>
              </a:tr>
              <a:tr h="484487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Свертка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 БНФ найдено одно правило. Выполним свертку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347312"/>
                  </a:ext>
                </a:extLst>
              </a:tr>
              <a:tr h="290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Сдвиг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Нет подходящих правил. Выполним сдвиг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412970"/>
                  </a:ext>
                </a:extLst>
              </a:tr>
              <a:tr h="484487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 b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Свертка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 БНФ найдено одно правило. Выполним свертку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5997"/>
                  </a:ext>
                </a:extLst>
              </a:tr>
              <a:tr h="67828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 B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Свертка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 БНФ найдено несколько подходящих правил (коллизия). Выполним свертку</a:t>
                      </a:r>
                      <a:r>
                        <a:rPr lang="en-US" sz="1200" dirty="0"/>
                        <a:t> </a:t>
                      </a:r>
                      <a:r>
                        <a:rPr lang="ru-RU" sz="1200" dirty="0"/>
                        <a:t>по правилу: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A → AB | AA | a 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19433"/>
                  </a:ext>
                </a:extLst>
              </a:tr>
              <a:tr h="290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Сдвиг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Нет подходящих правил. Выполним сдвиг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570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359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587" y="2733046"/>
            <a:ext cx="4676776" cy="4041385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B4FC1F3-9A5B-458B-A638-B409045D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"/>
            <a:ext cx="12192001" cy="819814"/>
          </a:xfrm>
        </p:spPr>
        <p:txBody>
          <a:bodyPr>
            <a:normAutofit/>
          </a:bodyPr>
          <a:lstStyle/>
          <a:p>
            <a:r>
              <a:rPr lang="ru-RU" sz="2400" dirty="0"/>
              <a:t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9AFF1F-2BF3-419E-B1B1-0E1F9FE608CC}"/>
              </a:ext>
            </a:extLst>
          </p:cNvPr>
          <p:cNvSpPr txBox="1"/>
          <p:nvPr/>
        </p:nvSpPr>
        <p:spPr>
          <a:xfrm>
            <a:off x="0" y="819816"/>
            <a:ext cx="1742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→ AB | BA </a:t>
            </a:r>
            <a:br>
              <a:rPr lang="ru-RU" dirty="0"/>
            </a:br>
            <a:r>
              <a:rPr lang="en-US" dirty="0"/>
              <a:t>A → AB | AA | a </a:t>
            </a:r>
            <a:br>
              <a:rPr lang="ru-RU" dirty="0"/>
            </a:br>
            <a:r>
              <a:rPr lang="en-US" dirty="0"/>
              <a:t>B → b</a:t>
            </a:r>
            <a:endParaRPr lang="ru-RU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B4CC5437-F308-4AAB-9238-6943E78FD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80025"/>
            <a:ext cx="1852361" cy="40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Цепочка: </a:t>
            </a:r>
            <a:r>
              <a:rPr lang="en-US" sz="2000" dirty="0" err="1"/>
              <a:t>abab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0DA00-3962-4933-A221-F09F69313DF6}"/>
              </a:ext>
            </a:extLst>
          </p:cNvPr>
          <p:cNvSpPr txBox="1"/>
          <p:nvPr/>
        </p:nvSpPr>
        <p:spPr>
          <a:xfrm>
            <a:off x="8072172" y="1591765"/>
            <a:ext cx="267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Дерево после шага 7: </a:t>
            </a:r>
          </a:p>
        </p:txBody>
      </p:sp>
      <p:graphicFrame>
        <p:nvGraphicFramePr>
          <p:cNvPr id="14" name="Таблица 8">
            <a:extLst>
              <a:ext uri="{FF2B5EF4-FFF2-40B4-BE49-F238E27FC236}">
                <a16:creationId xmlns:a16="http://schemas.microsoft.com/office/drawing/2014/main" id="{81BBB03C-2C60-4F3D-A45A-680CF8FD9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639770"/>
              </p:ext>
            </p:extLst>
          </p:nvPr>
        </p:nvGraphicFramePr>
        <p:xfrm>
          <a:off x="1742536" y="752854"/>
          <a:ext cx="4879518" cy="3439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456">
                  <a:extLst>
                    <a:ext uri="{9D8B030D-6E8A-4147-A177-3AD203B41FA5}">
                      <a16:colId xmlns:a16="http://schemas.microsoft.com/office/drawing/2014/main" val="3921163922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42329307"/>
                    </a:ext>
                  </a:extLst>
                </a:gridCol>
                <a:gridCol w="859536">
                  <a:extLst>
                    <a:ext uri="{9D8B030D-6E8A-4147-A177-3AD203B41FA5}">
                      <a16:colId xmlns:a16="http://schemas.microsoft.com/office/drawing/2014/main" val="2728606361"/>
                    </a:ext>
                  </a:extLst>
                </a:gridCol>
                <a:gridCol w="3046750">
                  <a:extLst>
                    <a:ext uri="{9D8B030D-6E8A-4147-A177-3AD203B41FA5}">
                      <a16:colId xmlns:a16="http://schemas.microsoft.com/office/drawing/2014/main" val="3657202561"/>
                    </a:ext>
                  </a:extLst>
                </a:gridCol>
              </a:tblGrid>
              <a:tr h="290692">
                <a:tc>
                  <a:txBody>
                    <a:bodyPr/>
                    <a:lstStyle/>
                    <a:p>
                      <a:r>
                        <a:rPr lang="ru-RU" sz="1200" dirty="0"/>
                        <a:t>Шаг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Стек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Примечание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125121"/>
                  </a:ext>
                </a:extLst>
              </a:tr>
              <a:tr h="290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Сдвиг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Изначально стек пуст. Выполним сдвиг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863494"/>
                  </a:ext>
                </a:extLst>
              </a:tr>
              <a:tr h="484487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Свертка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 БНФ найдено одно правило. Выполним свертку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347312"/>
                  </a:ext>
                </a:extLst>
              </a:tr>
              <a:tr h="290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Сдвиг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Нет подходящих правил. Выполним сдвиг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412970"/>
                  </a:ext>
                </a:extLst>
              </a:tr>
              <a:tr h="484487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 b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Свертка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 БНФ найдено одно правило. Выполним свертку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5997"/>
                  </a:ext>
                </a:extLst>
              </a:tr>
              <a:tr h="67828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 B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Свертка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 БНФ найдено несколько подходящих правил (коллизия). Выполним свертку</a:t>
                      </a:r>
                      <a:r>
                        <a:rPr lang="en-US" sz="1200" dirty="0"/>
                        <a:t> </a:t>
                      </a:r>
                      <a:r>
                        <a:rPr lang="ru-RU" sz="1200" dirty="0"/>
                        <a:t>по правилу: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A → AB | AA | a 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19433"/>
                  </a:ext>
                </a:extLst>
              </a:tr>
              <a:tr h="290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Сдвиг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Нет подходящих правил. Выполним сдвиг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570946"/>
                  </a:ext>
                </a:extLst>
              </a:tr>
              <a:tr h="484487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 </a:t>
                      </a:r>
                      <a:r>
                        <a:rPr lang="en-US" sz="1200" dirty="0" err="1"/>
                        <a:t>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Свертка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 БНФ найдено одно правило. Выполним свертку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33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134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772" y="1776267"/>
            <a:ext cx="3917177" cy="4787660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48ADFF4F-6688-4B9E-8700-51E0F8714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"/>
            <a:ext cx="12192001" cy="819814"/>
          </a:xfrm>
        </p:spPr>
        <p:txBody>
          <a:bodyPr>
            <a:normAutofit/>
          </a:bodyPr>
          <a:lstStyle/>
          <a:p>
            <a:r>
              <a:rPr lang="ru-RU" sz="2400" dirty="0"/>
              <a:t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45ADD8-DAC2-4423-8334-850B289092BC}"/>
              </a:ext>
            </a:extLst>
          </p:cNvPr>
          <p:cNvSpPr txBox="1"/>
          <p:nvPr/>
        </p:nvSpPr>
        <p:spPr>
          <a:xfrm>
            <a:off x="0" y="819816"/>
            <a:ext cx="1742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→ AB | BA </a:t>
            </a:r>
            <a:br>
              <a:rPr lang="ru-RU" dirty="0"/>
            </a:br>
            <a:r>
              <a:rPr lang="en-US" dirty="0"/>
              <a:t>A → AB | AA | a </a:t>
            </a:r>
            <a:br>
              <a:rPr lang="ru-RU" dirty="0"/>
            </a:br>
            <a:r>
              <a:rPr lang="en-US" dirty="0"/>
              <a:t>B → b</a:t>
            </a:r>
            <a:endParaRPr lang="ru-RU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4072F85C-4E5D-4B44-A255-A3A705A37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76267"/>
            <a:ext cx="1852361" cy="40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Цепочка: </a:t>
            </a:r>
            <a:r>
              <a:rPr lang="en-US" sz="2000" dirty="0" err="1"/>
              <a:t>abab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65505D-0002-4DB4-9EB4-8EAAB1CE46FF}"/>
              </a:ext>
            </a:extLst>
          </p:cNvPr>
          <p:cNvSpPr txBox="1"/>
          <p:nvPr/>
        </p:nvSpPr>
        <p:spPr>
          <a:xfrm>
            <a:off x="8035596" y="1373814"/>
            <a:ext cx="267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Дерево после шага 8: </a:t>
            </a:r>
          </a:p>
        </p:txBody>
      </p:sp>
      <p:graphicFrame>
        <p:nvGraphicFramePr>
          <p:cNvPr id="14" name="Таблица 8">
            <a:extLst>
              <a:ext uri="{FF2B5EF4-FFF2-40B4-BE49-F238E27FC236}">
                <a16:creationId xmlns:a16="http://schemas.microsoft.com/office/drawing/2014/main" id="{62454D0D-BC65-41F9-A3F8-0F8EC9B2D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460971"/>
              </p:ext>
            </p:extLst>
          </p:nvPr>
        </p:nvGraphicFramePr>
        <p:xfrm>
          <a:off x="1742536" y="752854"/>
          <a:ext cx="4879518" cy="38963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456">
                  <a:extLst>
                    <a:ext uri="{9D8B030D-6E8A-4147-A177-3AD203B41FA5}">
                      <a16:colId xmlns:a16="http://schemas.microsoft.com/office/drawing/2014/main" val="3921163922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42329307"/>
                    </a:ext>
                  </a:extLst>
                </a:gridCol>
                <a:gridCol w="859536">
                  <a:extLst>
                    <a:ext uri="{9D8B030D-6E8A-4147-A177-3AD203B41FA5}">
                      <a16:colId xmlns:a16="http://schemas.microsoft.com/office/drawing/2014/main" val="2728606361"/>
                    </a:ext>
                  </a:extLst>
                </a:gridCol>
                <a:gridCol w="3046750">
                  <a:extLst>
                    <a:ext uri="{9D8B030D-6E8A-4147-A177-3AD203B41FA5}">
                      <a16:colId xmlns:a16="http://schemas.microsoft.com/office/drawing/2014/main" val="3657202561"/>
                    </a:ext>
                  </a:extLst>
                </a:gridCol>
              </a:tblGrid>
              <a:tr h="290692">
                <a:tc>
                  <a:txBody>
                    <a:bodyPr/>
                    <a:lstStyle/>
                    <a:p>
                      <a:r>
                        <a:rPr lang="ru-RU" sz="1200" dirty="0"/>
                        <a:t>Шаг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Стек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Примечание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125121"/>
                  </a:ext>
                </a:extLst>
              </a:tr>
              <a:tr h="290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Сдвиг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Изначально стек пуст. Выполним сдвиг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863494"/>
                  </a:ext>
                </a:extLst>
              </a:tr>
              <a:tr h="484487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Свертка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 БНФ найдено одно правило. Выполним свертку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347312"/>
                  </a:ext>
                </a:extLst>
              </a:tr>
              <a:tr h="290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Сдвиг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Нет подходящих правил. Выполним сдвиг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412970"/>
                  </a:ext>
                </a:extLst>
              </a:tr>
              <a:tr h="484487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 b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Свертка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 БНФ найдено одно правило. Выполним свертку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5997"/>
                  </a:ext>
                </a:extLst>
              </a:tr>
              <a:tr h="67828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 B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Свертка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 БНФ найдено несколько подходящих правил (коллизия). Выполним свертку</a:t>
                      </a:r>
                      <a:r>
                        <a:rPr lang="en-US" sz="1200" dirty="0"/>
                        <a:t> </a:t>
                      </a:r>
                      <a:r>
                        <a:rPr lang="ru-RU" sz="1200" dirty="0"/>
                        <a:t>по правилу: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A → AB | AA | a 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19433"/>
                  </a:ext>
                </a:extLst>
              </a:tr>
              <a:tr h="290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Сдвиг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Нет подходящих правил. Выполним сдвиг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570946"/>
                  </a:ext>
                </a:extLst>
              </a:tr>
              <a:tr h="484487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 </a:t>
                      </a:r>
                      <a:r>
                        <a:rPr lang="en-US" sz="1200" dirty="0" err="1"/>
                        <a:t>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Свертка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 БНФ найдено одно правило. Выполним свертку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33423"/>
                  </a:ext>
                </a:extLst>
              </a:tr>
              <a:tr h="290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 </a:t>
                      </a:r>
                      <a:r>
                        <a:rPr lang="en-US" sz="1200" dirty="0" err="1"/>
                        <a:t>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Свертка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 БНФ найдено одно правило. Выполним свертку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676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542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781" y="2376432"/>
            <a:ext cx="5069550" cy="4481568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C0DFEBA-1B61-4D6F-8C74-BB9ACA9A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"/>
            <a:ext cx="12192001" cy="819814"/>
          </a:xfrm>
        </p:spPr>
        <p:txBody>
          <a:bodyPr>
            <a:normAutofit/>
          </a:bodyPr>
          <a:lstStyle/>
          <a:p>
            <a:r>
              <a:rPr lang="ru-RU" sz="2400" dirty="0"/>
              <a:t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B33AA2-253E-449E-A7AB-E9FD1A4F6DAE}"/>
              </a:ext>
            </a:extLst>
          </p:cNvPr>
          <p:cNvSpPr txBox="1"/>
          <p:nvPr/>
        </p:nvSpPr>
        <p:spPr>
          <a:xfrm>
            <a:off x="0" y="819816"/>
            <a:ext cx="1742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→ AB | BA </a:t>
            </a:r>
            <a:br>
              <a:rPr lang="ru-RU" dirty="0"/>
            </a:br>
            <a:r>
              <a:rPr lang="en-US" dirty="0"/>
              <a:t>A → AB | AA | a </a:t>
            </a:r>
            <a:br>
              <a:rPr lang="ru-RU" dirty="0"/>
            </a:br>
            <a:r>
              <a:rPr lang="en-US" dirty="0"/>
              <a:t>B → b</a:t>
            </a:r>
            <a:endParaRPr lang="ru-RU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01A64796-93AE-47D7-AD2F-3C359E603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7" y="1803452"/>
            <a:ext cx="1852361" cy="40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Цепочка: </a:t>
            </a:r>
            <a:r>
              <a:rPr lang="en-US" sz="2000" dirty="0" err="1"/>
              <a:t>abab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07C220-9915-44DE-AC8D-F4F8CB6C6134}"/>
              </a:ext>
            </a:extLst>
          </p:cNvPr>
          <p:cNvSpPr txBox="1"/>
          <p:nvPr/>
        </p:nvSpPr>
        <p:spPr>
          <a:xfrm>
            <a:off x="8038562" y="1432019"/>
            <a:ext cx="267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Дерево после шага 9: </a:t>
            </a:r>
          </a:p>
        </p:txBody>
      </p:sp>
      <p:graphicFrame>
        <p:nvGraphicFramePr>
          <p:cNvPr id="13" name="Таблица 8">
            <a:extLst>
              <a:ext uri="{FF2B5EF4-FFF2-40B4-BE49-F238E27FC236}">
                <a16:creationId xmlns:a16="http://schemas.microsoft.com/office/drawing/2014/main" id="{19BAE803-6FB2-46EF-A719-9400902EA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036201"/>
              </p:ext>
            </p:extLst>
          </p:nvPr>
        </p:nvGraphicFramePr>
        <p:xfrm>
          <a:off x="1742536" y="752854"/>
          <a:ext cx="4879518" cy="41870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456">
                  <a:extLst>
                    <a:ext uri="{9D8B030D-6E8A-4147-A177-3AD203B41FA5}">
                      <a16:colId xmlns:a16="http://schemas.microsoft.com/office/drawing/2014/main" val="3921163922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42329307"/>
                    </a:ext>
                  </a:extLst>
                </a:gridCol>
                <a:gridCol w="859536">
                  <a:extLst>
                    <a:ext uri="{9D8B030D-6E8A-4147-A177-3AD203B41FA5}">
                      <a16:colId xmlns:a16="http://schemas.microsoft.com/office/drawing/2014/main" val="2728606361"/>
                    </a:ext>
                  </a:extLst>
                </a:gridCol>
                <a:gridCol w="3046750">
                  <a:extLst>
                    <a:ext uri="{9D8B030D-6E8A-4147-A177-3AD203B41FA5}">
                      <a16:colId xmlns:a16="http://schemas.microsoft.com/office/drawing/2014/main" val="3657202561"/>
                    </a:ext>
                  </a:extLst>
                </a:gridCol>
              </a:tblGrid>
              <a:tr h="290692">
                <a:tc>
                  <a:txBody>
                    <a:bodyPr/>
                    <a:lstStyle/>
                    <a:p>
                      <a:r>
                        <a:rPr lang="ru-RU" sz="1200" dirty="0"/>
                        <a:t>Шаг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Стек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Примечание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125121"/>
                  </a:ext>
                </a:extLst>
              </a:tr>
              <a:tr h="290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Сдвиг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Изначально стек пуст. Выполним сдвиг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863494"/>
                  </a:ext>
                </a:extLst>
              </a:tr>
              <a:tr h="484487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Свертка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 БНФ найдено одно правило. Выполним свертку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347312"/>
                  </a:ext>
                </a:extLst>
              </a:tr>
              <a:tr h="290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Сдвиг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Нет подходящих правил. Выполним сдвиг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412970"/>
                  </a:ext>
                </a:extLst>
              </a:tr>
              <a:tr h="484487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 b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Свертка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 БНФ найдено одно правило. Выполним свертку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5997"/>
                  </a:ext>
                </a:extLst>
              </a:tr>
              <a:tr h="67828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 B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Свертка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 БНФ найдено несколько подходящих правил (коллизия). Выполним свертку</a:t>
                      </a:r>
                      <a:r>
                        <a:rPr lang="en-US" sz="1200" dirty="0"/>
                        <a:t> </a:t>
                      </a:r>
                      <a:r>
                        <a:rPr lang="ru-RU" sz="1200" dirty="0"/>
                        <a:t>по правилу: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A → AB | AA | a 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19433"/>
                  </a:ext>
                </a:extLst>
              </a:tr>
              <a:tr h="290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Сдвиг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Нет подходящих правил. Выполним сдвиг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570946"/>
                  </a:ext>
                </a:extLst>
              </a:tr>
              <a:tr h="484487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 </a:t>
                      </a:r>
                      <a:r>
                        <a:rPr lang="en-US" sz="1200" dirty="0" err="1"/>
                        <a:t>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Свертка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 БНФ найдено одно правило. Выполним свертку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33423"/>
                  </a:ext>
                </a:extLst>
              </a:tr>
              <a:tr h="290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 </a:t>
                      </a:r>
                      <a:r>
                        <a:rPr lang="en-US" sz="1200" dirty="0" err="1"/>
                        <a:t>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Свертка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 БНФ найдено одно правило. Выполним свертку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676031"/>
                  </a:ext>
                </a:extLst>
              </a:tr>
              <a:tr h="290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Сдвиг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Нет подходящих правил. Выполним сдвиг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882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270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312" y="2204911"/>
            <a:ext cx="5315665" cy="4653089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46113CE-0BE7-4315-B13F-6FB07CB3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"/>
            <a:ext cx="12192001" cy="819814"/>
          </a:xfrm>
        </p:spPr>
        <p:txBody>
          <a:bodyPr>
            <a:normAutofit/>
          </a:bodyPr>
          <a:lstStyle/>
          <a:p>
            <a:r>
              <a:rPr lang="ru-RU" sz="2400" dirty="0"/>
              <a:t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63AE6B-09B8-4EF1-B287-63FFB36A8DCE}"/>
              </a:ext>
            </a:extLst>
          </p:cNvPr>
          <p:cNvSpPr txBox="1"/>
          <p:nvPr/>
        </p:nvSpPr>
        <p:spPr>
          <a:xfrm>
            <a:off x="0" y="819816"/>
            <a:ext cx="1742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→ AB | BA </a:t>
            </a:r>
            <a:br>
              <a:rPr lang="ru-RU" dirty="0"/>
            </a:br>
            <a:r>
              <a:rPr lang="en-US" dirty="0"/>
              <a:t>A → AB | AA | a </a:t>
            </a:r>
            <a:br>
              <a:rPr lang="ru-RU" dirty="0"/>
            </a:br>
            <a:r>
              <a:rPr lang="en-US" dirty="0"/>
              <a:t>B → b</a:t>
            </a:r>
            <a:endParaRPr lang="ru-RU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8B99D48E-4B6F-451D-A48D-DC0ED492B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613" y="1886277"/>
            <a:ext cx="1852361" cy="40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Цепочка: </a:t>
            </a:r>
            <a:r>
              <a:rPr lang="en-US" sz="2000" dirty="0" err="1"/>
              <a:t>abab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625B6D-F7B7-4D67-850E-DCE3C99175FE}"/>
              </a:ext>
            </a:extLst>
          </p:cNvPr>
          <p:cNvSpPr txBox="1"/>
          <p:nvPr/>
        </p:nvSpPr>
        <p:spPr>
          <a:xfrm>
            <a:off x="7971588" y="1347589"/>
            <a:ext cx="267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Дерево после шага 10: </a:t>
            </a:r>
          </a:p>
        </p:txBody>
      </p:sp>
      <p:graphicFrame>
        <p:nvGraphicFramePr>
          <p:cNvPr id="13" name="Таблица 8">
            <a:extLst>
              <a:ext uri="{FF2B5EF4-FFF2-40B4-BE49-F238E27FC236}">
                <a16:creationId xmlns:a16="http://schemas.microsoft.com/office/drawing/2014/main" id="{BC5EDDEF-6223-48B4-A204-5014586DB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8674"/>
              </p:ext>
            </p:extLst>
          </p:nvPr>
        </p:nvGraphicFramePr>
        <p:xfrm>
          <a:off x="1742536" y="752854"/>
          <a:ext cx="4879518" cy="46442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456">
                  <a:extLst>
                    <a:ext uri="{9D8B030D-6E8A-4147-A177-3AD203B41FA5}">
                      <a16:colId xmlns:a16="http://schemas.microsoft.com/office/drawing/2014/main" val="3921163922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42329307"/>
                    </a:ext>
                  </a:extLst>
                </a:gridCol>
                <a:gridCol w="859536">
                  <a:extLst>
                    <a:ext uri="{9D8B030D-6E8A-4147-A177-3AD203B41FA5}">
                      <a16:colId xmlns:a16="http://schemas.microsoft.com/office/drawing/2014/main" val="2728606361"/>
                    </a:ext>
                  </a:extLst>
                </a:gridCol>
                <a:gridCol w="3046750">
                  <a:extLst>
                    <a:ext uri="{9D8B030D-6E8A-4147-A177-3AD203B41FA5}">
                      <a16:colId xmlns:a16="http://schemas.microsoft.com/office/drawing/2014/main" val="3657202561"/>
                    </a:ext>
                  </a:extLst>
                </a:gridCol>
              </a:tblGrid>
              <a:tr h="290692">
                <a:tc>
                  <a:txBody>
                    <a:bodyPr/>
                    <a:lstStyle/>
                    <a:p>
                      <a:r>
                        <a:rPr lang="ru-RU" sz="1200" dirty="0"/>
                        <a:t>Шаг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Стек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Примечание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125121"/>
                  </a:ext>
                </a:extLst>
              </a:tr>
              <a:tr h="290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Сдвиг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Изначально стек пуст. Выполним сдвиг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863494"/>
                  </a:ext>
                </a:extLst>
              </a:tr>
              <a:tr h="484487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Свертка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 БНФ найдено одно правило. Выполним свертку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347312"/>
                  </a:ext>
                </a:extLst>
              </a:tr>
              <a:tr h="290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Сдвиг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Нет подходящих правил. Выполним сдвиг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412970"/>
                  </a:ext>
                </a:extLst>
              </a:tr>
              <a:tr h="484487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 b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Свертка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 БНФ найдено одно правило. Выполним свертку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5997"/>
                  </a:ext>
                </a:extLst>
              </a:tr>
              <a:tr h="67828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 B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Свертка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 БНФ найдено несколько подходящих правил (коллизия). Выполним свертку</a:t>
                      </a:r>
                      <a:r>
                        <a:rPr lang="en-US" sz="1200" dirty="0"/>
                        <a:t> </a:t>
                      </a:r>
                      <a:r>
                        <a:rPr lang="ru-RU" sz="1200" dirty="0"/>
                        <a:t>по правилу: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A → AB | AA | a 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19433"/>
                  </a:ext>
                </a:extLst>
              </a:tr>
              <a:tr h="290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Сдвиг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Нет подходящих правил. Выполним сдвиг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570946"/>
                  </a:ext>
                </a:extLst>
              </a:tr>
              <a:tr h="484487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 </a:t>
                      </a:r>
                      <a:r>
                        <a:rPr lang="en-US" sz="1200" dirty="0" err="1"/>
                        <a:t>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Свертка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 БНФ найдено одно правило. Выполним свертку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33423"/>
                  </a:ext>
                </a:extLst>
              </a:tr>
              <a:tr h="290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 </a:t>
                      </a:r>
                      <a:r>
                        <a:rPr lang="en-US" sz="1200" dirty="0" err="1"/>
                        <a:t>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Свертка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 БНФ найдено одно правило. Выполним свертку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676031"/>
                  </a:ext>
                </a:extLst>
              </a:tr>
              <a:tr h="290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Сдвиг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Нет подходящих правил. Выполним сдвиг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882776"/>
                  </a:ext>
                </a:extLst>
              </a:tr>
              <a:tr h="290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 b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Свертка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 БНФ найдено одно правило. Выполним свертку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239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451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419" y="1586576"/>
            <a:ext cx="4848046" cy="52203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68E5E1-C508-4C81-A3A3-F659CC70B1E9}"/>
              </a:ext>
            </a:extLst>
          </p:cNvPr>
          <p:cNvSpPr txBox="1"/>
          <p:nvPr/>
        </p:nvSpPr>
        <p:spPr>
          <a:xfrm>
            <a:off x="0" y="819816"/>
            <a:ext cx="1742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→ AB | BA </a:t>
            </a:r>
            <a:br>
              <a:rPr lang="ru-RU" dirty="0"/>
            </a:br>
            <a:r>
              <a:rPr lang="en-US" dirty="0"/>
              <a:t>A → AB | AA | a </a:t>
            </a:r>
            <a:br>
              <a:rPr lang="ru-RU" dirty="0"/>
            </a:br>
            <a:r>
              <a:rPr lang="en-US" dirty="0"/>
              <a:t>B → b</a:t>
            </a:r>
            <a:endParaRPr lang="ru-RU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AAE4D077-8857-4A38-98E5-1BF3D19B3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12501"/>
            <a:ext cx="1852361" cy="40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Цепочка: </a:t>
            </a:r>
            <a:r>
              <a:rPr lang="en-US" sz="2000" dirty="0" err="1"/>
              <a:t>abab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E74005-6335-4293-91AC-5C08E5AE7ABE}"/>
              </a:ext>
            </a:extLst>
          </p:cNvPr>
          <p:cNvSpPr txBox="1"/>
          <p:nvPr/>
        </p:nvSpPr>
        <p:spPr>
          <a:xfrm>
            <a:off x="8211345" y="946826"/>
            <a:ext cx="267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Дерево после шага 11: </a:t>
            </a:r>
          </a:p>
        </p:txBody>
      </p:sp>
      <p:graphicFrame>
        <p:nvGraphicFramePr>
          <p:cNvPr id="15" name="Таблица 8">
            <a:extLst>
              <a:ext uri="{FF2B5EF4-FFF2-40B4-BE49-F238E27FC236}">
                <a16:creationId xmlns:a16="http://schemas.microsoft.com/office/drawing/2014/main" id="{3A943F3E-AD7D-457A-B47A-BC29315A1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654391"/>
              </p:ext>
            </p:extLst>
          </p:nvPr>
        </p:nvGraphicFramePr>
        <p:xfrm>
          <a:off x="1742536" y="752854"/>
          <a:ext cx="4879518" cy="54672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456">
                  <a:extLst>
                    <a:ext uri="{9D8B030D-6E8A-4147-A177-3AD203B41FA5}">
                      <a16:colId xmlns:a16="http://schemas.microsoft.com/office/drawing/2014/main" val="3921163922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42329307"/>
                    </a:ext>
                  </a:extLst>
                </a:gridCol>
                <a:gridCol w="859536">
                  <a:extLst>
                    <a:ext uri="{9D8B030D-6E8A-4147-A177-3AD203B41FA5}">
                      <a16:colId xmlns:a16="http://schemas.microsoft.com/office/drawing/2014/main" val="2728606361"/>
                    </a:ext>
                  </a:extLst>
                </a:gridCol>
                <a:gridCol w="3046750">
                  <a:extLst>
                    <a:ext uri="{9D8B030D-6E8A-4147-A177-3AD203B41FA5}">
                      <a16:colId xmlns:a16="http://schemas.microsoft.com/office/drawing/2014/main" val="3657202561"/>
                    </a:ext>
                  </a:extLst>
                </a:gridCol>
              </a:tblGrid>
              <a:tr h="290692">
                <a:tc>
                  <a:txBody>
                    <a:bodyPr/>
                    <a:lstStyle/>
                    <a:p>
                      <a:r>
                        <a:rPr lang="ru-RU" sz="1200" dirty="0"/>
                        <a:t>Шаг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Стек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Примечание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125121"/>
                  </a:ext>
                </a:extLst>
              </a:tr>
              <a:tr h="290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Сдвиг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Изначально стек пуст. Выполним сдвиг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863494"/>
                  </a:ext>
                </a:extLst>
              </a:tr>
              <a:tr h="484487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Свертка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 БНФ найдено одно правило. Выполним свертку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347312"/>
                  </a:ext>
                </a:extLst>
              </a:tr>
              <a:tr h="290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Сдвиг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Нет подходящих правил. Выполним сдвиг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412970"/>
                  </a:ext>
                </a:extLst>
              </a:tr>
              <a:tr h="484487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 b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Свертка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 БНФ найдено одно правило. Выполним свертку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5997"/>
                  </a:ext>
                </a:extLst>
              </a:tr>
              <a:tr h="67828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 B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Свертка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 БНФ найдено несколько подходящих правил (коллизия). Выполним свертку</a:t>
                      </a:r>
                      <a:r>
                        <a:rPr lang="en-US" sz="1200" dirty="0"/>
                        <a:t> </a:t>
                      </a:r>
                      <a:r>
                        <a:rPr lang="ru-RU" sz="1200" dirty="0"/>
                        <a:t>по правилу: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A → AB | AA | a 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19433"/>
                  </a:ext>
                </a:extLst>
              </a:tr>
              <a:tr h="290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Сдвиг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Нет подходящих правил. Выполним сдвиг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570946"/>
                  </a:ext>
                </a:extLst>
              </a:tr>
              <a:tr h="484487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 </a:t>
                      </a:r>
                      <a:r>
                        <a:rPr lang="en-US" sz="1200" dirty="0" err="1"/>
                        <a:t>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Свертка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 БНФ найдено одно правило. Выполним свертку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33423"/>
                  </a:ext>
                </a:extLst>
              </a:tr>
              <a:tr h="290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 </a:t>
                      </a:r>
                      <a:r>
                        <a:rPr lang="en-US" sz="1200" dirty="0" err="1"/>
                        <a:t>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Свертка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 БНФ найдено одно правило. Выполним свертку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676031"/>
                  </a:ext>
                </a:extLst>
              </a:tr>
              <a:tr h="290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Сдвиг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Нет подходящих правил. Выполним сдвиг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882776"/>
                  </a:ext>
                </a:extLst>
              </a:tr>
              <a:tr h="290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 b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Свертка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 БНФ найдено одно правило. Выполним свертку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239803"/>
                  </a:ext>
                </a:extLst>
              </a:tr>
              <a:tr h="290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 B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Свертка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 БНФ найдено несколько подходящих правил (коллизия). Выполним свертку по правилу:</a:t>
                      </a:r>
                    </a:p>
                    <a:p>
                      <a:r>
                        <a:rPr lang="en-US" sz="1200" dirty="0"/>
                        <a:t>S → AB | BA 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86"/>
                  </a:ext>
                </a:extLst>
              </a:tr>
            </a:tbl>
          </a:graphicData>
        </a:graphic>
      </p:graphicFrame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823BBBF-E34F-4B43-8129-47A2D5E6E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"/>
            <a:ext cx="12192001" cy="819814"/>
          </a:xfrm>
        </p:spPr>
        <p:txBody>
          <a:bodyPr>
            <a:normAutofit/>
          </a:bodyPr>
          <a:lstStyle/>
          <a:p>
            <a:r>
              <a:rPr lang="ru-RU" sz="2400" dirty="0"/>
              <a:t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a:t>
            </a:r>
          </a:p>
        </p:txBody>
      </p:sp>
    </p:spTree>
    <p:extLst>
      <p:ext uri="{BB962C8B-B14F-4D97-AF65-F5344CB8AC3E}">
        <p14:creationId xmlns:p14="http://schemas.microsoft.com/office/powerpoint/2010/main" val="3269090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373" y="1313635"/>
            <a:ext cx="5003321" cy="53810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A8C1DA-71CF-4E0F-A880-C4EBDA179124}"/>
              </a:ext>
            </a:extLst>
          </p:cNvPr>
          <p:cNvSpPr txBox="1"/>
          <p:nvPr/>
        </p:nvSpPr>
        <p:spPr>
          <a:xfrm>
            <a:off x="0" y="819816"/>
            <a:ext cx="1742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→ AB | BA </a:t>
            </a:r>
            <a:br>
              <a:rPr lang="ru-RU" dirty="0"/>
            </a:br>
            <a:r>
              <a:rPr lang="en-US" dirty="0"/>
              <a:t>A → AB | AA | a </a:t>
            </a:r>
            <a:br>
              <a:rPr lang="ru-RU" dirty="0"/>
            </a:br>
            <a:r>
              <a:rPr lang="en-US" dirty="0"/>
              <a:t>B → b</a:t>
            </a:r>
            <a:endParaRPr lang="ru-RU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DC2B796A-6EA8-4E14-9B86-32CB6A69E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" y="1827941"/>
            <a:ext cx="1852361" cy="40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Цепочка: </a:t>
            </a:r>
            <a:r>
              <a:rPr lang="en-US" sz="2000" dirty="0" err="1"/>
              <a:t>abab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401FCD-13B4-4A51-9C71-FEED9A884445}"/>
              </a:ext>
            </a:extLst>
          </p:cNvPr>
          <p:cNvSpPr txBox="1"/>
          <p:nvPr/>
        </p:nvSpPr>
        <p:spPr>
          <a:xfrm>
            <a:off x="8059936" y="912149"/>
            <a:ext cx="267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Дерево после шага 12: </a:t>
            </a:r>
          </a:p>
        </p:txBody>
      </p:sp>
      <p:graphicFrame>
        <p:nvGraphicFramePr>
          <p:cNvPr id="12" name="Таблица 8">
            <a:extLst>
              <a:ext uri="{FF2B5EF4-FFF2-40B4-BE49-F238E27FC236}">
                <a16:creationId xmlns:a16="http://schemas.microsoft.com/office/drawing/2014/main" id="{3241785E-D533-4654-AED0-EEA8BFAE8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5877"/>
              </p:ext>
            </p:extLst>
          </p:nvPr>
        </p:nvGraphicFramePr>
        <p:xfrm>
          <a:off x="1742536" y="752854"/>
          <a:ext cx="4879518" cy="5924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456">
                  <a:extLst>
                    <a:ext uri="{9D8B030D-6E8A-4147-A177-3AD203B41FA5}">
                      <a16:colId xmlns:a16="http://schemas.microsoft.com/office/drawing/2014/main" val="3921163922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42329307"/>
                    </a:ext>
                  </a:extLst>
                </a:gridCol>
                <a:gridCol w="859536">
                  <a:extLst>
                    <a:ext uri="{9D8B030D-6E8A-4147-A177-3AD203B41FA5}">
                      <a16:colId xmlns:a16="http://schemas.microsoft.com/office/drawing/2014/main" val="2728606361"/>
                    </a:ext>
                  </a:extLst>
                </a:gridCol>
                <a:gridCol w="3046750">
                  <a:extLst>
                    <a:ext uri="{9D8B030D-6E8A-4147-A177-3AD203B41FA5}">
                      <a16:colId xmlns:a16="http://schemas.microsoft.com/office/drawing/2014/main" val="3657202561"/>
                    </a:ext>
                  </a:extLst>
                </a:gridCol>
              </a:tblGrid>
              <a:tr h="290692">
                <a:tc>
                  <a:txBody>
                    <a:bodyPr/>
                    <a:lstStyle/>
                    <a:p>
                      <a:r>
                        <a:rPr lang="ru-RU" sz="1200" dirty="0"/>
                        <a:t>Шаг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Стек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Примечание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125121"/>
                  </a:ext>
                </a:extLst>
              </a:tr>
              <a:tr h="290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Сдвиг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Изначально стек пуст. Выполним сдвиг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863494"/>
                  </a:ext>
                </a:extLst>
              </a:tr>
              <a:tr h="484487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Свертка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 БНФ найдено одно правило. Выполним свертку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347312"/>
                  </a:ext>
                </a:extLst>
              </a:tr>
              <a:tr h="290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Сдвиг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Нет подходящих правил. Выполним сдвиг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412970"/>
                  </a:ext>
                </a:extLst>
              </a:tr>
              <a:tr h="484487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 b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Свертка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 БНФ найдено одно правило. Выполним свертку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5997"/>
                  </a:ext>
                </a:extLst>
              </a:tr>
              <a:tr h="67828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 B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Свертка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 БНФ найдено несколько подходящих правил (коллизия). Выполним свертку</a:t>
                      </a:r>
                      <a:r>
                        <a:rPr lang="en-US" sz="1200" dirty="0"/>
                        <a:t> </a:t>
                      </a:r>
                      <a:r>
                        <a:rPr lang="ru-RU" sz="1200" dirty="0"/>
                        <a:t>по правилу: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A → AB | AA | a 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19433"/>
                  </a:ext>
                </a:extLst>
              </a:tr>
              <a:tr h="290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Сдвиг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Нет подходящих правил. Выполним сдвиг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570946"/>
                  </a:ext>
                </a:extLst>
              </a:tr>
              <a:tr h="484487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 </a:t>
                      </a:r>
                      <a:r>
                        <a:rPr lang="en-US" sz="1200" dirty="0" err="1"/>
                        <a:t>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Свертка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 БНФ найдено одно правило. Выполним свертку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33423"/>
                  </a:ext>
                </a:extLst>
              </a:tr>
              <a:tr h="290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 </a:t>
                      </a:r>
                      <a:r>
                        <a:rPr lang="en-US" sz="1200" dirty="0" err="1"/>
                        <a:t>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Свертка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 БНФ найдено одно правило. Выполним свертку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676031"/>
                  </a:ext>
                </a:extLst>
              </a:tr>
              <a:tr h="290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Сдвиг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Нет подходящих правил. Выполним сдвиг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882776"/>
                  </a:ext>
                </a:extLst>
              </a:tr>
              <a:tr h="290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 b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Свертка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 БНФ найдено одно правило. Выполним свертку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239803"/>
                  </a:ext>
                </a:extLst>
              </a:tr>
              <a:tr h="290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 B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Свертка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 БНФ найдено несколько подходящих правил (коллизия). Выполним свертку по правилу:</a:t>
                      </a:r>
                    </a:p>
                    <a:p>
                      <a:r>
                        <a:rPr lang="en-US" sz="1200" dirty="0"/>
                        <a:t>S → AB | BA 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86"/>
                  </a:ext>
                </a:extLst>
              </a:tr>
              <a:tr h="290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Конец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Вся цепочка символов обработана. Конец работы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370616"/>
                  </a:ext>
                </a:extLst>
              </a:tr>
            </a:tbl>
          </a:graphicData>
        </a:graphic>
      </p:graphicFrame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A2818006-8468-454F-B806-DE70D7AF0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"/>
            <a:ext cx="12192001" cy="819814"/>
          </a:xfrm>
        </p:spPr>
        <p:txBody>
          <a:bodyPr>
            <a:normAutofit/>
          </a:bodyPr>
          <a:lstStyle/>
          <a:p>
            <a:r>
              <a:rPr lang="ru-RU" sz="2400" dirty="0"/>
              <a:t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a:t>
            </a:r>
          </a:p>
        </p:txBody>
      </p:sp>
    </p:spTree>
    <p:extLst>
      <p:ext uri="{BB962C8B-B14F-4D97-AF65-F5344CB8AC3E}">
        <p14:creationId xmlns:p14="http://schemas.microsoft.com/office/powerpoint/2010/main" val="369619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765" y="919318"/>
            <a:ext cx="11996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шаге 5 при работе алгоритма «Сдвиг-свёртка» возникает коллизия. </a:t>
            </a:r>
          </a:p>
          <a:p>
            <a:r>
              <a:rPr lang="ru-RU" dirty="0"/>
              <a:t>В БНФ найдено два подходящих правила: </a:t>
            </a:r>
            <a:endParaRPr lang="en-US" dirty="0"/>
          </a:p>
          <a:p>
            <a:r>
              <a:rPr lang="en-US" dirty="0"/>
              <a:t>S → AB | BA </a:t>
            </a:r>
            <a:br>
              <a:rPr lang="ru-RU" dirty="0"/>
            </a:br>
            <a:r>
              <a:rPr lang="en-US" dirty="0"/>
              <a:t>A → AB | AA | a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765" y="231974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Допустим, на шаге 5 свертка будет сделана по правилу: </a:t>
            </a:r>
            <a:r>
              <a:rPr lang="en-US" dirty="0"/>
              <a:t>S → AB | BA</a:t>
            </a:r>
            <a:r>
              <a:rPr lang="ru-RU" dirty="0"/>
              <a:t>,</a:t>
            </a:r>
            <a:br>
              <a:rPr lang="ru-RU" dirty="0"/>
            </a:br>
            <a:r>
              <a:rPr lang="ru-RU" dirty="0"/>
              <a:t>Тогда дерево после шага 5 примет вид: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85" y="3459020"/>
            <a:ext cx="2302876" cy="30767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94838" y="3866640"/>
            <a:ext cx="2648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Дерево будет отличаться от построенного на шаге б)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560" y="2220238"/>
            <a:ext cx="3298079" cy="45120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50888" y="2319740"/>
            <a:ext cx="2570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Дерево, построенное на шаге б):</a:t>
            </a:r>
          </a:p>
          <a:p>
            <a:endParaRPr lang="ru-RU" dirty="0"/>
          </a:p>
        </p:txBody>
      </p:sp>
      <p:cxnSp>
        <p:nvCxnSpPr>
          <p:cNvPr id="12" name="Прямая соединительная линия 11"/>
          <p:cNvCxnSpPr>
            <a:cxnSpLocks/>
          </p:cNvCxnSpPr>
          <p:nvPr/>
        </p:nvCxnSpPr>
        <p:spPr>
          <a:xfrm>
            <a:off x="5343524" y="2386584"/>
            <a:ext cx="0" cy="44308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3333DF58-4C89-44EF-A3AB-8754A015F497}"/>
              </a:ext>
            </a:extLst>
          </p:cNvPr>
          <p:cNvSpPr txBox="1">
            <a:spLocks/>
          </p:cNvSpPr>
          <p:nvPr/>
        </p:nvSpPr>
        <p:spPr>
          <a:xfrm>
            <a:off x="-1" y="2"/>
            <a:ext cx="12192001" cy="658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/>
              <a:t>В)</a:t>
            </a:r>
            <a:r>
              <a:rPr lang="en-US" sz="2400"/>
              <a:t> </a:t>
            </a:r>
            <a:r>
              <a:rPr lang="ru-RU" sz="2400"/>
              <a:t>Возникновение коллизии при работе алгоритма «сдвиг-свертка»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2787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2103"/>
          </a:xfrm>
        </p:spPr>
        <p:txBody>
          <a:bodyPr>
            <a:normAutofit/>
          </a:bodyPr>
          <a:lstStyle/>
          <a:p>
            <a:r>
              <a:rPr lang="ru-RU" sz="4000" dirty="0"/>
              <a:t>А)Выбрать грамматику в упр. 9.1 или 9.2 задачника.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9392" y="1203833"/>
            <a:ext cx="5626608" cy="3249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9.1</a:t>
            </a:r>
          </a:p>
          <a:p>
            <a:pPr marL="0" indent="0">
              <a:buNone/>
            </a:pPr>
            <a:r>
              <a:rPr lang="en-US" sz="3600" dirty="0"/>
              <a:t>a) </a:t>
            </a:r>
            <a:r>
              <a:rPr lang="ru-RU" sz="3600" dirty="0"/>
              <a:t>Пример цепочки: </a:t>
            </a:r>
            <a:r>
              <a:rPr lang="en-US" sz="3600" dirty="0" err="1"/>
              <a:t>abbb</a:t>
            </a:r>
            <a:r>
              <a:rPr lang="ru-RU" sz="3600" dirty="0"/>
              <a:t> </a:t>
            </a:r>
            <a:br>
              <a:rPr lang="ru-RU" sz="3600" dirty="0"/>
            </a:br>
            <a:r>
              <a:rPr lang="ru-RU" sz="3600" dirty="0"/>
              <a:t>	</a:t>
            </a:r>
            <a:r>
              <a:rPr lang="en-US" sz="3600" dirty="0"/>
              <a:t>S → AB | BA </a:t>
            </a:r>
            <a:br>
              <a:rPr lang="ru-RU" sz="3600" dirty="0"/>
            </a:br>
            <a:r>
              <a:rPr lang="ru-RU" sz="3600" dirty="0"/>
              <a:t>	</a:t>
            </a:r>
            <a:r>
              <a:rPr lang="en-US" sz="3600" dirty="0"/>
              <a:t>A → AB | AA | a </a:t>
            </a:r>
            <a:br>
              <a:rPr lang="ru-RU" sz="3600" dirty="0"/>
            </a:br>
            <a:r>
              <a:rPr lang="ru-RU" sz="3600" dirty="0"/>
              <a:t>	</a:t>
            </a:r>
            <a:r>
              <a:rPr lang="en-US" sz="3600" dirty="0"/>
              <a:t>B → b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468717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560" y="2148439"/>
            <a:ext cx="3388857" cy="45838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19224" y="2276393"/>
            <a:ext cx="2570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Дерево, полученное на шаге б).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97765" y="2276393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Допустим, на шаге 11 свертка будет сделана по правилу: </a:t>
            </a:r>
            <a:r>
              <a:rPr lang="en-US" dirty="0"/>
              <a:t>A → AB | AA | a,</a:t>
            </a:r>
          </a:p>
          <a:p>
            <a:r>
              <a:rPr lang="ru-RU" dirty="0"/>
              <a:t>Тогда дерево после шага 11 примет вид: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0584"/>
            <a:ext cx="4601224" cy="3181697"/>
          </a:xfrm>
          <a:prstGeom prst="rect">
            <a:avLst/>
          </a:prstGeom>
        </p:spPr>
      </p:pic>
      <p:cxnSp>
        <p:nvCxnSpPr>
          <p:cNvPr id="12" name="Прямая соединительная линия 11"/>
          <p:cNvCxnSpPr>
            <a:cxnSpLocks/>
          </p:cNvCxnSpPr>
          <p:nvPr/>
        </p:nvCxnSpPr>
        <p:spPr>
          <a:xfrm>
            <a:off x="6659593" y="2271227"/>
            <a:ext cx="0" cy="44610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DA6F7689-DE20-4D3E-AB53-FEC95A0FA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"/>
            <a:ext cx="12192001" cy="658366"/>
          </a:xfrm>
        </p:spPr>
        <p:txBody>
          <a:bodyPr>
            <a:normAutofit/>
          </a:bodyPr>
          <a:lstStyle/>
          <a:p>
            <a:r>
              <a:rPr lang="ru-RU" sz="2400" dirty="0"/>
              <a:t>В)</a:t>
            </a:r>
            <a:r>
              <a:rPr lang="en-US" sz="2400" dirty="0"/>
              <a:t> </a:t>
            </a:r>
            <a:r>
              <a:rPr lang="ru-RU" sz="2400" dirty="0"/>
              <a:t>Возникновение коллизии при работе алгоритма «сдвиг-свертка»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E78D38-B04F-4E23-A3E1-F278243B5B0A}"/>
              </a:ext>
            </a:extLst>
          </p:cNvPr>
          <p:cNvSpPr txBox="1"/>
          <p:nvPr/>
        </p:nvSpPr>
        <p:spPr>
          <a:xfrm>
            <a:off x="4061682" y="3664710"/>
            <a:ext cx="2648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Дерево будет отличаться от построенного на шаге б)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0DF31E-F90F-4648-A61D-2625650253AB}"/>
              </a:ext>
            </a:extLst>
          </p:cNvPr>
          <p:cNvSpPr txBox="1"/>
          <p:nvPr/>
        </p:nvSpPr>
        <p:spPr>
          <a:xfrm>
            <a:off x="97765" y="919318"/>
            <a:ext cx="11996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шаге </a:t>
            </a:r>
            <a:r>
              <a:rPr lang="en-US" dirty="0"/>
              <a:t>11</a:t>
            </a:r>
            <a:r>
              <a:rPr lang="ru-RU" dirty="0"/>
              <a:t> при работе алгоритма «Сдвиг-свёртка» возникает коллизия. </a:t>
            </a:r>
          </a:p>
          <a:p>
            <a:r>
              <a:rPr lang="ru-RU" dirty="0"/>
              <a:t>В БНФ найдено два подходящих правила: </a:t>
            </a:r>
            <a:endParaRPr lang="en-US" dirty="0"/>
          </a:p>
          <a:p>
            <a:r>
              <a:rPr lang="en-US" dirty="0"/>
              <a:t>S → AB | BA </a:t>
            </a:r>
            <a:br>
              <a:rPr lang="ru-RU" dirty="0"/>
            </a:br>
            <a:r>
              <a:rPr lang="en-US" dirty="0"/>
              <a:t>A → AB | AA | a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42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965922"/>
          </a:xfrm>
        </p:spPr>
        <p:txBody>
          <a:bodyPr>
            <a:noAutofit/>
          </a:bodyPr>
          <a:lstStyle/>
          <a:p>
            <a:r>
              <a:rPr lang="ru-RU" sz="3200" dirty="0"/>
              <a:t>Б) Предложите пример синтаксически правильной цепочки для выбранной грамматики. Нужно построить синтаксическое дерево.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879" y="1077992"/>
            <a:ext cx="2334768" cy="40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Цепочка: </a:t>
            </a:r>
            <a:r>
              <a:rPr lang="en-US" sz="2000" dirty="0" err="1"/>
              <a:t>abab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6D80FFAE-52DB-408C-A04F-E4DD8B1D771D}"/>
              </a:ext>
            </a:extLst>
          </p:cNvPr>
          <p:cNvCxnSpPr/>
          <p:nvPr/>
        </p:nvCxnSpPr>
        <p:spPr>
          <a:xfrm>
            <a:off x="6096000" y="2198254"/>
            <a:ext cx="0" cy="46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E696D7-B052-4145-B815-839CB4B6F516}"/>
              </a:ext>
            </a:extLst>
          </p:cNvPr>
          <p:cNvSpPr txBox="1"/>
          <p:nvPr/>
        </p:nvSpPr>
        <p:spPr>
          <a:xfrm>
            <a:off x="38260" y="1995336"/>
            <a:ext cx="212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Шаг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A2A20A-5BEC-49C2-ACB2-C6135EF03E67}"/>
              </a:ext>
            </a:extLst>
          </p:cNvPr>
          <p:cNvSpPr txBox="1"/>
          <p:nvPr/>
        </p:nvSpPr>
        <p:spPr>
          <a:xfrm>
            <a:off x="6253416" y="1995336"/>
            <a:ext cx="212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Шаг 2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997" y="3810690"/>
            <a:ext cx="5840216" cy="233751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690"/>
            <a:ext cx="6041004" cy="23971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879" y="2610361"/>
            <a:ext cx="2691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→ AB | BA </a:t>
            </a:r>
            <a:br>
              <a:rPr lang="ru-RU" dirty="0"/>
            </a:br>
            <a:r>
              <a:rPr lang="en-US" dirty="0">
                <a:solidFill>
                  <a:srgbClr val="00B050"/>
                </a:solidFill>
              </a:rPr>
              <a:t>A → </a:t>
            </a:r>
            <a:r>
              <a:rPr lang="en-US" dirty="0"/>
              <a:t>AB | AA | </a:t>
            </a:r>
            <a:r>
              <a:rPr lang="en-US" dirty="0">
                <a:solidFill>
                  <a:srgbClr val="00B050"/>
                </a:solidFill>
              </a:rPr>
              <a:t>a </a:t>
            </a:r>
            <a:br>
              <a:rPr lang="ru-RU" dirty="0"/>
            </a:br>
            <a:r>
              <a:rPr lang="en-US" dirty="0"/>
              <a:t>B → b</a:t>
            </a:r>
            <a:endParaRPr lang="ru-RU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253416" y="2610361"/>
            <a:ext cx="2469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→ AB | BA </a:t>
            </a:r>
            <a:br>
              <a:rPr lang="ru-RU" dirty="0"/>
            </a:br>
            <a:r>
              <a:rPr lang="en-US" dirty="0"/>
              <a:t>A → AB | AA | a </a:t>
            </a:r>
            <a:br>
              <a:rPr lang="ru-RU" dirty="0"/>
            </a:br>
            <a:r>
              <a:rPr lang="en-US" dirty="0">
                <a:solidFill>
                  <a:srgbClr val="00B050"/>
                </a:solidFill>
              </a:rPr>
              <a:t>B → b</a:t>
            </a:r>
            <a:endParaRPr lang="ru-RU" dirty="0">
              <a:solidFill>
                <a:srgbClr val="00B050"/>
              </a:solidFill>
            </a:endParaRPr>
          </a:p>
          <a:p>
            <a:endParaRPr lang="ru-RU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E5A08F8-AD93-4E8C-9076-B3A3F1D0103B}"/>
              </a:ext>
            </a:extLst>
          </p:cNvPr>
          <p:cNvCxnSpPr>
            <a:cxnSpLocks/>
          </p:cNvCxnSpPr>
          <p:nvPr/>
        </p:nvCxnSpPr>
        <p:spPr>
          <a:xfrm>
            <a:off x="701040" y="4472940"/>
            <a:ext cx="0" cy="113538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53A93FE2-D954-49F1-8248-65E5DFFA362B}"/>
              </a:ext>
            </a:extLst>
          </p:cNvPr>
          <p:cNvCxnSpPr>
            <a:cxnSpLocks/>
          </p:cNvCxnSpPr>
          <p:nvPr/>
        </p:nvCxnSpPr>
        <p:spPr>
          <a:xfrm>
            <a:off x="8359491" y="4436364"/>
            <a:ext cx="0" cy="113538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28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E45CFA7-67E6-4857-82DB-0F9AB5D4ACEA}"/>
              </a:ext>
            </a:extLst>
          </p:cNvPr>
          <p:cNvSpPr txBox="1"/>
          <p:nvPr/>
        </p:nvSpPr>
        <p:spPr>
          <a:xfrm>
            <a:off x="5925100" y="1544743"/>
            <a:ext cx="88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Шаг 4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B2D460EE-7E39-4FAE-BAF5-CB3AC6122F55}"/>
              </a:ext>
            </a:extLst>
          </p:cNvPr>
          <p:cNvCxnSpPr>
            <a:cxnSpLocks/>
          </p:cNvCxnSpPr>
          <p:nvPr/>
        </p:nvCxnSpPr>
        <p:spPr>
          <a:xfrm>
            <a:off x="5836643" y="1549928"/>
            <a:ext cx="0" cy="530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718" y="2247963"/>
            <a:ext cx="4901751" cy="463358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2" y="2247964"/>
            <a:ext cx="4805427" cy="46100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983" y="1549928"/>
            <a:ext cx="147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Шаг 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83" y="2016741"/>
            <a:ext cx="1775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→ AB | BA </a:t>
            </a:r>
            <a:br>
              <a:rPr lang="ru-RU" dirty="0"/>
            </a:br>
            <a:r>
              <a:rPr lang="en-US" dirty="0">
                <a:solidFill>
                  <a:srgbClr val="00B050"/>
                </a:solidFill>
              </a:rPr>
              <a:t>A → AB </a:t>
            </a:r>
            <a:r>
              <a:rPr lang="en-US" dirty="0"/>
              <a:t>| AA | a </a:t>
            </a:r>
            <a:br>
              <a:rPr lang="ru-RU" dirty="0"/>
            </a:br>
            <a:r>
              <a:rPr lang="en-US" dirty="0"/>
              <a:t>B → b</a:t>
            </a:r>
            <a:endParaRPr lang="ru-RU" dirty="0"/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925099" y="2016741"/>
            <a:ext cx="2691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→ AB | BA </a:t>
            </a:r>
            <a:br>
              <a:rPr lang="ru-RU" dirty="0"/>
            </a:br>
            <a:r>
              <a:rPr lang="en-US" dirty="0">
                <a:solidFill>
                  <a:srgbClr val="00B050"/>
                </a:solidFill>
              </a:rPr>
              <a:t>A → </a:t>
            </a:r>
            <a:r>
              <a:rPr lang="en-US" dirty="0"/>
              <a:t>AB | AA | </a:t>
            </a:r>
            <a:r>
              <a:rPr lang="en-US" dirty="0">
                <a:solidFill>
                  <a:srgbClr val="00B050"/>
                </a:solidFill>
              </a:rPr>
              <a:t>a </a:t>
            </a:r>
            <a:br>
              <a:rPr lang="ru-RU" dirty="0"/>
            </a:br>
            <a:r>
              <a:rPr lang="en-US" dirty="0"/>
              <a:t>B → b</a:t>
            </a:r>
            <a:endParaRPr lang="ru-RU" dirty="0"/>
          </a:p>
          <a:p>
            <a:endParaRPr lang="ru-RU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BD2DD710-EA28-40A8-8421-8F97014980C6}"/>
              </a:ext>
            </a:extLst>
          </p:cNvPr>
          <p:cNvSpPr txBox="1">
            <a:spLocks/>
          </p:cNvSpPr>
          <p:nvPr/>
        </p:nvSpPr>
        <p:spPr>
          <a:xfrm>
            <a:off x="0" y="2"/>
            <a:ext cx="12192000" cy="9659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Б) Предложите пример синтаксически правильной цепочки для выбранной грамматики. Нужно построить синтаксическое дерево.</a:t>
            </a: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09154C7F-3682-4C25-96FC-FF0F21185238}"/>
              </a:ext>
            </a:extLst>
          </p:cNvPr>
          <p:cNvSpPr txBox="1">
            <a:spLocks/>
          </p:cNvSpPr>
          <p:nvPr/>
        </p:nvSpPr>
        <p:spPr>
          <a:xfrm>
            <a:off x="67879" y="1077992"/>
            <a:ext cx="2334768" cy="407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dirty="0"/>
              <a:t>Цепочка: </a:t>
            </a:r>
            <a:r>
              <a:rPr lang="en-US" sz="2000" dirty="0" err="1"/>
              <a:t>abab</a:t>
            </a:r>
            <a:endParaRPr lang="ru-RU" sz="2000" dirty="0"/>
          </a:p>
          <a:p>
            <a:pPr algn="l"/>
            <a:endParaRPr lang="ru-RU" sz="2000" dirty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BD69EE13-4E92-40B0-93D6-8278AE9F90E5}"/>
              </a:ext>
            </a:extLst>
          </p:cNvPr>
          <p:cNvCxnSpPr>
            <a:cxnSpLocks/>
          </p:cNvCxnSpPr>
          <p:nvPr/>
        </p:nvCxnSpPr>
        <p:spPr>
          <a:xfrm flipH="1">
            <a:off x="1305561" y="2727960"/>
            <a:ext cx="1698624" cy="224028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D5A38501-2381-41C9-9983-BC422ECA3C7D}"/>
              </a:ext>
            </a:extLst>
          </p:cNvPr>
          <p:cNvCxnSpPr>
            <a:cxnSpLocks/>
          </p:cNvCxnSpPr>
          <p:nvPr/>
        </p:nvCxnSpPr>
        <p:spPr>
          <a:xfrm flipH="1">
            <a:off x="2585722" y="2727960"/>
            <a:ext cx="418463" cy="224028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CC084E04-2399-4EEA-A79B-2C552C678934}"/>
              </a:ext>
            </a:extLst>
          </p:cNvPr>
          <p:cNvCxnSpPr>
            <a:cxnSpLocks/>
          </p:cNvCxnSpPr>
          <p:nvPr/>
        </p:nvCxnSpPr>
        <p:spPr>
          <a:xfrm>
            <a:off x="10172389" y="5454131"/>
            <a:ext cx="0" cy="96257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79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718" y="1485287"/>
            <a:ext cx="4322702" cy="527516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26" y="1485287"/>
            <a:ext cx="4762057" cy="5377083"/>
          </a:xfrm>
          <a:prstGeom prst="rect">
            <a:avLst/>
          </a:prstGeom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9EB8300-85B3-4F9E-8959-DA71DF7EDFD1}"/>
              </a:ext>
            </a:extLst>
          </p:cNvPr>
          <p:cNvCxnSpPr>
            <a:cxnSpLocks/>
          </p:cNvCxnSpPr>
          <p:nvPr/>
        </p:nvCxnSpPr>
        <p:spPr>
          <a:xfrm>
            <a:off x="5763491" y="1549928"/>
            <a:ext cx="0" cy="530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79103F9-08D9-4E18-B0C5-11A1394FB424}"/>
              </a:ext>
            </a:extLst>
          </p:cNvPr>
          <p:cNvSpPr txBox="1"/>
          <p:nvPr/>
        </p:nvSpPr>
        <p:spPr>
          <a:xfrm>
            <a:off x="73983" y="1569160"/>
            <a:ext cx="84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Шаг 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E6A293-7732-4B27-80E4-8E58DA0CEA7A}"/>
              </a:ext>
            </a:extLst>
          </p:cNvPr>
          <p:cNvSpPr txBox="1"/>
          <p:nvPr/>
        </p:nvSpPr>
        <p:spPr>
          <a:xfrm>
            <a:off x="5887648" y="1582838"/>
            <a:ext cx="84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Шаг 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87925" y="2022365"/>
            <a:ext cx="1765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→ AB | BA </a:t>
            </a:r>
            <a:br>
              <a:rPr lang="ru-RU" dirty="0"/>
            </a:br>
            <a:r>
              <a:rPr lang="en-US" dirty="0"/>
              <a:t>A → AB | AA | a </a:t>
            </a:r>
            <a:br>
              <a:rPr lang="ru-RU" dirty="0"/>
            </a:br>
            <a:r>
              <a:rPr lang="en-US" dirty="0">
                <a:solidFill>
                  <a:srgbClr val="00B050"/>
                </a:solidFill>
              </a:rPr>
              <a:t>B → b</a:t>
            </a:r>
            <a:endParaRPr lang="ru-RU" dirty="0">
              <a:solidFill>
                <a:srgbClr val="00B050"/>
              </a:solidFill>
            </a:endParaRPr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7879" y="2022365"/>
            <a:ext cx="1751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→ AB | BA </a:t>
            </a:r>
            <a:br>
              <a:rPr lang="ru-RU" dirty="0"/>
            </a:br>
            <a:r>
              <a:rPr lang="en-US" dirty="0">
                <a:solidFill>
                  <a:srgbClr val="00B050"/>
                </a:solidFill>
              </a:rPr>
              <a:t>A → </a:t>
            </a:r>
            <a:r>
              <a:rPr lang="en-US" dirty="0"/>
              <a:t>AB | </a:t>
            </a:r>
            <a:r>
              <a:rPr lang="en-US" dirty="0">
                <a:solidFill>
                  <a:srgbClr val="00B050"/>
                </a:solidFill>
              </a:rPr>
              <a:t>AA </a:t>
            </a:r>
            <a:r>
              <a:rPr lang="en-US" dirty="0"/>
              <a:t>| a </a:t>
            </a:r>
            <a:br>
              <a:rPr lang="ru-RU" dirty="0"/>
            </a:br>
            <a:r>
              <a:rPr lang="en-US" dirty="0"/>
              <a:t>B → b</a:t>
            </a:r>
            <a:endParaRPr lang="ru-RU" dirty="0"/>
          </a:p>
          <a:p>
            <a:endParaRPr lang="ru-RU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FF52107B-6D39-4B2F-8D27-463C5E18D072}"/>
              </a:ext>
            </a:extLst>
          </p:cNvPr>
          <p:cNvSpPr txBox="1">
            <a:spLocks/>
          </p:cNvSpPr>
          <p:nvPr/>
        </p:nvSpPr>
        <p:spPr>
          <a:xfrm>
            <a:off x="0" y="2"/>
            <a:ext cx="12192000" cy="9659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Б) Предложите пример синтаксически правильной цепочки для выбранной грамматики. Нужно построить синтаксическое дерево.</a:t>
            </a: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052CA650-9FE5-4D09-BDD7-6448E89B2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79" y="1077992"/>
            <a:ext cx="2334768" cy="40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Цепочка: </a:t>
            </a:r>
            <a:r>
              <a:rPr lang="en-US" sz="2000" dirty="0" err="1"/>
              <a:t>abab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D33FCFB5-34CA-445F-BC3A-C042665F2E5E}"/>
              </a:ext>
            </a:extLst>
          </p:cNvPr>
          <p:cNvCxnSpPr>
            <a:cxnSpLocks/>
          </p:cNvCxnSpPr>
          <p:nvPr/>
        </p:nvCxnSpPr>
        <p:spPr>
          <a:xfrm flipH="1">
            <a:off x="2743200" y="2129790"/>
            <a:ext cx="910590" cy="77343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8C9634E4-BBFA-47B0-915A-B87B7B2E9DF1}"/>
              </a:ext>
            </a:extLst>
          </p:cNvPr>
          <p:cNvCxnSpPr>
            <a:cxnSpLocks/>
          </p:cNvCxnSpPr>
          <p:nvPr/>
        </p:nvCxnSpPr>
        <p:spPr>
          <a:xfrm flipH="1">
            <a:off x="3456432" y="2137410"/>
            <a:ext cx="201168" cy="299237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E434D387-598E-4F33-9B5C-820B41D3DFEC}"/>
              </a:ext>
            </a:extLst>
          </p:cNvPr>
          <p:cNvCxnSpPr>
            <a:cxnSpLocks/>
          </p:cNvCxnSpPr>
          <p:nvPr/>
        </p:nvCxnSpPr>
        <p:spPr>
          <a:xfrm>
            <a:off x="10649467" y="5517742"/>
            <a:ext cx="0" cy="80354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45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009" y="4949"/>
            <a:ext cx="5066494" cy="6853051"/>
          </a:xfrm>
          <a:prstGeom prst="rect">
            <a:avLst/>
          </a:prstGeo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8970264" cy="724310"/>
          </a:xfrm>
        </p:spPr>
        <p:txBody>
          <a:bodyPr>
            <a:noAutofit/>
          </a:bodyPr>
          <a:lstStyle/>
          <a:p>
            <a:r>
              <a:rPr lang="ru-RU" sz="2400" dirty="0"/>
              <a:t>Б) Предложите пример синтаксически правильной цепочки для выбранной грамматики. Нужно построить синтаксическое дерево.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90314-F356-4404-8E76-FF37D739CDD6}"/>
              </a:ext>
            </a:extLst>
          </p:cNvPr>
          <p:cNvSpPr txBox="1"/>
          <p:nvPr/>
        </p:nvSpPr>
        <p:spPr>
          <a:xfrm>
            <a:off x="67879" y="1581241"/>
            <a:ext cx="83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Шаг 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879" y="2046527"/>
            <a:ext cx="1797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 → AB </a:t>
            </a:r>
            <a:r>
              <a:rPr lang="en-US" dirty="0"/>
              <a:t>| BA </a:t>
            </a:r>
            <a:br>
              <a:rPr lang="ru-RU" dirty="0"/>
            </a:br>
            <a:r>
              <a:rPr lang="en-US" dirty="0"/>
              <a:t>A → AB | AA | a </a:t>
            </a:r>
            <a:br>
              <a:rPr lang="ru-RU" dirty="0"/>
            </a:br>
            <a:r>
              <a:rPr lang="en-US" dirty="0"/>
              <a:t>B → b</a:t>
            </a:r>
            <a:endParaRPr lang="ru-RU" dirty="0"/>
          </a:p>
          <a:p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EEA8BBFD-0A64-42FF-B220-FC40F8B8D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79" y="1077992"/>
            <a:ext cx="2334768" cy="40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Цепочка: </a:t>
            </a:r>
            <a:r>
              <a:rPr lang="en-US" sz="2000" dirty="0" err="1"/>
              <a:t>abab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394FD3C-8655-415C-9CF8-DF67F563EC5A}"/>
              </a:ext>
            </a:extLst>
          </p:cNvPr>
          <p:cNvCxnSpPr/>
          <p:nvPr/>
        </p:nvCxnSpPr>
        <p:spPr>
          <a:xfrm flipH="1">
            <a:off x="9785096" y="612647"/>
            <a:ext cx="1080000" cy="10080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0DA75C70-260D-4FB2-8406-0123F2243972}"/>
              </a:ext>
            </a:extLst>
          </p:cNvPr>
          <p:cNvCxnSpPr>
            <a:cxnSpLocks/>
          </p:cNvCxnSpPr>
          <p:nvPr/>
        </p:nvCxnSpPr>
        <p:spPr>
          <a:xfrm flipH="1">
            <a:off x="10668000" y="612647"/>
            <a:ext cx="197096" cy="448005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-1" y="2"/>
            <a:ext cx="12192001" cy="819814"/>
          </a:xfrm>
        </p:spPr>
        <p:txBody>
          <a:bodyPr>
            <a:normAutofit/>
          </a:bodyPr>
          <a:lstStyle/>
          <a:p>
            <a:r>
              <a:rPr lang="ru-RU" sz="2400" dirty="0"/>
              <a:t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819816"/>
            <a:ext cx="1742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→ AB | BA </a:t>
            </a:r>
            <a:br>
              <a:rPr lang="ru-RU" dirty="0"/>
            </a:br>
            <a:r>
              <a:rPr lang="en-US" dirty="0"/>
              <a:t>A → AB | AA | a </a:t>
            </a:r>
            <a:br>
              <a:rPr lang="ru-RU" dirty="0"/>
            </a:br>
            <a:r>
              <a:rPr lang="en-US" dirty="0"/>
              <a:t>B → b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543319" y="2805187"/>
            <a:ext cx="236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Дерево после шага 1: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638" y="3440335"/>
            <a:ext cx="1276350" cy="742950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38D82057-43D0-4459-89C2-5690F047A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43146"/>
            <a:ext cx="1852361" cy="40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Цепочка: </a:t>
            </a:r>
            <a:r>
              <a:rPr lang="en-US" sz="2000" dirty="0" err="1"/>
              <a:t>abab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graphicFrame>
        <p:nvGraphicFramePr>
          <p:cNvPr id="11" name="Таблица 8">
            <a:extLst>
              <a:ext uri="{FF2B5EF4-FFF2-40B4-BE49-F238E27FC236}">
                <a16:creationId xmlns:a16="http://schemas.microsoft.com/office/drawing/2014/main" id="{1F38ABA9-59D0-4557-8745-9EB7E1657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291108"/>
              </p:ext>
            </p:extLst>
          </p:nvPr>
        </p:nvGraphicFramePr>
        <p:xfrm>
          <a:off x="1742535" y="3230426"/>
          <a:ext cx="4879518" cy="581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456">
                  <a:extLst>
                    <a:ext uri="{9D8B030D-6E8A-4147-A177-3AD203B41FA5}">
                      <a16:colId xmlns:a16="http://schemas.microsoft.com/office/drawing/2014/main" val="3921163922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42329307"/>
                    </a:ext>
                  </a:extLst>
                </a:gridCol>
                <a:gridCol w="859536">
                  <a:extLst>
                    <a:ext uri="{9D8B030D-6E8A-4147-A177-3AD203B41FA5}">
                      <a16:colId xmlns:a16="http://schemas.microsoft.com/office/drawing/2014/main" val="2728606361"/>
                    </a:ext>
                  </a:extLst>
                </a:gridCol>
                <a:gridCol w="3046750">
                  <a:extLst>
                    <a:ext uri="{9D8B030D-6E8A-4147-A177-3AD203B41FA5}">
                      <a16:colId xmlns:a16="http://schemas.microsoft.com/office/drawing/2014/main" val="3657202561"/>
                    </a:ext>
                  </a:extLst>
                </a:gridCol>
              </a:tblGrid>
              <a:tr h="290692">
                <a:tc>
                  <a:txBody>
                    <a:bodyPr/>
                    <a:lstStyle/>
                    <a:p>
                      <a:r>
                        <a:rPr lang="ru-RU" sz="1200" dirty="0"/>
                        <a:t>Шаг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Стек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Примечание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125121"/>
                  </a:ext>
                </a:extLst>
              </a:tr>
              <a:tr h="290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Сдвиг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Изначально стек пуст. Выполним сдвиг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86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330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989" y="2852288"/>
            <a:ext cx="1371600" cy="2533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03692" y="2235083"/>
            <a:ext cx="267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Дерево после шага 2: 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76E870BF-A404-481D-93E1-D79FDE49D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"/>
            <a:ext cx="12192001" cy="819814"/>
          </a:xfrm>
        </p:spPr>
        <p:txBody>
          <a:bodyPr>
            <a:normAutofit/>
          </a:bodyPr>
          <a:lstStyle/>
          <a:p>
            <a:r>
              <a:rPr lang="ru-RU" sz="2400" dirty="0"/>
              <a:t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027AF5-3EE3-4807-8A02-8A070FC1D44B}"/>
              </a:ext>
            </a:extLst>
          </p:cNvPr>
          <p:cNvSpPr txBox="1"/>
          <p:nvPr/>
        </p:nvSpPr>
        <p:spPr>
          <a:xfrm>
            <a:off x="0" y="819816"/>
            <a:ext cx="1742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→ AB | BA </a:t>
            </a:r>
            <a:br>
              <a:rPr lang="ru-RU" dirty="0"/>
            </a:br>
            <a:r>
              <a:rPr lang="en-US" dirty="0"/>
              <a:t>A → AB | AA | a </a:t>
            </a:r>
            <a:br>
              <a:rPr lang="ru-RU" dirty="0"/>
            </a:br>
            <a:r>
              <a:rPr lang="en-US" dirty="0"/>
              <a:t>B → b</a:t>
            </a:r>
            <a:endParaRPr lang="ru-RU" dirty="0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282845A6-1B5D-47C7-8BAD-5555EB0B6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7788"/>
            <a:ext cx="1852361" cy="40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Цепочка: </a:t>
            </a:r>
            <a:r>
              <a:rPr lang="en-US" sz="2000" dirty="0" err="1"/>
              <a:t>abab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graphicFrame>
        <p:nvGraphicFramePr>
          <p:cNvPr id="16" name="Таблица 8">
            <a:extLst>
              <a:ext uri="{FF2B5EF4-FFF2-40B4-BE49-F238E27FC236}">
                <a16:creationId xmlns:a16="http://schemas.microsoft.com/office/drawing/2014/main" id="{EF4D02E7-E439-43A1-A18B-E25E6FE36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455421"/>
              </p:ext>
            </p:extLst>
          </p:nvPr>
        </p:nvGraphicFramePr>
        <p:xfrm>
          <a:off x="1742535" y="2896064"/>
          <a:ext cx="4879518" cy="10658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456">
                  <a:extLst>
                    <a:ext uri="{9D8B030D-6E8A-4147-A177-3AD203B41FA5}">
                      <a16:colId xmlns:a16="http://schemas.microsoft.com/office/drawing/2014/main" val="3921163922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42329307"/>
                    </a:ext>
                  </a:extLst>
                </a:gridCol>
                <a:gridCol w="859536">
                  <a:extLst>
                    <a:ext uri="{9D8B030D-6E8A-4147-A177-3AD203B41FA5}">
                      <a16:colId xmlns:a16="http://schemas.microsoft.com/office/drawing/2014/main" val="2728606361"/>
                    </a:ext>
                  </a:extLst>
                </a:gridCol>
                <a:gridCol w="3046750">
                  <a:extLst>
                    <a:ext uri="{9D8B030D-6E8A-4147-A177-3AD203B41FA5}">
                      <a16:colId xmlns:a16="http://schemas.microsoft.com/office/drawing/2014/main" val="3657202561"/>
                    </a:ext>
                  </a:extLst>
                </a:gridCol>
              </a:tblGrid>
              <a:tr h="290692">
                <a:tc>
                  <a:txBody>
                    <a:bodyPr/>
                    <a:lstStyle/>
                    <a:p>
                      <a:r>
                        <a:rPr lang="ru-RU" sz="1200" dirty="0"/>
                        <a:t>Шаг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Стек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Примечание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125121"/>
                  </a:ext>
                </a:extLst>
              </a:tr>
              <a:tr h="290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Сдвиг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Изначально стек пуст. Выполним сдвиг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863494"/>
                  </a:ext>
                </a:extLst>
              </a:tr>
              <a:tr h="484487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Свертка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 БНФ найдено одно правило. Выполним свертку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347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982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060" y="3130129"/>
            <a:ext cx="3152775" cy="2552700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A74768D-CB49-4231-8F7C-AAEA16F98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"/>
            <a:ext cx="12192001" cy="819814"/>
          </a:xfrm>
        </p:spPr>
        <p:txBody>
          <a:bodyPr>
            <a:normAutofit/>
          </a:bodyPr>
          <a:lstStyle/>
          <a:p>
            <a:r>
              <a:rPr lang="ru-RU" sz="2400" dirty="0"/>
              <a:t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D609E6-6915-4A3D-B3FE-5E80CEE1A764}"/>
              </a:ext>
            </a:extLst>
          </p:cNvPr>
          <p:cNvSpPr txBox="1"/>
          <p:nvPr/>
        </p:nvSpPr>
        <p:spPr>
          <a:xfrm>
            <a:off x="0" y="819816"/>
            <a:ext cx="1742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→ AB | BA </a:t>
            </a:r>
            <a:br>
              <a:rPr lang="ru-RU" dirty="0"/>
            </a:br>
            <a:r>
              <a:rPr lang="en-US" dirty="0"/>
              <a:t>A → AB | AA | a </a:t>
            </a:r>
            <a:br>
              <a:rPr lang="ru-RU" dirty="0"/>
            </a:br>
            <a:r>
              <a:rPr lang="en-US" dirty="0"/>
              <a:t>B → b</a:t>
            </a:r>
            <a:endParaRPr lang="ru-RU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26DB6793-0C42-456E-B295-512696285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09380"/>
            <a:ext cx="1852361" cy="40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Цепочка: </a:t>
            </a:r>
            <a:r>
              <a:rPr lang="en-US" sz="2000" dirty="0" err="1"/>
              <a:t>abab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E9819C-C70F-4362-BC43-CC0A4AB6622A}"/>
              </a:ext>
            </a:extLst>
          </p:cNvPr>
          <p:cNvSpPr txBox="1"/>
          <p:nvPr/>
        </p:nvSpPr>
        <p:spPr>
          <a:xfrm>
            <a:off x="8803692" y="2235083"/>
            <a:ext cx="267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Дерево после шага 3: </a:t>
            </a:r>
          </a:p>
        </p:txBody>
      </p:sp>
      <p:graphicFrame>
        <p:nvGraphicFramePr>
          <p:cNvPr id="15" name="Таблица 8">
            <a:extLst>
              <a:ext uri="{FF2B5EF4-FFF2-40B4-BE49-F238E27FC236}">
                <a16:creationId xmlns:a16="http://schemas.microsoft.com/office/drawing/2014/main" id="{B0EF3E49-F4FA-4393-ACF1-41B178018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087585"/>
              </p:ext>
            </p:extLst>
          </p:nvPr>
        </p:nvGraphicFramePr>
        <p:xfrm>
          <a:off x="1742535" y="2893574"/>
          <a:ext cx="4879518" cy="1356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456">
                  <a:extLst>
                    <a:ext uri="{9D8B030D-6E8A-4147-A177-3AD203B41FA5}">
                      <a16:colId xmlns:a16="http://schemas.microsoft.com/office/drawing/2014/main" val="3921163922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42329307"/>
                    </a:ext>
                  </a:extLst>
                </a:gridCol>
                <a:gridCol w="859536">
                  <a:extLst>
                    <a:ext uri="{9D8B030D-6E8A-4147-A177-3AD203B41FA5}">
                      <a16:colId xmlns:a16="http://schemas.microsoft.com/office/drawing/2014/main" val="2728606361"/>
                    </a:ext>
                  </a:extLst>
                </a:gridCol>
                <a:gridCol w="3046750">
                  <a:extLst>
                    <a:ext uri="{9D8B030D-6E8A-4147-A177-3AD203B41FA5}">
                      <a16:colId xmlns:a16="http://schemas.microsoft.com/office/drawing/2014/main" val="3657202561"/>
                    </a:ext>
                  </a:extLst>
                </a:gridCol>
              </a:tblGrid>
              <a:tr h="290692">
                <a:tc>
                  <a:txBody>
                    <a:bodyPr/>
                    <a:lstStyle/>
                    <a:p>
                      <a:r>
                        <a:rPr lang="ru-RU" sz="1200" dirty="0"/>
                        <a:t>Шаг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Стек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Примечание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125121"/>
                  </a:ext>
                </a:extLst>
              </a:tr>
              <a:tr h="290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Сдвиг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Изначально стек пуст. Выполним сдвиг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863494"/>
                  </a:ext>
                </a:extLst>
              </a:tr>
              <a:tr h="484487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Свертка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 БНФ найдено одно правило. Выполним свертку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347312"/>
                  </a:ext>
                </a:extLst>
              </a:tr>
              <a:tr h="290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Сдвиг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Нет подходящих правил. Выполним сдвиг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412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4388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2122</Words>
  <Application>Microsoft Office PowerPoint</Application>
  <PresentationFormat>Широкоэкранный</PresentationFormat>
  <Paragraphs>459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 Синтаксически-управляемый семантический анализ </vt:lpstr>
      <vt:lpstr>А)Выбрать грамматику в упр. 9.1 или 9.2 задачника.</vt:lpstr>
      <vt:lpstr>Б) Предложите пример синтаксически правильной цепочки для выбранной грамматики. Нужно построить синтаксическое дерево.</vt:lpstr>
      <vt:lpstr>Презентация PowerPoint</vt:lpstr>
      <vt:lpstr>Презентация PowerPoint</vt:lpstr>
      <vt:lpstr>Б) Предложите пример синтаксически правильной цепочки для выбранной грамматики. Нужно построить синтаксическое дерево.</vt:lpstr>
      <vt:lpstr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vt:lpstr>
      <vt:lpstr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vt:lpstr>
      <vt:lpstr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vt:lpstr>
      <vt:lpstr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vt:lpstr>
      <vt:lpstr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vt:lpstr>
      <vt:lpstr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vt:lpstr>
      <vt:lpstr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vt:lpstr>
      <vt:lpstr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vt:lpstr>
      <vt:lpstr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vt:lpstr>
      <vt:lpstr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vt:lpstr>
      <vt:lpstr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vt:lpstr>
      <vt:lpstr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vt:lpstr>
      <vt:lpstr>Презентация PowerPoint</vt:lpstr>
      <vt:lpstr>В) Возникновение коллизии при работе алгоритма «сдвиг-свертка»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Синтаксически-управляемый семантический анализ</dc:title>
  <dc:creator>New_new</dc:creator>
  <cp:lastModifiedBy>Zheka Dikov</cp:lastModifiedBy>
  <cp:revision>56</cp:revision>
  <dcterms:created xsi:type="dcterms:W3CDTF">2020-12-21T17:09:37Z</dcterms:created>
  <dcterms:modified xsi:type="dcterms:W3CDTF">2021-01-25T11:49:55Z</dcterms:modified>
</cp:coreProperties>
</file>