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93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4" name="Номер слайда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Текст заголовка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2" name="Уровень текста 1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Уровень текста 1…"/>
          <p:cNvSpPr txBox="1"/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9" name="Уровень текста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Уровень текста 1…"/>
          <p:cNvSpPr txBox="1"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1pPr>
            <a:lvl2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2pPr>
            <a:lvl3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3pPr>
            <a:lvl4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4pPr>
            <a:lvl5pPr marL="0" indent="0">
              <a:buSzTx/>
              <a:buFontTx/>
              <a:buNone/>
              <a:defRPr b="1" sz="24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Текст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3" name="Уровень текста 1…"/>
          <p:cNvSpPr txBox="1"/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Текст 3"/>
          <p:cNvSpPr/>
          <p:nvPr>
            <p:ph type="body" sz="quarter" idx="13"/>
          </p:nvPr>
        </p:nvSpPr>
        <p:spPr>
          <a:xfrm>
            <a:off x="839785" y="2057400"/>
            <a:ext cx="3932244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3" name="Рисунок 2"/>
          <p:cNvSpPr/>
          <p:nvPr>
            <p:ph type="pic" sz="half" idx="13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Уровень текста 1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2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Заголовок 1"/>
          <p:cNvSpPr txBox="1"/>
          <p:nvPr>
            <p:ph type="ctrTitle"/>
          </p:nvPr>
        </p:nvSpPr>
        <p:spPr>
          <a:xfrm>
            <a:off x="1924381" y="2015602"/>
            <a:ext cx="8874205" cy="1337319"/>
          </a:xfrm>
          <a:prstGeom prst="rect">
            <a:avLst/>
          </a:prstGeom>
        </p:spPr>
        <p:txBody>
          <a:bodyPr/>
          <a:lstStyle>
            <a:lvl1pPr defTabSz="646296">
              <a:defRPr sz="4100"/>
            </a:lvl1pPr>
          </a:lstStyle>
          <a:p>
            <a:pPr/>
            <a:r>
              <a:t>№3. Решение задач на построение БНФ</a:t>
            </a:r>
          </a:p>
        </p:txBody>
      </p:sp>
      <p:sp>
        <p:nvSpPr>
          <p:cNvPr id="113" name="Подзаголовок 2"/>
          <p:cNvSpPr txBox="1"/>
          <p:nvPr>
            <p:ph type="subTitle" sz="half" idx="1"/>
          </p:nvPr>
        </p:nvSpPr>
        <p:spPr>
          <a:xfrm>
            <a:off x="6861560" y="3507239"/>
            <a:ext cx="6647779" cy="2609259"/>
          </a:xfrm>
          <a:prstGeom prst="rect">
            <a:avLst/>
          </a:prstGeom>
        </p:spPr>
        <p:txBody>
          <a:bodyPr/>
          <a:lstStyle/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Преподаватель: 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Корзун Дмитрий Жоржевич   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Команда D: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1. Александр Чернышов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2. Игорь Михайлов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3. Даниил Луценко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4. Евгений Диков</a:t>
            </a:r>
          </a:p>
          <a:p>
            <a:pPr defTabSz="704087">
              <a:spcBef>
                <a:spcPts val="700"/>
              </a:spcBef>
              <a:defRPr i="1" sz="1300">
                <a:latin typeface="+mj-lt"/>
                <a:ea typeface="+mj-ea"/>
                <a:cs typeface="+mj-cs"/>
                <a:sym typeface="Helvetica"/>
              </a:defRPr>
            </a:pPr>
            <a:r>
              <a:t>5. Кирилл Логвинов</a:t>
            </a:r>
          </a:p>
        </p:txBody>
      </p:sp>
      <p:sp>
        <p:nvSpPr>
          <p:cNvPr id="114" name="Прямоугольник 4"/>
          <p:cNvSpPr txBox="1"/>
          <p:nvPr/>
        </p:nvSpPr>
        <p:spPr>
          <a:xfrm>
            <a:off x="4276671" y="6270816"/>
            <a:ext cx="4169625" cy="55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600"/>
            </a:pPr>
            <a:r>
              <a:t>03.11.2020</a:t>
            </a:r>
          </a:p>
          <a:p>
            <a:pPr algn="ctr">
              <a:defRPr sz="1600"/>
            </a:pPr>
            <a:r>
              <a:t>Петрозаводский Государственный Университет</a:t>
            </a:r>
          </a:p>
        </p:txBody>
      </p:sp>
      <p:sp>
        <p:nvSpPr>
          <p:cNvPr id="115" name="Заголовок 1"/>
          <p:cNvSpPr txBox="1"/>
          <p:nvPr/>
        </p:nvSpPr>
        <p:spPr>
          <a:xfrm>
            <a:off x="886778" y="523967"/>
            <a:ext cx="10678729" cy="133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 algn="ctr">
              <a:lnSpc>
                <a:spcPct val="90000"/>
              </a:lnSpc>
              <a:defRPr sz="33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Языки программирования и методы трансляции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Отступы"/>
          <p:cNvSpPr txBox="1"/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Отступы</a:t>
            </a:r>
          </a:p>
        </p:txBody>
      </p:sp>
      <p:sp>
        <p:nvSpPr>
          <p:cNvPr id="146" name="Пробелы: « »;…"/>
          <p:cNvSpPr txBox="1"/>
          <p:nvPr/>
        </p:nvSpPr>
        <p:spPr>
          <a:xfrm>
            <a:off x="293622" y="2059233"/>
            <a:ext cx="3221987" cy="103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Пробелы: « »;</a:t>
            </a:r>
            <a:endParaRPr sz="32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Табуляция: «    »;</a:t>
            </a:r>
          </a:p>
        </p:txBody>
      </p:sp>
      <p:sp>
        <p:nvSpPr>
          <p:cNvPr id="147" name="Лексический анализатор не вносит лексему символов отступа в таблицу и они не попадают в цепочку."/>
          <p:cNvSpPr txBox="1"/>
          <p:nvPr/>
        </p:nvSpPr>
        <p:spPr>
          <a:xfrm>
            <a:off x="458418" y="3921878"/>
            <a:ext cx="10515601" cy="911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Лексический анализатор не вносит лексему символов отступа в таблицу и они не попадают в цепочку.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1"/>
          <p:cNvSpPr txBox="1"/>
          <p:nvPr>
            <p:ph type="title"/>
          </p:nvPr>
        </p:nvSpPr>
        <p:spPr>
          <a:xfrm>
            <a:off x="838200" y="231668"/>
            <a:ext cx="10515600" cy="82636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Пример работы лексического анализатора</a:t>
            </a:r>
          </a:p>
        </p:txBody>
      </p:sp>
      <p:sp>
        <p:nvSpPr>
          <p:cNvPr id="150" name="Объект 2"/>
          <p:cNvSpPr txBox="1"/>
          <p:nvPr>
            <p:ph type="body" idx="1"/>
          </p:nvPr>
        </p:nvSpPr>
        <p:spPr>
          <a:xfrm>
            <a:off x="838199" y="1311561"/>
            <a:ext cx="10790385" cy="524626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Пусть лексич.анализатор уже записал в таблицу переменные: A1, A2, A3, A4, PI и сейчас обработает выражение: </a:t>
            </a:r>
          </a:p>
          <a:p>
            <a:pPr marL="0" indent="0">
              <a:buSzTx/>
              <a:buNone/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t>2*A1*A3 + 1/2*PI/A2;</a:t>
            </a:r>
          </a:p>
          <a:p>
            <a:pPr marL="0" indent="0">
              <a:buSzTx/>
              <a:buNone/>
            </a:pPr>
            <a:r>
              <a:t>Таблица на этот момент: </a:t>
            </a:r>
          </a:p>
          <a:p>
            <a:pPr marL="0" indent="0">
              <a:buSzTx/>
              <a:buNone/>
              <a:defRPr b="1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buSzTx/>
              <a:buNone/>
              <a:defRPr b="1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514350" indent="-514350">
              <a:buFontTx/>
              <a:buAutoNum type="arabicParenR" startAt="1"/>
            </a:pPr>
            <a:r>
              <a:t>Выделение лексем: </a:t>
            </a:r>
          </a:p>
        </p:txBody>
      </p:sp>
      <p:pic>
        <p:nvPicPr>
          <p:cNvPr id="151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830" y="5799030"/>
            <a:ext cx="9563104" cy="666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Рисунок 10" descr="Рисунок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70930" y="2152517"/>
            <a:ext cx="3666838" cy="3476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Объект 2"/>
          <p:cNvSpPr txBox="1"/>
          <p:nvPr>
            <p:ph type="body" idx="1"/>
          </p:nvPr>
        </p:nvSpPr>
        <p:spPr>
          <a:xfrm>
            <a:off x="838200" y="145327"/>
            <a:ext cx="10515600" cy="63840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2) Отображение лексем в токены: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3) Добавление в таблицу токенов</a:t>
            </a:r>
          </a:p>
          <a:p>
            <a:pPr marL="0" indent="0">
              <a:buSzTx/>
              <a:buNone/>
            </a:pPr>
            <a:r>
              <a:t> [NUM, 4], [NUM, 5], [NUM, 4]:</a:t>
            </a:r>
          </a:p>
        </p:txBody>
      </p:sp>
      <p:pic>
        <p:nvPicPr>
          <p:cNvPr id="15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6350" y="683492"/>
            <a:ext cx="6094270" cy="1523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05041" y="2346036"/>
            <a:ext cx="3148759" cy="4183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Заголовок 1"/>
          <p:cNvSpPr txBox="1"/>
          <p:nvPr>
            <p:ph type="title"/>
          </p:nvPr>
        </p:nvSpPr>
        <p:spPr>
          <a:xfrm>
            <a:off x="838200" y="193961"/>
            <a:ext cx="10515600" cy="74815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Описание информационной таблицы</a:t>
            </a:r>
          </a:p>
        </p:txBody>
      </p:sp>
      <p:pic>
        <p:nvPicPr>
          <p:cNvPr id="159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1664" y="942111"/>
            <a:ext cx="5695952" cy="5781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Заголовок 1"/>
          <p:cNvSpPr txBox="1"/>
          <p:nvPr>
            <p:ph type="title"/>
          </p:nvPr>
        </p:nvSpPr>
        <p:spPr>
          <a:xfrm>
            <a:off x="838200" y="217340"/>
            <a:ext cx="10515600" cy="72477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D. Этап синтаксического анализа</a:t>
            </a:r>
          </a:p>
        </p:txBody>
      </p:sp>
      <p:sp>
        <p:nvSpPr>
          <p:cNvPr id="162" name="Объект 2"/>
          <p:cNvSpPr txBox="1"/>
          <p:nvPr>
            <p:ph type="body" idx="1"/>
          </p:nvPr>
        </p:nvSpPr>
        <p:spPr>
          <a:xfrm>
            <a:off x="180105" y="1163780"/>
            <a:ext cx="11831789" cy="533862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Синтаксический анализатор опирается на исходный набор БНФ: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&lt;expr&gt;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 ID			</a:t>
            </a:r>
            <a:r>
              <a:rPr>
                <a:solidFill>
                  <a:srgbClr val="808080"/>
                </a:solidFill>
              </a:rPr>
              <a:t>// имя переменной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NUM			</a:t>
            </a:r>
            <a:r>
              <a:rPr>
                <a:solidFill>
                  <a:srgbClr val="808080"/>
                </a:solidFill>
              </a:rPr>
              <a:t>// числовая константа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(&lt;expr&gt;)			</a:t>
            </a:r>
            <a:r>
              <a:rPr>
                <a:solidFill>
                  <a:srgbClr val="808080"/>
                </a:solidFill>
              </a:rPr>
              <a:t>// выражение в скобках</a:t>
            </a: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	| &lt;expr&gt; &lt;op&gt; &lt;expr&gt;	</a:t>
            </a:r>
            <a:r>
              <a:rPr>
                <a:solidFill>
                  <a:srgbClr val="808080"/>
                </a:solidFill>
              </a:rPr>
              <a:t>// операция между двумя выражениями</a:t>
            </a:r>
          </a:p>
          <a:p>
            <a:pPr marL="0" indent="0">
              <a:buSzTx/>
              <a:buNone/>
              <a:defRPr>
                <a:solidFill>
                  <a:srgbClr val="808080"/>
                </a:solidFill>
              </a:defRPr>
            </a:pPr>
          </a:p>
          <a:p>
            <a:pPr marL="0" indent="0">
              <a:buSzTx/>
              <a:buNone/>
              <a:defRPr>
                <a:solidFill>
                  <a:srgbClr val="333333"/>
                </a:solidFill>
              </a:defRPr>
            </a:pPr>
            <a:r>
              <a:t>&lt;op&gt;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+ | - | * | / | ^		</a:t>
            </a:r>
            <a:r>
              <a:rPr>
                <a:solidFill>
                  <a:srgbClr val="808080"/>
                </a:solidFill>
              </a:rPr>
              <a:t>// арифм.операция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Заголовок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Принцип построения дерева</a:t>
            </a:r>
          </a:p>
        </p:txBody>
      </p:sp>
      <p:sp>
        <p:nvSpPr>
          <p:cNvPr id="165" name="Текст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Синтаксический анализатор считывает лексемы до тех пор, пока не будет найдено соответствие БНФ правилу. После этого он строит часть дерева, листья которого – сами лексемы, а родительские вершины - выражения &lt;expr&gt;.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6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Прямая со стрелкой 5"/>
          <p:cNvSpPr/>
          <p:nvPr/>
        </p:nvSpPr>
        <p:spPr>
          <a:xfrm flipH="1">
            <a:off x="439946" y="759121"/>
            <a:ext cx="4" cy="690119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0" name="Рисунок 9" descr="Рисунок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9825" y="2863968"/>
            <a:ext cx="2191826" cy="30623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73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Прямая со стрелкой 5"/>
          <p:cNvSpPr/>
          <p:nvPr/>
        </p:nvSpPr>
        <p:spPr>
          <a:xfrm flipH="1">
            <a:off x="974784" y="750497"/>
            <a:ext cx="4" cy="690118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75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6897" y="2380888"/>
            <a:ext cx="3605849" cy="4241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7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Прямая со стрелкой 5"/>
          <p:cNvSpPr/>
          <p:nvPr/>
        </p:nvSpPr>
        <p:spPr>
          <a:xfrm flipH="1">
            <a:off x="1362973" y="741868"/>
            <a:ext cx="4" cy="690119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0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96027" y="2230438"/>
            <a:ext cx="5999778" cy="4627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83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Прямая со стрелкой 5"/>
          <p:cNvSpPr/>
          <p:nvPr/>
        </p:nvSpPr>
        <p:spPr>
          <a:xfrm>
            <a:off x="1854680" y="741868"/>
            <a:ext cx="4" cy="690119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85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98553" y="2230438"/>
            <a:ext cx="5514346" cy="4569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1"/>
          <p:cNvSpPr txBox="1"/>
          <p:nvPr>
            <p:ph type="title"/>
          </p:nvPr>
        </p:nvSpPr>
        <p:spPr>
          <a:xfrm>
            <a:off x="838200" y="-14287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Задание 3.1(d)</a:t>
            </a:r>
          </a:p>
        </p:txBody>
      </p:sp>
      <p:sp>
        <p:nvSpPr>
          <p:cNvPr id="118" name="Объект 2"/>
          <p:cNvSpPr txBox="1"/>
          <p:nvPr>
            <p:ph type="body" idx="1"/>
          </p:nvPr>
        </p:nvSpPr>
        <p:spPr>
          <a:xfrm>
            <a:off x="594945" y="997527"/>
            <a:ext cx="11002110" cy="586047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1000"/>
              </a:lnSpc>
              <a:buSz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pPr>
            <a:r>
              <a:t>d) 2*A1*A3 + 1/2*PI/A2</a:t>
            </a:r>
          </a:p>
          <a:p>
            <a:pPr marL="0" indent="0">
              <a:lnSpc>
                <a:spcPct val="81000"/>
              </a:lnSpc>
              <a:buSzTx/>
              <a:buNone/>
              <a:defRPr sz="2300"/>
            </a:pPr>
            <a:r>
              <a:t>Разобрать задачу трансляции арифм. выражений в псевдо-машинный код.</a:t>
            </a:r>
          </a:p>
          <a:p>
            <a:pPr marL="384342" indent="-384342">
              <a:lnSpc>
                <a:spcPct val="81000"/>
              </a:lnSpc>
              <a:buFontTx/>
              <a:buAutoNum type="alphaUcPeriod" startAt="1"/>
              <a:defRPr sz="2300"/>
            </a:pPr>
            <a:r>
              <a:t>Предложить псевдо-машинный код (похож на инструкции языка ассемблера)</a:t>
            </a:r>
          </a:p>
          <a:p>
            <a:pPr marL="384342" indent="-384342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информационную таблицу</a:t>
            </a:r>
          </a:p>
          <a:p>
            <a:pPr marL="384342" indent="-384342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стадию лексического анализа (какие лексемы распознавать, работа с инф. таблицей). Привести пример (ручной) работы лексического анализатора</a:t>
            </a:r>
          </a:p>
          <a:p>
            <a:pPr marL="384342" indent="-384342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стадию синтаксического анализа (синтаксис в виде БНФ, работа с инф. таблицей). Привести пример (ручной) работы синтаксического анализатора</a:t>
            </a:r>
          </a:p>
          <a:p>
            <a:pPr marL="384342" indent="-384342">
              <a:lnSpc>
                <a:spcPct val="81000"/>
              </a:lnSpc>
              <a:buFontTx/>
              <a:buAutoNum type="alphaUcPeriod" startAt="1"/>
              <a:defRPr sz="2300"/>
            </a:pPr>
            <a:r>
              <a:t>Описать стадию семантического анализа. Привести пример (ручной) работы семантического анализатора с генерацией конкретной программы на псевдомашинном коде.</a:t>
            </a:r>
          </a:p>
          <a:p>
            <a:pPr marL="384342" indent="-384342">
              <a:lnSpc>
                <a:spcPct val="81000"/>
              </a:lnSpc>
              <a:buFontTx/>
              <a:buAutoNum type="alphaUcPeriod" startAt="1"/>
              <a:defRPr sz="2300"/>
            </a:pPr>
            <a:r>
              <a:t>Разобрать варианты оптимизации генерируемого кода. Привести пример оптимизации для уменьшения используемой памяти (число регистров) или повышения скорости работы (уменьшение размера программы – число инструкций в программе)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8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Прямая со стрелкой 5"/>
          <p:cNvSpPr/>
          <p:nvPr/>
        </p:nvSpPr>
        <p:spPr>
          <a:xfrm>
            <a:off x="2294626" y="741868"/>
            <a:ext cx="4" cy="690119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0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0573" y="2230438"/>
            <a:ext cx="6875251" cy="4381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93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Прямая со стрелкой 5"/>
          <p:cNvSpPr/>
          <p:nvPr/>
        </p:nvSpPr>
        <p:spPr>
          <a:xfrm flipH="1">
            <a:off x="2743200" y="879893"/>
            <a:ext cx="8626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5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5665" y="2230438"/>
            <a:ext cx="5274067" cy="4514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19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Прямая со стрелкой 5"/>
          <p:cNvSpPr/>
          <p:nvPr/>
        </p:nvSpPr>
        <p:spPr>
          <a:xfrm flipH="1">
            <a:off x="3191777" y="879893"/>
            <a:ext cx="8628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0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1981" y="2362405"/>
            <a:ext cx="5244864" cy="4495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2566" y="5460520"/>
            <a:ext cx="744473" cy="12520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04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Прямая со стрелкой 5"/>
          <p:cNvSpPr/>
          <p:nvPr/>
        </p:nvSpPr>
        <p:spPr>
          <a:xfrm flipH="1">
            <a:off x="3640349" y="891336"/>
            <a:ext cx="8628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6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5712" y="2311879"/>
            <a:ext cx="5244861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12984" y="4369072"/>
            <a:ext cx="2247904" cy="24384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10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Прямая со стрелкой 5"/>
          <p:cNvSpPr/>
          <p:nvPr/>
        </p:nvSpPr>
        <p:spPr>
          <a:xfrm flipH="1">
            <a:off x="4157936" y="891336"/>
            <a:ext cx="8628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2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6875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Рисунок 7" descr="Рисунок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75150" y="4675516"/>
            <a:ext cx="2635875" cy="2131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16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Прямая со стрелкой 5"/>
          <p:cNvSpPr/>
          <p:nvPr/>
        </p:nvSpPr>
        <p:spPr>
          <a:xfrm flipH="1">
            <a:off x="4701399" y="854913"/>
            <a:ext cx="8628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8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1209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6071" y="3743862"/>
            <a:ext cx="2681207" cy="29543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22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Прямая со стрелкой 5"/>
          <p:cNvSpPr/>
          <p:nvPr/>
        </p:nvSpPr>
        <p:spPr>
          <a:xfrm flipH="1">
            <a:off x="5132720" y="854913"/>
            <a:ext cx="8628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24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0652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Рисунок 7" descr="Рисунок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59196" y="3642919"/>
            <a:ext cx="4237548" cy="316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28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Прямая со стрелкой 5"/>
          <p:cNvSpPr/>
          <p:nvPr/>
        </p:nvSpPr>
        <p:spPr>
          <a:xfrm flipH="1">
            <a:off x="5589918" y="854913"/>
            <a:ext cx="8628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0" name="Рисунок 2" descr="Рисунок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2201" y="2311879"/>
            <a:ext cx="5244864" cy="4495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87062" y="3191773"/>
            <a:ext cx="3645974" cy="36662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Заголовок 1"/>
          <p:cNvSpPr txBox="1"/>
          <p:nvPr>
            <p:ph type="title"/>
          </p:nvPr>
        </p:nvSpPr>
        <p:spPr>
          <a:xfrm>
            <a:off x="829573" y="0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Построение дерева поэтапно</a:t>
            </a:r>
          </a:p>
        </p:txBody>
      </p:sp>
      <p:pic>
        <p:nvPicPr>
          <p:cNvPr id="234" name="Объект 3" descr="Объект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25562"/>
            <a:ext cx="6867525" cy="904876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Прямая со стрелкой 5"/>
          <p:cNvSpPr/>
          <p:nvPr/>
        </p:nvSpPr>
        <p:spPr>
          <a:xfrm flipH="1">
            <a:off x="6061495" y="814191"/>
            <a:ext cx="8628" cy="552092"/>
          </a:xfrm>
          <a:prstGeom prst="line">
            <a:avLst/>
          </a:prstGeom>
          <a:ln w="19050">
            <a:solidFill>
              <a:schemeClr val="accent2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36" name="Рисунок 7" descr="Рисунок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28771" y="2230439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Прямоугольник"/>
          <p:cNvSpPr/>
          <p:nvPr/>
        </p:nvSpPr>
        <p:spPr>
          <a:xfrm rot="5949">
            <a:off x="8865492" y="51809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38" name="&lt;id&gt;"/>
          <p:cNvSpPr txBox="1"/>
          <p:nvPr/>
        </p:nvSpPr>
        <p:spPr>
          <a:xfrm>
            <a:off x="8908746" y="51668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Заголовок 1"/>
          <p:cNvSpPr txBox="1"/>
          <p:nvPr>
            <p:ph type="title"/>
          </p:nvPr>
        </p:nvSpPr>
        <p:spPr>
          <a:xfrm>
            <a:off x="838200" y="57868"/>
            <a:ext cx="10515600" cy="623173"/>
          </a:xfrm>
          <a:prstGeom prst="rect">
            <a:avLst/>
          </a:prstGeom>
        </p:spPr>
        <p:txBody>
          <a:bodyPr/>
          <a:lstStyle>
            <a:lvl1pPr algn="ctr">
              <a:defRPr sz="3500"/>
            </a:lvl1pPr>
          </a:lstStyle>
          <a:p>
            <a:pPr/>
            <a:r>
              <a:t>Синтаксическое дерево разбора</a:t>
            </a:r>
          </a:p>
        </p:txBody>
      </p:sp>
      <p:pic>
        <p:nvPicPr>
          <p:cNvPr id="241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38421"/>
            <a:ext cx="3446592" cy="3519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Рисунок 13" descr="Рисунок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40465" y="1284885"/>
            <a:ext cx="8751535" cy="4848496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Прямоугольник"/>
          <p:cNvSpPr/>
          <p:nvPr/>
        </p:nvSpPr>
        <p:spPr>
          <a:xfrm rot="5949">
            <a:off x="10262492" y="4393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4" name="&lt;id&gt;"/>
          <p:cNvSpPr txBox="1"/>
          <p:nvPr/>
        </p:nvSpPr>
        <p:spPr>
          <a:xfrm>
            <a:off x="10305746" y="4379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1"/>
          <p:cNvSpPr txBox="1"/>
          <p:nvPr>
            <p:ph type="title"/>
          </p:nvPr>
        </p:nvSpPr>
        <p:spPr>
          <a:xfrm>
            <a:off x="838200" y="355597"/>
            <a:ext cx="10515600" cy="71553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A. Псевдо-машинный код</a:t>
            </a:r>
          </a:p>
        </p:txBody>
      </p:sp>
      <p:sp>
        <p:nvSpPr>
          <p:cNvPr id="121" name="Объект 2"/>
          <p:cNvSpPr txBox="1"/>
          <p:nvPr>
            <p:ph type="body" idx="1"/>
          </p:nvPr>
        </p:nvSpPr>
        <p:spPr>
          <a:xfrm>
            <a:off x="0" y="1200724"/>
            <a:ext cx="12192004" cy="5657277"/>
          </a:xfrm>
          <a:prstGeom prst="rect">
            <a:avLst/>
          </a:prstGeom>
        </p:spPr>
        <p:txBody>
          <a:bodyPr/>
          <a:lstStyle/>
          <a:p>
            <a:pPr marL="0" indent="0" defTabSz="886967">
              <a:spcBef>
                <a:spcPts val="900"/>
              </a:spcBef>
              <a:buSzTx/>
              <a:buNone/>
              <a:defRPr sz="2700"/>
            </a:pPr>
            <a:r>
              <a:t>Для хранения значений будем использовать регистры t1, t2,...,tn. Команды псевдо-машинного кода для вычисления арифметических выражений, в который будет транслироваться исходный код:</a:t>
            </a:r>
          </a:p>
          <a:p>
            <a:pPr marL="0" indent="0" defTabSz="886967">
              <a:spcBef>
                <a:spcPts val="900"/>
              </a:spcBef>
              <a:defRPr sz="2700"/>
            </a:pP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</a:t>
            </a:r>
            <a:r>
              <a:t>ti		// объявление регистра ti – дает понять транслятору в машинный код, что далее будет использоваться этот регистр;</a:t>
            </a:r>
          </a:p>
          <a:p>
            <a:pPr marL="0" indent="0" defTabSz="886967">
              <a:spcBef>
                <a:spcPts val="900"/>
              </a:spcBef>
              <a:defRPr b="1" sz="2700">
                <a:latin typeface="+mj-lt"/>
                <a:ea typeface="+mj-ea"/>
                <a:cs typeface="+mj-cs"/>
                <a:sym typeface="Helvetica"/>
              </a:defRPr>
            </a:pPr>
            <a:r>
              <a:t> mov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&lt;val&gt;, ti 	// запись значения &lt;val&gt; в ti, где &lt;val&gt; - числовая константа или другой регистр;</a:t>
            </a:r>
          </a:p>
          <a:p>
            <a:pPr marL="0" indent="0" defTabSz="886967">
              <a:spcBef>
                <a:spcPts val="900"/>
              </a:spcBef>
              <a:defRPr sz="2700"/>
            </a:pP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add </a:t>
            </a:r>
            <a:r>
              <a:t>tj, ti 		// добавление значения tj к ti;</a:t>
            </a:r>
          </a:p>
          <a:p>
            <a:pPr marL="221741" indent="-221741" defTabSz="886967">
              <a:spcBef>
                <a:spcPts val="900"/>
              </a:spcBef>
              <a:defRPr b="1" sz="2700">
                <a:latin typeface="+mj-lt"/>
                <a:ea typeface="+mj-ea"/>
                <a:cs typeface="+mj-cs"/>
                <a:sym typeface="Helvetica"/>
              </a:defRPr>
            </a:pPr>
            <a:r>
              <a:t>sub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tj, ti 		// вычитание значения tj из ti;</a:t>
            </a:r>
          </a:p>
          <a:p>
            <a:pPr marL="221741" indent="-221741" defTabSz="886967">
              <a:spcBef>
                <a:spcPts val="900"/>
              </a:spcBef>
              <a:defRPr b="1" sz="2700">
                <a:latin typeface="+mj-lt"/>
                <a:ea typeface="+mj-ea"/>
                <a:cs typeface="+mj-cs"/>
                <a:sym typeface="Helvetica"/>
              </a:defRPr>
            </a:pPr>
            <a:r>
              <a:t>mul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tj, ti 		// умножение значения tj на ti;</a:t>
            </a:r>
          </a:p>
          <a:p>
            <a:pPr marL="221741" indent="-221741" defTabSz="886967">
              <a:spcBef>
                <a:spcPts val="900"/>
              </a:spcBef>
              <a:defRPr b="1" sz="2700">
                <a:latin typeface="+mj-lt"/>
                <a:ea typeface="+mj-ea"/>
                <a:cs typeface="+mj-cs"/>
                <a:sym typeface="Helvetica"/>
              </a:defRPr>
            </a:pPr>
            <a:r>
              <a:t>div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tj, ti 		// деление ri на значение tj.</a:t>
            </a:r>
          </a:p>
          <a:p>
            <a:pPr marL="0" indent="0" defTabSz="886967">
              <a:spcBef>
                <a:spcPts val="900"/>
              </a:spcBef>
              <a:buSzTx/>
              <a:buNone/>
              <a:defRPr sz="2700"/>
            </a:pPr>
            <a:r>
              <a:t>Результат каждой команды записывается в ti.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Семантический анализ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E. Семантический анализ</a:t>
            </a:r>
          </a:p>
        </p:txBody>
      </p:sp>
      <p:sp>
        <p:nvSpPr>
          <p:cNvPr id="247" name="Метод обхода дерева:…"/>
          <p:cNvSpPr txBox="1"/>
          <p:nvPr>
            <p:ph type="body" idx="4294967295"/>
          </p:nvPr>
        </p:nvSpPr>
        <p:spPr>
          <a:xfrm>
            <a:off x="318322" y="777240"/>
            <a:ext cx="11555356" cy="6087687"/>
          </a:xfrm>
          <a:prstGeom prst="rect">
            <a:avLst/>
          </a:prstGeom>
        </p:spPr>
        <p:txBody>
          <a:bodyPr/>
          <a:lstStyle/>
          <a:p>
            <a:pPr marL="0" indent="0" defTabSz="737370">
              <a:spcBef>
                <a:spcPts val="700"/>
              </a:spcBef>
              <a:buSzTx/>
              <a:buNone/>
              <a:defRPr b="1" sz="2100">
                <a:latin typeface="+mj-lt"/>
                <a:ea typeface="+mj-ea"/>
                <a:cs typeface="+mj-cs"/>
                <a:sym typeface="Helvetica"/>
              </a:defRPr>
            </a:pPr>
            <a:r>
              <a:t>Метод обхода дерева:</a:t>
            </a:r>
            <a:r>
              <a:rPr b="0"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Дерево обходится в глубину, при этом сначала обходятся левые вершины, затем правые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b="1" sz="2100">
                <a:latin typeface="+mj-lt"/>
                <a:ea typeface="+mj-ea"/>
                <a:cs typeface="+mj-cs"/>
                <a:sym typeface="Helvetica"/>
              </a:defRPr>
            </a:pPr>
            <a:r>
              <a:t>Правила генерации кода при обработке вершин дерева:</a:t>
            </a: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Для каждой новой вершины &lt;expr&gt; объявляется регистр ti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decl ti</a:t>
            </a:r>
            <a:endParaRPr b="1" i="1">
              <a:latin typeface="+mj-lt"/>
              <a:ea typeface="+mj-ea"/>
              <a:cs typeface="+mj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константу, то в ti заносится соответствующее значение константы из информационной таблицы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mov &lt;const&gt; t</a:t>
            </a:r>
            <a:r>
              <a:rPr b="1" i="1" sz="1400">
                <a:latin typeface="+mj-lt"/>
                <a:ea typeface="+mj-ea"/>
                <a:cs typeface="+mj-cs"/>
                <a:sym typeface="Helvetica"/>
              </a:rPr>
              <a:t>i</a:t>
            </a:r>
            <a:endParaRPr sz="1400"/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эта вершина имеет единственного потомка - переменную, то в ti заносится соответствующее значение по адресу переменной из информационной таблицы -&gt; </a:t>
            </a:r>
            <a:r>
              <a:rPr b="1" i="1">
                <a:latin typeface="+mj-lt"/>
                <a:ea typeface="+mj-ea"/>
                <a:cs typeface="+mj-cs"/>
                <a:sym typeface="Helvetica"/>
              </a:rPr>
              <a:t>mov (&lt;var&gt;) ti</a:t>
            </a:r>
            <a:endParaRPr b="1" i="1">
              <a:latin typeface="+mj-lt"/>
              <a:ea typeface="+mj-ea"/>
              <a:cs typeface="+mj-cs"/>
              <a:sym typeface="Helvetica"/>
            </a:endParaRPr>
          </a:p>
          <a:p>
            <a:pPr marL="226384" indent="-226384" defTabSz="737370">
              <a:spcBef>
                <a:spcPts val="700"/>
              </a:spcBef>
              <a:buFontTx/>
              <a:defRPr sz="2100"/>
            </a:pPr>
            <a:r>
              <a:t>Если возвращаемся в вершину из её правой дочерней вершины, то в ti заносится значение tj - ее левой дочерней вершины, затем к ti применяется арифметическая операция соответствующая значению листа центральной ветки с участием значения tk - правой дочерней вершины. 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-&gt; mov tj ti</a:t>
            </a:r>
          </a:p>
          <a:p>
            <a:pPr marL="0" indent="0" defTabSz="737370">
              <a:spcBef>
                <a:spcPts val="700"/>
              </a:spcBef>
              <a:buSzTx/>
              <a:buNone/>
              <a:defRPr sz="2100"/>
            </a:pPr>
            <a:r>
              <a:t>     add tk ti / sub tk ti / mul tk ti / div tk ti     (‘+’, ‘-‘, ‘*’, ‘/‘ соответственно)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Трансляция в псевдо-машинный код</a:t>
            </a:r>
          </a:p>
        </p:txBody>
      </p:sp>
      <p:sp>
        <p:nvSpPr>
          <p:cNvPr id="251" name="Линия"/>
          <p:cNvSpPr/>
          <p:nvPr/>
        </p:nvSpPr>
        <p:spPr>
          <a:xfrm flipH="1">
            <a:off x="2706091" y="1900251"/>
            <a:ext cx="1389215" cy="69511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2" name="Линия"/>
          <p:cNvSpPr/>
          <p:nvPr/>
        </p:nvSpPr>
        <p:spPr>
          <a:xfrm>
            <a:off x="4483067" y="1182618"/>
            <a:ext cx="3" cy="448523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" name="Линия"/>
          <p:cNvSpPr/>
          <p:nvPr/>
        </p:nvSpPr>
        <p:spPr>
          <a:xfrm flipH="1">
            <a:off x="1741157" y="2960965"/>
            <a:ext cx="693641" cy="37763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Линия"/>
          <p:cNvSpPr/>
          <p:nvPr/>
        </p:nvSpPr>
        <p:spPr>
          <a:xfrm flipH="1">
            <a:off x="965166" y="3633868"/>
            <a:ext cx="562771" cy="321373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" name="Линия"/>
          <p:cNvSpPr/>
          <p:nvPr/>
        </p:nvSpPr>
        <p:spPr>
          <a:xfrm flipV="1">
            <a:off x="1068721" y="3746979"/>
            <a:ext cx="725025" cy="266880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" name="Линия"/>
          <p:cNvSpPr/>
          <p:nvPr/>
        </p:nvSpPr>
        <p:spPr>
          <a:xfrm>
            <a:off x="1785271" y="3725247"/>
            <a:ext cx="477382" cy="29743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7" name="Линия"/>
          <p:cNvSpPr/>
          <p:nvPr/>
        </p:nvSpPr>
        <p:spPr>
          <a:xfrm flipH="1">
            <a:off x="774667" y="4157321"/>
            <a:ext cx="85860" cy="50842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Линия"/>
          <p:cNvSpPr/>
          <p:nvPr/>
        </p:nvSpPr>
        <p:spPr>
          <a:xfrm flipH="1">
            <a:off x="1039363" y="4001411"/>
            <a:ext cx="59473" cy="625403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Линия"/>
          <p:cNvSpPr/>
          <p:nvPr/>
        </p:nvSpPr>
        <p:spPr>
          <a:xfrm>
            <a:off x="2288246" y="4057324"/>
            <a:ext cx="3" cy="51357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1. decl t0"/>
          <p:cNvSpPr txBox="1"/>
          <p:nvPr/>
        </p:nvSpPr>
        <p:spPr>
          <a:xfrm>
            <a:off x="3790646" y="1484081"/>
            <a:ext cx="656593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1. decl t0 </a:t>
            </a:r>
          </a:p>
        </p:txBody>
      </p:sp>
      <p:sp>
        <p:nvSpPr>
          <p:cNvPr id="261" name="2. decl t1"/>
          <p:cNvSpPr txBox="1"/>
          <p:nvPr/>
        </p:nvSpPr>
        <p:spPr>
          <a:xfrm>
            <a:off x="2088845" y="2538180"/>
            <a:ext cx="656594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2. decl t1 </a:t>
            </a:r>
          </a:p>
        </p:txBody>
      </p:sp>
      <p:sp>
        <p:nvSpPr>
          <p:cNvPr id="262" name="3. decl t2"/>
          <p:cNvSpPr txBox="1"/>
          <p:nvPr/>
        </p:nvSpPr>
        <p:spPr>
          <a:xfrm>
            <a:off x="1102934" y="3249380"/>
            <a:ext cx="62501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3. decl t2</a:t>
            </a:r>
          </a:p>
        </p:txBody>
      </p:sp>
      <p:sp>
        <p:nvSpPr>
          <p:cNvPr id="263" name="4. decl t3"/>
          <p:cNvSpPr txBox="1"/>
          <p:nvPr/>
        </p:nvSpPr>
        <p:spPr>
          <a:xfrm>
            <a:off x="340934" y="3885265"/>
            <a:ext cx="62501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4. decl t3</a:t>
            </a:r>
          </a:p>
        </p:txBody>
      </p:sp>
      <p:sp>
        <p:nvSpPr>
          <p:cNvPr id="264" name="5. mov 2 t3"/>
          <p:cNvSpPr txBox="1"/>
          <p:nvPr/>
        </p:nvSpPr>
        <p:spPr>
          <a:xfrm>
            <a:off x="-14667" y="4450019"/>
            <a:ext cx="775966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5. mov 2, t3</a:t>
            </a:r>
          </a:p>
        </p:txBody>
      </p:sp>
      <p:sp>
        <p:nvSpPr>
          <p:cNvPr id="265" name="6. decl t4"/>
          <p:cNvSpPr txBox="1"/>
          <p:nvPr/>
        </p:nvSpPr>
        <p:spPr>
          <a:xfrm>
            <a:off x="2219343" y="3796365"/>
            <a:ext cx="62501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6. decl t4</a:t>
            </a:r>
          </a:p>
        </p:txBody>
      </p:sp>
      <p:sp>
        <p:nvSpPr>
          <p:cNvPr id="266" name="7. mov (A1) t4"/>
          <p:cNvSpPr txBox="1"/>
          <p:nvPr/>
        </p:nvSpPr>
        <p:spPr>
          <a:xfrm>
            <a:off x="2207834" y="5066365"/>
            <a:ext cx="941518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7. mov (A1), t4</a:t>
            </a:r>
          </a:p>
        </p:txBody>
      </p:sp>
      <p:sp>
        <p:nvSpPr>
          <p:cNvPr id="267" name="Линия"/>
          <p:cNvSpPr/>
          <p:nvPr/>
        </p:nvSpPr>
        <p:spPr>
          <a:xfrm>
            <a:off x="2830064" y="3777965"/>
            <a:ext cx="3" cy="727855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8" name="Линия"/>
          <p:cNvSpPr/>
          <p:nvPr/>
        </p:nvSpPr>
        <p:spPr>
          <a:xfrm flipH="1" flipV="1">
            <a:off x="2102629" y="3619379"/>
            <a:ext cx="717354" cy="178483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9" name="8. mov t3 t2…"/>
          <p:cNvSpPr txBox="1"/>
          <p:nvPr/>
        </p:nvSpPr>
        <p:spPr>
          <a:xfrm>
            <a:off x="2226797" y="3288407"/>
            <a:ext cx="822759" cy="3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8. mov t3, t2</a:t>
            </a:r>
          </a:p>
          <a:p>
            <a:pPr>
              <a:defRPr sz="1100"/>
            </a:pPr>
            <a:r>
              <a:t>9. mul t4, t2</a:t>
            </a:r>
          </a:p>
        </p:txBody>
      </p:sp>
      <p:sp>
        <p:nvSpPr>
          <p:cNvPr id="270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71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  <p:sp>
        <p:nvSpPr>
          <p:cNvPr id="272" name="1.   decl t0…"/>
          <p:cNvSpPr txBox="1"/>
          <p:nvPr/>
        </p:nvSpPr>
        <p:spPr>
          <a:xfrm>
            <a:off x="9123047" y="643876"/>
            <a:ext cx="1577758" cy="2669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Трансляция в псевдо-машинный код</a:t>
            </a:r>
          </a:p>
        </p:txBody>
      </p:sp>
      <p:pic>
        <p:nvPicPr>
          <p:cNvPr id="275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525" y="1684339"/>
            <a:ext cx="8413750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Линия"/>
          <p:cNvSpPr/>
          <p:nvPr/>
        </p:nvSpPr>
        <p:spPr>
          <a:xfrm flipV="1">
            <a:off x="2097024" y="3079799"/>
            <a:ext cx="761421" cy="352176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Линия"/>
          <p:cNvSpPr/>
          <p:nvPr/>
        </p:nvSpPr>
        <p:spPr>
          <a:xfrm>
            <a:off x="2832298" y="3076249"/>
            <a:ext cx="1074443" cy="72185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10. decl t5"/>
          <p:cNvSpPr txBox="1"/>
          <p:nvPr/>
        </p:nvSpPr>
        <p:spPr>
          <a:xfrm>
            <a:off x="3930346" y="3592281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10. decl t5</a:t>
            </a:r>
          </a:p>
        </p:txBody>
      </p:sp>
      <p:sp>
        <p:nvSpPr>
          <p:cNvPr id="279" name="Линия"/>
          <p:cNvSpPr/>
          <p:nvPr/>
        </p:nvSpPr>
        <p:spPr>
          <a:xfrm flipH="1">
            <a:off x="3813373" y="3870147"/>
            <a:ext cx="2979" cy="966081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0" name="11. mov (A3) t5"/>
          <p:cNvSpPr txBox="1"/>
          <p:nvPr/>
        </p:nvSpPr>
        <p:spPr>
          <a:xfrm>
            <a:off x="3828746" y="4773381"/>
            <a:ext cx="1043906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11. mov (A3), t5 </a:t>
            </a:r>
          </a:p>
        </p:txBody>
      </p:sp>
      <p:sp>
        <p:nvSpPr>
          <p:cNvPr id="281" name="Линия"/>
          <p:cNvSpPr/>
          <p:nvPr/>
        </p:nvSpPr>
        <p:spPr>
          <a:xfrm flipH="1" flipV="1">
            <a:off x="4631580" y="3655471"/>
            <a:ext cx="167187" cy="1213910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2" name="Линия"/>
          <p:cNvSpPr/>
          <p:nvPr/>
        </p:nvSpPr>
        <p:spPr>
          <a:xfrm flipH="1" flipV="1">
            <a:off x="3040805" y="2976964"/>
            <a:ext cx="1592862" cy="69861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3" name="12. mov t2 t1…"/>
          <p:cNvSpPr txBox="1"/>
          <p:nvPr/>
        </p:nvSpPr>
        <p:spPr>
          <a:xfrm>
            <a:off x="3037676" y="2561502"/>
            <a:ext cx="894452" cy="3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12. mov t2, t1</a:t>
            </a:r>
          </a:p>
          <a:p>
            <a:pPr>
              <a:defRPr sz="1100"/>
            </a:pPr>
            <a:r>
              <a:t>13. mul t5, t1 </a:t>
            </a:r>
          </a:p>
        </p:txBody>
      </p:sp>
      <p:sp>
        <p:nvSpPr>
          <p:cNvPr id="284" name="Линия"/>
          <p:cNvSpPr/>
          <p:nvPr/>
        </p:nvSpPr>
        <p:spPr>
          <a:xfrm flipV="1">
            <a:off x="2792164" y="1981949"/>
            <a:ext cx="1676153" cy="652232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Линия"/>
          <p:cNvSpPr/>
          <p:nvPr/>
        </p:nvSpPr>
        <p:spPr>
          <a:xfrm>
            <a:off x="4456955" y="1981816"/>
            <a:ext cx="2424611" cy="82251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14. decl t6"/>
          <p:cNvSpPr txBox="1"/>
          <p:nvPr/>
        </p:nvSpPr>
        <p:spPr>
          <a:xfrm>
            <a:off x="6292546" y="2855680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14. decl t6</a:t>
            </a:r>
          </a:p>
        </p:txBody>
      </p:sp>
      <p:sp>
        <p:nvSpPr>
          <p:cNvPr id="287" name="Линия"/>
          <p:cNvSpPr/>
          <p:nvPr/>
        </p:nvSpPr>
        <p:spPr>
          <a:xfrm flipH="1">
            <a:off x="6318561" y="3117644"/>
            <a:ext cx="628207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15. decl t7"/>
          <p:cNvSpPr txBox="1"/>
          <p:nvPr/>
        </p:nvSpPr>
        <p:spPr>
          <a:xfrm>
            <a:off x="5644846" y="3490681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15. decl t7</a:t>
            </a:r>
          </a:p>
        </p:txBody>
      </p:sp>
      <p:sp>
        <p:nvSpPr>
          <p:cNvPr id="289" name="Линия"/>
          <p:cNvSpPr/>
          <p:nvPr/>
        </p:nvSpPr>
        <p:spPr>
          <a:xfrm flipH="1">
            <a:off x="5555636" y="4014523"/>
            <a:ext cx="628207" cy="50569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16. decl t8"/>
          <p:cNvSpPr txBox="1"/>
          <p:nvPr/>
        </p:nvSpPr>
        <p:spPr>
          <a:xfrm>
            <a:off x="4835580" y="4392381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16. decl t8</a:t>
            </a:r>
          </a:p>
        </p:txBody>
      </p:sp>
      <p:sp>
        <p:nvSpPr>
          <p:cNvPr id="291" name="Линия"/>
          <p:cNvSpPr/>
          <p:nvPr/>
        </p:nvSpPr>
        <p:spPr>
          <a:xfrm flipH="1">
            <a:off x="4640095" y="4892759"/>
            <a:ext cx="737496" cy="35875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17. decl t9"/>
          <p:cNvSpPr txBox="1"/>
          <p:nvPr/>
        </p:nvSpPr>
        <p:spPr>
          <a:xfrm>
            <a:off x="3730680" y="5332181"/>
            <a:ext cx="69581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17. decl t9</a:t>
            </a:r>
          </a:p>
        </p:txBody>
      </p:sp>
      <p:sp>
        <p:nvSpPr>
          <p:cNvPr id="293" name="Линия"/>
          <p:cNvSpPr/>
          <p:nvPr/>
        </p:nvSpPr>
        <p:spPr>
          <a:xfrm flipH="1">
            <a:off x="4401684" y="5540607"/>
            <a:ext cx="14141" cy="389069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18. mov 1 t9"/>
          <p:cNvSpPr txBox="1"/>
          <p:nvPr/>
        </p:nvSpPr>
        <p:spPr>
          <a:xfrm>
            <a:off x="3672632" y="5951027"/>
            <a:ext cx="84677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18. mov 1, t9</a:t>
            </a:r>
          </a:p>
        </p:txBody>
      </p:sp>
      <p:sp>
        <p:nvSpPr>
          <p:cNvPr id="295" name="Линия"/>
          <p:cNvSpPr/>
          <p:nvPr/>
        </p:nvSpPr>
        <p:spPr>
          <a:xfrm flipV="1">
            <a:off x="4913064" y="4866735"/>
            <a:ext cx="683769" cy="1158347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Линия"/>
          <p:cNvSpPr/>
          <p:nvPr/>
        </p:nvSpPr>
        <p:spPr>
          <a:xfrm>
            <a:off x="5575498" y="4866949"/>
            <a:ext cx="517825" cy="426628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19. decl t10"/>
          <p:cNvSpPr txBox="1"/>
          <p:nvPr/>
        </p:nvSpPr>
        <p:spPr>
          <a:xfrm>
            <a:off x="6257144" y="5125527"/>
            <a:ext cx="76662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19. decl t10</a:t>
            </a:r>
          </a:p>
        </p:txBody>
      </p:sp>
      <p:sp>
        <p:nvSpPr>
          <p:cNvPr id="298" name="Линия"/>
          <p:cNvSpPr/>
          <p:nvPr/>
        </p:nvSpPr>
        <p:spPr>
          <a:xfrm>
            <a:off x="5992755" y="5381764"/>
            <a:ext cx="3" cy="89332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20. mov 2 t10"/>
          <p:cNvSpPr txBox="1"/>
          <p:nvPr/>
        </p:nvSpPr>
        <p:spPr>
          <a:xfrm>
            <a:off x="5914244" y="6368460"/>
            <a:ext cx="917575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20. mov 2, t10</a:t>
            </a:r>
          </a:p>
        </p:txBody>
      </p:sp>
      <p:sp>
        <p:nvSpPr>
          <p:cNvPr id="300" name="Прямоугольник"/>
          <p:cNvSpPr/>
          <p:nvPr/>
        </p:nvSpPr>
        <p:spPr>
          <a:xfrm rot="5949">
            <a:off x="7189092" y="4647548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01" name="&lt;id&gt;"/>
          <p:cNvSpPr txBox="1"/>
          <p:nvPr/>
        </p:nvSpPr>
        <p:spPr>
          <a:xfrm>
            <a:off x="7232346" y="4633454"/>
            <a:ext cx="415460" cy="28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  <p:sp>
        <p:nvSpPr>
          <p:cNvPr id="302" name="1.   decl t0…"/>
          <p:cNvSpPr txBox="1"/>
          <p:nvPr/>
        </p:nvSpPr>
        <p:spPr>
          <a:xfrm>
            <a:off x="9123046" y="643875"/>
            <a:ext cx="1590261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 decl t5</a:t>
            </a:r>
          </a:p>
          <a:p>
            <a:pPr/>
            <a:r>
              <a:t>11. mov (A3), t5</a:t>
            </a:r>
          </a:p>
          <a:p>
            <a:pPr/>
            <a:r>
              <a:t>12. mov t2, t1</a:t>
            </a:r>
          </a:p>
          <a:p>
            <a:pPr/>
            <a:r>
              <a:t>13. mul t5,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521" y="1571612"/>
            <a:ext cx="8413751" cy="4627563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Трансляция в псевдо-машинный код"/>
          <p:cNvSpPr txBox="1"/>
          <p:nvPr>
            <p:ph type="title" idx="4294967295"/>
          </p:nvPr>
        </p:nvSpPr>
        <p:spPr>
          <a:xfrm>
            <a:off x="838200" y="-3"/>
            <a:ext cx="10515600" cy="706299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Трансляция в псевдо-машинный код</a:t>
            </a:r>
          </a:p>
        </p:txBody>
      </p:sp>
      <p:sp>
        <p:nvSpPr>
          <p:cNvPr id="306" name="Линия"/>
          <p:cNvSpPr/>
          <p:nvPr/>
        </p:nvSpPr>
        <p:spPr>
          <a:xfrm flipV="1">
            <a:off x="6225587" y="5202740"/>
            <a:ext cx="3" cy="797467"/>
          </a:xfrm>
          <a:prstGeom prst="line">
            <a:avLst/>
          </a:prstGeom>
          <a:ln w="25400">
            <a:solidFill>
              <a:srgbClr val="D50800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7" name="Линия"/>
          <p:cNvSpPr/>
          <p:nvPr/>
        </p:nvSpPr>
        <p:spPr>
          <a:xfrm flipH="1" flipV="1">
            <a:off x="5233106" y="4356538"/>
            <a:ext cx="995957" cy="84461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8" name="21. mov t9 t8…"/>
          <p:cNvSpPr txBox="1"/>
          <p:nvPr/>
        </p:nvSpPr>
        <p:spPr>
          <a:xfrm>
            <a:off x="4310050" y="4143380"/>
            <a:ext cx="893564" cy="3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21. mov t9, t8</a:t>
            </a:r>
          </a:p>
          <a:p>
            <a:pPr>
              <a:defRPr sz="1100"/>
            </a:pPr>
            <a:r>
              <a:t>22. div t10, t8</a:t>
            </a:r>
          </a:p>
        </p:txBody>
      </p:sp>
      <p:sp>
        <p:nvSpPr>
          <p:cNvPr id="309" name="Линия"/>
          <p:cNvSpPr/>
          <p:nvPr/>
        </p:nvSpPr>
        <p:spPr>
          <a:xfrm flipV="1">
            <a:off x="5327641" y="3804187"/>
            <a:ext cx="815100" cy="539519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0" name="Линия"/>
          <p:cNvSpPr/>
          <p:nvPr/>
        </p:nvSpPr>
        <p:spPr>
          <a:xfrm>
            <a:off x="6170721" y="3849494"/>
            <a:ext cx="444304" cy="209987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23. decl t11"/>
          <p:cNvSpPr txBox="1"/>
          <p:nvPr/>
        </p:nvSpPr>
        <p:spPr>
          <a:xfrm>
            <a:off x="6442840" y="3772539"/>
            <a:ext cx="766620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23. decl t11</a:t>
            </a:r>
          </a:p>
        </p:txBody>
      </p:sp>
      <p:sp>
        <p:nvSpPr>
          <p:cNvPr id="312" name="Линия"/>
          <p:cNvSpPr/>
          <p:nvPr/>
        </p:nvSpPr>
        <p:spPr>
          <a:xfrm>
            <a:off x="6646354" y="4305951"/>
            <a:ext cx="203994" cy="81224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3" name="24. mov (PI) t11"/>
          <p:cNvSpPr txBox="1"/>
          <p:nvPr/>
        </p:nvSpPr>
        <p:spPr>
          <a:xfrm>
            <a:off x="6861940" y="5004439"/>
            <a:ext cx="1038859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24. mov (PI), t11</a:t>
            </a:r>
          </a:p>
        </p:txBody>
      </p:sp>
      <p:sp>
        <p:nvSpPr>
          <p:cNvPr id="314" name="Прямоугольник"/>
          <p:cNvSpPr/>
          <p:nvPr/>
        </p:nvSpPr>
        <p:spPr>
          <a:xfrm rot="5949">
            <a:off x="6854090" y="4534822"/>
            <a:ext cx="517078" cy="237691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15" name="&lt;id&gt;"/>
          <p:cNvSpPr txBox="1"/>
          <p:nvPr/>
        </p:nvSpPr>
        <p:spPr>
          <a:xfrm>
            <a:off x="6897344" y="4520727"/>
            <a:ext cx="415460" cy="280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/>
            </a:lvl1pPr>
          </a:lstStyle>
          <a:p>
            <a:pPr/>
            <a:r>
              <a:t>&lt;id&gt;</a:t>
            </a:r>
          </a:p>
        </p:txBody>
      </p:sp>
      <p:sp>
        <p:nvSpPr>
          <p:cNvPr id="316" name="Линия"/>
          <p:cNvSpPr/>
          <p:nvPr/>
        </p:nvSpPr>
        <p:spPr>
          <a:xfrm flipH="1" flipV="1">
            <a:off x="7174513" y="3726896"/>
            <a:ext cx="197696" cy="1169460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Линия"/>
          <p:cNvSpPr/>
          <p:nvPr/>
        </p:nvSpPr>
        <p:spPr>
          <a:xfrm flipH="1" flipV="1">
            <a:off x="6345295" y="3705516"/>
            <a:ext cx="848968" cy="47840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8" name="25. mov t8 t7…"/>
          <p:cNvSpPr txBox="1"/>
          <p:nvPr/>
        </p:nvSpPr>
        <p:spPr>
          <a:xfrm>
            <a:off x="4881552" y="3500437"/>
            <a:ext cx="933674" cy="3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25. mov t8, t7</a:t>
            </a:r>
          </a:p>
          <a:p>
            <a:pPr>
              <a:defRPr sz="1100"/>
            </a:pPr>
            <a:r>
              <a:t>26. mul t11, t7</a:t>
            </a:r>
          </a:p>
        </p:txBody>
      </p:sp>
      <p:sp>
        <p:nvSpPr>
          <p:cNvPr id="319" name="Линия"/>
          <p:cNvSpPr/>
          <p:nvPr/>
        </p:nvSpPr>
        <p:spPr>
          <a:xfrm flipV="1">
            <a:off x="6292855" y="3013167"/>
            <a:ext cx="642990" cy="51704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" name="Линия"/>
          <p:cNvSpPr/>
          <p:nvPr/>
        </p:nvSpPr>
        <p:spPr>
          <a:xfrm>
            <a:off x="6931824" y="3005689"/>
            <a:ext cx="1011340" cy="33187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27. decl t12"/>
          <p:cNvSpPr txBox="1"/>
          <p:nvPr/>
        </p:nvSpPr>
        <p:spPr>
          <a:xfrm>
            <a:off x="7700140" y="3062694"/>
            <a:ext cx="766621" cy="225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27. decl t12</a:t>
            </a:r>
          </a:p>
        </p:txBody>
      </p:sp>
      <p:sp>
        <p:nvSpPr>
          <p:cNvPr id="322" name="28. mov (A2)  t12"/>
          <p:cNvSpPr txBox="1"/>
          <p:nvPr/>
        </p:nvSpPr>
        <p:spPr>
          <a:xfrm>
            <a:off x="7666945" y="4413315"/>
            <a:ext cx="1114711" cy="225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100"/>
            </a:lvl1pPr>
          </a:lstStyle>
          <a:p>
            <a:pPr/>
            <a:r>
              <a:t>28. mov (A2),  t12</a:t>
            </a:r>
          </a:p>
        </p:txBody>
      </p:sp>
      <p:sp>
        <p:nvSpPr>
          <p:cNvPr id="323" name="Линия"/>
          <p:cNvSpPr/>
          <p:nvPr/>
        </p:nvSpPr>
        <p:spPr>
          <a:xfrm>
            <a:off x="7983956" y="3628630"/>
            <a:ext cx="189374" cy="647046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4" name="Линия"/>
          <p:cNvSpPr/>
          <p:nvPr/>
        </p:nvSpPr>
        <p:spPr>
          <a:xfrm flipV="1">
            <a:off x="8655212" y="3057488"/>
            <a:ext cx="3" cy="860966"/>
          </a:xfrm>
          <a:prstGeom prst="line">
            <a:avLst/>
          </a:prstGeom>
          <a:ln w="25400">
            <a:solidFill>
              <a:srgbClr val="D508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5" name="Линия"/>
          <p:cNvSpPr/>
          <p:nvPr/>
        </p:nvSpPr>
        <p:spPr>
          <a:xfrm flipH="1" flipV="1">
            <a:off x="7150851" y="2835020"/>
            <a:ext cx="1503911" cy="23253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6" name="29. mov t7 t6…"/>
          <p:cNvSpPr txBox="1"/>
          <p:nvPr/>
        </p:nvSpPr>
        <p:spPr>
          <a:xfrm>
            <a:off x="7134548" y="2306964"/>
            <a:ext cx="893565" cy="390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29. mov t7, t6</a:t>
            </a:r>
          </a:p>
          <a:p>
            <a:pPr>
              <a:defRPr sz="1100"/>
            </a:pPr>
            <a:r>
              <a:t>30. div t12, t6</a:t>
            </a:r>
          </a:p>
        </p:txBody>
      </p:sp>
      <p:sp>
        <p:nvSpPr>
          <p:cNvPr id="327" name="Линия"/>
          <p:cNvSpPr/>
          <p:nvPr/>
        </p:nvSpPr>
        <p:spPr>
          <a:xfrm flipH="1" flipV="1">
            <a:off x="4397681" y="1797092"/>
            <a:ext cx="2669583" cy="876764"/>
          </a:xfrm>
          <a:prstGeom prst="line">
            <a:avLst/>
          </a:prstGeom>
          <a:ln w="25400">
            <a:solidFill>
              <a:srgbClr val="D508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8" name="31. mov t1 t0…"/>
          <p:cNvSpPr txBox="1"/>
          <p:nvPr/>
        </p:nvSpPr>
        <p:spPr>
          <a:xfrm>
            <a:off x="4423540" y="1354462"/>
            <a:ext cx="893564" cy="390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100"/>
            </a:pPr>
            <a:r>
              <a:t>31. mov t1, t0</a:t>
            </a:r>
          </a:p>
          <a:p>
            <a:pPr>
              <a:defRPr sz="1100"/>
            </a:pPr>
            <a:r>
              <a:t>32. add t6, t0</a:t>
            </a:r>
          </a:p>
        </p:txBody>
      </p:sp>
      <p:sp>
        <p:nvSpPr>
          <p:cNvPr id="329" name="1.   decl t0…"/>
          <p:cNvSpPr txBox="1"/>
          <p:nvPr/>
        </p:nvSpPr>
        <p:spPr>
          <a:xfrm>
            <a:off x="8882081" y="682911"/>
            <a:ext cx="1590260" cy="5882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 decl t5</a:t>
            </a:r>
          </a:p>
          <a:p>
            <a:pPr/>
            <a:r>
              <a:t>11. mov (A3), t5</a:t>
            </a:r>
          </a:p>
          <a:p>
            <a:pPr/>
            <a:r>
              <a:t>12. mov t2, t1</a:t>
            </a:r>
          </a:p>
          <a:p>
            <a:pPr/>
            <a:r>
              <a:t>13. mul t5,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30" name="21. mov t9 t8…"/>
          <p:cNvSpPr txBox="1"/>
          <p:nvPr/>
        </p:nvSpPr>
        <p:spPr>
          <a:xfrm>
            <a:off x="10453716" y="1357297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t6</a:t>
            </a:r>
          </a:p>
          <a:p>
            <a:pPr/>
            <a:r>
              <a:t>30. div t12, t6</a:t>
            </a:r>
          </a:p>
          <a:p>
            <a:pPr/>
            <a:r>
              <a:t>31. mov t1, t0</a:t>
            </a:r>
          </a:p>
          <a:p>
            <a:pPr/>
            <a:r>
              <a:t>32. add t6,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Заголовок 2"/>
          <p:cNvSpPr txBox="1"/>
          <p:nvPr>
            <p:ph type="title"/>
          </p:nvPr>
        </p:nvSpPr>
        <p:spPr>
          <a:xfrm>
            <a:off x="452398" y="142852"/>
            <a:ext cx="11215766" cy="1000132"/>
          </a:xfrm>
          <a:prstGeom prst="rect">
            <a:avLst/>
          </a:prstGeom>
        </p:spPr>
        <p:txBody>
          <a:bodyPr/>
          <a:lstStyle>
            <a:lvl1pPr algn="ctr" defTabSz="795527">
              <a:defRPr sz="3300"/>
            </a:lvl1pPr>
          </a:lstStyle>
          <a:p>
            <a:pPr/>
            <a:r>
              <a:t>F. Оптимизация сгенерированного кода: уменьшение числа используемых регистров</a:t>
            </a:r>
          </a:p>
        </p:txBody>
      </p:sp>
      <p:sp>
        <p:nvSpPr>
          <p:cNvPr id="333" name="Текст 3"/>
          <p:cNvSpPr txBox="1"/>
          <p:nvPr>
            <p:ph type="body" idx="1"/>
          </p:nvPr>
        </p:nvSpPr>
        <p:spPr>
          <a:xfrm>
            <a:off x="523835" y="1571611"/>
            <a:ext cx="11287206" cy="5072101"/>
          </a:xfrm>
          <a:prstGeom prst="rect">
            <a:avLst/>
          </a:prstGeom>
        </p:spPr>
        <p:txBody>
          <a:bodyPr/>
          <a:lstStyle/>
          <a:p>
            <a:pPr marL="0" indent="358330" defTabSz="905255">
              <a:spcBef>
                <a:spcPts val="900"/>
              </a:spcBef>
              <a:buSzTx/>
              <a:buNone/>
              <a:defRPr sz="2772"/>
            </a:pPr>
            <a:r>
              <a:t>Рассмотрим инструкцию вида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 ti, tj, где i &gt; j: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0" indent="358330" defTabSz="905255">
              <a:spcBef>
                <a:spcPts val="900"/>
              </a:spcBef>
              <a:buSzTx/>
              <a:buNone/>
              <a:defRPr sz="2772"/>
            </a:pPr>
            <a:r>
              <a:t>Регистр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tj</a:t>
            </a:r>
            <a:r>
              <a:t> соответствует родительской вершине, 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t> – левой дочерней вершине. Инструкция выполняется, когда алгоритм обхода выходит из родительской вершины, значит регистр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 </a:t>
            </a:r>
            <a:r>
              <a:t>больше в коде не используется, и его можно применять повторно.</a:t>
            </a:r>
          </a:p>
          <a:p>
            <a:pPr marL="0" indent="358330" defTabSz="905255">
              <a:spcBef>
                <a:spcPts val="900"/>
              </a:spcBef>
              <a:buSzTx/>
              <a:buNone/>
              <a:defRPr sz="2772"/>
            </a:pPr>
            <a:r>
              <a:t>Принцип работы:</a:t>
            </a:r>
          </a:p>
          <a:p>
            <a:pPr marL="358330" indent="-358330" defTabSz="905255">
              <a:spcBef>
                <a:spcPts val="900"/>
              </a:spcBef>
              <a:buFontTx/>
              <a:buAutoNum type="arabicParenR" startAt="1"/>
              <a:defRPr sz="2772"/>
            </a:pPr>
            <a:r>
              <a:t>Ищем строку вида: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 ti, tj, где i &gt; j</a:t>
            </a:r>
            <a:r>
              <a:t>;</a:t>
            </a:r>
          </a:p>
          <a:p>
            <a:pPr marL="358330" indent="-358330" defTabSz="905255">
              <a:spcBef>
                <a:spcPts val="900"/>
              </a:spcBef>
              <a:buFontTx/>
              <a:buAutoNum type="arabicParenR" startAt="1"/>
              <a:defRPr sz="2772"/>
            </a:pPr>
            <a:r>
              <a:t>Ниже этой строки ищем первую строку вида: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tk;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358330" indent="-358330" defTabSz="905255">
              <a:spcBef>
                <a:spcPts val="900"/>
              </a:spcBef>
              <a:buFontTx/>
              <a:buAutoNum type="arabicParenR" startAt="1"/>
              <a:defRPr sz="2772"/>
            </a:pPr>
            <a:r>
              <a:t>Удаляем строку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tk;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 marL="358330" indent="-358330" defTabSz="905255">
              <a:spcBef>
                <a:spcPts val="900"/>
              </a:spcBef>
              <a:buFontTx/>
              <a:buAutoNum type="arabicParenR" startAt="1"/>
              <a:defRPr sz="2772"/>
            </a:pPr>
            <a:r>
              <a:t>Заменяем все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 на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 </a:t>
            </a:r>
            <a:r>
              <a:t>– число регистров уменьшено на 1;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Заголовок 2"/>
          <p:cNvSpPr txBox="1"/>
          <p:nvPr>
            <p:ph type="title"/>
          </p:nvPr>
        </p:nvSpPr>
        <p:spPr>
          <a:xfrm>
            <a:off x="809587" y="500040"/>
            <a:ext cx="10515601" cy="78582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Безопасное изменение кода</a:t>
            </a:r>
          </a:p>
        </p:txBody>
      </p:sp>
      <p:sp>
        <p:nvSpPr>
          <p:cNvPr id="336" name="Текст 3"/>
          <p:cNvSpPr txBox="1"/>
          <p:nvPr>
            <p:ph type="body" idx="1"/>
          </p:nvPr>
        </p:nvSpPr>
        <p:spPr>
          <a:xfrm>
            <a:off x="523835" y="1785926"/>
            <a:ext cx="11287206" cy="4857786"/>
          </a:xfrm>
          <a:prstGeom prst="rect">
            <a:avLst/>
          </a:prstGeom>
        </p:spPr>
        <p:txBody>
          <a:bodyPr/>
          <a:lstStyle/>
          <a:p>
            <a:pPr marL="0" indent="361950">
              <a:buSzTx/>
              <a:buNone/>
            </a:pPr>
            <a:r>
              <a:t>Покажем, что удаление строки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 </a:t>
            </a:r>
            <a:r>
              <a:t>и замена всех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 на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t> не приведет к искажению результата:</a:t>
            </a:r>
          </a:p>
          <a:p>
            <a:pPr marL="361950" indent="-361950">
              <a:buFontTx/>
              <a:buAutoNum type="arabicParenR" startAt="1"/>
            </a:pPr>
            <a:r>
              <a:t>Если строка вида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 </a:t>
            </a:r>
            <a:r>
              <a:t>существует в коде, то регистру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 рано или поздно будет присвоено значение, значит в коде также существует строка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 </a:t>
            </a:r>
            <a:r>
              <a:t>вида: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 &lt;val&gt;, tk</a:t>
            </a:r>
            <a:r>
              <a:t>, где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&lt;val&gt; </a:t>
            </a:r>
            <a:r>
              <a:t>- число или регистр.</a:t>
            </a:r>
          </a:p>
          <a:p>
            <a:pPr marL="361950" indent="-361950">
              <a:buFontTx/>
              <a:buAutoNum type="arabicParenR" startAt="1"/>
            </a:pPr>
            <a:r>
              <a:t>После удаления строки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decl tk </a:t>
            </a:r>
            <a:r>
              <a:t>и замены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 на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t>, строка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</a:t>
            </a:r>
            <a:r>
              <a:t> примет вид: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mov &lt;val&gt;, ti</a:t>
            </a:r>
            <a:r>
              <a:t>. Теперь регистр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ti</a:t>
            </a:r>
            <a:r>
              <a:t> полностью заменяет регистр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tk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Пример оптимизации: mov t3, t2</a:t>
            </a:r>
          </a:p>
        </p:txBody>
      </p:sp>
      <p:sp>
        <p:nvSpPr>
          <p:cNvPr id="339" name="1.   decl t0…"/>
          <p:cNvSpPr txBox="1"/>
          <p:nvPr/>
        </p:nvSpPr>
        <p:spPr>
          <a:xfrm>
            <a:off x="666711" y="1071546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  <a:endParaRPr>
              <a:solidFill>
                <a:srgbClr val="00B0F0"/>
              </a:solidFill>
            </a:endParaRPr>
          </a:p>
          <a:p>
            <a:pPr/>
            <a:r>
              <a:t>9.   mul t4, t2</a:t>
            </a:r>
          </a:p>
          <a:p>
            <a:pPr/>
            <a:r>
              <a:t>10. </a:t>
            </a:r>
            <a:r>
              <a:rPr strike="sngStrike">
                <a:solidFill>
                  <a:srgbClr val="FF0000"/>
                </a:solidFill>
              </a:rPr>
              <a:t>decl t5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11. mov (A3), </a:t>
            </a:r>
            <a:r>
              <a:rPr>
                <a:solidFill>
                  <a:srgbClr val="FF0000"/>
                </a:solidFill>
              </a:rPr>
              <a:t>t5</a:t>
            </a:r>
            <a:endParaRPr>
              <a:solidFill>
                <a:srgbClr val="FF0000"/>
              </a:solidFill>
            </a:endParaRPr>
          </a:p>
          <a:p>
            <a:pPr/>
            <a:r>
              <a:t>12. mov t2, t1</a:t>
            </a:r>
          </a:p>
          <a:p>
            <a:pPr/>
            <a:r>
              <a:t>13. mul </a:t>
            </a:r>
            <a:r>
              <a:rPr>
                <a:solidFill>
                  <a:srgbClr val="FF0000"/>
                </a:solidFill>
              </a:rPr>
              <a:t>t5</a:t>
            </a:r>
            <a:r>
              <a:t>,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40" name="21. mov t9 t8…"/>
          <p:cNvSpPr txBox="1"/>
          <p:nvPr/>
        </p:nvSpPr>
        <p:spPr>
          <a:xfrm>
            <a:off x="2595538" y="1142983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t6</a:t>
            </a:r>
          </a:p>
          <a:p>
            <a:pPr/>
            <a:r>
              <a:t>30. div t12, t6</a:t>
            </a:r>
          </a:p>
          <a:p>
            <a:pPr/>
            <a:r>
              <a:t>31. mov t1, t0</a:t>
            </a:r>
          </a:p>
          <a:p>
            <a:pPr/>
            <a:r>
              <a:t>32. add t6, t0</a:t>
            </a:r>
          </a:p>
        </p:txBody>
      </p:sp>
      <p:sp>
        <p:nvSpPr>
          <p:cNvPr id="341" name="1.   decl t0…"/>
          <p:cNvSpPr txBox="1"/>
          <p:nvPr/>
        </p:nvSpPr>
        <p:spPr>
          <a:xfrm>
            <a:off x="7310446" y="1071546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</a:t>
            </a:r>
            <a:r>
              <a:rPr>
                <a:solidFill>
                  <a:srgbClr val="00B0F0"/>
                </a:solidFill>
              </a:rPr>
              <a:t>mov t3, t2</a:t>
            </a:r>
            <a:endParaRPr>
              <a:solidFill>
                <a:srgbClr val="00B0F0"/>
              </a:solidFill>
            </a:endParaRP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</a:t>
            </a:r>
            <a:r>
              <a:rPr>
                <a:solidFill>
                  <a:srgbClr val="00B0F0"/>
                </a:solidFill>
              </a:rPr>
              <a:t>t3</a:t>
            </a:r>
            <a:endParaRPr>
              <a:solidFill>
                <a:srgbClr val="00B0F0"/>
              </a:solidFill>
            </a:endParaRPr>
          </a:p>
          <a:p>
            <a:pPr/>
            <a:r>
              <a:t>12. mov t2, t1</a:t>
            </a:r>
          </a:p>
          <a:p>
            <a:pPr/>
            <a:r>
              <a:t>13. mul </a:t>
            </a:r>
            <a:r>
              <a:rPr>
                <a:solidFill>
                  <a:srgbClr val="00B0F0"/>
                </a:solidFill>
              </a:rPr>
              <a:t>t3</a:t>
            </a:r>
            <a:r>
              <a:t>,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42" name="21. mov t9 t8…"/>
          <p:cNvSpPr txBox="1"/>
          <p:nvPr/>
        </p:nvSpPr>
        <p:spPr>
          <a:xfrm>
            <a:off x="9096395" y="1071546"/>
            <a:ext cx="1706123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t6</a:t>
            </a:r>
          </a:p>
          <a:p>
            <a:pPr/>
            <a:r>
              <a:t>30. div t12, t6</a:t>
            </a:r>
          </a:p>
          <a:p>
            <a:pPr/>
            <a:r>
              <a:t>31. mov t1, t0</a:t>
            </a:r>
          </a:p>
          <a:p>
            <a:pPr/>
            <a:r>
              <a:t>32. add t6, t0</a:t>
            </a:r>
          </a:p>
        </p:txBody>
      </p:sp>
      <p:sp>
        <p:nvSpPr>
          <p:cNvPr id="343" name="Стрелка вправо 8"/>
          <p:cNvSpPr/>
          <p:nvPr/>
        </p:nvSpPr>
        <p:spPr>
          <a:xfrm>
            <a:off x="5095868" y="3143248"/>
            <a:ext cx="1500198" cy="697943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Пример оптимизации: mov t2, t1</a:t>
            </a:r>
          </a:p>
        </p:txBody>
      </p:sp>
      <p:sp>
        <p:nvSpPr>
          <p:cNvPr id="346" name="1.   decl t0…"/>
          <p:cNvSpPr txBox="1"/>
          <p:nvPr/>
        </p:nvSpPr>
        <p:spPr>
          <a:xfrm>
            <a:off x="7310446" y="1225689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  <a:endParaRPr>
              <a:solidFill>
                <a:srgbClr val="00B0F0"/>
              </a:solidFill>
            </a:endParaRP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47" name="21. mov t9 t8…"/>
          <p:cNvSpPr txBox="1"/>
          <p:nvPr/>
        </p:nvSpPr>
        <p:spPr>
          <a:xfrm>
            <a:off x="9096395" y="1214421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</a:t>
            </a:r>
            <a:r>
              <a:rPr>
                <a:solidFill>
                  <a:srgbClr val="00B0F0"/>
                </a:solidFill>
              </a:rPr>
              <a:t>t2</a:t>
            </a:r>
            <a:endParaRPr>
              <a:solidFill>
                <a:srgbClr val="00B0F0"/>
              </a:solidFill>
            </a:endParaRPr>
          </a:p>
          <a:p>
            <a:pPr/>
            <a:r>
              <a:t>30. div t12, </a:t>
            </a:r>
            <a:r>
              <a:rPr>
                <a:solidFill>
                  <a:srgbClr val="00B0F0"/>
                </a:solidFill>
              </a:rPr>
              <a:t>t2</a:t>
            </a:r>
            <a:endParaRPr>
              <a:solidFill>
                <a:srgbClr val="00B0F0"/>
              </a:solidFill>
            </a:endParaRPr>
          </a:p>
          <a:p>
            <a:pPr/>
            <a:r>
              <a:t>31. mov t1, t0</a:t>
            </a:r>
          </a:p>
          <a:p>
            <a:pPr/>
            <a:r>
              <a:t>32. add </a:t>
            </a:r>
            <a:r>
              <a:rPr>
                <a:solidFill>
                  <a:srgbClr val="00B0F0"/>
                </a:solidFill>
              </a:rPr>
              <a:t>t2</a:t>
            </a:r>
            <a:r>
              <a:t>, t0</a:t>
            </a:r>
          </a:p>
        </p:txBody>
      </p:sp>
      <p:sp>
        <p:nvSpPr>
          <p:cNvPr id="348" name="Стрелка вправо 8"/>
          <p:cNvSpPr/>
          <p:nvPr/>
        </p:nvSpPr>
        <p:spPr>
          <a:xfrm>
            <a:off x="5095868" y="3143248"/>
            <a:ext cx="1500198" cy="697943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  <p:sp>
        <p:nvSpPr>
          <p:cNvPr id="349" name="1.   decl t0…"/>
          <p:cNvSpPr txBox="1"/>
          <p:nvPr/>
        </p:nvSpPr>
        <p:spPr>
          <a:xfrm>
            <a:off x="666711" y="1225689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</a:t>
            </a:r>
            <a:r>
              <a:rPr>
                <a:solidFill>
                  <a:srgbClr val="00B0F0"/>
                </a:solidFill>
              </a:rPr>
              <a:t>mov t2, t1</a:t>
            </a:r>
            <a:endParaRPr>
              <a:solidFill>
                <a:srgbClr val="00B0F0"/>
              </a:solidFill>
            </a:endParaRPr>
          </a:p>
          <a:p>
            <a:pPr/>
            <a:r>
              <a:t>13. mul t3, t1</a:t>
            </a:r>
          </a:p>
          <a:p>
            <a:pPr/>
            <a:r>
              <a:t>14. </a:t>
            </a:r>
            <a:r>
              <a:rPr strike="sngStrike">
                <a:solidFill>
                  <a:srgbClr val="FF0000"/>
                </a:solidFill>
              </a:rPr>
              <a:t>decl t6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50" name="21. mov t9 t8…"/>
          <p:cNvSpPr txBox="1"/>
          <p:nvPr/>
        </p:nvSpPr>
        <p:spPr>
          <a:xfrm>
            <a:off x="2452660" y="1225689"/>
            <a:ext cx="1706123" cy="3546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</a:t>
            </a:r>
            <a:r>
              <a:rPr>
                <a:solidFill>
                  <a:srgbClr val="FF0000"/>
                </a:solidFill>
              </a:rPr>
              <a:t>t6</a:t>
            </a:r>
            <a:endParaRPr>
              <a:solidFill>
                <a:srgbClr val="FF0000"/>
              </a:solidFill>
            </a:endParaRPr>
          </a:p>
          <a:p>
            <a:pPr/>
            <a:r>
              <a:t>30. div t12, </a:t>
            </a:r>
            <a:r>
              <a:rPr>
                <a:solidFill>
                  <a:srgbClr val="FF0000"/>
                </a:solidFill>
              </a:rPr>
              <a:t>t6</a:t>
            </a:r>
            <a:endParaRPr>
              <a:solidFill>
                <a:srgbClr val="FF0000"/>
              </a:solidFill>
            </a:endParaRPr>
          </a:p>
          <a:p>
            <a:pPr/>
            <a:r>
              <a:t>31. mov t1, t0</a:t>
            </a:r>
          </a:p>
          <a:p>
            <a:pPr/>
            <a:r>
              <a:t>32. add </a:t>
            </a:r>
            <a:r>
              <a:rPr>
                <a:solidFill>
                  <a:srgbClr val="FF0000"/>
                </a:solidFill>
              </a:rPr>
              <a:t>t6</a:t>
            </a:r>
            <a:r>
              <a:t>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Пример оптимизации: mov t9, t8</a:t>
            </a:r>
          </a:p>
        </p:txBody>
      </p:sp>
      <p:sp>
        <p:nvSpPr>
          <p:cNvPr id="353" name="1.   decl t0…"/>
          <p:cNvSpPr txBox="1"/>
          <p:nvPr/>
        </p:nvSpPr>
        <p:spPr>
          <a:xfrm>
            <a:off x="7310446" y="1225689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mov t2, t1</a:t>
            </a: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54" name="21. mov t9 t8…"/>
          <p:cNvSpPr txBox="1"/>
          <p:nvPr/>
        </p:nvSpPr>
        <p:spPr>
          <a:xfrm>
            <a:off x="9096395" y="1214421"/>
            <a:ext cx="1706123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  <a:endParaRPr>
              <a:solidFill>
                <a:srgbClr val="00B0F0"/>
              </a:solidFill>
            </a:endParaRPr>
          </a:p>
          <a:p>
            <a:pPr/>
            <a:r>
              <a:t>22. div t10, t8</a:t>
            </a:r>
          </a:p>
          <a:p>
            <a:pPr/>
            <a:r>
              <a:t>23. </a:t>
            </a:r>
          </a:p>
          <a:p>
            <a:pPr/>
            <a:r>
              <a:t>24. mov (PI), </a:t>
            </a:r>
            <a:r>
              <a:rPr>
                <a:solidFill>
                  <a:srgbClr val="00B0F0"/>
                </a:solidFill>
              </a:rPr>
              <a:t>t9</a:t>
            </a:r>
            <a:endParaRPr>
              <a:solidFill>
                <a:srgbClr val="00B0F0"/>
              </a:solidFill>
            </a:endParaRPr>
          </a:p>
          <a:p>
            <a:pPr/>
            <a:r>
              <a:t>25. mov t8, t7</a:t>
            </a:r>
          </a:p>
          <a:p>
            <a:pPr/>
            <a:r>
              <a:t>26. mul </a:t>
            </a:r>
            <a:r>
              <a:rPr>
                <a:solidFill>
                  <a:srgbClr val="00B0F0"/>
                </a:solidFill>
              </a:rPr>
              <a:t>t9</a:t>
            </a:r>
            <a:r>
              <a:t>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t2</a:t>
            </a:r>
          </a:p>
          <a:p>
            <a:pPr/>
            <a:r>
              <a:t>30. div t12, t2</a:t>
            </a:r>
          </a:p>
          <a:p>
            <a:pPr/>
            <a:r>
              <a:t>31. mov t1, t0</a:t>
            </a:r>
          </a:p>
          <a:p>
            <a:pPr/>
            <a:r>
              <a:t>32. add t2, t0</a:t>
            </a:r>
          </a:p>
        </p:txBody>
      </p:sp>
      <p:sp>
        <p:nvSpPr>
          <p:cNvPr id="355" name="Стрелка вправо 8"/>
          <p:cNvSpPr/>
          <p:nvPr/>
        </p:nvSpPr>
        <p:spPr>
          <a:xfrm>
            <a:off x="5095868" y="3143248"/>
            <a:ext cx="1500198" cy="697943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  <p:sp>
        <p:nvSpPr>
          <p:cNvPr id="356" name="1.   decl t0…"/>
          <p:cNvSpPr txBox="1"/>
          <p:nvPr/>
        </p:nvSpPr>
        <p:spPr>
          <a:xfrm>
            <a:off x="738148" y="1225689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mov t2, t1</a:t>
            </a: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57" name="21. mov t9 t8…"/>
          <p:cNvSpPr txBox="1"/>
          <p:nvPr/>
        </p:nvSpPr>
        <p:spPr>
          <a:xfrm>
            <a:off x="2524100" y="1214421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</a:t>
            </a:r>
            <a:r>
              <a:rPr>
                <a:solidFill>
                  <a:srgbClr val="00B0F0"/>
                </a:solidFill>
              </a:rPr>
              <a:t>mov t9, t8</a:t>
            </a:r>
            <a:endParaRPr>
              <a:solidFill>
                <a:srgbClr val="00B0F0"/>
              </a:solidFill>
            </a:endParaRPr>
          </a:p>
          <a:p>
            <a:pPr/>
            <a:r>
              <a:t>22. div t10, t8</a:t>
            </a:r>
          </a:p>
          <a:p>
            <a:pPr/>
            <a:r>
              <a:t>23. </a:t>
            </a:r>
            <a:r>
              <a:rPr strike="sngStrike">
                <a:solidFill>
                  <a:srgbClr val="FF0000"/>
                </a:solidFill>
              </a:rPr>
              <a:t>decl t11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24. mov (PI), </a:t>
            </a:r>
            <a:r>
              <a:rPr>
                <a:solidFill>
                  <a:srgbClr val="FF0000"/>
                </a:solidFill>
              </a:rPr>
              <a:t>t11</a:t>
            </a:r>
            <a:endParaRPr>
              <a:solidFill>
                <a:srgbClr val="FF0000"/>
              </a:solidFill>
            </a:endParaRPr>
          </a:p>
          <a:p>
            <a:pPr/>
            <a:r>
              <a:t>25. mov t8, t7</a:t>
            </a:r>
          </a:p>
          <a:p>
            <a:pPr/>
            <a:r>
              <a:t>26. mul </a:t>
            </a:r>
            <a:r>
              <a:rPr>
                <a:solidFill>
                  <a:srgbClr val="FF0000"/>
                </a:solidFill>
              </a:rPr>
              <a:t>t11</a:t>
            </a:r>
            <a:r>
              <a:t>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t2</a:t>
            </a:r>
          </a:p>
          <a:p>
            <a:pPr/>
            <a:r>
              <a:t>30. div t12, t2</a:t>
            </a:r>
          </a:p>
          <a:p>
            <a:pPr/>
            <a:r>
              <a:t>31. mov t1, t0</a:t>
            </a:r>
          </a:p>
          <a:p>
            <a:pPr/>
            <a:r>
              <a:t>32. add t2,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Пример оптимизации: mov t8, t7</a:t>
            </a:r>
          </a:p>
        </p:txBody>
      </p:sp>
      <p:sp>
        <p:nvSpPr>
          <p:cNvPr id="360" name="1.   decl t0…"/>
          <p:cNvSpPr txBox="1"/>
          <p:nvPr/>
        </p:nvSpPr>
        <p:spPr>
          <a:xfrm>
            <a:off x="7310446" y="1225689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mov t2, t1</a:t>
            </a: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61" name="21. mov t9 t8…"/>
          <p:cNvSpPr txBox="1"/>
          <p:nvPr/>
        </p:nvSpPr>
        <p:spPr>
          <a:xfrm>
            <a:off x="9096395" y="1214421"/>
            <a:ext cx="1590260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</a:t>
            </a:r>
          </a:p>
          <a:p>
            <a:pPr/>
            <a:r>
              <a:t>24. mov (PI), t9</a:t>
            </a:r>
          </a:p>
          <a:p>
            <a:pPr/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  <a:endParaRPr>
              <a:solidFill>
                <a:srgbClr val="00B0F0"/>
              </a:solidFill>
            </a:endParaRPr>
          </a:p>
          <a:p>
            <a:pPr/>
            <a:r>
              <a:t>26. mul t9, t7</a:t>
            </a:r>
          </a:p>
          <a:p>
            <a:pPr/>
            <a:r>
              <a:t>27. </a:t>
            </a:r>
          </a:p>
          <a:p>
            <a:pPr/>
            <a:r>
              <a:t>28. mov (A2), </a:t>
            </a:r>
            <a:r>
              <a:rPr>
                <a:solidFill>
                  <a:srgbClr val="00B0F0"/>
                </a:solidFill>
              </a:rPr>
              <a:t>t8</a:t>
            </a:r>
            <a:endParaRPr>
              <a:solidFill>
                <a:srgbClr val="00B0F0"/>
              </a:solidFill>
            </a:endParaRPr>
          </a:p>
          <a:p>
            <a:pPr/>
            <a:r>
              <a:t>29. mov t7, t2</a:t>
            </a:r>
          </a:p>
          <a:p>
            <a:pPr/>
            <a:r>
              <a:t>30. div </a:t>
            </a:r>
            <a:r>
              <a:rPr>
                <a:solidFill>
                  <a:srgbClr val="00B0F0"/>
                </a:solidFill>
              </a:rPr>
              <a:t>t8</a:t>
            </a:r>
            <a:r>
              <a:t>, t2</a:t>
            </a:r>
          </a:p>
          <a:p>
            <a:pPr/>
            <a:r>
              <a:t>31. mov t1, t0</a:t>
            </a:r>
          </a:p>
          <a:p>
            <a:pPr/>
            <a:r>
              <a:t>32. add t2, t0</a:t>
            </a:r>
          </a:p>
        </p:txBody>
      </p:sp>
      <p:sp>
        <p:nvSpPr>
          <p:cNvPr id="362" name="Стрелка вправо 8"/>
          <p:cNvSpPr/>
          <p:nvPr/>
        </p:nvSpPr>
        <p:spPr>
          <a:xfrm>
            <a:off x="5095868" y="3143248"/>
            <a:ext cx="1500198" cy="697943"/>
          </a:xfrm>
          <a:prstGeom prst="rightArrow">
            <a:avLst>
              <a:gd name="adj1" fmla="val 52597"/>
              <a:gd name="adj2" fmla="val 62983"/>
            </a:avLst>
          </a:prstGeom>
          <a:solidFill>
            <a:srgbClr val="FFFFFF"/>
          </a:solidFill>
          <a:ln w="25400">
            <a:solidFill>
              <a:schemeClr val="accent5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00B0F0"/>
                </a:solidFill>
              </a:defRPr>
            </a:pPr>
          </a:p>
        </p:txBody>
      </p:sp>
      <p:sp>
        <p:nvSpPr>
          <p:cNvPr id="363" name="1.   decl t0…"/>
          <p:cNvSpPr txBox="1"/>
          <p:nvPr/>
        </p:nvSpPr>
        <p:spPr>
          <a:xfrm>
            <a:off x="738148" y="1225689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mov t2, t1</a:t>
            </a: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64" name="21. mov t9 t8…"/>
          <p:cNvSpPr txBox="1"/>
          <p:nvPr/>
        </p:nvSpPr>
        <p:spPr>
          <a:xfrm>
            <a:off x="2524100" y="1214421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</a:t>
            </a:r>
          </a:p>
          <a:p>
            <a:pPr/>
            <a:r>
              <a:t>24. mov (PI), t9</a:t>
            </a:r>
          </a:p>
          <a:p>
            <a:pPr/>
            <a:r>
              <a:t>25. </a:t>
            </a:r>
            <a:r>
              <a:rPr>
                <a:solidFill>
                  <a:srgbClr val="00B0F0"/>
                </a:solidFill>
              </a:rPr>
              <a:t>mov t8, t7</a:t>
            </a:r>
            <a:endParaRPr>
              <a:solidFill>
                <a:srgbClr val="00B0F0"/>
              </a:solidFill>
            </a:endParaRPr>
          </a:p>
          <a:p>
            <a:pPr/>
            <a:r>
              <a:t>26. mul t9, t7</a:t>
            </a:r>
          </a:p>
          <a:p>
            <a:pPr/>
            <a:r>
              <a:t>27. </a:t>
            </a:r>
            <a:r>
              <a:rPr strike="sngStrike">
                <a:solidFill>
                  <a:srgbClr val="FF0000"/>
                </a:solidFill>
              </a:rPr>
              <a:t>decl t12</a:t>
            </a:r>
            <a:endParaRPr strike="sngStrike">
              <a:solidFill>
                <a:srgbClr val="FF0000"/>
              </a:solidFill>
            </a:endParaRPr>
          </a:p>
          <a:p>
            <a:pPr/>
            <a:r>
              <a:t>28. mov (A2), </a:t>
            </a:r>
            <a:r>
              <a:rPr>
                <a:solidFill>
                  <a:srgbClr val="FF0000"/>
                </a:solidFill>
              </a:rPr>
              <a:t>t12</a:t>
            </a:r>
            <a:endParaRPr>
              <a:solidFill>
                <a:srgbClr val="FF0000"/>
              </a:solidFill>
            </a:endParaRPr>
          </a:p>
          <a:p>
            <a:pPr/>
            <a:r>
              <a:t>29. mov t7, t2</a:t>
            </a:r>
          </a:p>
          <a:p>
            <a:pPr/>
            <a:r>
              <a:t>30. div </a:t>
            </a:r>
            <a:r>
              <a:rPr>
                <a:solidFill>
                  <a:srgbClr val="FF0000"/>
                </a:solidFill>
              </a:rPr>
              <a:t>t12</a:t>
            </a:r>
            <a:r>
              <a:t>, t2</a:t>
            </a:r>
          </a:p>
          <a:p>
            <a:pPr/>
            <a:r>
              <a:t>31. mov t1, t0</a:t>
            </a:r>
          </a:p>
          <a:p>
            <a:pPr/>
            <a:r>
              <a:t>32. add t2, t0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 txBox="1"/>
          <p:nvPr>
            <p:ph type="title"/>
          </p:nvPr>
        </p:nvSpPr>
        <p:spPr>
          <a:xfrm>
            <a:off x="838200" y="355597"/>
            <a:ext cx="10515600" cy="71553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Псевдо-машинный код</a:t>
            </a:r>
          </a:p>
        </p:txBody>
      </p:sp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340" y="1118606"/>
            <a:ext cx="10001320" cy="57393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Заголовок 2"/>
          <p:cNvSpPr txBox="1"/>
          <p:nvPr>
            <p:ph type="title"/>
          </p:nvPr>
        </p:nvSpPr>
        <p:spPr>
          <a:xfrm>
            <a:off x="809587" y="-2"/>
            <a:ext cx="10515601" cy="78582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Результат оптимизации</a:t>
            </a:r>
          </a:p>
        </p:txBody>
      </p:sp>
      <p:sp>
        <p:nvSpPr>
          <p:cNvPr id="367" name="1.   decl t0…"/>
          <p:cNvSpPr txBox="1"/>
          <p:nvPr/>
        </p:nvSpPr>
        <p:spPr>
          <a:xfrm>
            <a:off x="7453321" y="1225689"/>
            <a:ext cx="1590260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</a:t>
            </a:r>
          </a:p>
          <a:p>
            <a:pPr/>
            <a:r>
              <a:t>11. mov (A3), t3</a:t>
            </a:r>
          </a:p>
          <a:p>
            <a:pPr/>
            <a:r>
              <a:t>12. mov t2, t1</a:t>
            </a:r>
          </a:p>
          <a:p>
            <a:pPr/>
            <a:r>
              <a:t>13. mul t3, t1</a:t>
            </a:r>
          </a:p>
          <a:p>
            <a:pPr/>
            <a:r>
              <a:t>14. 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68" name="21. mov t9 t8…"/>
          <p:cNvSpPr txBox="1"/>
          <p:nvPr/>
        </p:nvSpPr>
        <p:spPr>
          <a:xfrm>
            <a:off x="9239270" y="1214421"/>
            <a:ext cx="1590261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</a:t>
            </a:r>
          </a:p>
          <a:p>
            <a:pPr/>
            <a:r>
              <a:t>24. mov (PI), t9</a:t>
            </a:r>
          </a:p>
          <a:p>
            <a:pPr/>
            <a:r>
              <a:t>25. mov t8, t7</a:t>
            </a:r>
          </a:p>
          <a:p>
            <a:pPr/>
            <a:r>
              <a:t>26. mul t9, t7</a:t>
            </a:r>
          </a:p>
          <a:p>
            <a:pPr/>
            <a:r>
              <a:t>27. </a:t>
            </a:r>
          </a:p>
          <a:p>
            <a:pPr/>
            <a:r>
              <a:t>28. mov (A2), t8</a:t>
            </a:r>
          </a:p>
          <a:p>
            <a:pPr/>
            <a:r>
              <a:t>29. mov t7, t2</a:t>
            </a:r>
          </a:p>
          <a:p>
            <a:pPr/>
            <a:r>
              <a:t>30. div t8, t2</a:t>
            </a:r>
          </a:p>
          <a:p>
            <a:pPr/>
            <a:r>
              <a:t>31. mov t1, t0</a:t>
            </a:r>
          </a:p>
          <a:p>
            <a:pPr/>
            <a:r>
              <a:t>32. add t2, t0</a:t>
            </a:r>
          </a:p>
        </p:txBody>
      </p:sp>
      <p:sp>
        <p:nvSpPr>
          <p:cNvPr id="369" name="1.   decl t0…"/>
          <p:cNvSpPr txBox="1"/>
          <p:nvPr/>
        </p:nvSpPr>
        <p:spPr>
          <a:xfrm>
            <a:off x="738148" y="1225689"/>
            <a:ext cx="1590261" cy="5882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1.   decl t0</a:t>
            </a:r>
          </a:p>
          <a:p>
            <a:pPr/>
            <a:r>
              <a:t>2.   decl t1</a:t>
            </a:r>
          </a:p>
          <a:p>
            <a:pPr/>
            <a:r>
              <a:t>3.   decl t2</a:t>
            </a:r>
          </a:p>
          <a:p>
            <a:pPr/>
            <a:r>
              <a:t>4.   decl t3</a:t>
            </a:r>
          </a:p>
          <a:p>
            <a:pPr/>
            <a:r>
              <a:t>5.   mov 2, t3</a:t>
            </a:r>
          </a:p>
          <a:p>
            <a:pPr/>
            <a:r>
              <a:t>6.   decl t4</a:t>
            </a:r>
          </a:p>
          <a:p>
            <a:pPr/>
            <a:r>
              <a:t>7.   mov (A1), t4</a:t>
            </a:r>
          </a:p>
          <a:p>
            <a:pPr/>
            <a:r>
              <a:t>8.   mov t3, t2</a:t>
            </a:r>
          </a:p>
          <a:p>
            <a:pPr/>
            <a:r>
              <a:t>9.   mul t4, t2</a:t>
            </a:r>
          </a:p>
          <a:p>
            <a:pPr/>
            <a:r>
              <a:t>10. decl t5</a:t>
            </a:r>
          </a:p>
          <a:p>
            <a:pPr/>
            <a:r>
              <a:t>11. mov (A3), t5</a:t>
            </a:r>
          </a:p>
          <a:p>
            <a:pPr/>
            <a:r>
              <a:t>12. mov t2, t1</a:t>
            </a:r>
          </a:p>
          <a:p>
            <a:pPr/>
            <a:r>
              <a:t>13. mul t5, t1</a:t>
            </a:r>
          </a:p>
          <a:p>
            <a:pPr/>
            <a:r>
              <a:t>14. decl t6</a:t>
            </a:r>
          </a:p>
          <a:p>
            <a:pPr/>
            <a:r>
              <a:t>15. decl t7</a:t>
            </a:r>
          </a:p>
          <a:p>
            <a:pPr/>
            <a:r>
              <a:t>16. decl t8</a:t>
            </a:r>
          </a:p>
          <a:p>
            <a:pPr/>
            <a:r>
              <a:t>17. decl t9</a:t>
            </a:r>
          </a:p>
          <a:p>
            <a:pPr/>
            <a:r>
              <a:t>18. mov 1, t9</a:t>
            </a:r>
          </a:p>
          <a:p>
            <a:pPr/>
            <a:r>
              <a:t>19. decl t10</a:t>
            </a:r>
          </a:p>
          <a:p>
            <a:pPr/>
            <a:r>
              <a:t>20. mov 2, t10</a:t>
            </a:r>
          </a:p>
        </p:txBody>
      </p:sp>
      <p:sp>
        <p:nvSpPr>
          <p:cNvPr id="370" name="21. mov t9 t8…"/>
          <p:cNvSpPr txBox="1"/>
          <p:nvPr/>
        </p:nvSpPr>
        <p:spPr>
          <a:xfrm>
            <a:off x="2666975" y="1214421"/>
            <a:ext cx="1706122" cy="3546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21. mov t9, t8</a:t>
            </a:r>
          </a:p>
          <a:p>
            <a:pPr/>
            <a:r>
              <a:t>22. div t10, t8</a:t>
            </a:r>
          </a:p>
          <a:p>
            <a:pPr/>
            <a:r>
              <a:t>23. decl t11</a:t>
            </a:r>
          </a:p>
          <a:p>
            <a:pPr/>
            <a:r>
              <a:t>24. mov (PI), t11</a:t>
            </a:r>
          </a:p>
          <a:p>
            <a:pPr/>
            <a:r>
              <a:t>25. mov t8, t7</a:t>
            </a:r>
          </a:p>
          <a:p>
            <a:pPr/>
            <a:r>
              <a:t>26. mul t11, t7</a:t>
            </a:r>
          </a:p>
          <a:p>
            <a:pPr/>
            <a:r>
              <a:t>27. decl t12</a:t>
            </a:r>
          </a:p>
          <a:p>
            <a:pPr/>
            <a:r>
              <a:t>28. mov (A2), t12</a:t>
            </a:r>
          </a:p>
          <a:p>
            <a:pPr/>
            <a:r>
              <a:t>29. mov t7, t6</a:t>
            </a:r>
          </a:p>
          <a:p>
            <a:pPr/>
            <a:r>
              <a:t>30. div t12, t6</a:t>
            </a:r>
          </a:p>
          <a:p>
            <a:pPr/>
            <a:r>
              <a:t>31. mov t1, t0</a:t>
            </a:r>
          </a:p>
          <a:p>
            <a:pPr/>
            <a:r>
              <a:t>32. add t6, t0</a:t>
            </a:r>
          </a:p>
        </p:txBody>
      </p:sp>
      <p:grpSp>
        <p:nvGrpSpPr>
          <p:cNvPr id="373" name="Стрелка вправо 13"/>
          <p:cNvGrpSpPr/>
          <p:nvPr/>
        </p:nvGrpSpPr>
        <p:grpSpPr>
          <a:xfrm>
            <a:off x="4833885" y="2547721"/>
            <a:ext cx="2357457" cy="1744860"/>
            <a:chOff x="0" y="0"/>
            <a:chExt cx="2357455" cy="1744858"/>
          </a:xfrm>
        </p:grpSpPr>
        <p:sp>
          <p:nvSpPr>
            <p:cNvPr id="371" name="Стрелка"/>
            <p:cNvSpPr/>
            <p:nvPr/>
          </p:nvSpPr>
          <p:spPr>
            <a:xfrm>
              <a:off x="0" y="0"/>
              <a:ext cx="2357456" cy="1744860"/>
            </a:xfrm>
            <a:prstGeom prst="rightArrow">
              <a:avLst>
                <a:gd name="adj1" fmla="val 52597"/>
                <a:gd name="adj2" fmla="val 33715"/>
              </a:avLst>
            </a:prstGeom>
            <a:solidFill>
              <a:srgbClr val="FFFFFF"/>
            </a:solidFill>
            <a:ln w="25400" cap="flat">
              <a:solidFill>
                <a:schemeClr val="accent5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sp>
          <p:nvSpPr>
            <p:cNvPr id="372" name="Кол-во строк кода и переменных уменьшилось на 4"/>
            <p:cNvSpPr txBox="1"/>
            <p:nvPr/>
          </p:nvSpPr>
          <p:spPr>
            <a:xfrm>
              <a:off x="12698" y="413785"/>
              <a:ext cx="2022642" cy="917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/>
              <a:r>
                <a:t>Кол-во строк кода и переменных уменьшилось на 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Заголовок 1"/>
          <p:cNvSpPr txBox="1"/>
          <p:nvPr>
            <p:ph type="title"/>
          </p:nvPr>
        </p:nvSpPr>
        <p:spPr>
          <a:xfrm>
            <a:off x="838200" y="193961"/>
            <a:ext cx="10515600" cy="74815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B. Описание информационной таблицы</a:t>
            </a:r>
          </a:p>
        </p:txBody>
      </p:sp>
      <p:sp>
        <p:nvSpPr>
          <p:cNvPr id="127" name="Объект 2"/>
          <p:cNvSpPr txBox="1"/>
          <p:nvPr>
            <p:ph type="body" idx="1"/>
          </p:nvPr>
        </p:nvSpPr>
        <p:spPr>
          <a:xfrm>
            <a:off x="838200" y="1136070"/>
            <a:ext cx="10515600" cy="5430989"/>
          </a:xfrm>
          <a:prstGeom prst="rect">
            <a:avLst/>
          </a:prstGeom>
        </p:spPr>
        <p:txBody>
          <a:bodyPr/>
          <a:lstStyle/>
          <a:p>
            <a:pPr marL="374315" indent="-374315">
              <a:buFontTx/>
              <a:buAutoNum type="arabicPeriod" startAt="1"/>
            </a:pPr>
            <a:r>
              <a:t>Таблица содержит информацию об имени, типе, и значении операндов.</a:t>
            </a:r>
          </a:p>
          <a:p>
            <a:pPr marL="374315" indent="-374315">
              <a:buFontTx/>
              <a:buAutoNum type="arabicPeriod" startAt="1"/>
            </a:pPr>
            <a:r>
              <a:t>По мере обработки текста операнды добавляются в таблицу, если не были добавлены ранее.</a:t>
            </a:r>
          </a:p>
          <a:p>
            <a:pPr marL="374315" indent="-374315">
              <a:buFontTx/>
              <a:buAutoNum type="arabicPeriod" startAt="1"/>
            </a:pPr>
            <a:r>
              <a:t>Структурированная в таблицах информация упрощает процесс синтаксического анализа, сокращает объем обрабатываемой информации.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Заголовок 1"/>
          <p:cNvSpPr txBox="1"/>
          <p:nvPr>
            <p:ph type="title"/>
          </p:nvPr>
        </p:nvSpPr>
        <p:spPr>
          <a:xfrm>
            <a:off x="838200" y="193961"/>
            <a:ext cx="10515600" cy="74815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B. Описание информационной таблицы</a:t>
            </a:r>
          </a:p>
        </p:txBody>
      </p:sp>
      <p:sp>
        <p:nvSpPr>
          <p:cNvPr id="130" name="Объект 2"/>
          <p:cNvSpPr txBox="1"/>
          <p:nvPr>
            <p:ph type="body" idx="1"/>
          </p:nvPr>
        </p:nvSpPr>
        <p:spPr>
          <a:xfrm>
            <a:off x="838200" y="1136070"/>
            <a:ext cx="10515600" cy="543098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Будем хранить все числовые константы и идентификаторы  в информационной таблице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t>следующего формата:</a:t>
            </a:r>
          </a:p>
        </p:txBody>
      </p:sp>
      <p:pic>
        <p:nvPicPr>
          <p:cNvPr id="131" name="Рисунок 1" descr="Рисунок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3510" y="2204864"/>
            <a:ext cx="8352220" cy="2841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Заголовок 1"/>
          <p:cNvSpPr txBox="1"/>
          <p:nvPr>
            <p:ph type="title"/>
          </p:nvPr>
        </p:nvSpPr>
        <p:spPr>
          <a:xfrm>
            <a:off x="838200" y="397819"/>
            <a:ext cx="10515600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C. Этап лексического анализа</a:t>
            </a:r>
          </a:p>
        </p:txBody>
      </p:sp>
      <p:sp>
        <p:nvSpPr>
          <p:cNvPr id="134" name="Объект 2"/>
          <p:cNvSpPr txBox="1"/>
          <p:nvPr>
            <p:ph type="body" idx="1"/>
          </p:nvPr>
        </p:nvSpPr>
        <p:spPr>
          <a:xfrm>
            <a:off x="838200" y="1874430"/>
            <a:ext cx="10515600" cy="56388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В арифметических выражениях могут встречаться следующие лексемы:</a:t>
            </a:r>
          </a:p>
          <a:p>
            <a:pPr/>
            <a:r>
              <a:t>арифм.операции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/>
            <a:r>
              <a:t>идентификаторы переменных (ID)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/>
            <a:r>
              <a:t>числовые константы (NUM)</a:t>
            </a:r>
            <a:endParaRPr b="1">
              <a:latin typeface="+mj-lt"/>
              <a:ea typeface="+mj-ea"/>
              <a:cs typeface="+mj-cs"/>
              <a:sym typeface="Helvetica"/>
            </a:endParaRPr>
          </a:p>
          <a:p>
            <a:pPr/>
            <a:r>
              <a:t>Отступы (пробелы, табуляция и перенос строки): « »,  «    ».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Идентификаторы переменных числовые константы"/>
          <p:cNvSpPr txBox="1"/>
          <p:nvPr>
            <p:ph type="title"/>
          </p:nvPr>
        </p:nvSpPr>
        <p:spPr>
          <a:xfrm>
            <a:off x="838200" y="362717"/>
            <a:ext cx="10515600" cy="1325564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Идентификаторы переменных,числовые константы</a:t>
            </a:r>
          </a:p>
        </p:txBody>
      </p:sp>
      <p:sp>
        <p:nvSpPr>
          <p:cNvPr id="137" name="Идентификаторы отображаются в токены вида: [ID, N], где N – строка в таблице идентификаторов.…"/>
          <p:cNvSpPr txBox="1"/>
          <p:nvPr/>
        </p:nvSpPr>
        <p:spPr>
          <a:xfrm>
            <a:off x="881026" y="3357562"/>
            <a:ext cx="10515601" cy="142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t>Идентификаторы отображаются в токены вида: [ID, N], где N – строка в информационной таблице.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/>
            </a:pPr>
            <a:r>
              <a:t>Числовые константы отображаются в токены вида: [NUM, N].</a:t>
            </a:r>
          </a:p>
        </p:txBody>
      </p:sp>
      <p:sp>
        <p:nvSpPr>
          <p:cNvPr id="138" name="идентификаторы переменных (ID): A1, A2, res"/>
          <p:cNvSpPr txBox="1"/>
          <p:nvPr/>
        </p:nvSpPr>
        <p:spPr>
          <a:xfrm>
            <a:off x="881024" y="2143117"/>
            <a:ext cx="7866492" cy="530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идентификаторы переменных (ID):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A1, A2, res</a:t>
            </a:r>
          </a:p>
        </p:txBody>
      </p:sp>
      <p:sp>
        <p:nvSpPr>
          <p:cNvPr id="139" name="числовые константы (NUM): 1, 2.0, 3.5"/>
          <p:cNvSpPr txBox="1"/>
          <p:nvPr/>
        </p:nvSpPr>
        <p:spPr>
          <a:xfrm>
            <a:off x="881025" y="2714619"/>
            <a:ext cx="6595498" cy="530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числовые константы (NUM):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 1, 2.0, 3.5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Арифметические операции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pPr/>
            <a:r>
              <a:t>Арифметические операции</a:t>
            </a:r>
          </a:p>
        </p:txBody>
      </p:sp>
      <p:sp>
        <p:nvSpPr>
          <p:cNvPr id="142" name="Сложение: +…"/>
          <p:cNvSpPr txBox="1"/>
          <p:nvPr/>
        </p:nvSpPr>
        <p:spPr>
          <a:xfrm>
            <a:off x="465386" y="1745133"/>
            <a:ext cx="2668491" cy="2070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Сложение: +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Вычитание: -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Умножение: *</a:t>
            </a:r>
          </a:p>
          <a:p>
            <a:pPr marL="280734" indent="-280734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800"/>
            </a:pPr>
            <a:r>
              <a:t>Деление: /</a:t>
            </a:r>
          </a:p>
        </p:txBody>
      </p:sp>
      <p:sp>
        <p:nvSpPr>
          <p:cNvPr id="143" name="Лексический анализатор не вносит лексему арифметическое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&quot;операция&quot;."/>
          <p:cNvSpPr txBox="1"/>
          <p:nvPr/>
        </p:nvSpPr>
        <p:spPr>
          <a:xfrm>
            <a:off x="335461" y="4179863"/>
            <a:ext cx="11363668" cy="2077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Лексический анализатор не вносит лексему арифметическое операции в информационную таблицу, но оставляет ее в цепочке лексем для синтаксического анализатора. Когда лексический анализатор встречает эти лексемы, он определяет их как "операция".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