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BDE2A-4FA1-4C1D-B10B-94133FB26107}" v="239" dt="2021-01-25T08:00:35.92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  <p:sp>
        <p:nvSpPr>
          <p:cNvPr id="9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/>
          <a:lstStyle/>
          <a:p>
            <a:pPr defTabSz="646296">
              <a:defRPr sz="4100"/>
            </a:pPr>
            <a:r>
              <a:t> КС-грамматика</a:t>
            </a:r>
            <a:br/>
            <a:r>
              <a:t>(задание 8.5i)</a:t>
            </a:r>
          </a:p>
        </p:txBody>
      </p:sp>
      <p:sp>
        <p:nvSpPr>
          <p:cNvPr id="9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1" y="3483928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/>
          </a:p>
          <a:p>
            <a:pPr defTabSz="704087">
              <a:spcBef>
                <a:spcPts val="700"/>
              </a:spcBef>
              <a:defRPr sz="1300" i="1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5. Кирилл Логвинов</a:t>
            </a:r>
          </a:p>
        </p:txBody>
      </p:sp>
      <p:sp>
        <p:nvSpPr>
          <p:cNvPr id="97" name="Прямоугольник 4"/>
          <p:cNvSpPr txBox="1"/>
          <p:nvPr/>
        </p:nvSpPr>
        <p:spPr>
          <a:xfrm>
            <a:off x="4121340" y="6191684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t">
            <a:spAutoFit/>
          </a:bodyPr>
          <a:lstStyle/>
          <a:p>
            <a:pPr algn="ctr">
              <a:defRPr sz="1600"/>
            </a:pPr>
            <a:r>
              <a:rPr lang="ru-RU"/>
              <a:t>25.01.2021</a:t>
            </a:r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Устранение неоднозначности"/>
          <p:cNvSpPr txBox="1">
            <a:spLocks noGrp="1"/>
          </p:cNvSpPr>
          <p:nvPr>
            <p:ph type="title"/>
          </p:nvPr>
        </p:nvSpPr>
        <p:spPr>
          <a:xfrm>
            <a:off x="234806" y="834650"/>
            <a:ext cx="10515600" cy="7830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err="1">
                <a:latin typeface="Calibri"/>
                <a:cs typeface="Calibri"/>
              </a:rPr>
              <a:t>Устранение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err="1">
                <a:latin typeface="Calibri"/>
                <a:cs typeface="Calibri"/>
              </a:rPr>
              <a:t>неоднозначности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3" name="i) S → A + A | A + B…"/>
          <p:cNvSpPr txBox="1">
            <a:spLocks noGrp="1"/>
          </p:cNvSpPr>
          <p:nvPr>
            <p:ph type="body" sz="quarter" idx="4294967295"/>
          </p:nvPr>
        </p:nvSpPr>
        <p:spPr>
          <a:xfrm>
            <a:off x="345675" y="1777647"/>
            <a:ext cx="3182845" cy="1529187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</a:pPr>
            <a:r>
              <a:rPr dirty="0" err="1"/>
              <a:t>i</a:t>
            </a:r>
            <a:r>
              <a:rPr dirty="0"/>
              <a:t>) S → A + A | A + B</a:t>
            </a:r>
          </a:p>
          <a:p>
            <a:pPr marL="0" lvl="1" indent="228600">
              <a:buSzTx/>
              <a:buNone/>
            </a:pPr>
            <a:r>
              <a:rPr dirty="0"/>
              <a:t>   A → </a:t>
            </a:r>
            <a:r>
              <a:rPr dirty="0" err="1"/>
              <a:t>aA</a:t>
            </a:r>
            <a:r>
              <a:rPr dirty="0"/>
              <a:t> | a</a:t>
            </a:r>
          </a:p>
          <a:p>
            <a:pPr marL="0" lvl="1" indent="228600">
              <a:buSzTx/>
              <a:buNone/>
            </a:pPr>
            <a:r>
              <a:rPr dirty="0"/>
              <a:t>   B → A | a</a:t>
            </a:r>
          </a:p>
        </p:txBody>
      </p:sp>
      <p:sp>
        <p:nvSpPr>
          <p:cNvPr id="424" name="Объект 2"/>
          <p:cNvSpPr txBox="1"/>
          <p:nvPr/>
        </p:nvSpPr>
        <p:spPr>
          <a:xfrm>
            <a:off x="8962671" y="5351701"/>
            <a:ext cx="2153122" cy="97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A → </a:t>
            </a:r>
            <a:r>
              <a:rPr dirty="0" err="1"/>
              <a:t>aA</a:t>
            </a:r>
            <a:r>
              <a:rPr dirty="0"/>
              <a:t> | a</a:t>
            </a:r>
          </a:p>
        </p:txBody>
      </p:sp>
      <p:sp>
        <p:nvSpPr>
          <p:cNvPr id="426" name="S - начальная переменная, А достижима из S, ‘a’ достижима из A =&gt; Нет недостижимых символов;…"/>
          <p:cNvSpPr txBox="1"/>
          <p:nvPr/>
        </p:nvSpPr>
        <p:spPr>
          <a:xfrm>
            <a:off x="746662" y="5324248"/>
            <a:ext cx="7011486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</a:pPr>
            <a:r>
              <a:rPr dirty="0"/>
              <a:t>S - </a:t>
            </a:r>
            <a:r>
              <a:rPr dirty="0" err="1"/>
              <a:t>начальная</a:t>
            </a:r>
            <a:r>
              <a:rPr dirty="0"/>
              <a:t> </a:t>
            </a:r>
            <a:r>
              <a:rPr dirty="0" err="1"/>
              <a:t>переменная</a:t>
            </a:r>
            <a:r>
              <a:rPr dirty="0"/>
              <a:t>, А </a:t>
            </a:r>
            <a:r>
              <a:rPr dirty="0" err="1"/>
              <a:t>достижима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S, ‘a’ </a:t>
            </a:r>
            <a:r>
              <a:rPr dirty="0" err="1"/>
              <a:t>достижима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A =&gt; </a:t>
            </a:r>
            <a:r>
              <a:rPr dirty="0" err="1"/>
              <a:t>Нет</a:t>
            </a:r>
            <a:r>
              <a:rPr dirty="0"/>
              <a:t> </a:t>
            </a:r>
            <a:r>
              <a:rPr dirty="0" err="1"/>
              <a:t>недостижимых</a:t>
            </a:r>
            <a:r>
              <a:rPr dirty="0"/>
              <a:t> </a:t>
            </a:r>
            <a:r>
              <a:rPr dirty="0" err="1"/>
              <a:t>символов</a:t>
            </a:r>
            <a:r>
              <a:rPr dirty="0"/>
              <a:t>;</a:t>
            </a:r>
          </a:p>
          <a:p>
            <a:pPr marL="180472" indent="-180472">
              <a:buSzPct val="100000"/>
              <a:buChar char="•"/>
            </a:pPr>
            <a:r>
              <a:rPr dirty="0"/>
              <a:t>S </a:t>
            </a:r>
            <a:r>
              <a:rPr dirty="0" err="1"/>
              <a:t>порождает</a:t>
            </a:r>
            <a:r>
              <a:rPr dirty="0"/>
              <a:t> A, A </a:t>
            </a:r>
            <a:r>
              <a:rPr dirty="0" err="1"/>
              <a:t>порождает</a:t>
            </a:r>
            <a:r>
              <a:rPr dirty="0"/>
              <a:t> ‘а’ =&gt;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</a:t>
            </a:r>
            <a:r>
              <a:rPr dirty="0" err="1"/>
              <a:t>порождающие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4D214-03E0-4FD8-9F35-98C454E2D086}"/>
              </a:ext>
            </a:extLst>
          </p:cNvPr>
          <p:cNvSpPr txBox="1"/>
          <p:nvPr/>
        </p:nvSpPr>
        <p:spPr>
          <a:xfrm>
            <a:off x="5010645" y="1640527"/>
            <a:ext cx="486383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Исходная грамматика описывает цепочки вида:</a:t>
            </a:r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A2925B80-4D20-42BE-9B3B-2DAFE1AC98BA}"/>
              </a:ext>
            </a:extLst>
          </p:cNvPr>
          <p:cNvSpPr/>
          <p:nvPr/>
        </p:nvSpPr>
        <p:spPr>
          <a:xfrm rot="5400000">
            <a:off x="6610539" y="1960964"/>
            <a:ext cx="228592" cy="1134316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EB7BC-B427-4A1A-A6F2-B71B8430BFEC}"/>
              </a:ext>
            </a:extLst>
          </p:cNvPr>
          <p:cNvSpPr txBox="1"/>
          <p:nvPr/>
        </p:nvSpPr>
        <p:spPr>
          <a:xfrm>
            <a:off x="6322434" y="2727026"/>
            <a:ext cx="1435714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Непустая цепочка</a:t>
            </a:r>
            <a:r>
              <a:rPr kumimoji="0" lang="ru-RU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символов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‘a’</a:t>
            </a:r>
            <a:endParaRPr kumimoji="0" lang="ru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F04BE-3E67-4A4B-BB4A-D9DBE305D90A}"/>
              </a:ext>
            </a:extLst>
          </p:cNvPr>
          <p:cNvSpPr txBox="1"/>
          <p:nvPr/>
        </p:nvSpPr>
        <p:spPr>
          <a:xfrm>
            <a:off x="6139641" y="1891391"/>
            <a:ext cx="2605838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3200" dirty="0"/>
              <a:t>a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…</a:t>
            </a: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 + aa … a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авая фигурная скобка 14">
            <a:extLst>
              <a:ext uri="{FF2B5EF4-FFF2-40B4-BE49-F238E27FC236}">
                <a16:creationId xmlns:a16="http://schemas.microsoft.com/office/drawing/2014/main" id="{6548A19B-C625-45A5-A35E-46F96476526D}"/>
              </a:ext>
            </a:extLst>
          </p:cNvPr>
          <p:cNvSpPr/>
          <p:nvPr/>
        </p:nvSpPr>
        <p:spPr>
          <a:xfrm rot="5400000">
            <a:off x="8046253" y="1960964"/>
            <a:ext cx="228592" cy="1134316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93B5C-4A9C-457D-9261-56C27DA60A73}"/>
              </a:ext>
            </a:extLst>
          </p:cNvPr>
          <p:cNvSpPr txBox="1"/>
          <p:nvPr/>
        </p:nvSpPr>
        <p:spPr>
          <a:xfrm>
            <a:off x="7758148" y="2721851"/>
            <a:ext cx="1435714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1400" dirty="0"/>
              <a:t>Непустая цепочка символов </a:t>
            </a:r>
            <a:r>
              <a:rPr lang="en-US" sz="1400" dirty="0"/>
              <a:t>‘a’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2CBB9-3289-4A4C-BE2A-D95DF765A29F}"/>
              </a:ext>
            </a:extLst>
          </p:cNvPr>
          <p:cNvSpPr txBox="1"/>
          <p:nvPr/>
        </p:nvSpPr>
        <p:spPr>
          <a:xfrm>
            <a:off x="510431" y="4433367"/>
            <a:ext cx="895994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1) </a:t>
            </a:r>
            <a:r>
              <a:rPr lang="ru-RU" dirty="0"/>
              <a:t>БНФ правило для </a:t>
            </a:r>
            <a:r>
              <a:rPr lang="ru-RU" dirty="0" smtClean="0"/>
              <a:t>описания </a:t>
            </a:r>
            <a:r>
              <a:rPr lang="ru-RU" dirty="0" smtClean="0"/>
              <a:t>непустой цепочки из </a:t>
            </a:r>
            <a:r>
              <a:rPr lang="ru-RU" dirty="0" smtClean="0"/>
              <a:t>символов </a:t>
            </a:r>
            <a:r>
              <a:rPr lang="en-US" dirty="0"/>
              <a:t>‘a’: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AF24B34E-B785-4185-AFE2-A14EC44BE6F3}"/>
              </a:ext>
            </a:extLst>
          </p:cNvPr>
          <p:cNvSpPr txBox="1"/>
          <p:nvPr/>
        </p:nvSpPr>
        <p:spPr>
          <a:xfrm>
            <a:off x="8962671" y="4395190"/>
            <a:ext cx="2153122" cy="517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A → </a:t>
            </a:r>
            <a:r>
              <a:rPr dirty="0" err="1"/>
              <a:t>aA</a:t>
            </a:r>
            <a:r>
              <a:rPr dirty="0"/>
              <a:t> |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55362-1EA3-42FB-8C49-842AACBE6135}"/>
              </a:ext>
            </a:extLst>
          </p:cNvPr>
          <p:cNvSpPr txBox="1"/>
          <p:nvPr/>
        </p:nvSpPr>
        <p:spPr>
          <a:xfrm>
            <a:off x="510431" y="4949489"/>
            <a:ext cx="755916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2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 </a:t>
            </a:r>
            <a:r>
              <a:rPr lang="ru-RU" dirty="0"/>
              <a:t>Набор БНФ для описания тех же цепочек, что описывает исходный БНФ: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89EAD-9999-4FB5-AACD-898EFE87C7FF}"/>
              </a:ext>
            </a:extLst>
          </p:cNvPr>
          <p:cNvSpPr txBox="1"/>
          <p:nvPr/>
        </p:nvSpPr>
        <p:spPr>
          <a:xfrm>
            <a:off x="461347" y="3946429"/>
            <a:ext cx="873251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Построим новый набор БНФ, описывающий только те же цепочки, что и исходный БНФ: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4F9F1-678F-4D84-A115-3D7ADFF3620F}"/>
              </a:ext>
            </a:extLst>
          </p:cNvPr>
          <p:cNvSpPr txBox="1">
            <a:spLocks/>
          </p:cNvSpPr>
          <p:nvPr/>
        </p:nvSpPr>
        <p:spPr>
          <a:xfrm>
            <a:off x="230659" y="-98253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ru-RU"/>
              <a:t>г) Если приведённая грамматика является неоднозначной, то предложить эквивалентную однозначную грамматику.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Проверка на эквивалентность (частичная)"/>
          <p:cNvSpPr txBox="1">
            <a:spLocks noGrp="1"/>
          </p:cNvSpPr>
          <p:nvPr>
            <p:ph type="title"/>
          </p:nvPr>
        </p:nvSpPr>
        <p:spPr>
          <a:xfrm>
            <a:off x="110228" y="101642"/>
            <a:ext cx="10515601" cy="87948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lang="ru-RU" dirty="0"/>
              <a:t>соответствие исходному БНФ</a:t>
            </a:r>
            <a:endParaRPr dirty="0"/>
          </a:p>
        </p:txBody>
      </p:sp>
      <p:sp>
        <p:nvSpPr>
          <p:cNvPr id="429" name="TextBox 7"/>
          <p:cNvSpPr txBox="1"/>
          <p:nvPr/>
        </p:nvSpPr>
        <p:spPr>
          <a:xfrm>
            <a:off x="8350532" y="1063170"/>
            <a:ext cx="4643027" cy="1504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Пример цепочек, которые </a:t>
            </a:r>
            <a:r>
              <a:rPr b="1" i="1"/>
              <a:t>подходят:</a:t>
            </a:r>
          </a:p>
          <a:p>
            <a:pPr algn="ctr">
              <a:defRPr sz="2600"/>
            </a:pPr>
            <a:r>
              <a:t>a+a</a:t>
            </a:r>
          </a:p>
          <a:p>
            <a:pPr algn="ctr">
              <a:defRPr sz="2600"/>
            </a:pPr>
            <a:r>
              <a:t>aa+aa</a:t>
            </a:r>
          </a:p>
          <a:p>
            <a:pPr algn="ctr">
              <a:defRPr sz="2600"/>
            </a:pPr>
            <a:r>
              <a:t>aa+a</a:t>
            </a:r>
          </a:p>
        </p:txBody>
      </p:sp>
      <p:sp>
        <p:nvSpPr>
          <p:cNvPr id="430" name="Цепочка: a+a"/>
          <p:cNvSpPr txBox="1"/>
          <p:nvPr/>
        </p:nvSpPr>
        <p:spPr>
          <a:xfrm>
            <a:off x="73353" y="2902501"/>
            <a:ext cx="1787534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a+a</a:t>
            </a:r>
          </a:p>
        </p:txBody>
      </p:sp>
      <p:grpSp>
        <p:nvGrpSpPr>
          <p:cNvPr id="433" name="A"/>
          <p:cNvGrpSpPr/>
          <p:nvPr/>
        </p:nvGrpSpPr>
        <p:grpSpPr>
          <a:xfrm>
            <a:off x="2358798" y="4519484"/>
            <a:ext cx="794147" cy="794147"/>
            <a:chOff x="0" y="0"/>
            <a:chExt cx="794146" cy="794146"/>
          </a:xfrm>
        </p:grpSpPr>
        <p:sp>
          <p:nvSpPr>
            <p:cNvPr id="43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436" name="a"/>
          <p:cNvGrpSpPr/>
          <p:nvPr/>
        </p:nvGrpSpPr>
        <p:grpSpPr>
          <a:xfrm>
            <a:off x="2358798" y="5928297"/>
            <a:ext cx="794147" cy="794149"/>
            <a:chOff x="0" y="0"/>
            <a:chExt cx="794146" cy="794147"/>
          </a:xfrm>
        </p:grpSpPr>
        <p:sp>
          <p:nvSpPr>
            <p:cNvPr id="434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5" name="a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439" name="S"/>
          <p:cNvGrpSpPr/>
          <p:nvPr/>
        </p:nvGrpSpPr>
        <p:grpSpPr>
          <a:xfrm>
            <a:off x="1239051" y="3525041"/>
            <a:ext cx="794147" cy="794147"/>
            <a:chOff x="0" y="0"/>
            <a:chExt cx="794146" cy="794146"/>
          </a:xfrm>
        </p:grpSpPr>
        <p:sp>
          <p:nvSpPr>
            <p:cNvPr id="43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8" name="S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442" name="A"/>
          <p:cNvGrpSpPr/>
          <p:nvPr/>
        </p:nvGrpSpPr>
        <p:grpSpPr>
          <a:xfrm>
            <a:off x="204297" y="4519484"/>
            <a:ext cx="794147" cy="794147"/>
            <a:chOff x="0" y="0"/>
            <a:chExt cx="794146" cy="794146"/>
          </a:xfrm>
        </p:grpSpPr>
        <p:sp>
          <p:nvSpPr>
            <p:cNvPr id="44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41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43" name="Линия"/>
          <p:cNvSpPr/>
          <p:nvPr/>
        </p:nvSpPr>
        <p:spPr>
          <a:xfrm>
            <a:off x="1976098" y="4130423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4" name="Линия"/>
          <p:cNvSpPr/>
          <p:nvPr/>
        </p:nvSpPr>
        <p:spPr>
          <a:xfrm flipH="1">
            <a:off x="864008" y="4165341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5" name="Линия"/>
          <p:cNvSpPr/>
          <p:nvPr/>
        </p:nvSpPr>
        <p:spPr>
          <a:xfrm>
            <a:off x="2755870" y="530489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48" name="a"/>
          <p:cNvGrpSpPr/>
          <p:nvPr/>
        </p:nvGrpSpPr>
        <p:grpSpPr>
          <a:xfrm>
            <a:off x="204297" y="5934716"/>
            <a:ext cx="794147" cy="794147"/>
            <a:chOff x="0" y="0"/>
            <a:chExt cx="794146" cy="794146"/>
          </a:xfrm>
        </p:grpSpPr>
        <p:sp>
          <p:nvSpPr>
            <p:cNvPr id="446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47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49" name="Линия"/>
          <p:cNvSpPr/>
          <p:nvPr/>
        </p:nvSpPr>
        <p:spPr>
          <a:xfrm flipH="1">
            <a:off x="601371" y="5311309"/>
            <a:ext cx="1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52" name="+"/>
          <p:cNvGrpSpPr/>
          <p:nvPr/>
        </p:nvGrpSpPr>
        <p:grpSpPr>
          <a:xfrm>
            <a:off x="1239051" y="4960522"/>
            <a:ext cx="794147" cy="794147"/>
            <a:chOff x="0" y="0"/>
            <a:chExt cx="794146" cy="794146"/>
          </a:xfrm>
        </p:grpSpPr>
        <p:sp>
          <p:nvSpPr>
            <p:cNvPr id="45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1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453" name="Линия"/>
          <p:cNvSpPr/>
          <p:nvPr/>
        </p:nvSpPr>
        <p:spPr>
          <a:xfrm>
            <a:off x="1636123" y="4337113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56" name="A"/>
          <p:cNvGrpSpPr/>
          <p:nvPr/>
        </p:nvGrpSpPr>
        <p:grpSpPr>
          <a:xfrm>
            <a:off x="6198105" y="3191361"/>
            <a:ext cx="794147" cy="794147"/>
            <a:chOff x="0" y="0"/>
            <a:chExt cx="794146" cy="794146"/>
          </a:xfrm>
        </p:grpSpPr>
        <p:sp>
          <p:nvSpPr>
            <p:cNvPr id="45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5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459" name="S"/>
          <p:cNvGrpSpPr/>
          <p:nvPr/>
        </p:nvGrpSpPr>
        <p:grpSpPr>
          <a:xfrm>
            <a:off x="5078357" y="2196917"/>
            <a:ext cx="794147" cy="794147"/>
            <a:chOff x="0" y="0"/>
            <a:chExt cx="794146" cy="794146"/>
          </a:xfrm>
        </p:grpSpPr>
        <p:sp>
          <p:nvSpPr>
            <p:cNvPr id="45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8" name="S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462" name="A"/>
          <p:cNvGrpSpPr/>
          <p:nvPr/>
        </p:nvGrpSpPr>
        <p:grpSpPr>
          <a:xfrm>
            <a:off x="4043605" y="3191361"/>
            <a:ext cx="794149" cy="794147"/>
            <a:chOff x="0" y="0"/>
            <a:chExt cx="794147" cy="794146"/>
          </a:xfrm>
        </p:grpSpPr>
        <p:sp>
          <p:nvSpPr>
            <p:cNvPr id="460" name="Кружок"/>
            <p:cNvSpPr/>
            <p:nvPr/>
          </p:nvSpPr>
          <p:spPr>
            <a:xfrm>
              <a:off x="0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1" name="A"/>
            <p:cNvSpPr txBox="1"/>
            <p:nvPr/>
          </p:nvSpPr>
          <p:spPr>
            <a:xfrm>
              <a:off x="128999" y="230530"/>
              <a:ext cx="536149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63" name="Линия"/>
          <p:cNvSpPr/>
          <p:nvPr/>
        </p:nvSpPr>
        <p:spPr>
          <a:xfrm>
            <a:off x="5815405" y="2802299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4" name="Линия"/>
          <p:cNvSpPr/>
          <p:nvPr/>
        </p:nvSpPr>
        <p:spPr>
          <a:xfrm flipH="1">
            <a:off x="4703316" y="2837219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67" name="a"/>
          <p:cNvGrpSpPr/>
          <p:nvPr/>
        </p:nvGrpSpPr>
        <p:grpSpPr>
          <a:xfrm>
            <a:off x="3478545" y="4607788"/>
            <a:ext cx="794147" cy="794149"/>
            <a:chOff x="0" y="0"/>
            <a:chExt cx="794146" cy="794147"/>
          </a:xfrm>
        </p:grpSpPr>
        <p:sp>
          <p:nvSpPr>
            <p:cNvPr id="465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6" name="a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68" name="Линия"/>
          <p:cNvSpPr/>
          <p:nvPr/>
        </p:nvSpPr>
        <p:spPr>
          <a:xfrm flipH="1">
            <a:off x="3875616" y="3966391"/>
            <a:ext cx="338140" cy="62347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71" name="+"/>
          <p:cNvGrpSpPr/>
          <p:nvPr/>
        </p:nvGrpSpPr>
        <p:grpSpPr>
          <a:xfrm>
            <a:off x="5078357" y="3632398"/>
            <a:ext cx="794147" cy="794147"/>
            <a:chOff x="0" y="0"/>
            <a:chExt cx="794146" cy="794146"/>
          </a:xfrm>
        </p:grpSpPr>
        <p:sp>
          <p:nvSpPr>
            <p:cNvPr id="46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0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472" name="Линия"/>
          <p:cNvSpPr/>
          <p:nvPr/>
        </p:nvSpPr>
        <p:spPr>
          <a:xfrm>
            <a:off x="5475430" y="3008989"/>
            <a:ext cx="2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3" name="Цепочка: aa+aa"/>
          <p:cNvSpPr txBox="1"/>
          <p:nvPr/>
        </p:nvSpPr>
        <p:spPr>
          <a:xfrm>
            <a:off x="3581741" y="1723457"/>
            <a:ext cx="2079534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aa+aa</a:t>
            </a:r>
          </a:p>
        </p:txBody>
      </p:sp>
      <p:sp>
        <p:nvSpPr>
          <p:cNvPr id="474" name="Объект 2"/>
          <p:cNvSpPr txBox="1"/>
          <p:nvPr/>
        </p:nvSpPr>
        <p:spPr>
          <a:xfrm>
            <a:off x="44701" y="1155101"/>
            <a:ext cx="3182845" cy="15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grpSp>
        <p:nvGrpSpPr>
          <p:cNvPr id="477" name="A"/>
          <p:cNvGrpSpPr/>
          <p:nvPr/>
        </p:nvGrpSpPr>
        <p:grpSpPr>
          <a:xfrm>
            <a:off x="4532115" y="4600175"/>
            <a:ext cx="794148" cy="794147"/>
            <a:chOff x="0" y="0"/>
            <a:chExt cx="794146" cy="794146"/>
          </a:xfrm>
        </p:grpSpPr>
        <p:sp>
          <p:nvSpPr>
            <p:cNvPr id="47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78" name="Линия"/>
          <p:cNvSpPr/>
          <p:nvPr/>
        </p:nvSpPr>
        <p:spPr>
          <a:xfrm>
            <a:off x="4626313" y="3955069"/>
            <a:ext cx="306169" cy="64558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81" name="a"/>
          <p:cNvGrpSpPr/>
          <p:nvPr/>
        </p:nvGrpSpPr>
        <p:grpSpPr>
          <a:xfrm>
            <a:off x="5671320" y="4574530"/>
            <a:ext cx="794147" cy="794147"/>
            <a:chOff x="0" y="0"/>
            <a:chExt cx="794146" cy="794146"/>
          </a:xfrm>
        </p:grpSpPr>
        <p:sp>
          <p:nvSpPr>
            <p:cNvPr id="47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80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82" name="Линия"/>
          <p:cNvSpPr/>
          <p:nvPr/>
        </p:nvSpPr>
        <p:spPr>
          <a:xfrm flipH="1">
            <a:off x="6068391" y="3933133"/>
            <a:ext cx="338141" cy="62347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85" name="A"/>
          <p:cNvGrpSpPr/>
          <p:nvPr/>
        </p:nvGrpSpPr>
        <p:grpSpPr>
          <a:xfrm>
            <a:off x="6724891" y="4566915"/>
            <a:ext cx="794147" cy="794147"/>
            <a:chOff x="0" y="0"/>
            <a:chExt cx="794146" cy="794146"/>
          </a:xfrm>
        </p:grpSpPr>
        <p:sp>
          <p:nvSpPr>
            <p:cNvPr id="48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84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86" name="Линия"/>
          <p:cNvSpPr/>
          <p:nvPr/>
        </p:nvSpPr>
        <p:spPr>
          <a:xfrm>
            <a:off x="6819087" y="3921811"/>
            <a:ext cx="306169" cy="64558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89" name="a"/>
          <p:cNvGrpSpPr/>
          <p:nvPr/>
        </p:nvGrpSpPr>
        <p:grpSpPr>
          <a:xfrm>
            <a:off x="4533879" y="6005988"/>
            <a:ext cx="794147" cy="794147"/>
            <a:chOff x="0" y="0"/>
            <a:chExt cx="794146" cy="794146"/>
          </a:xfrm>
        </p:grpSpPr>
        <p:sp>
          <p:nvSpPr>
            <p:cNvPr id="48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88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90" name="Линия"/>
          <p:cNvSpPr/>
          <p:nvPr/>
        </p:nvSpPr>
        <p:spPr>
          <a:xfrm>
            <a:off x="4930950" y="5382579"/>
            <a:ext cx="2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93" name="a"/>
          <p:cNvGrpSpPr/>
          <p:nvPr/>
        </p:nvGrpSpPr>
        <p:grpSpPr>
          <a:xfrm>
            <a:off x="6740520" y="6005988"/>
            <a:ext cx="794147" cy="794147"/>
            <a:chOff x="0" y="0"/>
            <a:chExt cx="794146" cy="794146"/>
          </a:xfrm>
        </p:grpSpPr>
        <p:sp>
          <p:nvSpPr>
            <p:cNvPr id="49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9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94" name="Линия"/>
          <p:cNvSpPr/>
          <p:nvPr/>
        </p:nvSpPr>
        <p:spPr>
          <a:xfrm>
            <a:off x="7137592" y="5382579"/>
            <a:ext cx="2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5" name="Цепочка: a+aa"/>
          <p:cNvSpPr txBox="1"/>
          <p:nvPr/>
        </p:nvSpPr>
        <p:spPr>
          <a:xfrm>
            <a:off x="7221400" y="1895883"/>
            <a:ext cx="1933534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a+aa</a:t>
            </a:r>
          </a:p>
        </p:txBody>
      </p:sp>
      <p:grpSp>
        <p:nvGrpSpPr>
          <p:cNvPr id="498" name="A"/>
          <p:cNvGrpSpPr/>
          <p:nvPr/>
        </p:nvGrpSpPr>
        <p:grpSpPr>
          <a:xfrm>
            <a:off x="10583654" y="3189638"/>
            <a:ext cx="794147" cy="794147"/>
            <a:chOff x="0" y="0"/>
            <a:chExt cx="794146" cy="794146"/>
          </a:xfrm>
        </p:grpSpPr>
        <p:sp>
          <p:nvSpPr>
            <p:cNvPr id="496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97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501" name="S"/>
          <p:cNvGrpSpPr/>
          <p:nvPr/>
        </p:nvGrpSpPr>
        <p:grpSpPr>
          <a:xfrm>
            <a:off x="9463908" y="2195192"/>
            <a:ext cx="794147" cy="794149"/>
            <a:chOff x="0" y="0"/>
            <a:chExt cx="794146" cy="794147"/>
          </a:xfrm>
        </p:grpSpPr>
        <p:sp>
          <p:nvSpPr>
            <p:cNvPr id="499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0" name="S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504" name="A"/>
          <p:cNvGrpSpPr/>
          <p:nvPr/>
        </p:nvGrpSpPr>
        <p:grpSpPr>
          <a:xfrm>
            <a:off x="8429156" y="3189638"/>
            <a:ext cx="794147" cy="794147"/>
            <a:chOff x="0" y="0"/>
            <a:chExt cx="794146" cy="794146"/>
          </a:xfrm>
        </p:grpSpPr>
        <p:sp>
          <p:nvSpPr>
            <p:cNvPr id="502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3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05" name="Линия"/>
          <p:cNvSpPr/>
          <p:nvPr/>
        </p:nvSpPr>
        <p:spPr>
          <a:xfrm>
            <a:off x="10200955" y="2800576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6" name="Линия"/>
          <p:cNvSpPr/>
          <p:nvPr/>
        </p:nvSpPr>
        <p:spPr>
          <a:xfrm flipH="1">
            <a:off x="9088866" y="2835495"/>
            <a:ext cx="442767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09" name="+"/>
          <p:cNvGrpSpPr/>
          <p:nvPr/>
        </p:nvGrpSpPr>
        <p:grpSpPr>
          <a:xfrm>
            <a:off x="9463908" y="3630674"/>
            <a:ext cx="794147" cy="794149"/>
            <a:chOff x="0" y="0"/>
            <a:chExt cx="794146" cy="794147"/>
          </a:xfrm>
        </p:grpSpPr>
        <p:sp>
          <p:nvSpPr>
            <p:cNvPr id="507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8" name="+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510" name="Линия"/>
          <p:cNvSpPr/>
          <p:nvPr/>
        </p:nvSpPr>
        <p:spPr>
          <a:xfrm>
            <a:off x="9860980" y="3007266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13" name="a"/>
          <p:cNvGrpSpPr/>
          <p:nvPr/>
        </p:nvGrpSpPr>
        <p:grpSpPr>
          <a:xfrm>
            <a:off x="10056869" y="4572806"/>
            <a:ext cx="794147" cy="794147"/>
            <a:chOff x="0" y="0"/>
            <a:chExt cx="794146" cy="794146"/>
          </a:xfrm>
        </p:grpSpPr>
        <p:sp>
          <p:nvSpPr>
            <p:cNvPr id="51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1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14" name="Линия"/>
          <p:cNvSpPr/>
          <p:nvPr/>
        </p:nvSpPr>
        <p:spPr>
          <a:xfrm flipH="1">
            <a:off x="10453942" y="3931409"/>
            <a:ext cx="338140" cy="62347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17" name="A"/>
          <p:cNvGrpSpPr/>
          <p:nvPr/>
        </p:nvGrpSpPr>
        <p:grpSpPr>
          <a:xfrm>
            <a:off x="11110441" y="4565193"/>
            <a:ext cx="794147" cy="794147"/>
            <a:chOff x="0" y="0"/>
            <a:chExt cx="794146" cy="794146"/>
          </a:xfrm>
        </p:grpSpPr>
        <p:sp>
          <p:nvSpPr>
            <p:cNvPr id="51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1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18" name="Линия"/>
          <p:cNvSpPr/>
          <p:nvPr/>
        </p:nvSpPr>
        <p:spPr>
          <a:xfrm>
            <a:off x="11204636" y="3920087"/>
            <a:ext cx="306170" cy="64557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21" name="a"/>
          <p:cNvGrpSpPr/>
          <p:nvPr/>
        </p:nvGrpSpPr>
        <p:grpSpPr>
          <a:xfrm>
            <a:off x="8415186" y="4635901"/>
            <a:ext cx="794147" cy="794147"/>
            <a:chOff x="0" y="0"/>
            <a:chExt cx="794146" cy="794146"/>
          </a:xfrm>
        </p:grpSpPr>
        <p:sp>
          <p:nvSpPr>
            <p:cNvPr id="51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20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22" name="Линия"/>
          <p:cNvSpPr/>
          <p:nvPr/>
        </p:nvSpPr>
        <p:spPr>
          <a:xfrm>
            <a:off x="8812257" y="4012492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25" name="a"/>
          <p:cNvGrpSpPr/>
          <p:nvPr/>
        </p:nvGrpSpPr>
        <p:grpSpPr>
          <a:xfrm>
            <a:off x="11126069" y="6004264"/>
            <a:ext cx="794147" cy="794147"/>
            <a:chOff x="0" y="0"/>
            <a:chExt cx="794146" cy="794146"/>
          </a:xfrm>
        </p:grpSpPr>
        <p:sp>
          <p:nvSpPr>
            <p:cNvPr id="52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24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26" name="Линия"/>
          <p:cNvSpPr/>
          <p:nvPr/>
        </p:nvSpPr>
        <p:spPr>
          <a:xfrm>
            <a:off x="11523142" y="5380856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Box 7"/>
          <p:cNvSpPr txBox="1"/>
          <p:nvPr/>
        </p:nvSpPr>
        <p:spPr>
          <a:xfrm>
            <a:off x="8209867" y="1076070"/>
            <a:ext cx="4643026" cy="192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400"/>
            </a:pPr>
            <a:r>
              <a:t>Пример цепочек, которые </a:t>
            </a:r>
            <a:r>
              <a:rPr b="1"/>
              <a:t>не </a:t>
            </a:r>
            <a:r>
              <a:rPr b="1" i="1"/>
              <a:t>подходят:</a:t>
            </a:r>
          </a:p>
          <a:p>
            <a:pPr algn="ctr">
              <a:defRPr sz="2600"/>
            </a:pPr>
            <a:r>
              <a:t>a</a:t>
            </a:r>
          </a:p>
          <a:p>
            <a:pPr algn="ctr">
              <a:defRPr sz="2600"/>
            </a:pPr>
            <a:r>
              <a:t>a+</a:t>
            </a:r>
          </a:p>
          <a:p>
            <a:pPr algn="ctr">
              <a:defRPr sz="2600"/>
            </a:pPr>
            <a:r>
              <a:t>+a</a:t>
            </a:r>
          </a:p>
          <a:p>
            <a:pPr algn="ctr">
              <a:defRPr sz="2600"/>
            </a:pPr>
            <a:r>
              <a:t>+</a:t>
            </a:r>
          </a:p>
        </p:txBody>
      </p:sp>
      <p:sp>
        <p:nvSpPr>
          <p:cNvPr id="530" name="Объект 2"/>
          <p:cNvSpPr txBox="1"/>
          <p:nvPr/>
        </p:nvSpPr>
        <p:spPr>
          <a:xfrm>
            <a:off x="44701" y="1155101"/>
            <a:ext cx="3182845" cy="15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sp>
        <p:nvSpPr>
          <p:cNvPr id="531" name="Цепочка: a"/>
          <p:cNvSpPr txBox="1"/>
          <p:nvPr/>
        </p:nvSpPr>
        <p:spPr>
          <a:xfrm>
            <a:off x="73353" y="2902501"/>
            <a:ext cx="1489729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a</a:t>
            </a:r>
          </a:p>
        </p:txBody>
      </p:sp>
      <p:grpSp>
        <p:nvGrpSpPr>
          <p:cNvPr id="534" name="S"/>
          <p:cNvGrpSpPr/>
          <p:nvPr/>
        </p:nvGrpSpPr>
        <p:grpSpPr>
          <a:xfrm>
            <a:off x="1036794" y="3525889"/>
            <a:ext cx="794147" cy="794149"/>
            <a:chOff x="0" y="0"/>
            <a:chExt cx="794146" cy="794147"/>
          </a:xfrm>
        </p:grpSpPr>
        <p:sp>
          <p:nvSpPr>
            <p:cNvPr id="532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33" name="S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537" name="A"/>
          <p:cNvGrpSpPr/>
          <p:nvPr/>
        </p:nvGrpSpPr>
        <p:grpSpPr>
          <a:xfrm>
            <a:off x="2041" y="4520334"/>
            <a:ext cx="794148" cy="794147"/>
            <a:chOff x="0" y="0"/>
            <a:chExt cx="794146" cy="794146"/>
          </a:xfrm>
        </p:grpSpPr>
        <p:sp>
          <p:nvSpPr>
            <p:cNvPr id="53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3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38" name="Линия"/>
          <p:cNvSpPr/>
          <p:nvPr/>
        </p:nvSpPr>
        <p:spPr>
          <a:xfrm>
            <a:off x="1773841" y="4131271"/>
            <a:ext cx="512605" cy="512604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9" name="Линия"/>
          <p:cNvSpPr/>
          <p:nvPr/>
        </p:nvSpPr>
        <p:spPr>
          <a:xfrm flipH="1">
            <a:off x="661752" y="4166190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0" name="Линия"/>
          <p:cNvSpPr/>
          <p:nvPr/>
        </p:nvSpPr>
        <p:spPr>
          <a:xfrm flipH="1">
            <a:off x="1433868" y="4337962"/>
            <a:ext cx="1" cy="595841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43" name="a"/>
          <p:cNvGrpSpPr/>
          <p:nvPr/>
        </p:nvGrpSpPr>
        <p:grpSpPr>
          <a:xfrm>
            <a:off x="2041" y="5935565"/>
            <a:ext cx="794148" cy="794147"/>
            <a:chOff x="0" y="0"/>
            <a:chExt cx="794146" cy="794146"/>
          </a:xfrm>
        </p:grpSpPr>
        <p:sp>
          <p:nvSpPr>
            <p:cNvPr id="54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4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44" name="Линия"/>
          <p:cNvSpPr/>
          <p:nvPr/>
        </p:nvSpPr>
        <p:spPr>
          <a:xfrm flipH="1">
            <a:off x="399115" y="5312157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47" name="A"/>
          <p:cNvGrpSpPr/>
          <p:nvPr/>
        </p:nvGrpSpPr>
        <p:grpSpPr>
          <a:xfrm>
            <a:off x="2156542" y="4520334"/>
            <a:ext cx="794147" cy="794147"/>
            <a:chOff x="0" y="0"/>
            <a:chExt cx="794146" cy="794146"/>
          </a:xfrm>
        </p:grpSpPr>
        <p:sp>
          <p:nvSpPr>
            <p:cNvPr id="54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19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4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550" name="+"/>
          <p:cNvGrpSpPr/>
          <p:nvPr/>
        </p:nvGrpSpPr>
        <p:grpSpPr>
          <a:xfrm>
            <a:off x="1036794" y="4961370"/>
            <a:ext cx="794147" cy="794149"/>
            <a:chOff x="0" y="0"/>
            <a:chExt cx="794146" cy="794147"/>
          </a:xfrm>
        </p:grpSpPr>
        <p:sp>
          <p:nvSpPr>
            <p:cNvPr id="548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19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49" name="+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551" name="Цепочка: a+"/>
          <p:cNvSpPr txBox="1"/>
          <p:nvPr/>
        </p:nvSpPr>
        <p:spPr>
          <a:xfrm>
            <a:off x="3340330" y="2893898"/>
            <a:ext cx="1641534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a+</a:t>
            </a:r>
          </a:p>
        </p:txBody>
      </p:sp>
      <p:grpSp>
        <p:nvGrpSpPr>
          <p:cNvPr id="554" name="S"/>
          <p:cNvGrpSpPr/>
          <p:nvPr/>
        </p:nvGrpSpPr>
        <p:grpSpPr>
          <a:xfrm>
            <a:off x="4069014" y="3528764"/>
            <a:ext cx="794149" cy="794149"/>
            <a:chOff x="0" y="0"/>
            <a:chExt cx="794147" cy="794147"/>
          </a:xfrm>
        </p:grpSpPr>
        <p:sp>
          <p:nvSpPr>
            <p:cNvPr id="552" name="Кружок"/>
            <p:cNvSpPr/>
            <p:nvPr/>
          </p:nvSpPr>
          <p:spPr>
            <a:xfrm>
              <a:off x="0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53" name="S"/>
            <p:cNvSpPr txBox="1"/>
            <p:nvPr/>
          </p:nvSpPr>
          <p:spPr>
            <a:xfrm>
              <a:off x="128999" y="230530"/>
              <a:ext cx="536149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557" name="A"/>
          <p:cNvGrpSpPr/>
          <p:nvPr/>
        </p:nvGrpSpPr>
        <p:grpSpPr>
          <a:xfrm>
            <a:off x="3034263" y="4523209"/>
            <a:ext cx="794147" cy="794147"/>
            <a:chOff x="0" y="0"/>
            <a:chExt cx="794146" cy="794146"/>
          </a:xfrm>
        </p:grpSpPr>
        <p:sp>
          <p:nvSpPr>
            <p:cNvPr id="55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5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58" name="Линия"/>
          <p:cNvSpPr/>
          <p:nvPr/>
        </p:nvSpPr>
        <p:spPr>
          <a:xfrm>
            <a:off x="4806062" y="4134146"/>
            <a:ext cx="512604" cy="512604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9" name="Линия"/>
          <p:cNvSpPr/>
          <p:nvPr/>
        </p:nvSpPr>
        <p:spPr>
          <a:xfrm flipH="1">
            <a:off x="3693972" y="4169065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0" name="Линия"/>
          <p:cNvSpPr/>
          <p:nvPr/>
        </p:nvSpPr>
        <p:spPr>
          <a:xfrm>
            <a:off x="4466087" y="4340837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63" name="a"/>
          <p:cNvGrpSpPr/>
          <p:nvPr/>
        </p:nvGrpSpPr>
        <p:grpSpPr>
          <a:xfrm>
            <a:off x="3034263" y="5938441"/>
            <a:ext cx="794147" cy="794147"/>
            <a:chOff x="0" y="0"/>
            <a:chExt cx="794146" cy="794146"/>
          </a:xfrm>
        </p:grpSpPr>
        <p:sp>
          <p:nvSpPr>
            <p:cNvPr id="56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62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64" name="Линия"/>
          <p:cNvSpPr/>
          <p:nvPr/>
        </p:nvSpPr>
        <p:spPr>
          <a:xfrm>
            <a:off x="3431336" y="5315033"/>
            <a:ext cx="1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67" name="A"/>
          <p:cNvGrpSpPr/>
          <p:nvPr/>
        </p:nvGrpSpPr>
        <p:grpSpPr>
          <a:xfrm>
            <a:off x="5188763" y="4523209"/>
            <a:ext cx="794147" cy="794147"/>
            <a:chOff x="0" y="0"/>
            <a:chExt cx="794146" cy="794146"/>
          </a:xfrm>
        </p:grpSpPr>
        <p:sp>
          <p:nvSpPr>
            <p:cNvPr id="56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19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6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570" name="+"/>
          <p:cNvGrpSpPr/>
          <p:nvPr/>
        </p:nvGrpSpPr>
        <p:grpSpPr>
          <a:xfrm>
            <a:off x="4069014" y="4964245"/>
            <a:ext cx="794149" cy="794149"/>
            <a:chOff x="0" y="0"/>
            <a:chExt cx="794147" cy="794147"/>
          </a:xfrm>
        </p:grpSpPr>
        <p:sp>
          <p:nvSpPr>
            <p:cNvPr id="568" name="Кружок"/>
            <p:cNvSpPr/>
            <p:nvPr/>
          </p:nvSpPr>
          <p:spPr>
            <a:xfrm>
              <a:off x="0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69" name="+"/>
            <p:cNvSpPr txBox="1"/>
            <p:nvPr/>
          </p:nvSpPr>
          <p:spPr>
            <a:xfrm>
              <a:off x="128999" y="230530"/>
              <a:ext cx="536149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571" name="Цепочка: +a"/>
          <p:cNvSpPr txBox="1"/>
          <p:nvPr/>
        </p:nvSpPr>
        <p:spPr>
          <a:xfrm>
            <a:off x="6524576" y="2889804"/>
            <a:ext cx="1641534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+a</a:t>
            </a:r>
          </a:p>
        </p:txBody>
      </p:sp>
      <p:grpSp>
        <p:nvGrpSpPr>
          <p:cNvPr id="574" name="S"/>
          <p:cNvGrpSpPr/>
          <p:nvPr/>
        </p:nvGrpSpPr>
        <p:grpSpPr>
          <a:xfrm>
            <a:off x="7176888" y="3524668"/>
            <a:ext cx="794147" cy="794147"/>
            <a:chOff x="0" y="0"/>
            <a:chExt cx="794146" cy="794146"/>
          </a:xfrm>
        </p:grpSpPr>
        <p:sp>
          <p:nvSpPr>
            <p:cNvPr id="572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73" name="S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577" name="A"/>
          <p:cNvGrpSpPr/>
          <p:nvPr/>
        </p:nvGrpSpPr>
        <p:grpSpPr>
          <a:xfrm>
            <a:off x="6142135" y="4519114"/>
            <a:ext cx="794149" cy="794147"/>
            <a:chOff x="0" y="0"/>
            <a:chExt cx="794147" cy="794146"/>
          </a:xfrm>
        </p:grpSpPr>
        <p:sp>
          <p:nvSpPr>
            <p:cNvPr id="575" name="Кружок"/>
            <p:cNvSpPr/>
            <p:nvPr/>
          </p:nvSpPr>
          <p:spPr>
            <a:xfrm>
              <a:off x="0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76" name="A"/>
            <p:cNvSpPr txBox="1"/>
            <p:nvPr/>
          </p:nvSpPr>
          <p:spPr>
            <a:xfrm>
              <a:off x="128999" y="230530"/>
              <a:ext cx="536149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78" name="Линия"/>
          <p:cNvSpPr/>
          <p:nvPr/>
        </p:nvSpPr>
        <p:spPr>
          <a:xfrm>
            <a:off x="7913935" y="4130052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Линия"/>
          <p:cNvSpPr/>
          <p:nvPr/>
        </p:nvSpPr>
        <p:spPr>
          <a:xfrm flipH="1">
            <a:off x="6801845" y="4164970"/>
            <a:ext cx="442768" cy="442768"/>
          </a:xfrm>
          <a:prstGeom prst="line">
            <a:avLst/>
          </a:prstGeom>
          <a:ln w="254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0" name="Линия"/>
          <p:cNvSpPr/>
          <p:nvPr/>
        </p:nvSpPr>
        <p:spPr>
          <a:xfrm>
            <a:off x="7573960" y="4336742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83" name="a"/>
          <p:cNvGrpSpPr/>
          <p:nvPr/>
        </p:nvGrpSpPr>
        <p:grpSpPr>
          <a:xfrm>
            <a:off x="8296634" y="5946673"/>
            <a:ext cx="794147" cy="794149"/>
            <a:chOff x="0" y="0"/>
            <a:chExt cx="794146" cy="794147"/>
          </a:xfrm>
        </p:grpSpPr>
        <p:sp>
          <p:nvSpPr>
            <p:cNvPr id="581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82" name="a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84" name="Линия"/>
          <p:cNvSpPr/>
          <p:nvPr/>
        </p:nvSpPr>
        <p:spPr>
          <a:xfrm>
            <a:off x="8693707" y="5323265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87" name="A"/>
          <p:cNvGrpSpPr/>
          <p:nvPr/>
        </p:nvGrpSpPr>
        <p:grpSpPr>
          <a:xfrm>
            <a:off x="8296634" y="4519114"/>
            <a:ext cx="794147" cy="794147"/>
            <a:chOff x="0" y="0"/>
            <a:chExt cx="794146" cy="794146"/>
          </a:xfrm>
        </p:grpSpPr>
        <p:sp>
          <p:nvSpPr>
            <p:cNvPr id="58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86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590" name="+"/>
          <p:cNvGrpSpPr/>
          <p:nvPr/>
        </p:nvGrpSpPr>
        <p:grpSpPr>
          <a:xfrm>
            <a:off x="7176888" y="4960149"/>
            <a:ext cx="794147" cy="794147"/>
            <a:chOff x="0" y="0"/>
            <a:chExt cx="794146" cy="794146"/>
          </a:xfrm>
        </p:grpSpPr>
        <p:sp>
          <p:nvSpPr>
            <p:cNvPr id="588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89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grpSp>
        <p:nvGrpSpPr>
          <p:cNvPr id="593" name="S"/>
          <p:cNvGrpSpPr/>
          <p:nvPr/>
        </p:nvGrpSpPr>
        <p:grpSpPr>
          <a:xfrm>
            <a:off x="10284759" y="3521069"/>
            <a:ext cx="794147" cy="794147"/>
            <a:chOff x="0" y="0"/>
            <a:chExt cx="794146" cy="794146"/>
          </a:xfrm>
        </p:grpSpPr>
        <p:sp>
          <p:nvSpPr>
            <p:cNvPr id="591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92" name="S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596" name="A"/>
          <p:cNvGrpSpPr/>
          <p:nvPr/>
        </p:nvGrpSpPr>
        <p:grpSpPr>
          <a:xfrm>
            <a:off x="9250008" y="4515513"/>
            <a:ext cx="794147" cy="794147"/>
            <a:chOff x="0" y="0"/>
            <a:chExt cx="794146" cy="794146"/>
          </a:xfrm>
        </p:grpSpPr>
        <p:sp>
          <p:nvSpPr>
            <p:cNvPr id="59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95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597" name="Линия"/>
          <p:cNvSpPr/>
          <p:nvPr/>
        </p:nvSpPr>
        <p:spPr>
          <a:xfrm>
            <a:off x="11021808" y="4126451"/>
            <a:ext cx="512604" cy="512604"/>
          </a:xfrm>
          <a:prstGeom prst="line">
            <a:avLst/>
          </a:prstGeom>
          <a:ln w="25400">
            <a:solidFill>
              <a:srgbClr val="FF0C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8" name="Линия"/>
          <p:cNvSpPr/>
          <p:nvPr/>
        </p:nvSpPr>
        <p:spPr>
          <a:xfrm flipH="1">
            <a:off x="9909718" y="4161369"/>
            <a:ext cx="442767" cy="442768"/>
          </a:xfrm>
          <a:prstGeom prst="line">
            <a:avLst/>
          </a:prstGeom>
          <a:ln w="254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9" name="Линия"/>
          <p:cNvSpPr/>
          <p:nvPr/>
        </p:nvSpPr>
        <p:spPr>
          <a:xfrm>
            <a:off x="10681833" y="4333142"/>
            <a:ext cx="2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602" name="A"/>
          <p:cNvGrpSpPr/>
          <p:nvPr/>
        </p:nvGrpSpPr>
        <p:grpSpPr>
          <a:xfrm>
            <a:off x="11404506" y="4515513"/>
            <a:ext cx="794147" cy="794147"/>
            <a:chOff x="0" y="0"/>
            <a:chExt cx="794146" cy="794146"/>
          </a:xfrm>
        </p:grpSpPr>
        <p:sp>
          <p:nvSpPr>
            <p:cNvPr id="60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0C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01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605" name="+"/>
          <p:cNvGrpSpPr/>
          <p:nvPr/>
        </p:nvGrpSpPr>
        <p:grpSpPr>
          <a:xfrm>
            <a:off x="10284759" y="4956550"/>
            <a:ext cx="794147" cy="794147"/>
            <a:chOff x="0" y="0"/>
            <a:chExt cx="794146" cy="794146"/>
          </a:xfrm>
        </p:grpSpPr>
        <p:sp>
          <p:nvSpPr>
            <p:cNvPr id="60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04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606" name="Цепочка: +"/>
          <p:cNvSpPr txBox="1"/>
          <p:nvPr/>
        </p:nvSpPr>
        <p:spPr>
          <a:xfrm>
            <a:off x="8697959" y="3232766"/>
            <a:ext cx="1495533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+</a:t>
            </a:r>
          </a:p>
        </p:txBody>
      </p:sp>
      <p:sp>
        <p:nvSpPr>
          <p:cNvPr id="81" name="Проверка на эквивалентность (частичная)">
            <a:extLst>
              <a:ext uri="{FF2B5EF4-FFF2-40B4-BE49-F238E27FC236}">
                <a16:creationId xmlns:a16="http://schemas.microsoft.com/office/drawing/2014/main" id="{A6D40211-D567-4889-B96A-CA1B3DE77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661" y="8966"/>
            <a:ext cx="10515601" cy="87948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lang="ru-RU" dirty="0"/>
              <a:t>соответствие исходному БНФ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ABD61-EB78-47C5-8173-3DEC1FADED2F}"/>
              </a:ext>
            </a:extLst>
          </p:cNvPr>
          <p:cNvSpPr txBox="1"/>
          <p:nvPr/>
        </p:nvSpPr>
        <p:spPr>
          <a:xfrm>
            <a:off x="2695832" y="1202723"/>
            <a:ext cx="5132171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 - переменные и константы, которых не хватает </a:t>
            </a:r>
            <a:r>
              <a:rPr lang="ru-RU" dirty="0" smtClean="0">
                <a:solidFill>
                  <a:srgbClr val="FF0000"/>
                </a:solidFill>
              </a:rPr>
              <a:t>цепочке до соответствия набору БНФ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Формулировка задачи</a:t>
            </a:r>
          </a:p>
        </p:txBody>
      </p:sp>
      <p:sp>
        <p:nvSpPr>
          <p:cNvPr id="100" name="Объект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t>Задача № 6: [Грамматические правила в виде БНФ, лекции: гл.3]. Задана КС-грамматика (в виде набора БНФ, первая синтаксическая переменная - начальная). Построить эквивалентную однозначную грамматику, которая содержит только достижимые и производящие символы.</a:t>
            </a:r>
          </a:p>
          <a:p>
            <a:pPr>
              <a:lnSpc>
                <a:spcPct val="72000"/>
              </a:lnSpc>
              <a:defRPr sz="2500"/>
            </a:pPr>
            <a:r>
              <a:t>а) Выбрать грамматику в упр. 8.5 задачника. Какие цепочки она описывает?</a:t>
            </a:r>
          </a:p>
          <a:p>
            <a:pPr>
              <a:lnSpc>
                <a:spcPct val="72000"/>
              </a:lnSpc>
              <a:defRPr sz="2500"/>
            </a:pPr>
            <a:r>
              <a:t>б) Найти и удалить бесплодные синтаксические переменные.</a:t>
            </a:r>
          </a:p>
          <a:p>
            <a:pPr>
              <a:lnSpc>
                <a:spcPct val="72000"/>
              </a:lnSpc>
              <a:defRPr sz="2500"/>
            </a:pPr>
            <a:r>
              <a:t>в) Найти и удалить недостижимые символы (синтаксические переменные и синтаксические константы).</a:t>
            </a:r>
          </a:p>
          <a:p>
            <a:pPr>
              <a:lnSpc>
                <a:spcPct val="72000"/>
              </a:lnSpc>
              <a:defRPr sz="2500"/>
            </a:pPr>
            <a:r>
              <a:t>г) Если приведённая грамматика является неоднозначной, то предложить эквивалентную однозначную грамматику.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) S → A + A | A + B…"/>
          <p:cNvSpPr txBox="1">
            <a:spLocks noGrp="1"/>
          </p:cNvSpPr>
          <p:nvPr>
            <p:ph type="body" sz="quarter" idx="4294967295"/>
          </p:nvPr>
        </p:nvSpPr>
        <p:spPr>
          <a:xfrm>
            <a:off x="4552258" y="937089"/>
            <a:ext cx="3182845" cy="1529185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</a:pPr>
            <a:r>
              <a:t>i) S → A + A | A + B</a:t>
            </a:r>
          </a:p>
          <a:p>
            <a:pPr marL="0" lvl="1" indent="228600">
              <a:buSzTx/>
              <a:buNone/>
            </a:pPr>
            <a:r>
              <a:t>   A → aA | a</a:t>
            </a:r>
          </a:p>
          <a:p>
            <a:pPr marL="0" lvl="1" indent="228600">
              <a:buSzTx/>
              <a:buNone/>
            </a:pPr>
            <a:r>
              <a:t>   B → A | a</a:t>
            </a:r>
          </a:p>
        </p:txBody>
      </p:sp>
      <p:grpSp>
        <p:nvGrpSpPr>
          <p:cNvPr id="161" name="Группа"/>
          <p:cNvGrpSpPr/>
          <p:nvPr/>
        </p:nvGrpSpPr>
        <p:grpSpPr>
          <a:xfrm>
            <a:off x="88400" y="983065"/>
            <a:ext cx="4422044" cy="4078027"/>
            <a:chOff x="0" y="0"/>
            <a:chExt cx="4422042" cy="4078026"/>
          </a:xfrm>
        </p:grpSpPr>
        <p:sp>
          <p:nvSpPr>
            <p:cNvPr id="103" name="…"/>
            <p:cNvSpPr txBox="1"/>
            <p:nvPr/>
          </p:nvSpPr>
          <p:spPr>
            <a:xfrm rot="3553942">
              <a:off x="1619912" y="2326430"/>
              <a:ext cx="208408" cy="264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r>
                <a:t>…</a:t>
              </a:r>
            </a:p>
          </p:txBody>
        </p:sp>
        <p:grpSp>
          <p:nvGrpSpPr>
            <p:cNvPr id="106" name="A"/>
            <p:cNvGrpSpPr/>
            <p:nvPr/>
          </p:nvGrpSpPr>
          <p:grpSpPr>
            <a:xfrm>
              <a:off x="595267" y="856175"/>
              <a:ext cx="631772" cy="631772"/>
              <a:chOff x="0" y="0"/>
              <a:chExt cx="631771" cy="631771"/>
            </a:xfrm>
          </p:grpSpPr>
          <p:sp>
            <p:nvSpPr>
              <p:cNvPr id="104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grpSp>
          <p:nvGrpSpPr>
            <p:cNvPr id="109" name="a"/>
            <p:cNvGrpSpPr/>
            <p:nvPr/>
          </p:nvGrpSpPr>
          <p:grpSpPr>
            <a:xfrm>
              <a:off x="0" y="1723127"/>
              <a:ext cx="631772" cy="631772"/>
              <a:chOff x="0" y="0"/>
              <a:chExt cx="631771" cy="631771"/>
            </a:xfrm>
          </p:grpSpPr>
          <p:sp>
            <p:nvSpPr>
              <p:cNvPr id="107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10" name="Линия"/>
            <p:cNvSpPr/>
            <p:nvPr/>
          </p:nvSpPr>
          <p:spPr>
            <a:xfrm flipH="1">
              <a:off x="479818" y="1435335"/>
              <a:ext cx="243531" cy="3406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13" name="A"/>
            <p:cNvGrpSpPr/>
            <p:nvPr/>
          </p:nvGrpSpPr>
          <p:grpSpPr>
            <a:xfrm>
              <a:off x="1088582" y="1723127"/>
              <a:ext cx="631772" cy="631772"/>
              <a:chOff x="0" y="0"/>
              <a:chExt cx="631771" cy="631771"/>
            </a:xfrm>
          </p:grpSpPr>
          <p:sp>
            <p:nvSpPr>
              <p:cNvPr id="111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14" name="Линия"/>
            <p:cNvSpPr/>
            <p:nvPr/>
          </p:nvSpPr>
          <p:spPr>
            <a:xfrm>
              <a:off x="1089170" y="1429460"/>
              <a:ext cx="178963" cy="326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17" name="a"/>
            <p:cNvGrpSpPr/>
            <p:nvPr/>
          </p:nvGrpSpPr>
          <p:grpSpPr>
            <a:xfrm>
              <a:off x="499444" y="2579302"/>
              <a:ext cx="631772" cy="631774"/>
              <a:chOff x="0" y="0"/>
              <a:chExt cx="631771" cy="631772"/>
            </a:xfrm>
          </p:grpSpPr>
          <p:sp>
            <p:nvSpPr>
              <p:cNvPr id="115" name="Кружок"/>
              <p:cNvSpPr/>
              <p:nvPr/>
            </p:nvSpPr>
            <p:spPr>
              <a:xfrm>
                <a:off x="-1" y="0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18" name="Линия"/>
            <p:cNvSpPr/>
            <p:nvPr/>
          </p:nvSpPr>
          <p:spPr>
            <a:xfrm flipH="1">
              <a:off x="979263" y="2291511"/>
              <a:ext cx="243530" cy="3406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21" name="A"/>
            <p:cNvGrpSpPr/>
            <p:nvPr/>
          </p:nvGrpSpPr>
          <p:grpSpPr>
            <a:xfrm>
              <a:off x="1702799" y="2590079"/>
              <a:ext cx="631773" cy="631772"/>
              <a:chOff x="0" y="0"/>
              <a:chExt cx="631771" cy="631771"/>
            </a:xfrm>
          </p:grpSpPr>
          <p:sp>
            <p:nvSpPr>
              <p:cNvPr id="119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grpSp>
          <p:nvGrpSpPr>
            <p:cNvPr id="124" name="a"/>
            <p:cNvGrpSpPr/>
            <p:nvPr/>
          </p:nvGrpSpPr>
          <p:grpSpPr>
            <a:xfrm>
              <a:off x="1113662" y="3446254"/>
              <a:ext cx="631772" cy="631773"/>
              <a:chOff x="0" y="0"/>
              <a:chExt cx="631771" cy="631771"/>
            </a:xfrm>
          </p:grpSpPr>
          <p:sp>
            <p:nvSpPr>
              <p:cNvPr id="122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25" name="Линия"/>
            <p:cNvSpPr/>
            <p:nvPr/>
          </p:nvSpPr>
          <p:spPr>
            <a:xfrm flipH="1">
              <a:off x="1593480" y="3158463"/>
              <a:ext cx="243531" cy="3406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28" name="S"/>
            <p:cNvGrpSpPr/>
            <p:nvPr/>
          </p:nvGrpSpPr>
          <p:grpSpPr>
            <a:xfrm>
              <a:off x="1639003" y="0"/>
              <a:ext cx="631772" cy="631772"/>
              <a:chOff x="0" y="0"/>
              <a:chExt cx="631771" cy="631771"/>
            </a:xfrm>
          </p:grpSpPr>
          <p:sp>
            <p:nvSpPr>
              <p:cNvPr id="126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S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S</a:t>
                </a:r>
              </a:p>
            </p:txBody>
          </p:sp>
        </p:grpSp>
        <p:sp>
          <p:nvSpPr>
            <p:cNvPr id="129" name="Линия"/>
            <p:cNvSpPr/>
            <p:nvPr/>
          </p:nvSpPr>
          <p:spPr>
            <a:xfrm flipH="1">
              <a:off x="1099454" y="498346"/>
              <a:ext cx="574653" cy="427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…"/>
            <p:cNvSpPr txBox="1"/>
            <p:nvPr/>
          </p:nvSpPr>
          <p:spPr>
            <a:xfrm rot="3553942">
              <a:off x="3707384" y="2318251"/>
              <a:ext cx="208408" cy="264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r>
                <a:t>…</a:t>
              </a:r>
            </a:p>
          </p:txBody>
        </p:sp>
        <p:grpSp>
          <p:nvGrpSpPr>
            <p:cNvPr id="133" name="A"/>
            <p:cNvGrpSpPr/>
            <p:nvPr/>
          </p:nvGrpSpPr>
          <p:grpSpPr>
            <a:xfrm>
              <a:off x="2682738" y="847996"/>
              <a:ext cx="631772" cy="631774"/>
              <a:chOff x="0" y="0"/>
              <a:chExt cx="631771" cy="631772"/>
            </a:xfrm>
          </p:grpSpPr>
          <p:sp>
            <p:nvSpPr>
              <p:cNvPr id="131" name="Кружок"/>
              <p:cNvSpPr/>
              <p:nvPr/>
            </p:nvSpPr>
            <p:spPr>
              <a:xfrm>
                <a:off x="-1" y="0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>
                    <a:solidFill>
                      <a:srgbClr val="FF0000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136" name="a"/>
            <p:cNvGrpSpPr/>
            <p:nvPr/>
          </p:nvGrpSpPr>
          <p:grpSpPr>
            <a:xfrm>
              <a:off x="2087471" y="1714948"/>
              <a:ext cx="631772" cy="631774"/>
              <a:chOff x="0" y="0"/>
              <a:chExt cx="631771" cy="631772"/>
            </a:xfrm>
          </p:grpSpPr>
          <p:sp>
            <p:nvSpPr>
              <p:cNvPr id="134" name="Кружок"/>
              <p:cNvSpPr/>
              <p:nvPr/>
            </p:nvSpPr>
            <p:spPr>
              <a:xfrm>
                <a:off x="-1" y="0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37" name="Линия"/>
            <p:cNvSpPr/>
            <p:nvPr/>
          </p:nvSpPr>
          <p:spPr>
            <a:xfrm flipH="1">
              <a:off x="2567289" y="1427157"/>
              <a:ext cx="243531" cy="3406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40" name="A"/>
            <p:cNvGrpSpPr/>
            <p:nvPr/>
          </p:nvGrpSpPr>
          <p:grpSpPr>
            <a:xfrm>
              <a:off x="3176053" y="1714948"/>
              <a:ext cx="631772" cy="631774"/>
              <a:chOff x="0" y="0"/>
              <a:chExt cx="631771" cy="631772"/>
            </a:xfrm>
          </p:grpSpPr>
          <p:sp>
            <p:nvSpPr>
              <p:cNvPr id="138" name="Кружок"/>
              <p:cNvSpPr/>
              <p:nvPr/>
            </p:nvSpPr>
            <p:spPr>
              <a:xfrm>
                <a:off x="-1" y="0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41" name="Линия"/>
            <p:cNvSpPr/>
            <p:nvPr/>
          </p:nvSpPr>
          <p:spPr>
            <a:xfrm>
              <a:off x="3176642" y="1421281"/>
              <a:ext cx="178963" cy="3262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44" name="a"/>
            <p:cNvGrpSpPr/>
            <p:nvPr/>
          </p:nvGrpSpPr>
          <p:grpSpPr>
            <a:xfrm>
              <a:off x="2586915" y="2571124"/>
              <a:ext cx="631774" cy="631772"/>
              <a:chOff x="0" y="0"/>
              <a:chExt cx="631772" cy="631771"/>
            </a:xfrm>
          </p:grpSpPr>
          <p:sp>
            <p:nvSpPr>
              <p:cNvPr id="142" name="Кружок"/>
              <p:cNvSpPr/>
              <p:nvPr/>
            </p:nvSpPr>
            <p:spPr>
              <a:xfrm>
                <a:off x="0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a"/>
              <p:cNvSpPr txBox="1"/>
              <p:nvPr/>
            </p:nvSpPr>
            <p:spPr>
              <a:xfrm>
                <a:off x="112727" y="183395"/>
                <a:ext cx="406318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45" name="Линия"/>
            <p:cNvSpPr/>
            <p:nvPr/>
          </p:nvSpPr>
          <p:spPr>
            <a:xfrm flipH="1">
              <a:off x="3066734" y="2283332"/>
              <a:ext cx="243531" cy="3406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48" name="A"/>
            <p:cNvGrpSpPr/>
            <p:nvPr/>
          </p:nvGrpSpPr>
          <p:grpSpPr>
            <a:xfrm>
              <a:off x="3790271" y="2581900"/>
              <a:ext cx="631772" cy="631773"/>
              <a:chOff x="0" y="0"/>
              <a:chExt cx="631771" cy="631771"/>
            </a:xfrm>
          </p:grpSpPr>
          <p:sp>
            <p:nvSpPr>
              <p:cNvPr id="146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A"/>
              <p:cNvSpPr txBox="1"/>
              <p:nvPr/>
            </p:nvSpPr>
            <p:spPr>
              <a:xfrm>
                <a:off x="102624" y="183395"/>
                <a:ext cx="426524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grpSp>
          <p:nvGrpSpPr>
            <p:cNvPr id="151" name="a"/>
            <p:cNvGrpSpPr/>
            <p:nvPr/>
          </p:nvGrpSpPr>
          <p:grpSpPr>
            <a:xfrm>
              <a:off x="3201133" y="3438076"/>
              <a:ext cx="631772" cy="631772"/>
              <a:chOff x="0" y="0"/>
              <a:chExt cx="631771" cy="631771"/>
            </a:xfrm>
          </p:grpSpPr>
          <p:sp>
            <p:nvSpPr>
              <p:cNvPr id="149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a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52" name="Линия"/>
            <p:cNvSpPr/>
            <p:nvPr/>
          </p:nvSpPr>
          <p:spPr>
            <a:xfrm flipH="1">
              <a:off x="3680952" y="3150284"/>
              <a:ext cx="243530" cy="3406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55" name="+"/>
            <p:cNvGrpSpPr/>
            <p:nvPr/>
          </p:nvGrpSpPr>
          <p:grpSpPr>
            <a:xfrm>
              <a:off x="1639003" y="1125808"/>
              <a:ext cx="631772" cy="631772"/>
              <a:chOff x="0" y="0"/>
              <a:chExt cx="631771" cy="631771"/>
            </a:xfrm>
          </p:grpSpPr>
          <p:sp>
            <p:nvSpPr>
              <p:cNvPr id="153" name="Кружок"/>
              <p:cNvSpPr/>
              <p:nvPr/>
            </p:nvSpPr>
            <p:spPr>
              <a:xfrm>
                <a:off x="-1" y="-1"/>
                <a:ext cx="631773" cy="631773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+"/>
              <p:cNvSpPr txBox="1"/>
              <p:nvPr/>
            </p:nvSpPr>
            <p:spPr>
              <a:xfrm>
                <a:off x="112727" y="183395"/>
                <a:ext cx="406317" cy="2649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+</a:t>
                </a:r>
              </a:p>
            </p:txBody>
          </p:sp>
        </p:grpSp>
        <p:sp>
          <p:nvSpPr>
            <p:cNvPr id="156" name="Линия"/>
            <p:cNvSpPr/>
            <p:nvPr/>
          </p:nvSpPr>
          <p:spPr>
            <a:xfrm>
              <a:off x="1954889" y="629865"/>
              <a:ext cx="1" cy="4740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Линия"/>
            <p:cNvSpPr/>
            <p:nvPr/>
          </p:nvSpPr>
          <p:spPr>
            <a:xfrm>
              <a:off x="2196692" y="556909"/>
              <a:ext cx="558908" cy="4095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S -&gt; A + A"/>
            <p:cNvSpPr txBox="1"/>
            <p:nvPr/>
          </p:nvSpPr>
          <p:spPr>
            <a:xfrm>
              <a:off x="2377164" y="131439"/>
              <a:ext cx="778139" cy="26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400"/>
              </a:lvl1pPr>
            </a:lstStyle>
            <a:p>
              <a:r>
                <a:t>S -&gt; A + A</a:t>
              </a:r>
            </a:p>
          </p:txBody>
        </p:sp>
        <p:sp>
          <p:nvSpPr>
            <p:cNvPr id="159" name="…"/>
            <p:cNvSpPr txBox="1"/>
            <p:nvPr/>
          </p:nvSpPr>
          <p:spPr>
            <a:xfrm rot="3553942">
              <a:off x="1070019" y="3171973"/>
              <a:ext cx="208407" cy="264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r>
                <a:t>…</a:t>
              </a:r>
            </a:p>
          </p:txBody>
        </p:sp>
        <p:sp>
          <p:nvSpPr>
            <p:cNvPr id="160" name="…"/>
            <p:cNvSpPr txBox="1"/>
            <p:nvPr/>
          </p:nvSpPr>
          <p:spPr>
            <a:xfrm rot="3553942">
              <a:off x="3157490" y="3165472"/>
              <a:ext cx="208407" cy="264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r>
                <a:t>…</a:t>
              </a:r>
            </a:p>
          </p:txBody>
        </p:sp>
      </p:grpSp>
      <p:grpSp>
        <p:nvGrpSpPr>
          <p:cNvPr id="221" name="Группа"/>
          <p:cNvGrpSpPr/>
          <p:nvPr/>
        </p:nvGrpSpPr>
        <p:grpSpPr>
          <a:xfrm>
            <a:off x="7660428" y="966434"/>
            <a:ext cx="4458111" cy="4111289"/>
            <a:chOff x="0" y="0"/>
            <a:chExt cx="4458110" cy="4111287"/>
          </a:xfrm>
        </p:grpSpPr>
        <p:sp>
          <p:nvSpPr>
            <p:cNvPr id="162" name="…"/>
            <p:cNvSpPr txBox="1"/>
            <p:nvPr/>
          </p:nvSpPr>
          <p:spPr>
            <a:xfrm rot="3553942">
              <a:off x="1633126" y="2345405"/>
              <a:ext cx="210107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r>
                <a:t>…</a:t>
              </a:r>
            </a:p>
          </p:txBody>
        </p:sp>
        <p:grpSp>
          <p:nvGrpSpPr>
            <p:cNvPr id="165" name="A"/>
            <p:cNvGrpSpPr/>
            <p:nvPr/>
          </p:nvGrpSpPr>
          <p:grpSpPr>
            <a:xfrm>
              <a:off x="600123" y="863158"/>
              <a:ext cx="636925" cy="636926"/>
              <a:chOff x="0" y="0"/>
              <a:chExt cx="636924" cy="636925"/>
            </a:xfrm>
          </p:grpSpPr>
          <p:sp>
            <p:nvSpPr>
              <p:cNvPr id="163" name="Кружок"/>
              <p:cNvSpPr/>
              <p:nvPr/>
            </p:nvSpPr>
            <p:spPr>
              <a:xfrm>
                <a:off x="-1" y="0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A"/>
              <p:cNvSpPr txBox="1"/>
              <p:nvPr/>
            </p:nvSpPr>
            <p:spPr>
              <a:xfrm>
                <a:off x="103461" y="184891"/>
                <a:ext cx="430003" cy="2671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grpSp>
          <p:nvGrpSpPr>
            <p:cNvPr id="168" name="a"/>
            <p:cNvGrpSpPr/>
            <p:nvPr/>
          </p:nvGrpSpPr>
          <p:grpSpPr>
            <a:xfrm>
              <a:off x="0" y="1737181"/>
              <a:ext cx="636926" cy="636927"/>
              <a:chOff x="0" y="0"/>
              <a:chExt cx="636925" cy="636925"/>
            </a:xfrm>
          </p:grpSpPr>
          <p:sp>
            <p:nvSpPr>
              <p:cNvPr id="166" name="Кружок"/>
              <p:cNvSpPr/>
              <p:nvPr/>
            </p:nvSpPr>
            <p:spPr>
              <a:xfrm>
                <a:off x="0" y="0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a"/>
              <p:cNvSpPr txBox="1"/>
              <p:nvPr/>
            </p:nvSpPr>
            <p:spPr>
              <a:xfrm>
                <a:off x="113646" y="184891"/>
                <a:ext cx="409633" cy="2671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69" name="Линия"/>
            <p:cNvSpPr/>
            <p:nvPr/>
          </p:nvSpPr>
          <p:spPr>
            <a:xfrm flipH="1">
              <a:off x="483733" y="1447042"/>
              <a:ext cx="245517" cy="3434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72" name="A"/>
            <p:cNvGrpSpPr/>
            <p:nvPr/>
          </p:nvGrpSpPr>
          <p:grpSpPr>
            <a:xfrm>
              <a:off x="1097461" y="1737181"/>
              <a:ext cx="636925" cy="636927"/>
              <a:chOff x="0" y="0"/>
              <a:chExt cx="636924" cy="636925"/>
            </a:xfrm>
          </p:grpSpPr>
          <p:sp>
            <p:nvSpPr>
              <p:cNvPr id="170" name="Кружок"/>
              <p:cNvSpPr/>
              <p:nvPr/>
            </p:nvSpPr>
            <p:spPr>
              <a:xfrm>
                <a:off x="-1" y="0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A"/>
              <p:cNvSpPr txBox="1"/>
              <p:nvPr/>
            </p:nvSpPr>
            <p:spPr>
              <a:xfrm>
                <a:off x="103461" y="184891"/>
                <a:ext cx="430003" cy="2671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73" name="Линия"/>
            <p:cNvSpPr/>
            <p:nvPr/>
          </p:nvSpPr>
          <p:spPr>
            <a:xfrm>
              <a:off x="1098054" y="1441119"/>
              <a:ext cx="180422" cy="3289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76" name="a"/>
            <p:cNvGrpSpPr/>
            <p:nvPr/>
          </p:nvGrpSpPr>
          <p:grpSpPr>
            <a:xfrm>
              <a:off x="503518" y="2600340"/>
              <a:ext cx="636925" cy="636925"/>
              <a:chOff x="0" y="0"/>
              <a:chExt cx="636924" cy="636924"/>
            </a:xfrm>
          </p:grpSpPr>
          <p:sp>
            <p:nvSpPr>
              <p:cNvPr id="174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77" name="Линия"/>
            <p:cNvSpPr/>
            <p:nvPr/>
          </p:nvSpPr>
          <p:spPr>
            <a:xfrm flipH="1">
              <a:off x="987251" y="2310201"/>
              <a:ext cx="245517" cy="3434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80" name="A"/>
            <p:cNvGrpSpPr/>
            <p:nvPr/>
          </p:nvGrpSpPr>
          <p:grpSpPr>
            <a:xfrm>
              <a:off x="1716688" y="2611204"/>
              <a:ext cx="636926" cy="636925"/>
              <a:chOff x="0" y="0"/>
              <a:chExt cx="636925" cy="636924"/>
            </a:xfrm>
          </p:grpSpPr>
          <p:sp>
            <p:nvSpPr>
              <p:cNvPr id="178" name="Кружок"/>
              <p:cNvSpPr/>
              <p:nvPr/>
            </p:nvSpPr>
            <p:spPr>
              <a:xfrm>
                <a:off x="0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A"/>
              <p:cNvSpPr txBox="1"/>
              <p:nvPr/>
            </p:nvSpPr>
            <p:spPr>
              <a:xfrm>
                <a:off x="103461" y="184890"/>
                <a:ext cx="430003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grpSp>
          <p:nvGrpSpPr>
            <p:cNvPr id="183" name="a"/>
            <p:cNvGrpSpPr/>
            <p:nvPr/>
          </p:nvGrpSpPr>
          <p:grpSpPr>
            <a:xfrm>
              <a:off x="1122745" y="3474363"/>
              <a:ext cx="636925" cy="636925"/>
              <a:chOff x="0" y="0"/>
              <a:chExt cx="636924" cy="636924"/>
            </a:xfrm>
          </p:grpSpPr>
          <p:sp>
            <p:nvSpPr>
              <p:cNvPr id="181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84" name="Линия"/>
            <p:cNvSpPr/>
            <p:nvPr/>
          </p:nvSpPr>
          <p:spPr>
            <a:xfrm flipH="1">
              <a:off x="1606477" y="3184224"/>
              <a:ext cx="245517" cy="3434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87" name="S"/>
            <p:cNvGrpSpPr/>
            <p:nvPr/>
          </p:nvGrpSpPr>
          <p:grpSpPr>
            <a:xfrm>
              <a:off x="1652371" y="0"/>
              <a:ext cx="636925" cy="636925"/>
              <a:chOff x="0" y="0"/>
              <a:chExt cx="636924" cy="636924"/>
            </a:xfrm>
          </p:grpSpPr>
          <p:sp>
            <p:nvSpPr>
              <p:cNvPr id="185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6" name="S"/>
              <p:cNvSpPr txBox="1"/>
              <p:nvPr/>
            </p:nvSpPr>
            <p:spPr>
              <a:xfrm>
                <a:off x="103461" y="184890"/>
                <a:ext cx="430003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S</a:t>
                </a:r>
              </a:p>
            </p:txBody>
          </p:sp>
        </p:grpSp>
        <p:sp>
          <p:nvSpPr>
            <p:cNvPr id="188" name="Линия"/>
            <p:cNvSpPr/>
            <p:nvPr/>
          </p:nvSpPr>
          <p:spPr>
            <a:xfrm flipH="1">
              <a:off x="1108423" y="502411"/>
              <a:ext cx="579339" cy="4305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…"/>
            <p:cNvSpPr txBox="1"/>
            <p:nvPr/>
          </p:nvSpPr>
          <p:spPr>
            <a:xfrm rot="3553942">
              <a:off x="3737623" y="2337160"/>
              <a:ext cx="210108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r>
                <a:t>…</a:t>
              </a:r>
            </a:p>
          </p:txBody>
        </p:sp>
        <p:grpSp>
          <p:nvGrpSpPr>
            <p:cNvPr id="192" name="B"/>
            <p:cNvGrpSpPr/>
            <p:nvPr/>
          </p:nvGrpSpPr>
          <p:grpSpPr>
            <a:xfrm>
              <a:off x="2704620" y="854913"/>
              <a:ext cx="636925" cy="636925"/>
              <a:chOff x="0" y="0"/>
              <a:chExt cx="636924" cy="636924"/>
            </a:xfrm>
          </p:grpSpPr>
          <p:sp>
            <p:nvSpPr>
              <p:cNvPr id="190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1" name="B"/>
              <p:cNvSpPr txBox="1"/>
              <p:nvPr/>
            </p:nvSpPr>
            <p:spPr>
              <a:xfrm>
                <a:off x="103461" y="184890"/>
                <a:ext cx="430003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>
                    <a:solidFill>
                      <a:srgbClr val="FF0300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195" name="a"/>
            <p:cNvGrpSpPr/>
            <p:nvPr/>
          </p:nvGrpSpPr>
          <p:grpSpPr>
            <a:xfrm>
              <a:off x="2104498" y="1728936"/>
              <a:ext cx="636925" cy="636925"/>
              <a:chOff x="0" y="0"/>
              <a:chExt cx="636924" cy="636924"/>
            </a:xfrm>
          </p:grpSpPr>
          <p:sp>
            <p:nvSpPr>
              <p:cNvPr id="193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4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196" name="Линия"/>
            <p:cNvSpPr/>
            <p:nvPr/>
          </p:nvSpPr>
          <p:spPr>
            <a:xfrm flipH="1">
              <a:off x="2588229" y="1438797"/>
              <a:ext cx="245517" cy="343476"/>
            </a:xfrm>
            <a:prstGeom prst="line">
              <a:avLst/>
            </a:prstGeom>
            <a:noFill/>
            <a:ln w="25400" cap="flat">
              <a:solidFill>
                <a:srgbClr val="7E7E7E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99" name="A"/>
            <p:cNvGrpSpPr/>
            <p:nvPr/>
          </p:nvGrpSpPr>
          <p:grpSpPr>
            <a:xfrm>
              <a:off x="3201959" y="1728936"/>
              <a:ext cx="636925" cy="636925"/>
              <a:chOff x="0" y="0"/>
              <a:chExt cx="636924" cy="636924"/>
            </a:xfrm>
          </p:grpSpPr>
          <p:sp>
            <p:nvSpPr>
              <p:cNvPr id="197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8" name="A"/>
              <p:cNvSpPr txBox="1"/>
              <p:nvPr/>
            </p:nvSpPr>
            <p:spPr>
              <a:xfrm>
                <a:off x="103461" y="184890"/>
                <a:ext cx="430003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200" name="Линия"/>
            <p:cNvSpPr/>
            <p:nvPr/>
          </p:nvSpPr>
          <p:spPr>
            <a:xfrm>
              <a:off x="3202552" y="1432874"/>
              <a:ext cx="180423" cy="328921"/>
            </a:xfrm>
            <a:prstGeom prst="line">
              <a:avLst/>
            </a:prstGeom>
            <a:noFill/>
            <a:ln w="25400" cap="flat">
              <a:solidFill>
                <a:srgbClr val="7E7E7E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03" name="a"/>
            <p:cNvGrpSpPr/>
            <p:nvPr/>
          </p:nvGrpSpPr>
          <p:grpSpPr>
            <a:xfrm>
              <a:off x="2608016" y="2592094"/>
              <a:ext cx="636925" cy="636925"/>
              <a:chOff x="0" y="0"/>
              <a:chExt cx="636924" cy="636924"/>
            </a:xfrm>
          </p:grpSpPr>
          <p:sp>
            <p:nvSpPr>
              <p:cNvPr id="201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2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204" name="Линия"/>
            <p:cNvSpPr/>
            <p:nvPr/>
          </p:nvSpPr>
          <p:spPr>
            <a:xfrm flipH="1">
              <a:off x="3091749" y="2301956"/>
              <a:ext cx="245517" cy="3434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07" name="A"/>
            <p:cNvGrpSpPr/>
            <p:nvPr/>
          </p:nvGrpSpPr>
          <p:grpSpPr>
            <a:xfrm>
              <a:off x="3821186" y="2602959"/>
              <a:ext cx="636925" cy="636926"/>
              <a:chOff x="0" y="0"/>
              <a:chExt cx="636924" cy="636925"/>
            </a:xfrm>
          </p:grpSpPr>
          <p:sp>
            <p:nvSpPr>
              <p:cNvPr id="205" name="Кружок"/>
              <p:cNvSpPr/>
              <p:nvPr/>
            </p:nvSpPr>
            <p:spPr>
              <a:xfrm>
                <a:off x="-1" y="0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6" name="A"/>
              <p:cNvSpPr txBox="1"/>
              <p:nvPr/>
            </p:nvSpPr>
            <p:spPr>
              <a:xfrm>
                <a:off x="103461" y="184891"/>
                <a:ext cx="430003" cy="2671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grpSp>
          <p:nvGrpSpPr>
            <p:cNvPr id="210" name="a"/>
            <p:cNvGrpSpPr/>
            <p:nvPr/>
          </p:nvGrpSpPr>
          <p:grpSpPr>
            <a:xfrm>
              <a:off x="3227243" y="3466118"/>
              <a:ext cx="636925" cy="636925"/>
              <a:chOff x="0" y="0"/>
              <a:chExt cx="636924" cy="636924"/>
            </a:xfrm>
          </p:grpSpPr>
          <p:sp>
            <p:nvSpPr>
              <p:cNvPr id="208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9" name="a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a</a:t>
                </a:r>
              </a:p>
            </p:txBody>
          </p:sp>
        </p:grpSp>
        <p:sp>
          <p:nvSpPr>
            <p:cNvPr id="211" name="Линия"/>
            <p:cNvSpPr/>
            <p:nvPr/>
          </p:nvSpPr>
          <p:spPr>
            <a:xfrm flipH="1">
              <a:off x="3710975" y="3175979"/>
              <a:ext cx="245518" cy="3434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14" name="+"/>
            <p:cNvGrpSpPr/>
            <p:nvPr/>
          </p:nvGrpSpPr>
          <p:grpSpPr>
            <a:xfrm>
              <a:off x="1652371" y="1134990"/>
              <a:ext cx="636925" cy="636925"/>
              <a:chOff x="0" y="0"/>
              <a:chExt cx="636924" cy="636924"/>
            </a:xfrm>
          </p:grpSpPr>
          <p:sp>
            <p:nvSpPr>
              <p:cNvPr id="212" name="Кружок"/>
              <p:cNvSpPr/>
              <p:nvPr/>
            </p:nvSpPr>
            <p:spPr>
              <a:xfrm>
                <a:off x="-1" y="-1"/>
                <a:ext cx="636926" cy="636926"/>
              </a:xfrm>
              <a:prstGeom prst="ellipse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3" name="+"/>
              <p:cNvSpPr txBox="1"/>
              <p:nvPr/>
            </p:nvSpPr>
            <p:spPr>
              <a:xfrm>
                <a:off x="113646" y="184890"/>
                <a:ext cx="409632" cy="26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/>
              </a:lstStyle>
              <a:p>
                <a:r>
                  <a:t>+</a:t>
                </a:r>
              </a:p>
            </p:txBody>
          </p:sp>
        </p:grpSp>
        <p:sp>
          <p:nvSpPr>
            <p:cNvPr id="215" name="Линия"/>
            <p:cNvSpPr/>
            <p:nvPr/>
          </p:nvSpPr>
          <p:spPr>
            <a:xfrm>
              <a:off x="1970833" y="635002"/>
              <a:ext cx="2" cy="4778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Линия"/>
            <p:cNvSpPr/>
            <p:nvPr/>
          </p:nvSpPr>
          <p:spPr>
            <a:xfrm>
              <a:off x="2214609" y="561451"/>
              <a:ext cx="563466" cy="412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S -&gt; A + B"/>
            <p:cNvSpPr txBox="1"/>
            <p:nvPr/>
          </p:nvSpPr>
          <p:spPr>
            <a:xfrm>
              <a:off x="2418160" y="145850"/>
              <a:ext cx="778129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400"/>
              </a:lvl1pPr>
            </a:lstStyle>
            <a:p>
              <a:r>
                <a:t>S -&gt; A + B</a:t>
              </a:r>
            </a:p>
          </p:txBody>
        </p:sp>
        <p:sp>
          <p:nvSpPr>
            <p:cNvPr id="218" name="&lt;-OR-&gt;"/>
            <p:cNvSpPr txBox="1"/>
            <p:nvPr/>
          </p:nvSpPr>
          <p:spPr>
            <a:xfrm>
              <a:off x="2694434" y="1515104"/>
              <a:ext cx="599353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400">
                  <a:solidFill>
                    <a:srgbClr val="FF0600"/>
                  </a:solidFill>
                </a:defRPr>
              </a:lvl1pPr>
            </a:lstStyle>
            <a:p>
              <a:r>
                <a:t>&lt;-OR-&gt;</a:t>
              </a:r>
            </a:p>
          </p:txBody>
        </p:sp>
        <p:sp>
          <p:nvSpPr>
            <p:cNvPr id="219" name="…"/>
            <p:cNvSpPr txBox="1"/>
            <p:nvPr/>
          </p:nvSpPr>
          <p:spPr>
            <a:xfrm rot="3553942">
              <a:off x="1078746" y="3204629"/>
              <a:ext cx="210108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r>
                <a:t>…</a:t>
              </a:r>
            </a:p>
          </p:txBody>
        </p:sp>
        <p:sp>
          <p:nvSpPr>
            <p:cNvPr id="220" name="…"/>
            <p:cNvSpPr txBox="1"/>
            <p:nvPr/>
          </p:nvSpPr>
          <p:spPr>
            <a:xfrm rot="3553942">
              <a:off x="3155208" y="3204629"/>
              <a:ext cx="210107" cy="267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r>
                <a:t>…</a:t>
              </a:r>
            </a:p>
          </p:txBody>
        </p:sp>
      </p:grpSp>
      <p:sp>
        <p:nvSpPr>
          <p:cNvPr id="222" name="Таким образом заданная грамматика описывает цепочки следующего вида:…"/>
          <p:cNvSpPr txBox="1"/>
          <p:nvPr/>
        </p:nvSpPr>
        <p:spPr>
          <a:xfrm>
            <a:off x="121481" y="5498859"/>
            <a:ext cx="7528170" cy="1209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Таким образом заданная грамматика описывает цепочки следующего вида:</a:t>
            </a:r>
          </a:p>
          <a:p>
            <a:pPr marL="300789" indent="-300789">
              <a:buSzPct val="100000"/>
              <a:buAutoNum type="arabicParenR"/>
            </a:pPr>
            <a:r>
              <a:t>n символов ‘a’ в начале цепочки, где n&gt;0</a:t>
            </a:r>
          </a:p>
          <a:p>
            <a:pPr marL="300789" indent="-300789">
              <a:buSzPct val="100000"/>
              <a:buAutoNum type="arabicParenR"/>
            </a:pPr>
            <a:r>
              <a:t>Затем символ ‘+’</a:t>
            </a:r>
          </a:p>
          <a:p>
            <a:pPr marL="300789" indent="-300789">
              <a:buSzPct val="100000"/>
              <a:buAutoNum type="arabicParenR"/>
            </a:pPr>
            <a:r>
              <a:t>И m символов ‘a’ до конца строки, где m&gt;0</a:t>
            </a:r>
          </a:p>
        </p:txBody>
      </p:sp>
      <p:sp>
        <p:nvSpPr>
          <p:cNvPr id="223" name="Регулярное выражение для данной грамматики могло бы иметь вид:…"/>
          <p:cNvSpPr txBox="1"/>
          <p:nvPr/>
        </p:nvSpPr>
        <p:spPr>
          <a:xfrm>
            <a:off x="5196065" y="5937009"/>
            <a:ext cx="6940357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t">
            <a:spAutoFit/>
          </a:bodyPr>
          <a:lstStyle/>
          <a:p>
            <a:r>
              <a:t>Регулярное выражение для данной грамматики могло бы иметь вид:</a:t>
            </a:r>
          </a:p>
          <a:p>
            <a:pPr algn="ctr">
              <a:defRPr b="1"/>
            </a:pPr>
            <a:r>
              <a:t>a</a:t>
            </a:r>
            <a:r>
              <a:rPr lang="en-US" sz="2400">
                <a:ea typeface="+mj-lt"/>
                <a:cs typeface="+mj-lt"/>
              </a:rPr>
              <a:t>⁺</a:t>
            </a:r>
            <a:r>
              <a:rPr lang="ru-RU"/>
              <a:t>+</a:t>
            </a:r>
            <a:r>
              <a:t>a</a:t>
            </a:r>
            <a:r>
              <a:rPr lang="en-US" sz="2400">
                <a:ea typeface="+mj-lt"/>
                <a:cs typeface="+mj-lt"/>
              </a:rPr>
              <a:t>⁺</a:t>
            </a:r>
            <a:endParaRPr lang="ru-RU"/>
          </a:p>
        </p:txBody>
      </p:sp>
      <p:sp>
        <p:nvSpPr>
          <p:cNvPr id="224" name="Заголовок 1"/>
          <p:cNvSpPr txBox="1"/>
          <p:nvPr/>
        </p:nvSpPr>
        <p:spPr>
          <a:xfrm>
            <a:off x="885880" y="-91325"/>
            <a:ext cx="1051560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а) Выбрать грамматику в упр. 8.5 задачника. Какие цепочки она описывает?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Заголовок 1"/>
          <p:cNvSpPr txBox="1">
            <a:spLocks noGrp="1"/>
          </p:cNvSpPr>
          <p:nvPr>
            <p:ph type="title"/>
          </p:nvPr>
        </p:nvSpPr>
        <p:spPr>
          <a:xfrm>
            <a:off x="755822" y="47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а) Выбрать грамматику в упр. 8.5 задачника. Какие цепочки она описывает?</a:t>
            </a:r>
          </a:p>
        </p:txBody>
      </p:sp>
      <p:sp>
        <p:nvSpPr>
          <p:cNvPr id="227" name="TextBox 7"/>
          <p:cNvSpPr txBox="1"/>
          <p:nvPr/>
        </p:nvSpPr>
        <p:spPr>
          <a:xfrm>
            <a:off x="760270" y="3317159"/>
            <a:ext cx="4643027" cy="628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/>
            <a:r>
              <a:t>Пример цепочек, которые </a:t>
            </a:r>
            <a:r>
              <a:rPr b="1" i="1"/>
              <a:t>подходят:</a:t>
            </a:r>
          </a:p>
          <a:p>
            <a:pPr algn="ctr">
              <a:defRPr sz="4400"/>
            </a:pPr>
            <a:r>
              <a:t>a+a</a:t>
            </a:r>
          </a:p>
          <a:p>
            <a:pPr algn="ctr">
              <a:defRPr sz="4400"/>
            </a:pPr>
            <a:r>
              <a:t>aa+aa</a:t>
            </a:r>
          </a:p>
          <a:p>
            <a:pPr algn="ctr">
              <a:defRPr sz="4400"/>
            </a:pPr>
            <a:r>
              <a:t>a+aa</a:t>
            </a:r>
          </a:p>
          <a:p>
            <a:pPr algn="ctr">
              <a:defRPr sz="4400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</p:txBody>
      </p:sp>
      <p:sp>
        <p:nvSpPr>
          <p:cNvPr id="228" name="TextBox 7"/>
          <p:cNvSpPr txBox="1"/>
          <p:nvPr/>
        </p:nvSpPr>
        <p:spPr>
          <a:xfrm>
            <a:off x="6410037" y="3295038"/>
            <a:ext cx="4643026" cy="6975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/>
            <a:r>
              <a:t>Пример цепочек, которые </a:t>
            </a:r>
            <a:r>
              <a:rPr b="1"/>
              <a:t>не </a:t>
            </a:r>
            <a:r>
              <a:rPr b="1" i="1"/>
              <a:t>подходят:</a:t>
            </a:r>
          </a:p>
          <a:p>
            <a:pPr algn="ctr">
              <a:defRPr sz="4400"/>
            </a:pPr>
            <a:r>
              <a:t>a</a:t>
            </a:r>
          </a:p>
          <a:p>
            <a:pPr algn="ctr">
              <a:defRPr sz="4400"/>
            </a:pPr>
            <a:r>
              <a:t>a+</a:t>
            </a:r>
          </a:p>
          <a:p>
            <a:pPr algn="ctr">
              <a:defRPr sz="4400"/>
            </a:pPr>
            <a:r>
              <a:t>+a</a:t>
            </a:r>
          </a:p>
          <a:p>
            <a:pPr algn="ctr">
              <a:defRPr sz="4400"/>
            </a:pPr>
            <a:r>
              <a:t>a+a+a</a:t>
            </a:r>
          </a:p>
          <a:p>
            <a:pPr algn="ctr">
              <a:defRPr sz="4400"/>
            </a:pPr>
            <a:r>
              <a:t>+</a:t>
            </a:r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  <a:p>
            <a:pPr algn="ctr">
              <a:defRPr b="1" i="1"/>
            </a:pPr>
            <a:endParaRPr/>
          </a:p>
        </p:txBody>
      </p:sp>
      <p:sp>
        <p:nvSpPr>
          <p:cNvPr id="229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</a:pPr>
            <a:r>
              <a:t>i) S → A + A | A + B</a:t>
            </a:r>
          </a:p>
          <a:p>
            <a:pPr marL="0" lvl="1" indent="228600">
              <a:buSzTx/>
              <a:buNone/>
            </a:pPr>
            <a:r>
              <a:t>   A → aA | a</a:t>
            </a:r>
          </a:p>
          <a:p>
            <a:pPr marL="0" lvl="1" indent="228600">
              <a:buSzTx/>
              <a:buNone/>
            </a:pPr>
            <a:r>
              <a:t>   B → A |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F6177-C9B7-4B79-A07E-874F110675C4}"/>
              </a:ext>
            </a:extLst>
          </p:cNvPr>
          <p:cNvSpPr txBox="1"/>
          <p:nvPr/>
        </p:nvSpPr>
        <p:spPr>
          <a:xfrm>
            <a:off x="759941" y="1151237"/>
            <a:ext cx="274319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/>
              <a:t>Примеры</a:t>
            </a:r>
            <a:endParaRPr kumimoji="0" lang="ru-RU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+"/>
          <p:cNvGrpSpPr/>
          <p:nvPr/>
        </p:nvGrpSpPr>
        <p:grpSpPr>
          <a:xfrm>
            <a:off x="7723369" y="4344141"/>
            <a:ext cx="794147" cy="794149"/>
            <a:chOff x="0" y="0"/>
            <a:chExt cx="794146" cy="794147"/>
          </a:xfrm>
        </p:grpSpPr>
        <p:sp>
          <p:nvSpPr>
            <p:cNvPr id="231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2" name="+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234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б) Найти и удалить бесплодные синтаксические переменные.</a:t>
            </a:r>
          </a:p>
        </p:txBody>
      </p:sp>
      <p:sp>
        <p:nvSpPr>
          <p:cNvPr id="235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</a:pPr>
            <a:r>
              <a:t>i) S → A + A | A + B</a:t>
            </a:r>
          </a:p>
          <a:p>
            <a:pPr marL="0" lvl="1" indent="228600">
              <a:buSzTx/>
              <a:buNone/>
            </a:pPr>
            <a:r>
              <a:t>   A → aA | a</a:t>
            </a:r>
          </a:p>
          <a:p>
            <a:pPr marL="0" lvl="1" indent="228600">
              <a:buSzTx/>
              <a:buNone/>
            </a:pPr>
            <a:r>
              <a:t>   B → A | a</a:t>
            </a:r>
          </a:p>
        </p:txBody>
      </p:sp>
      <p:sp>
        <p:nvSpPr>
          <p:cNvPr id="236" name="Цепочка: a+a"/>
          <p:cNvSpPr txBox="1"/>
          <p:nvPr/>
        </p:nvSpPr>
        <p:spPr>
          <a:xfrm>
            <a:off x="5694741" y="1813555"/>
            <a:ext cx="1787534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a+a</a:t>
            </a:r>
          </a:p>
        </p:txBody>
      </p:sp>
      <p:grpSp>
        <p:nvGrpSpPr>
          <p:cNvPr id="239" name="B"/>
          <p:cNvGrpSpPr/>
          <p:nvPr/>
        </p:nvGrpSpPr>
        <p:grpSpPr>
          <a:xfrm>
            <a:off x="8843116" y="3883056"/>
            <a:ext cx="794147" cy="794147"/>
            <a:chOff x="0" y="0"/>
            <a:chExt cx="794146" cy="794146"/>
          </a:xfrm>
        </p:grpSpPr>
        <p:sp>
          <p:nvSpPr>
            <p:cNvPr id="23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8" name="B"/>
            <p:cNvSpPr txBox="1"/>
            <p:nvPr/>
          </p:nvSpPr>
          <p:spPr>
            <a:xfrm>
              <a:off x="154399" y="230530"/>
              <a:ext cx="4853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B</a:t>
              </a:r>
            </a:p>
          </p:txBody>
        </p:sp>
      </p:grpSp>
      <p:grpSp>
        <p:nvGrpSpPr>
          <p:cNvPr id="242" name="a"/>
          <p:cNvGrpSpPr/>
          <p:nvPr/>
        </p:nvGrpSpPr>
        <p:grpSpPr>
          <a:xfrm>
            <a:off x="8843116" y="5291870"/>
            <a:ext cx="794147" cy="794147"/>
            <a:chOff x="0" y="0"/>
            <a:chExt cx="794146" cy="794146"/>
          </a:xfrm>
        </p:grpSpPr>
        <p:sp>
          <p:nvSpPr>
            <p:cNvPr id="24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1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245" name="S"/>
          <p:cNvGrpSpPr/>
          <p:nvPr/>
        </p:nvGrpSpPr>
        <p:grpSpPr>
          <a:xfrm>
            <a:off x="7723369" y="2888611"/>
            <a:ext cx="794147" cy="794149"/>
            <a:chOff x="0" y="0"/>
            <a:chExt cx="794146" cy="794147"/>
          </a:xfrm>
        </p:grpSpPr>
        <p:sp>
          <p:nvSpPr>
            <p:cNvPr id="243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4" name="S"/>
            <p:cNvSpPr txBox="1"/>
            <p:nvPr/>
          </p:nvSpPr>
          <p:spPr>
            <a:xfrm>
              <a:off x="154399" y="230530"/>
              <a:ext cx="4853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248" name="A"/>
          <p:cNvGrpSpPr/>
          <p:nvPr/>
        </p:nvGrpSpPr>
        <p:grpSpPr>
          <a:xfrm>
            <a:off x="6688618" y="3883056"/>
            <a:ext cx="794147" cy="794147"/>
            <a:chOff x="0" y="0"/>
            <a:chExt cx="794146" cy="794146"/>
          </a:xfrm>
        </p:grpSpPr>
        <p:sp>
          <p:nvSpPr>
            <p:cNvPr id="246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7" name="A"/>
            <p:cNvSpPr txBox="1"/>
            <p:nvPr/>
          </p:nvSpPr>
          <p:spPr>
            <a:xfrm>
              <a:off x="154399" y="230530"/>
              <a:ext cx="4853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249" name="Линия"/>
          <p:cNvSpPr/>
          <p:nvPr/>
        </p:nvSpPr>
        <p:spPr>
          <a:xfrm>
            <a:off x="8460417" y="3493994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0" name="Линия"/>
          <p:cNvSpPr/>
          <p:nvPr/>
        </p:nvSpPr>
        <p:spPr>
          <a:xfrm flipH="1">
            <a:off x="7348328" y="3528912"/>
            <a:ext cx="442767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1" name="Линия"/>
          <p:cNvSpPr/>
          <p:nvPr/>
        </p:nvSpPr>
        <p:spPr>
          <a:xfrm>
            <a:off x="9240188" y="4668461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54" name="a"/>
          <p:cNvGrpSpPr/>
          <p:nvPr/>
        </p:nvGrpSpPr>
        <p:grpSpPr>
          <a:xfrm>
            <a:off x="6688618" y="5298287"/>
            <a:ext cx="794147" cy="794147"/>
            <a:chOff x="0" y="0"/>
            <a:chExt cx="794146" cy="794146"/>
          </a:xfrm>
        </p:grpSpPr>
        <p:sp>
          <p:nvSpPr>
            <p:cNvPr id="252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3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255" name="Линия"/>
          <p:cNvSpPr/>
          <p:nvPr/>
        </p:nvSpPr>
        <p:spPr>
          <a:xfrm>
            <a:off x="7085689" y="467488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Линия"/>
          <p:cNvSpPr/>
          <p:nvPr/>
        </p:nvSpPr>
        <p:spPr>
          <a:xfrm flipV="1">
            <a:off x="9708828" y="3824273"/>
            <a:ext cx="425180" cy="377870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7" name="Порождающий"/>
          <p:cNvSpPr txBox="1"/>
          <p:nvPr/>
        </p:nvSpPr>
        <p:spPr>
          <a:xfrm>
            <a:off x="10152197" y="3455496"/>
            <a:ext cx="272892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Порождающий</a:t>
            </a:r>
          </a:p>
        </p:txBody>
      </p:sp>
      <p:sp>
        <p:nvSpPr>
          <p:cNvPr id="258" name="Овал"/>
          <p:cNvSpPr/>
          <p:nvPr/>
        </p:nvSpPr>
        <p:spPr>
          <a:xfrm rot="20028981">
            <a:off x="8085548" y="2334377"/>
            <a:ext cx="1171867" cy="4202967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59" name="Овал"/>
          <p:cNvSpPr/>
          <p:nvPr/>
        </p:nvSpPr>
        <p:spPr>
          <a:xfrm>
            <a:off x="6456150" y="3659442"/>
            <a:ext cx="1259081" cy="2613879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60" name="Линия"/>
          <p:cNvSpPr/>
          <p:nvPr/>
        </p:nvSpPr>
        <p:spPr>
          <a:xfrm>
            <a:off x="6305879" y="3544385"/>
            <a:ext cx="396342" cy="396343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1" name="Порождающий"/>
          <p:cNvSpPr txBox="1"/>
          <p:nvPr/>
        </p:nvSpPr>
        <p:spPr>
          <a:xfrm>
            <a:off x="4992651" y="3201076"/>
            <a:ext cx="2728929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Порождающий</a:t>
            </a:r>
          </a:p>
        </p:txBody>
      </p:sp>
      <p:sp>
        <p:nvSpPr>
          <p:cNvPr id="262" name="Овал"/>
          <p:cNvSpPr/>
          <p:nvPr/>
        </p:nvSpPr>
        <p:spPr>
          <a:xfrm>
            <a:off x="8610651" y="3659442"/>
            <a:ext cx="1259081" cy="2613879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63" name="Линия"/>
          <p:cNvSpPr/>
          <p:nvPr/>
        </p:nvSpPr>
        <p:spPr>
          <a:xfrm flipV="1">
            <a:off x="8338904" y="2509346"/>
            <a:ext cx="425181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4" name="Порождающий"/>
          <p:cNvSpPr txBox="1"/>
          <p:nvPr/>
        </p:nvSpPr>
        <p:spPr>
          <a:xfrm>
            <a:off x="8782274" y="2140567"/>
            <a:ext cx="2728929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Порождающий</a:t>
            </a:r>
          </a:p>
        </p:txBody>
      </p:sp>
      <p:sp>
        <p:nvSpPr>
          <p:cNvPr id="265" name="Все приведенные синтаксические…"/>
          <p:cNvSpPr txBox="1"/>
          <p:nvPr/>
        </p:nvSpPr>
        <p:spPr>
          <a:xfrm>
            <a:off x="600892" y="5669225"/>
            <a:ext cx="5426679" cy="760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i="1"/>
            </a:pPr>
            <a:r>
              <a:t>Все приведенные синтаксические </a:t>
            </a:r>
          </a:p>
          <a:p>
            <a:pPr>
              <a:defRPr sz="2400" i="1"/>
            </a:pPr>
            <a:r>
              <a:t>переменные являются порождающими.</a:t>
            </a:r>
          </a:p>
        </p:txBody>
      </p:sp>
      <p:sp>
        <p:nvSpPr>
          <p:cNvPr id="266" name="Линия"/>
          <p:cNvSpPr/>
          <p:nvPr/>
        </p:nvSpPr>
        <p:spPr>
          <a:xfrm>
            <a:off x="8120442" y="3720733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б) Найти и удалить бесплодные синтаксические переменные."/>
          <p:cNvSpPr txBox="1">
            <a:spLocks noGrp="1"/>
          </p:cNvSpPr>
          <p:nvPr>
            <p:ph type="title" idx="4294967295"/>
          </p:nvPr>
        </p:nvSpPr>
        <p:spPr>
          <a:xfrm>
            <a:off x="0" y="9581"/>
            <a:ext cx="12192000" cy="74579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/>
              <a:t>б) </a:t>
            </a:r>
            <a:r>
              <a:rPr dirty="0" err="1"/>
              <a:t>Найти</a:t>
            </a:r>
            <a:r>
              <a:rPr dirty="0"/>
              <a:t> и </a:t>
            </a:r>
            <a:r>
              <a:rPr dirty="0" err="1"/>
              <a:t>удалить</a:t>
            </a:r>
            <a:r>
              <a:rPr dirty="0"/>
              <a:t> </a:t>
            </a:r>
            <a:r>
              <a:rPr dirty="0" err="1"/>
              <a:t>бесплодные</a:t>
            </a:r>
            <a:r>
              <a:rPr dirty="0"/>
              <a:t> </a:t>
            </a:r>
            <a:r>
              <a:rPr dirty="0" err="1"/>
              <a:t>синтаксические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.</a:t>
            </a:r>
          </a:p>
        </p:txBody>
      </p:sp>
      <p:sp>
        <p:nvSpPr>
          <p:cNvPr id="269" name="i) S → A + A | A + B…"/>
          <p:cNvSpPr txBox="1">
            <a:spLocks noGrp="1"/>
          </p:cNvSpPr>
          <p:nvPr>
            <p:ph type="body" sz="quarter" idx="4294967295"/>
          </p:nvPr>
        </p:nvSpPr>
        <p:spPr>
          <a:xfrm>
            <a:off x="378863" y="1533565"/>
            <a:ext cx="3182846" cy="1529186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</a:pPr>
            <a:r>
              <a:rPr dirty="0" err="1"/>
              <a:t>i</a:t>
            </a:r>
            <a:r>
              <a:rPr dirty="0"/>
              <a:t>) S → A + A | A + B</a:t>
            </a:r>
          </a:p>
          <a:p>
            <a:pPr marL="0" lvl="1" indent="228600">
              <a:buSzTx/>
              <a:buNone/>
            </a:pPr>
            <a:r>
              <a:rPr dirty="0"/>
              <a:t>   A → </a:t>
            </a:r>
            <a:r>
              <a:rPr dirty="0" err="1"/>
              <a:t>aA</a:t>
            </a:r>
            <a:r>
              <a:rPr dirty="0"/>
              <a:t> | a</a:t>
            </a:r>
          </a:p>
          <a:p>
            <a:pPr marL="0" lvl="1" indent="228600">
              <a:buSzTx/>
              <a:buNone/>
            </a:pPr>
            <a:r>
              <a:rPr dirty="0"/>
              <a:t>   B → A | a</a:t>
            </a:r>
          </a:p>
        </p:txBody>
      </p:sp>
      <p:sp>
        <p:nvSpPr>
          <p:cNvPr id="270" name="Множество всех переменных N = {A, B, S}.…"/>
          <p:cNvSpPr txBox="1"/>
          <p:nvPr/>
        </p:nvSpPr>
        <p:spPr>
          <a:xfrm>
            <a:off x="5363739" y="755374"/>
            <a:ext cx="6828261" cy="6309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240631" indent="-240631">
              <a:buSzPct val="100000"/>
              <a:buAutoNum type="arabicPeriod"/>
            </a:pPr>
            <a:r>
              <a:rPr sz="1600" dirty="0" err="1"/>
              <a:t>Множество</a:t>
            </a:r>
            <a:r>
              <a:rPr sz="1600" dirty="0"/>
              <a:t> </a:t>
            </a:r>
            <a:r>
              <a:rPr sz="1600" dirty="0" err="1"/>
              <a:t>всех</a:t>
            </a:r>
            <a:r>
              <a:rPr sz="1600" dirty="0"/>
              <a:t> </a:t>
            </a:r>
            <a:r>
              <a:rPr sz="1600" dirty="0" err="1"/>
              <a:t>переменных</a:t>
            </a:r>
            <a:r>
              <a:rPr sz="1600" dirty="0"/>
              <a:t> N = {A, B, S}.</a:t>
            </a:r>
            <a:r>
              <a:rPr lang="ru-RU" sz="1600" dirty="0"/>
              <a:t/>
            </a:r>
            <a:br>
              <a:rPr lang="ru-RU" sz="1600" dirty="0"/>
            </a:br>
            <a:r>
              <a:rPr sz="1600" dirty="0" err="1"/>
              <a:t>Найдем</a:t>
            </a:r>
            <a:r>
              <a:rPr sz="1600" dirty="0"/>
              <a:t> </a:t>
            </a:r>
            <a:r>
              <a:rPr sz="1600" dirty="0" err="1"/>
              <a:t>переменные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N, </a:t>
            </a:r>
            <a:r>
              <a:rPr sz="1600" dirty="0" err="1"/>
              <a:t>для</a:t>
            </a:r>
            <a:r>
              <a:rPr sz="1600" dirty="0"/>
              <a:t> </a:t>
            </a:r>
            <a:r>
              <a:rPr sz="1600" dirty="0" err="1"/>
              <a:t>которых</a:t>
            </a:r>
            <a:r>
              <a:rPr sz="1600" dirty="0"/>
              <a:t> </a:t>
            </a:r>
            <a:r>
              <a:rPr sz="1600" dirty="0" err="1"/>
              <a:t>есть</a:t>
            </a:r>
            <a:r>
              <a:rPr sz="1600" dirty="0"/>
              <a:t> БНФ с </a:t>
            </a:r>
            <a:r>
              <a:rPr sz="1600" dirty="0" err="1"/>
              <a:t>пустой</a:t>
            </a:r>
            <a:r>
              <a:rPr sz="1600" dirty="0"/>
              <a:t> </a:t>
            </a:r>
            <a:r>
              <a:rPr sz="1600" dirty="0" err="1"/>
              <a:t>правой</a:t>
            </a:r>
            <a:r>
              <a:rPr sz="1600" dirty="0"/>
              <a:t/>
            </a:r>
            <a:br>
              <a:rPr sz="1600" dirty="0"/>
            </a:br>
            <a:r>
              <a:rPr sz="1600" dirty="0" err="1"/>
              <a:t>частью</a:t>
            </a:r>
            <a:r>
              <a:rPr lang="en-US" sz="1600" dirty="0"/>
              <a:t>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/>
              <a:t>W</a:t>
            </a:r>
            <a:r>
              <a:rPr lang="en-US" sz="1600" baseline="-5998" dirty="0"/>
              <a:t>0</a:t>
            </a:r>
            <a:r>
              <a:rPr lang="en-US" sz="1600" dirty="0"/>
              <a:t> = {}</a:t>
            </a:r>
            <a:r>
              <a:rPr lang="ru-RU" sz="1600" dirty="0"/>
              <a:t>.</a:t>
            </a:r>
            <a:br>
              <a:rPr lang="ru-RU" sz="1600" dirty="0"/>
            </a:br>
            <a:endParaRPr lang="en-US" sz="1600" dirty="0"/>
          </a:p>
          <a:p>
            <a:pPr marL="240631" indent="-240631">
              <a:buSzPct val="100000"/>
              <a:buAutoNum type="arabicPeriod"/>
            </a:pPr>
            <a:r>
              <a:rPr sz="1600" dirty="0" err="1"/>
              <a:t>Найдем</a:t>
            </a:r>
            <a:r>
              <a:rPr sz="1600" dirty="0"/>
              <a:t> </a:t>
            </a:r>
            <a:r>
              <a:rPr sz="1600" dirty="0" err="1"/>
              <a:t>переменные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lang="en-US" sz="1600" dirty="0"/>
              <a:t> N</a:t>
            </a:r>
            <a:r>
              <a:rPr sz="1600" dirty="0"/>
              <a:t>, </a:t>
            </a:r>
            <a:r>
              <a:rPr sz="1600" dirty="0" err="1"/>
              <a:t>для</a:t>
            </a:r>
            <a:r>
              <a:rPr sz="1600" dirty="0"/>
              <a:t> </a:t>
            </a:r>
            <a:r>
              <a:rPr sz="1600" dirty="0" err="1"/>
              <a:t>которых</a:t>
            </a:r>
            <a:r>
              <a:rPr sz="1600" dirty="0"/>
              <a:t> </a:t>
            </a:r>
            <a:r>
              <a:rPr sz="1600" dirty="0" err="1"/>
              <a:t>есть</a:t>
            </a:r>
            <a:r>
              <a:rPr sz="1600" dirty="0"/>
              <a:t> БНФ с </a:t>
            </a:r>
            <a:r>
              <a:rPr sz="1600" dirty="0" err="1"/>
              <a:t>правой</a:t>
            </a:r>
            <a:r>
              <a:rPr sz="1600" dirty="0"/>
              <a:t/>
            </a:r>
            <a:br>
              <a:rPr sz="1600" dirty="0"/>
            </a:br>
            <a:r>
              <a:rPr sz="1600" dirty="0" err="1"/>
              <a:t>частью</a:t>
            </a:r>
            <a:r>
              <a:rPr lang="en-US" sz="1600" dirty="0"/>
              <a:t>,</a:t>
            </a:r>
            <a:r>
              <a:rPr sz="1600" dirty="0"/>
              <a:t> </a:t>
            </a:r>
            <a:r>
              <a:rPr sz="1600" dirty="0" err="1"/>
              <a:t>состоящей</a:t>
            </a:r>
            <a:r>
              <a:rPr lang="ru-RU"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синтаксических</a:t>
            </a:r>
            <a:r>
              <a:rPr sz="1600" dirty="0"/>
              <a:t> </a:t>
            </a:r>
            <a:r>
              <a:rPr sz="1600" dirty="0" err="1"/>
              <a:t>констант</a:t>
            </a:r>
            <a:r>
              <a:rPr lang="ru-RU" sz="1600" dirty="0"/>
              <a:t> или из уже найденных переменных</a:t>
            </a:r>
            <a:r>
              <a:rPr lang="en-US" sz="1600" dirty="0"/>
              <a:t> </a:t>
            </a:r>
            <a:r>
              <a:rPr lang="ru-RU" sz="1600" dirty="0"/>
              <a:t>из </a:t>
            </a:r>
            <a:r>
              <a:rPr lang="en-US" sz="1600" dirty="0"/>
              <a:t>W</a:t>
            </a:r>
            <a:r>
              <a:rPr lang="en-US" sz="1600" baseline="-5998" dirty="0"/>
              <a:t>0 </a:t>
            </a:r>
            <a:r>
              <a:rPr lang="ru-RU" sz="1600" dirty="0"/>
              <a:t>:</a:t>
            </a:r>
            <a:r>
              <a:rPr sz="1600" dirty="0"/>
              <a:t/>
            </a:r>
            <a:br>
              <a:rPr sz="1600" dirty="0"/>
            </a:br>
            <a:r>
              <a:rPr sz="1600" dirty="0"/>
              <a:t>W</a:t>
            </a:r>
            <a:r>
              <a:rPr sz="1600" baseline="-5998" dirty="0"/>
              <a:t>1</a:t>
            </a:r>
            <a:r>
              <a:rPr sz="1600" dirty="0"/>
              <a:t> = W</a:t>
            </a:r>
            <a:r>
              <a:rPr sz="1600" baseline="-5998" dirty="0"/>
              <a:t>0</a:t>
            </a:r>
            <a:r>
              <a:rPr sz="1600" dirty="0"/>
              <a:t> U {</a:t>
            </a:r>
            <a:r>
              <a:rPr lang="en-US" sz="1600" dirty="0"/>
              <a:t>A, B</a:t>
            </a:r>
            <a:r>
              <a:rPr sz="1600" dirty="0"/>
              <a:t>} = {A, B}</a:t>
            </a:r>
            <a:r>
              <a:rPr lang="en-US" sz="1600" dirty="0"/>
              <a:t>.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/>
              <a:t>W</a:t>
            </a:r>
            <a:r>
              <a:rPr lang="en-US" sz="1600" baseline="-5998" dirty="0"/>
              <a:t>1</a:t>
            </a:r>
            <a:r>
              <a:rPr lang="en-US" sz="1600" dirty="0"/>
              <a:t> </a:t>
            </a:r>
            <a:r>
              <a:rPr lang="ru-RU" sz="1600" dirty="0"/>
              <a:t>!= </a:t>
            </a:r>
            <a:r>
              <a:rPr lang="en-US" sz="1600" dirty="0"/>
              <a:t>W</a:t>
            </a:r>
            <a:r>
              <a:rPr lang="en-US" sz="1600" baseline="-5998" dirty="0"/>
              <a:t>0</a:t>
            </a:r>
            <a:r>
              <a:rPr lang="en-US" sz="1600" dirty="0"/>
              <a:t>, </a:t>
            </a:r>
            <a:r>
              <a:rPr lang="ru-RU" sz="1600" dirty="0"/>
              <a:t>повторяем шаг.</a:t>
            </a:r>
            <a:br>
              <a:rPr lang="ru-RU" sz="1600" dirty="0"/>
            </a:br>
            <a:endParaRPr lang="ru-RU" sz="1600" dirty="0"/>
          </a:p>
          <a:p>
            <a:pPr marL="240631" indent="-240631">
              <a:buSzPct val="100000"/>
              <a:buAutoNum type="arabicPeriod"/>
            </a:pPr>
            <a:r>
              <a:rPr lang="ru-RU" sz="1600" dirty="0"/>
              <a:t>Найдем переменные из N, для которых есть БНФ с правой</a:t>
            </a:r>
            <a:br>
              <a:rPr lang="ru-RU" sz="1600" dirty="0"/>
            </a:br>
            <a:r>
              <a:rPr lang="ru-RU" sz="1600" dirty="0"/>
              <a:t>частью, состоящей из синтаксических констант или из уже найденных переменных из W</a:t>
            </a:r>
            <a:r>
              <a:rPr lang="en-US" sz="1600" baseline="-5998" dirty="0"/>
              <a:t>1</a:t>
            </a:r>
            <a:r>
              <a:rPr lang="ru-RU" sz="1600" dirty="0"/>
              <a:t>:</a:t>
            </a:r>
            <a:r>
              <a:rPr sz="1600" dirty="0"/>
              <a:t/>
            </a:r>
            <a:br>
              <a:rPr sz="1600" dirty="0"/>
            </a:br>
            <a:r>
              <a:rPr sz="1600" dirty="0"/>
              <a:t>W</a:t>
            </a:r>
            <a:r>
              <a:rPr sz="1600" baseline="-5998" dirty="0"/>
              <a:t>2</a:t>
            </a:r>
            <a:r>
              <a:rPr sz="1600" dirty="0"/>
              <a:t> = W</a:t>
            </a:r>
            <a:r>
              <a:rPr sz="1600" baseline="-5998" dirty="0"/>
              <a:t>1</a:t>
            </a:r>
            <a:r>
              <a:rPr sz="1600" dirty="0"/>
              <a:t> U {</a:t>
            </a:r>
            <a:r>
              <a:rPr lang="en-US" sz="1600" dirty="0"/>
              <a:t>A, B, S</a:t>
            </a:r>
            <a:r>
              <a:rPr sz="1600" dirty="0"/>
              <a:t>} = {A, B, S}</a:t>
            </a:r>
            <a:r>
              <a:rPr lang="en-US" sz="1600" dirty="0"/>
              <a:t>.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/>
              <a:t>W</a:t>
            </a:r>
            <a:r>
              <a:rPr lang="en-US" sz="1600" baseline="-5998" dirty="0"/>
              <a:t>2</a:t>
            </a:r>
            <a:r>
              <a:rPr lang="en-US" sz="1600" dirty="0"/>
              <a:t> != W</a:t>
            </a:r>
            <a:r>
              <a:rPr lang="en-US" sz="1600" baseline="-5998" dirty="0"/>
              <a:t>1</a:t>
            </a:r>
            <a:r>
              <a:rPr lang="en-US" sz="1600" dirty="0"/>
              <a:t>, </a:t>
            </a:r>
            <a:r>
              <a:rPr lang="ru-RU" sz="1600" dirty="0"/>
              <a:t>повторяем шаг.</a:t>
            </a:r>
            <a:br>
              <a:rPr lang="ru-RU" sz="1600" dirty="0"/>
            </a:br>
            <a:endParaRPr lang="ru-RU" sz="1600" dirty="0"/>
          </a:p>
          <a:p>
            <a:pPr marL="240631" indent="-240631">
              <a:buSzPct val="100000"/>
              <a:buFontTx/>
              <a:buAutoNum type="arabicPeriod"/>
            </a:pPr>
            <a:r>
              <a:rPr lang="ru-RU" sz="1600" dirty="0"/>
              <a:t>Найдем переменные из N, для которых есть БНФ с правой</a:t>
            </a:r>
            <a:br>
              <a:rPr lang="ru-RU" sz="1600" dirty="0"/>
            </a:br>
            <a:r>
              <a:rPr lang="ru-RU" sz="1600" dirty="0"/>
              <a:t>частью, состоящей из синтаксических констант или из уже найденных переменных из W</a:t>
            </a:r>
            <a:r>
              <a:rPr lang="ru-RU" sz="1600" baseline="-5998" dirty="0"/>
              <a:t>2</a:t>
            </a:r>
            <a:r>
              <a:rPr lang="ru-RU" sz="1600" dirty="0"/>
              <a:t>:</a:t>
            </a:r>
            <a:br>
              <a:rPr lang="ru-RU" sz="1600" dirty="0"/>
            </a:br>
            <a:r>
              <a:rPr lang="ru-RU" sz="1600" dirty="0"/>
              <a:t>W</a:t>
            </a:r>
            <a:r>
              <a:rPr lang="ru-RU" sz="1600" baseline="-5998" dirty="0"/>
              <a:t>3</a:t>
            </a:r>
            <a:r>
              <a:rPr lang="ru-RU" sz="1600" dirty="0"/>
              <a:t> = W</a:t>
            </a:r>
            <a:r>
              <a:rPr lang="ru-RU" sz="1600" baseline="-5998" dirty="0"/>
              <a:t>2</a:t>
            </a:r>
            <a:r>
              <a:rPr lang="ru-RU" sz="1600" dirty="0"/>
              <a:t> U {A, B, S} = {A, B, S}. </a:t>
            </a:r>
            <a:br>
              <a:rPr lang="ru-RU" sz="1600" dirty="0"/>
            </a:br>
            <a:r>
              <a:rPr lang="ru-RU" sz="1600" dirty="0"/>
              <a:t>W</a:t>
            </a:r>
            <a:r>
              <a:rPr lang="ru-RU" sz="1600" baseline="-5998" dirty="0"/>
              <a:t>3</a:t>
            </a:r>
            <a:r>
              <a:rPr lang="ru-RU" sz="1600" dirty="0"/>
              <a:t> = W</a:t>
            </a:r>
            <a:r>
              <a:rPr lang="ru-RU" sz="1600" baseline="-5998" dirty="0"/>
              <a:t>2</a:t>
            </a:r>
            <a:r>
              <a:rPr lang="ru-RU" sz="1600" dirty="0"/>
              <a:t>, конец цикла.</a:t>
            </a:r>
            <a:br>
              <a:rPr lang="ru-RU" sz="1600" dirty="0"/>
            </a:br>
            <a:endParaRPr lang="ru-RU" sz="1600" dirty="0"/>
          </a:p>
          <a:p>
            <a:pPr marL="240631" indent="-240631">
              <a:buSzPct val="100000"/>
              <a:buFontTx/>
              <a:buAutoNum type="arabicPeriod"/>
            </a:pPr>
            <a:r>
              <a:rPr sz="1600" dirty="0"/>
              <a:t>W = N \ W</a:t>
            </a:r>
            <a:r>
              <a:rPr lang="ru-RU" sz="1600" baseline="-5998" dirty="0"/>
              <a:t>3</a:t>
            </a:r>
            <a:r>
              <a:rPr sz="1600" dirty="0"/>
              <a:t> = {} =&gt; </a:t>
            </a:r>
            <a:r>
              <a:rPr lang="ru-RU" sz="1600" dirty="0"/>
              <a:t>в</a:t>
            </a:r>
            <a:r>
              <a:rPr sz="1600" dirty="0" err="1"/>
              <a:t>се</a:t>
            </a:r>
            <a:r>
              <a:rPr sz="1600" dirty="0"/>
              <a:t> </a:t>
            </a:r>
            <a:r>
              <a:rPr sz="1600" dirty="0" err="1"/>
              <a:t>переменные</a:t>
            </a:r>
            <a:r>
              <a:rPr sz="1600" dirty="0"/>
              <a:t> </a:t>
            </a:r>
            <a:r>
              <a:rPr sz="1600" dirty="0" err="1"/>
              <a:t>порождающие</a:t>
            </a:r>
            <a:r>
              <a:rPr sz="1600" dirty="0"/>
              <a:t>.</a:t>
            </a:r>
            <a:br>
              <a:rPr sz="1600" dirty="0"/>
            </a:b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0CDAF-A062-4FE5-ABD6-0E578356E5BB}"/>
              </a:ext>
            </a:extLst>
          </p:cNvPr>
          <p:cNvSpPr txBox="1"/>
          <p:nvPr/>
        </p:nvSpPr>
        <p:spPr>
          <a:xfrm>
            <a:off x="420130" y="636372"/>
            <a:ext cx="274319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/>
              <a:t>Алгоритм</a:t>
            </a:r>
            <a:endParaRPr kumimoji="0" lang="ru-RU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4794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в) Найти и удалить недостижимые символы (синтаксические переменные и синтаксические константы).</a:t>
            </a:r>
          </a:p>
        </p:txBody>
      </p:sp>
      <p:sp>
        <p:nvSpPr>
          <p:cNvPr id="273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</a:pPr>
            <a:r>
              <a:t>i) S → A + A | A + B</a:t>
            </a:r>
          </a:p>
          <a:p>
            <a:pPr marL="0" lvl="1" indent="228600">
              <a:buSzTx/>
              <a:buNone/>
            </a:pPr>
            <a:r>
              <a:t>   A → aA | a</a:t>
            </a:r>
          </a:p>
          <a:p>
            <a:pPr marL="0" lvl="1" indent="228600">
              <a:buSzTx/>
              <a:buNone/>
            </a:pPr>
            <a:r>
              <a:t>   B → A | a</a:t>
            </a:r>
          </a:p>
        </p:txBody>
      </p:sp>
      <p:grpSp>
        <p:nvGrpSpPr>
          <p:cNvPr id="276" name="B"/>
          <p:cNvGrpSpPr/>
          <p:nvPr/>
        </p:nvGrpSpPr>
        <p:grpSpPr>
          <a:xfrm>
            <a:off x="8843116" y="3883056"/>
            <a:ext cx="794147" cy="794147"/>
            <a:chOff x="0" y="0"/>
            <a:chExt cx="794146" cy="794146"/>
          </a:xfrm>
        </p:grpSpPr>
        <p:sp>
          <p:nvSpPr>
            <p:cNvPr id="27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5" name="B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B</a:t>
              </a:r>
            </a:p>
          </p:txBody>
        </p:sp>
      </p:grpSp>
      <p:grpSp>
        <p:nvGrpSpPr>
          <p:cNvPr id="279" name="a"/>
          <p:cNvGrpSpPr/>
          <p:nvPr/>
        </p:nvGrpSpPr>
        <p:grpSpPr>
          <a:xfrm>
            <a:off x="8843116" y="5291870"/>
            <a:ext cx="794147" cy="794147"/>
            <a:chOff x="0" y="0"/>
            <a:chExt cx="794146" cy="794146"/>
          </a:xfrm>
        </p:grpSpPr>
        <p:sp>
          <p:nvSpPr>
            <p:cNvPr id="27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8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282" name="S"/>
          <p:cNvGrpSpPr/>
          <p:nvPr/>
        </p:nvGrpSpPr>
        <p:grpSpPr>
          <a:xfrm>
            <a:off x="7723369" y="2888611"/>
            <a:ext cx="794147" cy="794149"/>
            <a:chOff x="0" y="0"/>
            <a:chExt cx="794146" cy="794147"/>
          </a:xfrm>
        </p:grpSpPr>
        <p:sp>
          <p:nvSpPr>
            <p:cNvPr id="280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1" name="S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285" name="A"/>
          <p:cNvGrpSpPr/>
          <p:nvPr/>
        </p:nvGrpSpPr>
        <p:grpSpPr>
          <a:xfrm>
            <a:off x="6688618" y="3883056"/>
            <a:ext cx="794147" cy="794147"/>
            <a:chOff x="0" y="0"/>
            <a:chExt cx="794146" cy="794146"/>
          </a:xfrm>
        </p:grpSpPr>
        <p:sp>
          <p:nvSpPr>
            <p:cNvPr id="28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286" name="Линия"/>
          <p:cNvSpPr/>
          <p:nvPr/>
        </p:nvSpPr>
        <p:spPr>
          <a:xfrm>
            <a:off x="8460417" y="3493994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7" name="Линия"/>
          <p:cNvSpPr/>
          <p:nvPr/>
        </p:nvSpPr>
        <p:spPr>
          <a:xfrm flipH="1">
            <a:off x="7348328" y="3528912"/>
            <a:ext cx="442767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8" name="Линия"/>
          <p:cNvSpPr/>
          <p:nvPr/>
        </p:nvSpPr>
        <p:spPr>
          <a:xfrm>
            <a:off x="9240188" y="4668461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1" name="a"/>
          <p:cNvGrpSpPr/>
          <p:nvPr/>
        </p:nvGrpSpPr>
        <p:grpSpPr>
          <a:xfrm>
            <a:off x="6688618" y="5298287"/>
            <a:ext cx="794147" cy="794147"/>
            <a:chOff x="0" y="0"/>
            <a:chExt cx="794146" cy="794146"/>
          </a:xfrm>
        </p:grpSpPr>
        <p:sp>
          <p:nvSpPr>
            <p:cNvPr id="28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0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292" name="Линия"/>
          <p:cNvSpPr/>
          <p:nvPr/>
        </p:nvSpPr>
        <p:spPr>
          <a:xfrm>
            <a:off x="7085689" y="467488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3" name="Линия"/>
          <p:cNvSpPr/>
          <p:nvPr/>
        </p:nvSpPr>
        <p:spPr>
          <a:xfrm flipV="1">
            <a:off x="8351232" y="2595639"/>
            <a:ext cx="425181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4" name="Начальная"/>
          <p:cNvSpPr txBox="1"/>
          <p:nvPr/>
        </p:nvSpPr>
        <p:spPr>
          <a:xfrm>
            <a:off x="8794601" y="2300789"/>
            <a:ext cx="2728929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Начальная</a:t>
            </a:r>
          </a:p>
        </p:txBody>
      </p:sp>
      <p:sp>
        <p:nvSpPr>
          <p:cNvPr id="295" name="Цепочка: a+a"/>
          <p:cNvSpPr txBox="1"/>
          <p:nvPr/>
        </p:nvSpPr>
        <p:spPr>
          <a:xfrm>
            <a:off x="5694741" y="1813555"/>
            <a:ext cx="1787534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a+a</a:t>
            </a:r>
          </a:p>
        </p:txBody>
      </p:sp>
      <p:sp>
        <p:nvSpPr>
          <p:cNvPr id="296" name="Линия"/>
          <p:cNvSpPr/>
          <p:nvPr/>
        </p:nvSpPr>
        <p:spPr>
          <a:xfrm flipV="1">
            <a:off x="9501424" y="3597897"/>
            <a:ext cx="425181" cy="377870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7" name="Достигнута"/>
          <p:cNvSpPr txBox="1"/>
          <p:nvPr/>
        </p:nvSpPr>
        <p:spPr>
          <a:xfrm>
            <a:off x="9944792" y="3303050"/>
            <a:ext cx="272893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Достигнута</a:t>
            </a:r>
          </a:p>
        </p:txBody>
      </p:sp>
      <p:sp>
        <p:nvSpPr>
          <p:cNvPr id="298" name="Линия"/>
          <p:cNvSpPr/>
          <p:nvPr/>
        </p:nvSpPr>
        <p:spPr>
          <a:xfrm flipV="1">
            <a:off x="9542130" y="5080934"/>
            <a:ext cx="425181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9" name="Достигнута"/>
          <p:cNvSpPr txBox="1"/>
          <p:nvPr/>
        </p:nvSpPr>
        <p:spPr>
          <a:xfrm>
            <a:off x="9985499" y="4786086"/>
            <a:ext cx="272892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Достигнута</a:t>
            </a:r>
          </a:p>
        </p:txBody>
      </p:sp>
      <p:sp>
        <p:nvSpPr>
          <p:cNvPr id="300" name="Линия"/>
          <p:cNvSpPr/>
          <p:nvPr/>
        </p:nvSpPr>
        <p:spPr>
          <a:xfrm flipH="1" flipV="1">
            <a:off x="6375913" y="3644848"/>
            <a:ext cx="399157" cy="399157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1" name="Достигнута"/>
          <p:cNvSpPr txBox="1"/>
          <p:nvPr/>
        </p:nvSpPr>
        <p:spPr>
          <a:xfrm>
            <a:off x="5139301" y="3280407"/>
            <a:ext cx="117868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 err="1"/>
              <a:t>Достигнута</a:t>
            </a:r>
            <a:endParaRPr dirty="0"/>
          </a:p>
        </p:txBody>
      </p:sp>
      <p:sp>
        <p:nvSpPr>
          <p:cNvPr id="302" name="Все приведенные символы…"/>
          <p:cNvSpPr txBox="1"/>
          <p:nvPr/>
        </p:nvSpPr>
        <p:spPr>
          <a:xfrm>
            <a:off x="600891" y="5669225"/>
            <a:ext cx="3634938" cy="760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i="1"/>
            </a:pPr>
            <a:r>
              <a:t>Все приведенные символы </a:t>
            </a:r>
          </a:p>
          <a:p>
            <a:pPr>
              <a:defRPr sz="2400" i="1"/>
            </a:pPr>
            <a:r>
              <a:t>являются достижимыми.</a:t>
            </a:r>
          </a:p>
        </p:txBody>
      </p:sp>
      <p:sp>
        <p:nvSpPr>
          <p:cNvPr id="303" name="Достигнуты: S, A, B, a"/>
          <p:cNvSpPr txBox="1"/>
          <p:nvPr/>
        </p:nvSpPr>
        <p:spPr>
          <a:xfrm>
            <a:off x="1420947" y="3854182"/>
            <a:ext cx="237500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t">
            <a:spAutoFit/>
          </a:bodyPr>
          <a:lstStyle/>
          <a:p>
            <a:r>
              <a:t>Достигнуты: S, A, B, a</a:t>
            </a:r>
            <a:r>
              <a:rPr lang="ru-RU"/>
              <a:t>, +</a:t>
            </a:r>
            <a:endParaRPr/>
          </a:p>
        </p:txBody>
      </p:sp>
      <p:grpSp>
        <p:nvGrpSpPr>
          <p:cNvPr id="306" name="+"/>
          <p:cNvGrpSpPr/>
          <p:nvPr/>
        </p:nvGrpSpPr>
        <p:grpSpPr>
          <a:xfrm>
            <a:off x="7723369" y="4344141"/>
            <a:ext cx="794147" cy="794149"/>
            <a:chOff x="0" y="0"/>
            <a:chExt cx="794146" cy="794147"/>
          </a:xfrm>
        </p:grpSpPr>
        <p:sp>
          <p:nvSpPr>
            <p:cNvPr id="304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5" name="+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307" name="Линия"/>
          <p:cNvSpPr/>
          <p:nvPr/>
        </p:nvSpPr>
        <p:spPr>
          <a:xfrm>
            <a:off x="8120442" y="3720733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" name="Линия"/>
          <p:cNvSpPr/>
          <p:nvPr/>
        </p:nvSpPr>
        <p:spPr>
          <a:xfrm flipH="1" flipV="1">
            <a:off x="8194333" y="5232639"/>
            <a:ext cx="450246" cy="910403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" name="Достигнута"/>
          <p:cNvSpPr txBox="1"/>
          <p:nvPr/>
        </p:nvSpPr>
        <p:spPr>
          <a:xfrm>
            <a:off x="8074943" y="6083811"/>
            <a:ext cx="117868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 err="1"/>
              <a:t>Достигнута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в) Найти и удалить недостижимые символы (синтаксические переменные и синтаксические константы)."/>
          <p:cNvSpPr txBox="1">
            <a:spLocks noGrp="1"/>
          </p:cNvSpPr>
          <p:nvPr>
            <p:ph type="title" idx="4294967295"/>
          </p:nvPr>
        </p:nvSpPr>
        <p:spPr>
          <a:xfrm>
            <a:off x="827903" y="472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в) Найти и удалить недостижимые символы (синтаксические переменные и синтаксические константы).</a:t>
            </a:r>
          </a:p>
        </p:txBody>
      </p:sp>
      <p:sp>
        <p:nvSpPr>
          <p:cNvPr id="310" name="i) S → A + A | A + B…"/>
          <p:cNvSpPr txBox="1">
            <a:spLocks noGrp="1"/>
          </p:cNvSpPr>
          <p:nvPr>
            <p:ph type="body" sz="quarter" idx="4294967295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</a:pPr>
            <a:r>
              <a:t>i) S → A + A | A + B</a:t>
            </a:r>
          </a:p>
          <a:p>
            <a:pPr marL="0" lvl="1" indent="228600">
              <a:buSzTx/>
              <a:buNone/>
            </a:pPr>
            <a:r>
              <a:t>   A → aA | a</a:t>
            </a:r>
          </a:p>
          <a:p>
            <a:pPr marL="0" lvl="1" indent="228600">
              <a:buSzTx/>
              <a:buNone/>
            </a:pPr>
            <a:r>
              <a:t>   B → A | a</a:t>
            </a:r>
          </a:p>
        </p:txBody>
      </p:sp>
      <p:sp>
        <p:nvSpPr>
          <p:cNvPr id="311" name="Множество всех переменных и констант M = {S, A, B, a, +} Множество достижимых переменных D0 = {S}. M0 = M \ D = {A, B, a, +}…"/>
          <p:cNvSpPr txBox="1"/>
          <p:nvPr/>
        </p:nvSpPr>
        <p:spPr>
          <a:xfrm>
            <a:off x="4875733" y="1848657"/>
            <a:ext cx="7249096" cy="4524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40631" indent="-240631">
              <a:buSzPct val="100000"/>
              <a:buAutoNum type="arabicPeriod"/>
            </a:pPr>
            <a:r>
              <a:rPr dirty="0" err="1"/>
              <a:t>Множество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переменных</a:t>
            </a:r>
            <a:r>
              <a:rPr dirty="0"/>
              <a:t> и </a:t>
            </a:r>
            <a:r>
              <a:rPr dirty="0" err="1"/>
              <a:t>констант</a:t>
            </a:r>
            <a:r>
              <a:rPr dirty="0"/>
              <a:t> M = {S, A, B, a, +}</a:t>
            </a:r>
            <a:br>
              <a:rPr dirty="0"/>
            </a:br>
            <a:r>
              <a:rPr dirty="0" err="1"/>
              <a:t>Множество</a:t>
            </a:r>
            <a:r>
              <a:rPr dirty="0"/>
              <a:t> </a:t>
            </a:r>
            <a:r>
              <a:rPr dirty="0" err="1"/>
              <a:t>достижимых</a:t>
            </a:r>
            <a:r>
              <a:rPr dirty="0"/>
              <a:t> </a:t>
            </a:r>
            <a:r>
              <a:rPr dirty="0" err="1"/>
              <a:t>переменных</a:t>
            </a:r>
            <a:r>
              <a:rPr dirty="0"/>
              <a:t> D</a:t>
            </a:r>
            <a:r>
              <a:rPr baseline="-5998" dirty="0"/>
              <a:t>0</a:t>
            </a:r>
            <a:r>
              <a:rPr dirty="0"/>
              <a:t> = {S}</a:t>
            </a:r>
            <a:r>
              <a:rPr lang="en-US" dirty="0"/>
              <a:t>:</a:t>
            </a:r>
            <a:r>
              <a:rPr dirty="0"/>
              <a:t/>
            </a:r>
            <a:br>
              <a:rPr dirty="0"/>
            </a:br>
            <a:r>
              <a:rPr dirty="0"/>
              <a:t>M</a:t>
            </a:r>
            <a:r>
              <a:rPr baseline="-5998" dirty="0"/>
              <a:t>0</a:t>
            </a:r>
            <a:r>
              <a:rPr dirty="0"/>
              <a:t> = M \ </a:t>
            </a:r>
            <a:r>
              <a:rPr lang="en-US" dirty="0"/>
              <a:t>D</a:t>
            </a:r>
            <a:r>
              <a:rPr lang="ru-RU" baseline="-5998" dirty="0"/>
              <a:t>0</a:t>
            </a:r>
            <a:r>
              <a:rPr dirty="0"/>
              <a:t> = {A, B, a, +}</a:t>
            </a:r>
            <a:r>
              <a:rPr lang="ru-RU" dirty="0"/>
              <a:t/>
            </a:r>
            <a:br>
              <a:rPr lang="ru-RU" dirty="0"/>
            </a:br>
            <a:endParaRPr dirty="0"/>
          </a:p>
          <a:p>
            <a:pPr marL="240631" indent="-240631">
              <a:buSzPct val="100000"/>
              <a:buAutoNum type="arabicPeriod"/>
            </a:pPr>
            <a:r>
              <a:rPr dirty="0" err="1"/>
              <a:t>Добавим</a:t>
            </a:r>
            <a:r>
              <a:rPr dirty="0"/>
              <a:t> в </a:t>
            </a:r>
            <a:r>
              <a:rPr lang="en-US" dirty="0"/>
              <a:t>D</a:t>
            </a:r>
            <a:r>
              <a:rPr lang="en-US" baseline="-5998" dirty="0"/>
              <a:t>1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и </a:t>
            </a:r>
            <a:r>
              <a:rPr dirty="0" err="1"/>
              <a:t>константы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правых</a:t>
            </a:r>
            <a:r>
              <a:rPr dirty="0"/>
              <a:t> </a:t>
            </a:r>
            <a:r>
              <a:rPr dirty="0" err="1"/>
              <a:t>частей</a:t>
            </a:r>
            <a:r>
              <a:rPr dirty="0"/>
              <a:t> </a:t>
            </a:r>
            <a:r>
              <a:rPr dirty="0" err="1"/>
              <a:t>тех</a:t>
            </a:r>
            <a:r>
              <a:rPr dirty="0"/>
              <a:t> БНФ,</a:t>
            </a:r>
            <a:br>
              <a:rPr dirty="0"/>
            </a:br>
            <a:r>
              <a:rPr dirty="0"/>
              <a:t>в </a:t>
            </a:r>
            <a:r>
              <a:rPr dirty="0" err="1"/>
              <a:t>левой</a:t>
            </a:r>
            <a:r>
              <a:rPr dirty="0"/>
              <a:t> </a:t>
            </a:r>
            <a:r>
              <a:rPr dirty="0" err="1"/>
              <a:t>части</a:t>
            </a:r>
            <a:r>
              <a:rPr dirty="0"/>
              <a:t> </a:t>
            </a:r>
            <a:r>
              <a:rPr dirty="0" err="1"/>
              <a:t>которых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lang="en-US" dirty="0"/>
              <a:t>D</a:t>
            </a:r>
            <a:r>
              <a:rPr lang="ru-RU" baseline="-5998" dirty="0"/>
              <a:t>0</a:t>
            </a:r>
            <a:r>
              <a:rPr lang="en-US" dirty="0"/>
              <a:t>:</a:t>
            </a:r>
            <a:r>
              <a:rPr dirty="0"/>
              <a:t/>
            </a:r>
            <a:br>
              <a:rPr dirty="0"/>
            </a:br>
            <a:r>
              <a:rPr dirty="0"/>
              <a:t>D</a:t>
            </a:r>
            <a:r>
              <a:rPr baseline="-5998" dirty="0"/>
              <a:t>1 </a:t>
            </a:r>
            <a:r>
              <a:rPr dirty="0"/>
              <a:t>= </a:t>
            </a:r>
            <a:r>
              <a:rPr lang="en-US" dirty="0"/>
              <a:t>D</a:t>
            </a:r>
            <a:r>
              <a:rPr lang="ru-RU" baseline="-5998" dirty="0"/>
              <a:t>0</a:t>
            </a:r>
            <a:r>
              <a:rPr dirty="0"/>
              <a:t> U {A, B, +}</a:t>
            </a:r>
            <a:br>
              <a:rPr dirty="0"/>
            </a:br>
            <a:r>
              <a:rPr dirty="0"/>
              <a:t>M</a:t>
            </a:r>
            <a:r>
              <a:rPr baseline="-5998" dirty="0"/>
              <a:t>1</a:t>
            </a:r>
            <a:r>
              <a:rPr dirty="0"/>
              <a:t> = M</a:t>
            </a:r>
            <a:r>
              <a:rPr baseline="-5998" dirty="0"/>
              <a:t>0 </a:t>
            </a:r>
            <a:r>
              <a:rPr dirty="0"/>
              <a:t>\ {A, B, +} = {a}</a:t>
            </a:r>
            <a:r>
              <a:rPr lang="ru-RU" dirty="0"/>
              <a:t/>
            </a:r>
            <a:br>
              <a:rPr lang="ru-RU" dirty="0"/>
            </a:br>
            <a:endParaRPr dirty="0"/>
          </a:p>
          <a:p>
            <a:pPr marL="240631" indent="-240631">
              <a:buSzPct val="100000"/>
              <a:buAutoNum type="arabicPeriod"/>
            </a:pPr>
            <a:r>
              <a:rPr dirty="0"/>
              <a:t>M</a:t>
            </a:r>
            <a:r>
              <a:rPr baseline="-5998" dirty="0"/>
              <a:t>1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пусто</a:t>
            </a:r>
            <a:r>
              <a:rPr dirty="0"/>
              <a:t> - </a:t>
            </a:r>
            <a:r>
              <a:rPr dirty="0" err="1"/>
              <a:t>повторим</a:t>
            </a:r>
            <a:r>
              <a:rPr dirty="0"/>
              <a:t>.</a:t>
            </a:r>
            <a:br>
              <a:rPr dirty="0"/>
            </a:br>
            <a:r>
              <a:rPr dirty="0"/>
              <a:t>D</a:t>
            </a:r>
            <a:r>
              <a:rPr baseline="-5998" dirty="0"/>
              <a:t>2 </a:t>
            </a:r>
            <a:r>
              <a:rPr dirty="0"/>
              <a:t>= D</a:t>
            </a:r>
            <a:r>
              <a:rPr baseline="-5998" dirty="0"/>
              <a:t>1</a:t>
            </a:r>
            <a:r>
              <a:rPr dirty="0"/>
              <a:t> U {a}</a:t>
            </a:r>
            <a:br>
              <a:rPr dirty="0"/>
            </a:br>
            <a:r>
              <a:rPr dirty="0"/>
              <a:t>M</a:t>
            </a:r>
            <a:r>
              <a:rPr baseline="-5998" dirty="0"/>
              <a:t>2</a:t>
            </a:r>
            <a:r>
              <a:rPr dirty="0"/>
              <a:t> = M</a:t>
            </a:r>
            <a:r>
              <a:rPr baseline="-5998" dirty="0"/>
              <a:t>1 </a:t>
            </a:r>
            <a:r>
              <a:rPr dirty="0"/>
              <a:t>\ {a} = {}</a:t>
            </a:r>
            <a:r>
              <a:rPr lang="ru-RU" dirty="0"/>
              <a:t/>
            </a:r>
            <a:br>
              <a:rPr lang="ru-RU" dirty="0"/>
            </a:br>
            <a:endParaRPr dirty="0"/>
          </a:p>
          <a:p>
            <a:pPr marL="240631" indent="-240631">
              <a:buSzPct val="100000"/>
              <a:buAutoNum type="arabicPeriod"/>
            </a:pPr>
            <a:r>
              <a:rPr dirty="0"/>
              <a:t>M</a:t>
            </a:r>
            <a:r>
              <a:rPr baseline="-5998" dirty="0"/>
              <a:t>2 </a:t>
            </a:r>
            <a:r>
              <a:rPr dirty="0"/>
              <a:t> </a:t>
            </a:r>
            <a:r>
              <a:rPr dirty="0" err="1"/>
              <a:t>пусто</a:t>
            </a:r>
            <a:r>
              <a:rPr dirty="0"/>
              <a:t> - </a:t>
            </a:r>
            <a:r>
              <a:rPr dirty="0" err="1"/>
              <a:t>конец</a:t>
            </a:r>
            <a:r>
              <a:rPr dirty="0"/>
              <a:t> </a:t>
            </a:r>
            <a:r>
              <a:rPr dirty="0" err="1"/>
              <a:t>алгоритма</a:t>
            </a:r>
            <a:r>
              <a:rPr dirty="0"/>
              <a:t>.</a:t>
            </a:r>
            <a:br>
              <a:rPr dirty="0"/>
            </a:br>
            <a:r>
              <a:rPr dirty="0"/>
              <a:t>D = M \ D</a:t>
            </a:r>
            <a:r>
              <a:rPr baseline="-5998" dirty="0"/>
              <a:t>2 </a:t>
            </a:r>
            <a:r>
              <a:rPr dirty="0"/>
              <a:t>= {} =&gt; </a:t>
            </a:r>
            <a:r>
              <a:rPr lang="ru-RU" dirty="0"/>
              <a:t>в</a:t>
            </a:r>
            <a:r>
              <a:rPr dirty="0" err="1"/>
              <a:t>се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и </a:t>
            </a:r>
            <a:r>
              <a:rPr dirty="0" err="1"/>
              <a:t>константы</a:t>
            </a:r>
            <a:r>
              <a:rPr dirty="0"/>
              <a:t> </a:t>
            </a:r>
            <a:r>
              <a:rPr dirty="0" err="1"/>
              <a:t>достижимы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grpSp>
        <p:nvGrpSpPr>
          <p:cNvPr id="314" name="S"/>
          <p:cNvGrpSpPr/>
          <p:nvPr/>
        </p:nvGrpSpPr>
        <p:grpSpPr>
          <a:xfrm>
            <a:off x="573360" y="3329859"/>
            <a:ext cx="395667" cy="395667"/>
            <a:chOff x="0" y="0"/>
            <a:chExt cx="395666" cy="395666"/>
          </a:xfrm>
        </p:grpSpPr>
        <p:sp>
          <p:nvSpPr>
            <p:cNvPr id="312" name="Кружок"/>
            <p:cNvSpPr/>
            <p:nvPr/>
          </p:nvSpPr>
          <p:spPr>
            <a:xfrm>
              <a:off x="-1" y="-1"/>
              <a:ext cx="395668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3" name="S"/>
            <p:cNvSpPr txBox="1"/>
            <p:nvPr/>
          </p:nvSpPr>
          <p:spPr>
            <a:xfrm>
              <a:off x="70643" y="31290"/>
              <a:ext cx="25438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317" name="A"/>
          <p:cNvGrpSpPr/>
          <p:nvPr/>
        </p:nvGrpSpPr>
        <p:grpSpPr>
          <a:xfrm>
            <a:off x="46996" y="3912980"/>
            <a:ext cx="398030" cy="395667"/>
            <a:chOff x="0" y="0"/>
            <a:chExt cx="398028" cy="395666"/>
          </a:xfrm>
        </p:grpSpPr>
        <p:sp>
          <p:nvSpPr>
            <p:cNvPr id="315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6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320" name="B"/>
          <p:cNvGrpSpPr/>
          <p:nvPr/>
        </p:nvGrpSpPr>
        <p:grpSpPr>
          <a:xfrm>
            <a:off x="1098566" y="3912980"/>
            <a:ext cx="398029" cy="395667"/>
            <a:chOff x="0" y="0"/>
            <a:chExt cx="398028" cy="395666"/>
          </a:xfrm>
        </p:grpSpPr>
        <p:sp>
          <p:nvSpPr>
            <p:cNvPr id="318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9" name="B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B</a:t>
              </a:r>
            </a:p>
          </p:txBody>
        </p:sp>
      </p:grpSp>
      <p:grpSp>
        <p:nvGrpSpPr>
          <p:cNvPr id="323" name="a"/>
          <p:cNvGrpSpPr/>
          <p:nvPr/>
        </p:nvGrpSpPr>
        <p:grpSpPr>
          <a:xfrm>
            <a:off x="572178" y="4508429"/>
            <a:ext cx="398029" cy="395667"/>
            <a:chOff x="0" y="0"/>
            <a:chExt cx="398028" cy="395666"/>
          </a:xfrm>
        </p:grpSpPr>
        <p:sp>
          <p:nvSpPr>
            <p:cNvPr id="321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2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324" name="2"/>
          <p:cNvSpPr txBox="1"/>
          <p:nvPr/>
        </p:nvSpPr>
        <p:spPr>
          <a:xfrm>
            <a:off x="1810550" y="3245294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2</a:t>
            </a:r>
          </a:p>
        </p:txBody>
      </p:sp>
      <p:sp>
        <p:nvSpPr>
          <p:cNvPr id="325" name="1"/>
          <p:cNvSpPr txBox="1"/>
          <p:nvPr/>
        </p:nvSpPr>
        <p:spPr>
          <a:xfrm>
            <a:off x="-29986" y="32624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1</a:t>
            </a:r>
          </a:p>
        </p:txBody>
      </p:sp>
      <p:sp>
        <p:nvSpPr>
          <p:cNvPr id="326" name="Линия"/>
          <p:cNvSpPr/>
          <p:nvPr/>
        </p:nvSpPr>
        <p:spPr>
          <a:xfrm flipV="1">
            <a:off x="1713407" y="3245293"/>
            <a:ext cx="2" cy="3571147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7" name="Линия"/>
          <p:cNvSpPr/>
          <p:nvPr/>
        </p:nvSpPr>
        <p:spPr>
          <a:xfrm>
            <a:off x="60089" y="5152611"/>
            <a:ext cx="3547264" cy="3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8" name="3"/>
          <p:cNvSpPr txBox="1"/>
          <p:nvPr/>
        </p:nvSpPr>
        <p:spPr>
          <a:xfrm>
            <a:off x="-29986" y="5239779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3</a:t>
            </a:r>
          </a:p>
        </p:txBody>
      </p:sp>
      <p:grpSp>
        <p:nvGrpSpPr>
          <p:cNvPr id="331" name="S"/>
          <p:cNvGrpSpPr/>
          <p:nvPr/>
        </p:nvGrpSpPr>
        <p:grpSpPr>
          <a:xfrm>
            <a:off x="2459615" y="3329859"/>
            <a:ext cx="395667" cy="395667"/>
            <a:chOff x="0" y="0"/>
            <a:chExt cx="395666" cy="395666"/>
          </a:xfrm>
        </p:grpSpPr>
        <p:sp>
          <p:nvSpPr>
            <p:cNvPr id="329" name="Кружок"/>
            <p:cNvSpPr/>
            <p:nvPr/>
          </p:nvSpPr>
          <p:spPr>
            <a:xfrm>
              <a:off x="-1" y="-1"/>
              <a:ext cx="395668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0" name="S"/>
            <p:cNvSpPr txBox="1"/>
            <p:nvPr/>
          </p:nvSpPr>
          <p:spPr>
            <a:xfrm>
              <a:off x="70643" y="31290"/>
              <a:ext cx="25438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334" name="A"/>
          <p:cNvGrpSpPr/>
          <p:nvPr/>
        </p:nvGrpSpPr>
        <p:grpSpPr>
          <a:xfrm>
            <a:off x="1933252" y="3912980"/>
            <a:ext cx="398029" cy="395667"/>
            <a:chOff x="0" y="0"/>
            <a:chExt cx="398028" cy="395666"/>
          </a:xfrm>
        </p:grpSpPr>
        <p:sp>
          <p:nvSpPr>
            <p:cNvPr id="332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3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337" name="B"/>
          <p:cNvGrpSpPr/>
          <p:nvPr/>
        </p:nvGrpSpPr>
        <p:grpSpPr>
          <a:xfrm>
            <a:off x="2984823" y="3912980"/>
            <a:ext cx="398029" cy="395667"/>
            <a:chOff x="0" y="0"/>
            <a:chExt cx="398028" cy="395666"/>
          </a:xfrm>
        </p:grpSpPr>
        <p:sp>
          <p:nvSpPr>
            <p:cNvPr id="335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6" name="B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B</a:t>
              </a:r>
            </a:p>
          </p:txBody>
        </p:sp>
      </p:grpSp>
      <p:grpSp>
        <p:nvGrpSpPr>
          <p:cNvPr id="340" name="a"/>
          <p:cNvGrpSpPr/>
          <p:nvPr/>
        </p:nvGrpSpPr>
        <p:grpSpPr>
          <a:xfrm>
            <a:off x="2458434" y="4508427"/>
            <a:ext cx="398031" cy="395669"/>
            <a:chOff x="0" y="0"/>
            <a:chExt cx="398030" cy="395668"/>
          </a:xfrm>
        </p:grpSpPr>
        <p:sp>
          <p:nvSpPr>
            <p:cNvPr id="338" name="Кружок"/>
            <p:cNvSpPr/>
            <p:nvPr/>
          </p:nvSpPr>
          <p:spPr>
            <a:xfrm>
              <a:off x="-1" y="-1"/>
              <a:ext cx="398032" cy="39567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9" name="a"/>
            <p:cNvSpPr txBox="1"/>
            <p:nvPr/>
          </p:nvSpPr>
          <p:spPr>
            <a:xfrm>
              <a:off x="70989" y="31290"/>
              <a:ext cx="256051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341" name="Линия"/>
          <p:cNvSpPr/>
          <p:nvPr/>
        </p:nvSpPr>
        <p:spPr>
          <a:xfrm>
            <a:off x="2755588" y="3675183"/>
            <a:ext cx="306361" cy="31368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2" name="Линия"/>
          <p:cNvSpPr/>
          <p:nvPr/>
        </p:nvSpPr>
        <p:spPr>
          <a:xfrm flipH="1">
            <a:off x="2252114" y="3685065"/>
            <a:ext cx="279603" cy="2834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45" name="S"/>
          <p:cNvGrpSpPr/>
          <p:nvPr/>
        </p:nvGrpSpPr>
        <p:grpSpPr>
          <a:xfrm>
            <a:off x="573360" y="5256688"/>
            <a:ext cx="395667" cy="395667"/>
            <a:chOff x="0" y="0"/>
            <a:chExt cx="395666" cy="395666"/>
          </a:xfrm>
        </p:grpSpPr>
        <p:sp>
          <p:nvSpPr>
            <p:cNvPr id="343" name="Кружок"/>
            <p:cNvSpPr/>
            <p:nvPr/>
          </p:nvSpPr>
          <p:spPr>
            <a:xfrm>
              <a:off x="-1" y="-1"/>
              <a:ext cx="395668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4" name="S"/>
            <p:cNvSpPr txBox="1"/>
            <p:nvPr/>
          </p:nvSpPr>
          <p:spPr>
            <a:xfrm>
              <a:off x="70643" y="31290"/>
              <a:ext cx="25438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348" name="A"/>
          <p:cNvGrpSpPr/>
          <p:nvPr/>
        </p:nvGrpSpPr>
        <p:grpSpPr>
          <a:xfrm>
            <a:off x="46996" y="5839809"/>
            <a:ext cx="398030" cy="395667"/>
            <a:chOff x="0" y="0"/>
            <a:chExt cx="398028" cy="395666"/>
          </a:xfrm>
        </p:grpSpPr>
        <p:sp>
          <p:nvSpPr>
            <p:cNvPr id="346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7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351" name="B"/>
          <p:cNvGrpSpPr/>
          <p:nvPr/>
        </p:nvGrpSpPr>
        <p:grpSpPr>
          <a:xfrm>
            <a:off x="1098566" y="5839809"/>
            <a:ext cx="398029" cy="395667"/>
            <a:chOff x="0" y="0"/>
            <a:chExt cx="398028" cy="395666"/>
          </a:xfrm>
        </p:grpSpPr>
        <p:sp>
          <p:nvSpPr>
            <p:cNvPr id="349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0" name="B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B</a:t>
              </a:r>
            </a:p>
          </p:txBody>
        </p:sp>
      </p:grpSp>
      <p:grpSp>
        <p:nvGrpSpPr>
          <p:cNvPr id="354" name="a"/>
          <p:cNvGrpSpPr/>
          <p:nvPr/>
        </p:nvGrpSpPr>
        <p:grpSpPr>
          <a:xfrm>
            <a:off x="572178" y="6435259"/>
            <a:ext cx="398029" cy="395667"/>
            <a:chOff x="0" y="0"/>
            <a:chExt cx="398028" cy="395666"/>
          </a:xfrm>
        </p:grpSpPr>
        <p:sp>
          <p:nvSpPr>
            <p:cNvPr id="352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3" name="a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355" name="Линия"/>
          <p:cNvSpPr/>
          <p:nvPr/>
        </p:nvSpPr>
        <p:spPr>
          <a:xfrm>
            <a:off x="869332" y="5602013"/>
            <a:ext cx="306361" cy="31368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6" name="Линия"/>
          <p:cNvSpPr/>
          <p:nvPr/>
        </p:nvSpPr>
        <p:spPr>
          <a:xfrm flipH="1">
            <a:off x="365858" y="5611895"/>
            <a:ext cx="279604" cy="2834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7" name="Линия"/>
          <p:cNvSpPr/>
          <p:nvPr/>
        </p:nvSpPr>
        <p:spPr>
          <a:xfrm>
            <a:off x="352626" y="6209789"/>
            <a:ext cx="306360" cy="31368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8" name="Линия"/>
          <p:cNvSpPr/>
          <p:nvPr/>
        </p:nvSpPr>
        <p:spPr>
          <a:xfrm flipH="1">
            <a:off x="934895" y="6186624"/>
            <a:ext cx="249844" cy="30665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61" name="+"/>
          <p:cNvGrpSpPr/>
          <p:nvPr/>
        </p:nvGrpSpPr>
        <p:grpSpPr>
          <a:xfrm>
            <a:off x="570997" y="3912980"/>
            <a:ext cx="398029" cy="395667"/>
            <a:chOff x="0" y="0"/>
            <a:chExt cx="398028" cy="395666"/>
          </a:xfrm>
        </p:grpSpPr>
        <p:sp>
          <p:nvSpPr>
            <p:cNvPr id="359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0" name="+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grpSp>
        <p:nvGrpSpPr>
          <p:cNvPr id="364" name="+"/>
          <p:cNvGrpSpPr/>
          <p:nvPr/>
        </p:nvGrpSpPr>
        <p:grpSpPr>
          <a:xfrm>
            <a:off x="2459615" y="3912980"/>
            <a:ext cx="398029" cy="395667"/>
            <a:chOff x="0" y="0"/>
            <a:chExt cx="398028" cy="395666"/>
          </a:xfrm>
        </p:grpSpPr>
        <p:sp>
          <p:nvSpPr>
            <p:cNvPr id="362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3" name="+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grpSp>
        <p:nvGrpSpPr>
          <p:cNvPr id="367" name="+"/>
          <p:cNvGrpSpPr/>
          <p:nvPr/>
        </p:nvGrpSpPr>
        <p:grpSpPr>
          <a:xfrm>
            <a:off x="570997" y="5845974"/>
            <a:ext cx="398029" cy="395667"/>
            <a:chOff x="0" y="0"/>
            <a:chExt cx="398028" cy="395666"/>
          </a:xfrm>
        </p:grpSpPr>
        <p:sp>
          <p:nvSpPr>
            <p:cNvPr id="365" name="Кружок"/>
            <p:cNvSpPr/>
            <p:nvPr/>
          </p:nvSpPr>
          <p:spPr>
            <a:xfrm>
              <a:off x="-1" y="-1"/>
              <a:ext cx="398030" cy="39566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6" name="+"/>
            <p:cNvSpPr txBox="1"/>
            <p:nvPr/>
          </p:nvSpPr>
          <p:spPr>
            <a:xfrm>
              <a:off x="70989" y="31290"/>
              <a:ext cx="25605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368" name="Линия"/>
          <p:cNvSpPr/>
          <p:nvPr/>
        </p:nvSpPr>
        <p:spPr>
          <a:xfrm flipH="1">
            <a:off x="2647269" y="3707286"/>
            <a:ext cx="964" cy="25160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9" name="Линия"/>
          <p:cNvSpPr/>
          <p:nvPr/>
        </p:nvSpPr>
        <p:spPr>
          <a:xfrm flipH="1">
            <a:off x="770726" y="5628635"/>
            <a:ext cx="965" cy="25160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8D6B1-4938-4C83-90A3-A31CBD3EAC44}"/>
              </a:ext>
            </a:extLst>
          </p:cNvPr>
          <p:cNvSpPr txBox="1"/>
          <p:nvPr/>
        </p:nvSpPr>
        <p:spPr>
          <a:xfrm>
            <a:off x="893806" y="1120345"/>
            <a:ext cx="274319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/>
              <a:t>Алгоритм</a:t>
            </a:r>
            <a:endParaRPr kumimoji="0" lang="ru-RU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г) Если приведённая грамматика является неоднозначной, то предложить эквивалентную однозначную грамматику.</a:t>
            </a:r>
          </a:p>
        </p:txBody>
      </p:sp>
      <p:sp>
        <p:nvSpPr>
          <p:cNvPr id="372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060095" y="1739331"/>
            <a:ext cx="3182846" cy="1529186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</a:pPr>
            <a:r>
              <a:t>i) S → A + A | A + B</a:t>
            </a:r>
          </a:p>
          <a:p>
            <a:pPr marL="0" lvl="1" indent="228600">
              <a:buSzTx/>
              <a:buNone/>
            </a:pPr>
            <a:r>
              <a:t>   A → aA | a</a:t>
            </a:r>
          </a:p>
          <a:p>
            <a:pPr marL="0" lvl="1" indent="228600">
              <a:buSzTx/>
              <a:buNone/>
            </a:pPr>
            <a:r>
              <a:t>   B → A | a</a:t>
            </a:r>
          </a:p>
        </p:txBody>
      </p:sp>
      <p:sp>
        <p:nvSpPr>
          <p:cNvPr id="373" name="Приведенная грамматика…"/>
          <p:cNvSpPr txBox="1"/>
          <p:nvPr/>
        </p:nvSpPr>
        <p:spPr>
          <a:xfrm>
            <a:off x="600892" y="5669225"/>
            <a:ext cx="3663810" cy="760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i="1"/>
            </a:pPr>
            <a:r>
              <a:t>Приведенная грамматика </a:t>
            </a:r>
          </a:p>
          <a:p>
            <a:pPr>
              <a:defRPr sz="2400" i="1"/>
            </a:pPr>
            <a:r>
              <a:t>является неоднозначной.</a:t>
            </a:r>
          </a:p>
        </p:txBody>
      </p:sp>
      <p:sp>
        <p:nvSpPr>
          <p:cNvPr id="374" name="Цепочка: a+a"/>
          <p:cNvSpPr txBox="1"/>
          <p:nvPr/>
        </p:nvSpPr>
        <p:spPr>
          <a:xfrm>
            <a:off x="5694741" y="1813555"/>
            <a:ext cx="1787534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u="sng"/>
            </a:lvl1pPr>
          </a:lstStyle>
          <a:p>
            <a:r>
              <a:t>Цепочка: a+a</a:t>
            </a:r>
          </a:p>
        </p:txBody>
      </p:sp>
      <p:grpSp>
        <p:nvGrpSpPr>
          <p:cNvPr id="377" name="B"/>
          <p:cNvGrpSpPr/>
          <p:nvPr/>
        </p:nvGrpSpPr>
        <p:grpSpPr>
          <a:xfrm>
            <a:off x="5403715" y="3336035"/>
            <a:ext cx="794147" cy="794147"/>
            <a:chOff x="0" y="0"/>
            <a:chExt cx="794146" cy="794146"/>
          </a:xfrm>
        </p:grpSpPr>
        <p:sp>
          <p:nvSpPr>
            <p:cNvPr id="375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C00"/>
                  </a:solidFill>
                </a:defRPr>
              </a:pPr>
              <a:endParaRPr/>
            </a:p>
          </p:txBody>
        </p:sp>
        <p:sp>
          <p:nvSpPr>
            <p:cNvPr id="376" name="B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0C00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380" name="a"/>
          <p:cNvGrpSpPr/>
          <p:nvPr/>
        </p:nvGrpSpPr>
        <p:grpSpPr>
          <a:xfrm>
            <a:off x="5403715" y="4744849"/>
            <a:ext cx="794147" cy="794147"/>
            <a:chOff x="0" y="0"/>
            <a:chExt cx="794146" cy="794146"/>
          </a:xfrm>
        </p:grpSpPr>
        <p:sp>
          <p:nvSpPr>
            <p:cNvPr id="378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9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383" name="S"/>
          <p:cNvGrpSpPr/>
          <p:nvPr/>
        </p:nvGrpSpPr>
        <p:grpSpPr>
          <a:xfrm>
            <a:off x="4283969" y="2341590"/>
            <a:ext cx="794147" cy="794149"/>
            <a:chOff x="0" y="0"/>
            <a:chExt cx="794146" cy="794147"/>
          </a:xfrm>
        </p:grpSpPr>
        <p:sp>
          <p:nvSpPr>
            <p:cNvPr id="381" name="Кружок"/>
            <p:cNvSpPr/>
            <p:nvPr/>
          </p:nvSpPr>
          <p:spPr>
            <a:xfrm>
              <a:off x="-1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2" name="S"/>
            <p:cNvSpPr txBox="1"/>
            <p:nvPr/>
          </p:nvSpPr>
          <p:spPr>
            <a:xfrm>
              <a:off x="128999" y="230530"/>
              <a:ext cx="536148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386" name="A"/>
          <p:cNvGrpSpPr/>
          <p:nvPr/>
        </p:nvGrpSpPr>
        <p:grpSpPr>
          <a:xfrm>
            <a:off x="3249216" y="3336035"/>
            <a:ext cx="794147" cy="794147"/>
            <a:chOff x="0" y="0"/>
            <a:chExt cx="794146" cy="794146"/>
          </a:xfrm>
        </p:grpSpPr>
        <p:sp>
          <p:nvSpPr>
            <p:cNvPr id="38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5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387" name="Линия"/>
          <p:cNvSpPr/>
          <p:nvPr/>
        </p:nvSpPr>
        <p:spPr>
          <a:xfrm>
            <a:off x="5021015" y="2946973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8" name="Линия"/>
          <p:cNvSpPr/>
          <p:nvPr/>
        </p:nvSpPr>
        <p:spPr>
          <a:xfrm flipH="1">
            <a:off x="3908925" y="2981892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9" name="Линия"/>
          <p:cNvSpPr/>
          <p:nvPr/>
        </p:nvSpPr>
        <p:spPr>
          <a:xfrm>
            <a:off x="5800788" y="412144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92" name="a"/>
          <p:cNvGrpSpPr/>
          <p:nvPr/>
        </p:nvGrpSpPr>
        <p:grpSpPr>
          <a:xfrm>
            <a:off x="3249216" y="4751266"/>
            <a:ext cx="794147" cy="794147"/>
            <a:chOff x="0" y="0"/>
            <a:chExt cx="794146" cy="794146"/>
          </a:xfrm>
        </p:grpSpPr>
        <p:sp>
          <p:nvSpPr>
            <p:cNvPr id="390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1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393" name="Линия"/>
          <p:cNvSpPr/>
          <p:nvPr/>
        </p:nvSpPr>
        <p:spPr>
          <a:xfrm>
            <a:off x="3646289" y="4127859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96" name="A"/>
          <p:cNvGrpSpPr/>
          <p:nvPr/>
        </p:nvGrpSpPr>
        <p:grpSpPr>
          <a:xfrm>
            <a:off x="9114325" y="3336035"/>
            <a:ext cx="794147" cy="794147"/>
            <a:chOff x="0" y="0"/>
            <a:chExt cx="794146" cy="794146"/>
          </a:xfrm>
        </p:grpSpPr>
        <p:sp>
          <p:nvSpPr>
            <p:cNvPr id="394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300"/>
                  </a:solidFill>
                </a:defRPr>
              </a:pPr>
              <a:endParaRPr/>
            </a:p>
          </p:txBody>
        </p:sp>
        <p:sp>
          <p:nvSpPr>
            <p:cNvPr id="395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0300"/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399" name="a"/>
          <p:cNvGrpSpPr/>
          <p:nvPr/>
        </p:nvGrpSpPr>
        <p:grpSpPr>
          <a:xfrm>
            <a:off x="9114325" y="4744849"/>
            <a:ext cx="794147" cy="794147"/>
            <a:chOff x="0" y="0"/>
            <a:chExt cx="794146" cy="794146"/>
          </a:xfrm>
        </p:grpSpPr>
        <p:sp>
          <p:nvSpPr>
            <p:cNvPr id="39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8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grpSp>
        <p:nvGrpSpPr>
          <p:cNvPr id="402" name="S"/>
          <p:cNvGrpSpPr/>
          <p:nvPr/>
        </p:nvGrpSpPr>
        <p:grpSpPr>
          <a:xfrm>
            <a:off x="7994577" y="2341590"/>
            <a:ext cx="794149" cy="794149"/>
            <a:chOff x="0" y="0"/>
            <a:chExt cx="794147" cy="794147"/>
          </a:xfrm>
        </p:grpSpPr>
        <p:sp>
          <p:nvSpPr>
            <p:cNvPr id="400" name="Кружок"/>
            <p:cNvSpPr/>
            <p:nvPr/>
          </p:nvSpPr>
          <p:spPr>
            <a:xfrm>
              <a:off x="0" y="0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01" name="S"/>
            <p:cNvSpPr txBox="1"/>
            <p:nvPr/>
          </p:nvSpPr>
          <p:spPr>
            <a:xfrm>
              <a:off x="128999" y="230530"/>
              <a:ext cx="536149" cy="33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S</a:t>
              </a:r>
            </a:p>
          </p:txBody>
        </p:sp>
      </p:grpSp>
      <p:grpSp>
        <p:nvGrpSpPr>
          <p:cNvPr id="405" name="A"/>
          <p:cNvGrpSpPr/>
          <p:nvPr/>
        </p:nvGrpSpPr>
        <p:grpSpPr>
          <a:xfrm>
            <a:off x="6959824" y="3336035"/>
            <a:ext cx="794147" cy="794147"/>
            <a:chOff x="0" y="0"/>
            <a:chExt cx="794146" cy="794146"/>
          </a:xfrm>
        </p:grpSpPr>
        <p:sp>
          <p:nvSpPr>
            <p:cNvPr id="403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04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06" name="Линия"/>
          <p:cNvSpPr/>
          <p:nvPr/>
        </p:nvSpPr>
        <p:spPr>
          <a:xfrm>
            <a:off x="8731625" y="2946973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7" name="Линия"/>
          <p:cNvSpPr/>
          <p:nvPr/>
        </p:nvSpPr>
        <p:spPr>
          <a:xfrm flipH="1">
            <a:off x="7619535" y="2981892"/>
            <a:ext cx="442768" cy="4427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8" name="Линия"/>
          <p:cNvSpPr/>
          <p:nvPr/>
        </p:nvSpPr>
        <p:spPr>
          <a:xfrm>
            <a:off x="9511396" y="4121440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11" name="a"/>
          <p:cNvGrpSpPr/>
          <p:nvPr/>
        </p:nvGrpSpPr>
        <p:grpSpPr>
          <a:xfrm>
            <a:off x="6959824" y="4751266"/>
            <a:ext cx="794147" cy="794147"/>
            <a:chOff x="0" y="0"/>
            <a:chExt cx="794146" cy="794146"/>
          </a:xfrm>
        </p:grpSpPr>
        <p:sp>
          <p:nvSpPr>
            <p:cNvPr id="409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0" name="a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a</a:t>
              </a:r>
            </a:p>
          </p:txBody>
        </p:sp>
      </p:grpSp>
      <p:sp>
        <p:nvSpPr>
          <p:cNvPr id="412" name="Линия"/>
          <p:cNvSpPr/>
          <p:nvPr/>
        </p:nvSpPr>
        <p:spPr>
          <a:xfrm>
            <a:off x="7356897" y="4127859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15" name="+"/>
          <p:cNvGrpSpPr/>
          <p:nvPr/>
        </p:nvGrpSpPr>
        <p:grpSpPr>
          <a:xfrm>
            <a:off x="7994577" y="3777072"/>
            <a:ext cx="794149" cy="794147"/>
            <a:chOff x="0" y="0"/>
            <a:chExt cx="794147" cy="794146"/>
          </a:xfrm>
        </p:grpSpPr>
        <p:sp>
          <p:nvSpPr>
            <p:cNvPr id="413" name="Кружок"/>
            <p:cNvSpPr/>
            <p:nvPr/>
          </p:nvSpPr>
          <p:spPr>
            <a:xfrm>
              <a:off x="0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4" name="+"/>
            <p:cNvSpPr txBox="1"/>
            <p:nvPr/>
          </p:nvSpPr>
          <p:spPr>
            <a:xfrm>
              <a:off x="128999" y="230530"/>
              <a:ext cx="536149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416" name="Линия"/>
          <p:cNvSpPr/>
          <p:nvPr/>
        </p:nvSpPr>
        <p:spPr>
          <a:xfrm>
            <a:off x="8391649" y="3153663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19" name="+"/>
          <p:cNvGrpSpPr/>
          <p:nvPr/>
        </p:nvGrpSpPr>
        <p:grpSpPr>
          <a:xfrm>
            <a:off x="4283969" y="3777072"/>
            <a:ext cx="794147" cy="794147"/>
            <a:chOff x="0" y="0"/>
            <a:chExt cx="794146" cy="794146"/>
          </a:xfrm>
        </p:grpSpPr>
        <p:sp>
          <p:nvSpPr>
            <p:cNvPr id="417" name="Кружок"/>
            <p:cNvSpPr/>
            <p:nvPr/>
          </p:nvSpPr>
          <p:spPr>
            <a:xfrm>
              <a:off x="-1" y="-1"/>
              <a:ext cx="794148" cy="7941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18" name="+"/>
            <p:cNvSpPr txBox="1"/>
            <p:nvPr/>
          </p:nvSpPr>
          <p:spPr>
            <a:xfrm>
              <a:off x="128999" y="230530"/>
              <a:ext cx="5361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/>
            </a:lstStyle>
            <a:p>
              <a:r>
                <a:t>+</a:t>
              </a:r>
            </a:p>
          </p:txBody>
        </p:sp>
      </p:grpSp>
      <p:sp>
        <p:nvSpPr>
          <p:cNvPr id="420" name="Линия"/>
          <p:cNvSpPr/>
          <p:nvPr/>
        </p:nvSpPr>
        <p:spPr>
          <a:xfrm>
            <a:off x="4681042" y="3153663"/>
            <a:ext cx="2" cy="5958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916</Words>
  <Application>Microsoft Office PowerPoint</Application>
  <PresentationFormat>Широкоэкранный</PresentationFormat>
  <Paragraphs>274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Тема Office</vt:lpstr>
      <vt:lpstr> КС-грамматика (задание 8.5i)</vt:lpstr>
      <vt:lpstr>Формулировка задачи</vt:lpstr>
      <vt:lpstr>Презентация PowerPoint</vt:lpstr>
      <vt:lpstr>а) Выбрать грамматику в упр. 8.5 задачника. Какие цепочки она описывает?</vt:lpstr>
      <vt:lpstr>б) Найти и удалить бесплодные синтаксические переменные.</vt:lpstr>
      <vt:lpstr>б) Найти и удалить бесплодные синтаксические переменные.</vt:lpstr>
      <vt:lpstr>в) Найти и удалить недостижимые символы (синтаксические переменные и синтаксические константы).</vt:lpstr>
      <vt:lpstr>в) Найти и удалить недостижимые символы (синтаксические переменные и синтаксические константы).</vt:lpstr>
      <vt:lpstr>г) Если приведённая грамматика является неоднозначной, то предложить эквивалентную однозначную грамматику.</vt:lpstr>
      <vt:lpstr>Устранение неоднозначности</vt:lpstr>
      <vt:lpstr>Проверка на соответствие исходному БНФ</vt:lpstr>
      <vt:lpstr>Проверка на соответствие исходному БНФ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КС-грамматика (задание 8.5i)</dc:title>
  <cp:lastModifiedBy>Игорь Михайлов</cp:lastModifiedBy>
  <cp:revision>92</cp:revision>
  <dcterms:modified xsi:type="dcterms:W3CDTF">2021-01-25T14:24:47Z</dcterms:modified>
</cp:coreProperties>
</file>