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Языки программирования и методы трансляции</a:t>
            </a:r>
          </a:p>
        </p:txBody>
      </p:sp>
      <p:sp>
        <p:nvSpPr>
          <p:cNvPr id="95" name="Заголовок 1"/>
          <p:cNvSpPr txBox="1"/>
          <p:nvPr>
            <p:ph type="ctrTitle"/>
          </p:nvPr>
        </p:nvSpPr>
        <p:spPr>
          <a:xfrm>
            <a:off x="1806292" y="1403126"/>
            <a:ext cx="8874205" cy="1337319"/>
          </a:xfrm>
          <a:prstGeom prst="rect">
            <a:avLst/>
          </a:prstGeom>
        </p:spPr>
        <p:txBody>
          <a:bodyPr/>
          <a:lstStyle/>
          <a:p>
            <a:pPr defTabSz="646296">
              <a:defRPr sz="4100"/>
            </a:pPr>
            <a:r>
              <a:t> КС-грамматика</a:t>
            </a:r>
            <a:br/>
            <a:r>
              <a:t>(задание 8.5i)</a:t>
            </a:r>
          </a:p>
        </p:txBody>
      </p:sp>
      <p:sp>
        <p:nvSpPr>
          <p:cNvPr id="96" name="Подзаголовок 2"/>
          <p:cNvSpPr txBox="1"/>
          <p:nvPr>
            <p:ph type="subTitle" sz="half" idx="1"/>
          </p:nvPr>
        </p:nvSpPr>
        <p:spPr>
          <a:xfrm>
            <a:off x="7213251" y="3483928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i="1" sz="1300"/>
            </a:pPr>
          </a:p>
          <a:p>
            <a:pPr defTabSz="704087">
              <a:spcBef>
                <a:spcPts val="700"/>
              </a:spcBef>
              <a:defRPr i="1" sz="1300"/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i="1" sz="1300"/>
            </a:pPr>
            <a:r>
              <a:t>5. Кирилл Логвинов</a:t>
            </a:r>
          </a:p>
        </p:txBody>
      </p:sp>
      <p:sp>
        <p:nvSpPr>
          <p:cNvPr id="97" name="Прямоугольник 4"/>
          <p:cNvSpPr txBox="1"/>
          <p:nvPr/>
        </p:nvSpPr>
        <p:spPr>
          <a:xfrm>
            <a:off x="4158581" y="6191684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14.12.2020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Устранение неоднозначност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Устранение неоднозначности</a:t>
            </a:r>
          </a:p>
        </p:txBody>
      </p:sp>
      <p:sp>
        <p:nvSpPr>
          <p:cNvPr id="285" name="i) S → A + A | A + B…"/>
          <p:cNvSpPr txBox="1"/>
          <p:nvPr>
            <p:ph type="body" sz="quarter" idx="4294967295"/>
          </p:nvPr>
        </p:nvSpPr>
        <p:spPr>
          <a:xfrm>
            <a:off x="1322194" y="2507110"/>
            <a:ext cx="3182844" cy="1529185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FontTx/>
              <a:buNone/>
            </a:pPr>
            <a:r>
              <a:t>i) S → A + A | A + B</a:t>
            </a:r>
          </a:p>
          <a:p>
            <a:pPr lvl="1" marL="0" indent="228600">
              <a:buSzTx/>
              <a:buFontTx/>
              <a:buNone/>
            </a:pPr>
            <a:r>
              <a:t>   A → aA | a</a:t>
            </a:r>
          </a:p>
          <a:p>
            <a:pPr lvl="1" marL="0" indent="228600">
              <a:buSzTx/>
              <a:buFontTx/>
              <a:buNone/>
            </a:pPr>
            <a:r>
              <a:t>   B → A | a</a:t>
            </a:r>
          </a:p>
        </p:txBody>
      </p:sp>
      <p:sp>
        <p:nvSpPr>
          <p:cNvPr id="286" name="Объект 2"/>
          <p:cNvSpPr txBox="1"/>
          <p:nvPr/>
        </p:nvSpPr>
        <p:spPr>
          <a:xfrm>
            <a:off x="7686962" y="2790645"/>
            <a:ext cx="3182844" cy="962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A → aA | a</a:t>
            </a:r>
          </a:p>
        </p:txBody>
      </p:sp>
      <p:sp>
        <p:nvSpPr>
          <p:cNvPr id="287" name="=&gt;"/>
          <p:cNvSpPr txBox="1"/>
          <p:nvPr/>
        </p:nvSpPr>
        <p:spPr>
          <a:xfrm>
            <a:off x="5816222" y="2997035"/>
            <a:ext cx="55955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=&gt;</a:t>
            </a:r>
          </a:p>
        </p:txBody>
      </p:sp>
      <p:sp>
        <p:nvSpPr>
          <p:cNvPr id="288" name="S - начальная переменная, А достижима из S, ‘a’ достижима из A =&gt; Нет недостижимых символов;…"/>
          <p:cNvSpPr txBox="1"/>
          <p:nvPr/>
        </p:nvSpPr>
        <p:spPr>
          <a:xfrm>
            <a:off x="966127" y="4852717"/>
            <a:ext cx="10259747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S - начальная переменная, А достижима из S, ‘a’ достижима из A =&gt; Нет недостижимых символов;</a:t>
            </a:r>
          </a:p>
          <a:p>
            <a:pPr marL="180473" indent="-180473">
              <a:buSzPct val="100000"/>
              <a:buChar char="•"/>
            </a:pPr>
            <a:r>
              <a:t>S порождает A, A порождает ‘а’ =&gt; Все переменные порождающие;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Проверка на эквивалентность (частичная)"/>
          <p:cNvSpPr txBox="1"/>
          <p:nvPr>
            <p:ph type="title"/>
          </p:nvPr>
        </p:nvSpPr>
        <p:spPr>
          <a:xfrm>
            <a:off x="820046" y="30434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Проверка на эквивалентность (частичная)</a:t>
            </a:r>
          </a:p>
        </p:txBody>
      </p:sp>
      <p:sp>
        <p:nvSpPr>
          <p:cNvPr id="291" name="TextBox 7"/>
          <p:cNvSpPr txBox="1"/>
          <p:nvPr/>
        </p:nvSpPr>
        <p:spPr>
          <a:xfrm>
            <a:off x="8350533" y="1063169"/>
            <a:ext cx="4643025" cy="1504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t>Пример цепочек, которые </a:t>
            </a:r>
            <a:r>
              <a:rPr b="1" i="1"/>
              <a:t>подходят:</a:t>
            </a:r>
            <a:endParaRPr b="1" i="1"/>
          </a:p>
          <a:p>
            <a:pPr algn="ctr">
              <a:defRPr sz="2600"/>
            </a:pPr>
            <a:r>
              <a:t>a+a</a:t>
            </a:r>
          </a:p>
          <a:p>
            <a:pPr algn="ctr">
              <a:defRPr sz="2600"/>
            </a:pPr>
            <a:r>
              <a:t>aa+aa</a:t>
            </a:r>
          </a:p>
          <a:p>
            <a:pPr algn="ctr">
              <a:defRPr sz="2600"/>
            </a:pPr>
            <a:r>
              <a:t>aa+a</a:t>
            </a:r>
          </a:p>
        </p:txBody>
      </p:sp>
      <p:sp>
        <p:nvSpPr>
          <p:cNvPr id="292" name="Цепочка: a+a"/>
          <p:cNvSpPr txBox="1"/>
          <p:nvPr/>
        </p:nvSpPr>
        <p:spPr>
          <a:xfrm>
            <a:off x="73354" y="2902501"/>
            <a:ext cx="178753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a+a</a:t>
            </a:r>
          </a:p>
        </p:txBody>
      </p:sp>
      <p:sp>
        <p:nvSpPr>
          <p:cNvPr id="293" name="A"/>
          <p:cNvSpPr/>
          <p:nvPr/>
        </p:nvSpPr>
        <p:spPr>
          <a:xfrm>
            <a:off x="2358798" y="451948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94" name="a"/>
          <p:cNvSpPr/>
          <p:nvPr/>
        </p:nvSpPr>
        <p:spPr>
          <a:xfrm>
            <a:off x="2358798" y="5928298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95" name="S"/>
          <p:cNvSpPr/>
          <p:nvPr/>
        </p:nvSpPr>
        <p:spPr>
          <a:xfrm>
            <a:off x="1239051" y="3525041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296" name="A"/>
          <p:cNvSpPr/>
          <p:nvPr/>
        </p:nvSpPr>
        <p:spPr>
          <a:xfrm>
            <a:off x="204298" y="451948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97" name="Линия"/>
          <p:cNvSpPr/>
          <p:nvPr/>
        </p:nvSpPr>
        <p:spPr>
          <a:xfrm>
            <a:off x="1976098" y="4130424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Линия"/>
          <p:cNvSpPr/>
          <p:nvPr/>
        </p:nvSpPr>
        <p:spPr>
          <a:xfrm flipH="1">
            <a:off x="864008" y="4165342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Линия"/>
          <p:cNvSpPr/>
          <p:nvPr/>
        </p:nvSpPr>
        <p:spPr>
          <a:xfrm>
            <a:off x="2755870" y="5304890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a"/>
          <p:cNvSpPr/>
          <p:nvPr/>
        </p:nvSpPr>
        <p:spPr>
          <a:xfrm>
            <a:off x="204298" y="5934717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01" name="Линия"/>
          <p:cNvSpPr/>
          <p:nvPr/>
        </p:nvSpPr>
        <p:spPr>
          <a:xfrm flipH="1">
            <a:off x="601371" y="5311309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+"/>
          <p:cNvSpPr/>
          <p:nvPr/>
        </p:nvSpPr>
        <p:spPr>
          <a:xfrm>
            <a:off x="1239051" y="4960522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303" name="Линия"/>
          <p:cNvSpPr/>
          <p:nvPr/>
        </p:nvSpPr>
        <p:spPr>
          <a:xfrm>
            <a:off x="1636123" y="4337114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A"/>
          <p:cNvSpPr/>
          <p:nvPr/>
        </p:nvSpPr>
        <p:spPr>
          <a:xfrm>
            <a:off x="6198105" y="3191361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05" name="S"/>
          <p:cNvSpPr/>
          <p:nvPr/>
        </p:nvSpPr>
        <p:spPr>
          <a:xfrm>
            <a:off x="5078358" y="2196917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306" name="A"/>
          <p:cNvSpPr/>
          <p:nvPr/>
        </p:nvSpPr>
        <p:spPr>
          <a:xfrm>
            <a:off x="4043605" y="3191361"/>
            <a:ext cx="794147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07" name="Линия"/>
          <p:cNvSpPr/>
          <p:nvPr/>
        </p:nvSpPr>
        <p:spPr>
          <a:xfrm>
            <a:off x="5815406" y="2802300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Линия"/>
          <p:cNvSpPr/>
          <p:nvPr/>
        </p:nvSpPr>
        <p:spPr>
          <a:xfrm flipH="1">
            <a:off x="4703316" y="2837219"/>
            <a:ext cx="442766" cy="442766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a"/>
          <p:cNvSpPr/>
          <p:nvPr/>
        </p:nvSpPr>
        <p:spPr>
          <a:xfrm>
            <a:off x="3478545" y="4607788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10" name="Линия"/>
          <p:cNvSpPr/>
          <p:nvPr/>
        </p:nvSpPr>
        <p:spPr>
          <a:xfrm flipH="1">
            <a:off x="3875617" y="3966392"/>
            <a:ext cx="338139" cy="62346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+"/>
          <p:cNvSpPr/>
          <p:nvPr/>
        </p:nvSpPr>
        <p:spPr>
          <a:xfrm>
            <a:off x="5078358" y="363239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312" name="Линия"/>
          <p:cNvSpPr/>
          <p:nvPr/>
        </p:nvSpPr>
        <p:spPr>
          <a:xfrm>
            <a:off x="5475431" y="3008990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Цепочка: aa+aa"/>
          <p:cNvSpPr txBox="1"/>
          <p:nvPr/>
        </p:nvSpPr>
        <p:spPr>
          <a:xfrm>
            <a:off x="3581741" y="1723457"/>
            <a:ext cx="207953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aa+aa</a:t>
            </a:r>
          </a:p>
        </p:txBody>
      </p:sp>
      <p:sp>
        <p:nvSpPr>
          <p:cNvPr id="314" name="Объект 2"/>
          <p:cNvSpPr txBox="1"/>
          <p:nvPr/>
        </p:nvSpPr>
        <p:spPr>
          <a:xfrm>
            <a:off x="44702" y="1155100"/>
            <a:ext cx="3182843" cy="1529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A → aA | a</a:t>
            </a:r>
          </a:p>
        </p:txBody>
      </p:sp>
      <p:sp>
        <p:nvSpPr>
          <p:cNvPr id="315" name="A"/>
          <p:cNvSpPr/>
          <p:nvPr/>
        </p:nvSpPr>
        <p:spPr>
          <a:xfrm>
            <a:off x="4532116" y="460017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16" name="Линия"/>
          <p:cNvSpPr/>
          <p:nvPr/>
        </p:nvSpPr>
        <p:spPr>
          <a:xfrm>
            <a:off x="4626313" y="3955070"/>
            <a:ext cx="306168" cy="64557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a"/>
          <p:cNvSpPr/>
          <p:nvPr/>
        </p:nvSpPr>
        <p:spPr>
          <a:xfrm>
            <a:off x="5671320" y="4574530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18" name="Линия"/>
          <p:cNvSpPr/>
          <p:nvPr/>
        </p:nvSpPr>
        <p:spPr>
          <a:xfrm flipH="1">
            <a:off x="6068392" y="3933134"/>
            <a:ext cx="338139" cy="62346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A"/>
          <p:cNvSpPr/>
          <p:nvPr/>
        </p:nvSpPr>
        <p:spPr>
          <a:xfrm>
            <a:off x="6724891" y="456691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20" name="Линия"/>
          <p:cNvSpPr/>
          <p:nvPr/>
        </p:nvSpPr>
        <p:spPr>
          <a:xfrm>
            <a:off x="6819088" y="3921811"/>
            <a:ext cx="306168" cy="64557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a"/>
          <p:cNvSpPr/>
          <p:nvPr/>
        </p:nvSpPr>
        <p:spPr>
          <a:xfrm>
            <a:off x="4533879" y="600598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22" name="Линия"/>
          <p:cNvSpPr/>
          <p:nvPr/>
        </p:nvSpPr>
        <p:spPr>
          <a:xfrm>
            <a:off x="4930951" y="5382580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a"/>
          <p:cNvSpPr/>
          <p:nvPr/>
        </p:nvSpPr>
        <p:spPr>
          <a:xfrm>
            <a:off x="6740520" y="600598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24" name="Линия"/>
          <p:cNvSpPr/>
          <p:nvPr/>
        </p:nvSpPr>
        <p:spPr>
          <a:xfrm>
            <a:off x="7137592" y="5382580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Цепочка: a+aa"/>
          <p:cNvSpPr txBox="1"/>
          <p:nvPr/>
        </p:nvSpPr>
        <p:spPr>
          <a:xfrm>
            <a:off x="7221400" y="1895883"/>
            <a:ext cx="193353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a+aa</a:t>
            </a:r>
          </a:p>
        </p:txBody>
      </p:sp>
      <p:sp>
        <p:nvSpPr>
          <p:cNvPr id="326" name="A"/>
          <p:cNvSpPr/>
          <p:nvPr/>
        </p:nvSpPr>
        <p:spPr>
          <a:xfrm>
            <a:off x="10583655" y="318963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27" name="S"/>
          <p:cNvSpPr/>
          <p:nvPr/>
        </p:nvSpPr>
        <p:spPr>
          <a:xfrm>
            <a:off x="9463908" y="2195193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328" name="A"/>
          <p:cNvSpPr/>
          <p:nvPr/>
        </p:nvSpPr>
        <p:spPr>
          <a:xfrm>
            <a:off x="8429156" y="318963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29" name="Линия"/>
          <p:cNvSpPr/>
          <p:nvPr/>
        </p:nvSpPr>
        <p:spPr>
          <a:xfrm>
            <a:off x="10200955" y="2800577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Линия"/>
          <p:cNvSpPr/>
          <p:nvPr/>
        </p:nvSpPr>
        <p:spPr>
          <a:xfrm flipH="1">
            <a:off x="9088866" y="2835495"/>
            <a:ext cx="442766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1" name="+"/>
          <p:cNvSpPr/>
          <p:nvPr/>
        </p:nvSpPr>
        <p:spPr>
          <a:xfrm>
            <a:off x="9463908" y="3630674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332" name="Линия"/>
          <p:cNvSpPr/>
          <p:nvPr/>
        </p:nvSpPr>
        <p:spPr>
          <a:xfrm>
            <a:off x="9860981" y="3007266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3" name="a"/>
          <p:cNvSpPr/>
          <p:nvPr/>
        </p:nvSpPr>
        <p:spPr>
          <a:xfrm>
            <a:off x="10056870" y="457280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34" name="Линия"/>
          <p:cNvSpPr/>
          <p:nvPr/>
        </p:nvSpPr>
        <p:spPr>
          <a:xfrm flipH="1">
            <a:off x="10453942" y="3931410"/>
            <a:ext cx="338139" cy="62346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A"/>
          <p:cNvSpPr/>
          <p:nvPr/>
        </p:nvSpPr>
        <p:spPr>
          <a:xfrm>
            <a:off x="11110441" y="4565193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36" name="Линия"/>
          <p:cNvSpPr/>
          <p:nvPr/>
        </p:nvSpPr>
        <p:spPr>
          <a:xfrm>
            <a:off x="11204637" y="3920088"/>
            <a:ext cx="306169" cy="645578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a"/>
          <p:cNvSpPr/>
          <p:nvPr/>
        </p:nvSpPr>
        <p:spPr>
          <a:xfrm>
            <a:off x="8415186" y="4635901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38" name="Линия"/>
          <p:cNvSpPr/>
          <p:nvPr/>
        </p:nvSpPr>
        <p:spPr>
          <a:xfrm>
            <a:off x="8812258" y="4012492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a"/>
          <p:cNvSpPr/>
          <p:nvPr/>
        </p:nvSpPr>
        <p:spPr>
          <a:xfrm>
            <a:off x="11126070" y="600426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40" name="Линия"/>
          <p:cNvSpPr/>
          <p:nvPr/>
        </p:nvSpPr>
        <p:spPr>
          <a:xfrm>
            <a:off x="11523142" y="5380856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Box 7"/>
          <p:cNvSpPr txBox="1"/>
          <p:nvPr/>
        </p:nvSpPr>
        <p:spPr>
          <a:xfrm>
            <a:off x="8209867" y="1076069"/>
            <a:ext cx="4643025" cy="192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t>Пример цепочек, которые </a:t>
            </a:r>
            <a:r>
              <a:rPr b="1"/>
              <a:t>не </a:t>
            </a:r>
            <a:r>
              <a:rPr b="1" i="1"/>
              <a:t>подходят:</a:t>
            </a:r>
            <a:endParaRPr b="1" i="1"/>
          </a:p>
          <a:p>
            <a:pPr algn="ctr">
              <a:defRPr sz="2600"/>
            </a:pPr>
            <a:r>
              <a:t>a</a:t>
            </a:r>
          </a:p>
          <a:p>
            <a:pPr algn="ctr">
              <a:defRPr sz="2600"/>
            </a:pPr>
            <a:r>
              <a:t>a+</a:t>
            </a:r>
          </a:p>
          <a:p>
            <a:pPr algn="ctr">
              <a:defRPr sz="2600"/>
            </a:pPr>
            <a:r>
              <a:t>+a</a:t>
            </a:r>
          </a:p>
          <a:p>
            <a:pPr algn="ctr">
              <a:defRPr sz="2600"/>
            </a:pPr>
            <a:r>
              <a:t>+</a:t>
            </a:r>
          </a:p>
        </p:txBody>
      </p:sp>
      <p:sp>
        <p:nvSpPr>
          <p:cNvPr id="343" name="Проверка на эквивалентность (частичная)"/>
          <p:cNvSpPr txBox="1"/>
          <p:nvPr/>
        </p:nvSpPr>
        <p:spPr>
          <a:xfrm>
            <a:off x="820046" y="30434"/>
            <a:ext cx="1051560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Проверка на эквивалентность (частичная)</a:t>
            </a:r>
          </a:p>
        </p:txBody>
      </p:sp>
      <p:sp>
        <p:nvSpPr>
          <p:cNvPr id="344" name="Объект 2"/>
          <p:cNvSpPr txBox="1"/>
          <p:nvPr/>
        </p:nvSpPr>
        <p:spPr>
          <a:xfrm>
            <a:off x="44702" y="1155100"/>
            <a:ext cx="3182843" cy="1529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S → A + A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2800"/>
            </a:pPr>
            <a:r>
              <a:t>A → aA | a</a:t>
            </a:r>
          </a:p>
        </p:txBody>
      </p:sp>
      <p:sp>
        <p:nvSpPr>
          <p:cNvPr id="345" name="Цепочка: a"/>
          <p:cNvSpPr txBox="1"/>
          <p:nvPr/>
        </p:nvSpPr>
        <p:spPr>
          <a:xfrm>
            <a:off x="73354" y="2902501"/>
            <a:ext cx="148973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</a:t>
            </a:r>
          </a:p>
        </p:txBody>
      </p:sp>
      <p:sp>
        <p:nvSpPr>
          <p:cNvPr id="346" name="S"/>
          <p:cNvSpPr/>
          <p:nvPr/>
        </p:nvSpPr>
        <p:spPr>
          <a:xfrm>
            <a:off x="1036795" y="3525889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347" name="A"/>
          <p:cNvSpPr/>
          <p:nvPr/>
        </p:nvSpPr>
        <p:spPr>
          <a:xfrm>
            <a:off x="2042" y="4520334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48" name="Линия"/>
          <p:cNvSpPr/>
          <p:nvPr/>
        </p:nvSpPr>
        <p:spPr>
          <a:xfrm>
            <a:off x="1773842" y="4131272"/>
            <a:ext cx="512604" cy="512604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Линия"/>
          <p:cNvSpPr/>
          <p:nvPr/>
        </p:nvSpPr>
        <p:spPr>
          <a:xfrm flipH="1">
            <a:off x="661752" y="4166191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Линия"/>
          <p:cNvSpPr/>
          <p:nvPr/>
        </p:nvSpPr>
        <p:spPr>
          <a:xfrm flipH="1">
            <a:off x="1433868" y="4337962"/>
            <a:ext cx="1" cy="595840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a"/>
          <p:cNvSpPr/>
          <p:nvPr/>
        </p:nvSpPr>
        <p:spPr>
          <a:xfrm>
            <a:off x="2042" y="593556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52" name="Линия"/>
          <p:cNvSpPr/>
          <p:nvPr/>
        </p:nvSpPr>
        <p:spPr>
          <a:xfrm flipH="1">
            <a:off x="399115" y="5312158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A"/>
          <p:cNvSpPr/>
          <p:nvPr/>
        </p:nvSpPr>
        <p:spPr>
          <a:xfrm>
            <a:off x="2156542" y="4520334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1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54" name="+"/>
          <p:cNvSpPr/>
          <p:nvPr/>
        </p:nvSpPr>
        <p:spPr>
          <a:xfrm>
            <a:off x="1036795" y="4961370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1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355" name="Цепочка: a+"/>
          <p:cNvSpPr txBox="1"/>
          <p:nvPr/>
        </p:nvSpPr>
        <p:spPr>
          <a:xfrm>
            <a:off x="3340331" y="2893898"/>
            <a:ext cx="164153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</a:t>
            </a:r>
          </a:p>
        </p:txBody>
      </p:sp>
      <p:sp>
        <p:nvSpPr>
          <p:cNvPr id="356" name="S"/>
          <p:cNvSpPr/>
          <p:nvPr/>
        </p:nvSpPr>
        <p:spPr>
          <a:xfrm>
            <a:off x="4069015" y="3528764"/>
            <a:ext cx="794147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357" name="A"/>
          <p:cNvSpPr/>
          <p:nvPr/>
        </p:nvSpPr>
        <p:spPr>
          <a:xfrm>
            <a:off x="3034263" y="452320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58" name="Линия"/>
          <p:cNvSpPr/>
          <p:nvPr/>
        </p:nvSpPr>
        <p:spPr>
          <a:xfrm>
            <a:off x="4806063" y="4134147"/>
            <a:ext cx="512604" cy="512604"/>
          </a:xfrm>
          <a:prstGeom prst="line">
            <a:avLst/>
          </a:prstGeom>
          <a:ln w="25400">
            <a:solidFill>
              <a:srgbClr val="FF19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Линия"/>
          <p:cNvSpPr/>
          <p:nvPr/>
        </p:nvSpPr>
        <p:spPr>
          <a:xfrm flipH="1">
            <a:off x="3693973" y="4169066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Линия"/>
          <p:cNvSpPr/>
          <p:nvPr/>
        </p:nvSpPr>
        <p:spPr>
          <a:xfrm>
            <a:off x="4466088" y="4340837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a"/>
          <p:cNvSpPr/>
          <p:nvPr/>
        </p:nvSpPr>
        <p:spPr>
          <a:xfrm>
            <a:off x="3034263" y="5938441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62" name="Линия"/>
          <p:cNvSpPr/>
          <p:nvPr/>
        </p:nvSpPr>
        <p:spPr>
          <a:xfrm>
            <a:off x="3431336" y="5315033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A"/>
          <p:cNvSpPr/>
          <p:nvPr/>
        </p:nvSpPr>
        <p:spPr>
          <a:xfrm>
            <a:off x="5188763" y="452320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19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64" name="+"/>
          <p:cNvSpPr/>
          <p:nvPr/>
        </p:nvSpPr>
        <p:spPr>
          <a:xfrm>
            <a:off x="4069015" y="4964245"/>
            <a:ext cx="794147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365" name="Цепочка: +a"/>
          <p:cNvSpPr txBox="1"/>
          <p:nvPr/>
        </p:nvSpPr>
        <p:spPr>
          <a:xfrm>
            <a:off x="6524577" y="2889803"/>
            <a:ext cx="164153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+a</a:t>
            </a:r>
          </a:p>
        </p:txBody>
      </p:sp>
      <p:sp>
        <p:nvSpPr>
          <p:cNvPr id="366" name="S"/>
          <p:cNvSpPr/>
          <p:nvPr/>
        </p:nvSpPr>
        <p:spPr>
          <a:xfrm>
            <a:off x="7176888" y="352466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367" name="A"/>
          <p:cNvSpPr/>
          <p:nvPr/>
        </p:nvSpPr>
        <p:spPr>
          <a:xfrm>
            <a:off x="6142135" y="4519114"/>
            <a:ext cx="794147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68" name="Линия"/>
          <p:cNvSpPr/>
          <p:nvPr/>
        </p:nvSpPr>
        <p:spPr>
          <a:xfrm>
            <a:off x="7913935" y="4130052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Линия"/>
          <p:cNvSpPr/>
          <p:nvPr/>
        </p:nvSpPr>
        <p:spPr>
          <a:xfrm flipH="1">
            <a:off x="6801845" y="4164971"/>
            <a:ext cx="442767" cy="442767"/>
          </a:xfrm>
          <a:prstGeom prst="line">
            <a:avLst/>
          </a:prstGeom>
          <a:ln w="254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Линия"/>
          <p:cNvSpPr/>
          <p:nvPr/>
        </p:nvSpPr>
        <p:spPr>
          <a:xfrm>
            <a:off x="7573961" y="4336742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a"/>
          <p:cNvSpPr/>
          <p:nvPr/>
        </p:nvSpPr>
        <p:spPr>
          <a:xfrm>
            <a:off x="8296635" y="5946673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72" name="Линия"/>
          <p:cNvSpPr/>
          <p:nvPr/>
        </p:nvSpPr>
        <p:spPr>
          <a:xfrm>
            <a:off x="8693708" y="5323265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A"/>
          <p:cNvSpPr/>
          <p:nvPr/>
        </p:nvSpPr>
        <p:spPr>
          <a:xfrm>
            <a:off x="8296635" y="4519114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74" name="+"/>
          <p:cNvSpPr/>
          <p:nvPr/>
        </p:nvSpPr>
        <p:spPr>
          <a:xfrm>
            <a:off x="7176888" y="4960150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375" name="S"/>
          <p:cNvSpPr/>
          <p:nvPr/>
        </p:nvSpPr>
        <p:spPr>
          <a:xfrm>
            <a:off x="10284760" y="352106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376" name="A"/>
          <p:cNvSpPr/>
          <p:nvPr/>
        </p:nvSpPr>
        <p:spPr>
          <a:xfrm>
            <a:off x="9250008" y="4515513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77" name="Линия"/>
          <p:cNvSpPr/>
          <p:nvPr/>
        </p:nvSpPr>
        <p:spPr>
          <a:xfrm>
            <a:off x="11021808" y="4126452"/>
            <a:ext cx="512604" cy="512604"/>
          </a:xfrm>
          <a:prstGeom prst="line">
            <a:avLst/>
          </a:prstGeom>
          <a:ln w="25400">
            <a:solidFill>
              <a:srgbClr val="FF0C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Линия"/>
          <p:cNvSpPr/>
          <p:nvPr/>
        </p:nvSpPr>
        <p:spPr>
          <a:xfrm flipH="1">
            <a:off x="9909718" y="4161370"/>
            <a:ext cx="442766" cy="442767"/>
          </a:xfrm>
          <a:prstGeom prst="line">
            <a:avLst/>
          </a:prstGeom>
          <a:ln w="254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Линия"/>
          <p:cNvSpPr/>
          <p:nvPr/>
        </p:nvSpPr>
        <p:spPr>
          <a:xfrm>
            <a:off x="10681833" y="4333142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A"/>
          <p:cNvSpPr/>
          <p:nvPr/>
        </p:nvSpPr>
        <p:spPr>
          <a:xfrm>
            <a:off x="11404507" y="4515513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C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381" name="+"/>
          <p:cNvSpPr/>
          <p:nvPr/>
        </p:nvSpPr>
        <p:spPr>
          <a:xfrm>
            <a:off x="10284760" y="4956550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382" name="Цепочка: +"/>
          <p:cNvSpPr txBox="1"/>
          <p:nvPr/>
        </p:nvSpPr>
        <p:spPr>
          <a:xfrm>
            <a:off x="8697959" y="3232765"/>
            <a:ext cx="1495535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Формулировка задачи</a:t>
            </a:r>
          </a:p>
        </p:txBody>
      </p:sp>
      <p:sp>
        <p:nvSpPr>
          <p:cNvPr id="100" name="Объект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t>Задача № 6: [Грамматические правила в виде БНФ, лекции: гл.3]. Задана КС-грамматика (в виде набора БНФ, первая синтаксическая переменная - начальная). Построить эквивалентную однозначную грамматику, которая содержит только достижимые и производящие символы.</a:t>
            </a:r>
          </a:p>
          <a:p>
            <a:pPr>
              <a:lnSpc>
                <a:spcPct val="72000"/>
              </a:lnSpc>
              <a:defRPr sz="2500"/>
            </a:pPr>
            <a:r>
              <a:t>а) Выбрать грамматику в упр. 8.5 задачника. Какие цепочки она описывает?</a:t>
            </a:r>
          </a:p>
          <a:p>
            <a:pPr>
              <a:lnSpc>
                <a:spcPct val="72000"/>
              </a:lnSpc>
              <a:defRPr sz="2500"/>
            </a:pPr>
            <a:r>
              <a:t>б) Найти и удалить бесплодные синтаксические переменные.</a:t>
            </a:r>
          </a:p>
          <a:p>
            <a:pPr>
              <a:lnSpc>
                <a:spcPct val="72000"/>
              </a:lnSpc>
              <a:defRPr sz="2500"/>
            </a:pPr>
            <a:r>
              <a:t>в) Найти и удалить недостижимые символы (синтаксические переменные и синтаксические константы).</a:t>
            </a:r>
          </a:p>
          <a:p>
            <a:pPr>
              <a:lnSpc>
                <a:spcPct val="72000"/>
              </a:lnSpc>
              <a:defRPr sz="2500"/>
            </a:pPr>
            <a:r>
              <a:t>г) Если приведённая грамматика является неоднозначной, то предложить эквивалентную однозначную грамматику.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) S → A + A | A + B…"/>
          <p:cNvSpPr txBox="1"/>
          <p:nvPr>
            <p:ph type="body" sz="quarter" idx="4294967295"/>
          </p:nvPr>
        </p:nvSpPr>
        <p:spPr>
          <a:xfrm>
            <a:off x="4482452" y="1324943"/>
            <a:ext cx="3182844" cy="1529184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FontTx/>
              <a:buNone/>
            </a:pPr>
            <a:r>
              <a:t>i) S → A + A | A + B</a:t>
            </a:r>
          </a:p>
          <a:p>
            <a:pPr lvl="1" marL="0" indent="228600">
              <a:buSzTx/>
              <a:buFontTx/>
              <a:buNone/>
            </a:pPr>
            <a:r>
              <a:t>   A → aA | a</a:t>
            </a:r>
          </a:p>
          <a:p>
            <a:pPr lvl="1" marL="0" indent="228600">
              <a:buSzTx/>
              <a:buFontTx/>
              <a:buNone/>
            </a:pPr>
            <a:r>
              <a:t>   B → A | a</a:t>
            </a:r>
          </a:p>
        </p:txBody>
      </p:sp>
      <p:sp>
        <p:nvSpPr>
          <p:cNvPr id="103" name="…"/>
          <p:cNvSpPr txBox="1"/>
          <p:nvPr/>
        </p:nvSpPr>
        <p:spPr>
          <a:xfrm rot="3553941">
            <a:off x="2184773" y="4616820"/>
            <a:ext cx="26197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04" name="A"/>
          <p:cNvSpPr/>
          <p:nvPr/>
        </p:nvSpPr>
        <p:spPr>
          <a:xfrm>
            <a:off x="896779" y="2768687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05" name="a"/>
          <p:cNvSpPr/>
          <p:nvPr/>
        </p:nvSpPr>
        <p:spPr>
          <a:xfrm>
            <a:off x="148519" y="3858459"/>
            <a:ext cx="794146" cy="794146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06" name="Линия"/>
          <p:cNvSpPr/>
          <p:nvPr/>
        </p:nvSpPr>
        <p:spPr>
          <a:xfrm flipH="1">
            <a:off x="751658" y="3496701"/>
            <a:ext cx="306121" cy="42826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A"/>
          <p:cNvSpPr/>
          <p:nvPr/>
        </p:nvSpPr>
        <p:spPr>
          <a:xfrm>
            <a:off x="1516883" y="385845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08" name="Линия"/>
          <p:cNvSpPr/>
          <p:nvPr/>
        </p:nvSpPr>
        <p:spPr>
          <a:xfrm>
            <a:off x="1517623" y="3489316"/>
            <a:ext cx="224958" cy="41011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a"/>
          <p:cNvSpPr/>
          <p:nvPr/>
        </p:nvSpPr>
        <p:spPr>
          <a:xfrm>
            <a:off x="776328" y="4934684"/>
            <a:ext cx="794146" cy="794147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10" name="Линия"/>
          <p:cNvSpPr/>
          <p:nvPr/>
        </p:nvSpPr>
        <p:spPr>
          <a:xfrm flipH="1">
            <a:off x="1379468" y="4572926"/>
            <a:ext cx="306120" cy="42826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A"/>
          <p:cNvSpPr/>
          <p:nvPr/>
        </p:nvSpPr>
        <p:spPr>
          <a:xfrm>
            <a:off x="2288964" y="4948231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12" name="a"/>
          <p:cNvSpPr/>
          <p:nvPr/>
        </p:nvSpPr>
        <p:spPr>
          <a:xfrm>
            <a:off x="1548409" y="6024456"/>
            <a:ext cx="794146" cy="794146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13" name="Линия"/>
          <p:cNvSpPr/>
          <p:nvPr/>
        </p:nvSpPr>
        <p:spPr>
          <a:xfrm flipH="1">
            <a:off x="2151548" y="5662698"/>
            <a:ext cx="306121" cy="42826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S"/>
          <p:cNvSpPr/>
          <p:nvPr/>
        </p:nvSpPr>
        <p:spPr>
          <a:xfrm>
            <a:off x="2208771" y="1692462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115" name="Линия"/>
          <p:cNvSpPr/>
          <p:nvPr/>
        </p:nvSpPr>
        <p:spPr>
          <a:xfrm flipH="1">
            <a:off x="1530550" y="2318891"/>
            <a:ext cx="722346" cy="53686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…"/>
          <p:cNvSpPr txBox="1"/>
          <p:nvPr/>
        </p:nvSpPr>
        <p:spPr>
          <a:xfrm rot="3553942">
            <a:off x="4808756" y="4606539"/>
            <a:ext cx="26197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17" name="A"/>
          <p:cNvSpPr/>
          <p:nvPr/>
        </p:nvSpPr>
        <p:spPr>
          <a:xfrm>
            <a:off x="3520762" y="2758406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18" name="a"/>
          <p:cNvSpPr/>
          <p:nvPr/>
        </p:nvSpPr>
        <p:spPr>
          <a:xfrm>
            <a:off x="2772502" y="3848178"/>
            <a:ext cx="794146" cy="794147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19" name="Линия"/>
          <p:cNvSpPr/>
          <p:nvPr/>
        </p:nvSpPr>
        <p:spPr>
          <a:xfrm flipH="1">
            <a:off x="3375641" y="3486420"/>
            <a:ext cx="306121" cy="42826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A"/>
          <p:cNvSpPr/>
          <p:nvPr/>
        </p:nvSpPr>
        <p:spPr>
          <a:xfrm>
            <a:off x="4140866" y="3848178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21" name="Линия"/>
          <p:cNvSpPr/>
          <p:nvPr/>
        </p:nvSpPr>
        <p:spPr>
          <a:xfrm>
            <a:off x="4141606" y="3479035"/>
            <a:ext cx="224958" cy="41011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a"/>
          <p:cNvSpPr/>
          <p:nvPr/>
        </p:nvSpPr>
        <p:spPr>
          <a:xfrm>
            <a:off x="3400311" y="4924404"/>
            <a:ext cx="794147" cy="794146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23" name="Линия"/>
          <p:cNvSpPr/>
          <p:nvPr/>
        </p:nvSpPr>
        <p:spPr>
          <a:xfrm flipH="1">
            <a:off x="4003451" y="4562645"/>
            <a:ext cx="306121" cy="42826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A"/>
          <p:cNvSpPr/>
          <p:nvPr/>
        </p:nvSpPr>
        <p:spPr>
          <a:xfrm>
            <a:off x="4912947" y="4937950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25" name="a"/>
          <p:cNvSpPr/>
          <p:nvPr/>
        </p:nvSpPr>
        <p:spPr>
          <a:xfrm>
            <a:off x="4172392" y="6014176"/>
            <a:ext cx="794146" cy="794146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26" name="Линия"/>
          <p:cNvSpPr/>
          <p:nvPr/>
        </p:nvSpPr>
        <p:spPr>
          <a:xfrm flipH="1">
            <a:off x="4775532" y="5652417"/>
            <a:ext cx="306120" cy="42826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+"/>
          <p:cNvSpPr/>
          <p:nvPr/>
        </p:nvSpPr>
        <p:spPr>
          <a:xfrm>
            <a:off x="2208771" y="3107620"/>
            <a:ext cx="794146" cy="794146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128" name="Линия"/>
          <p:cNvSpPr/>
          <p:nvPr/>
        </p:nvSpPr>
        <p:spPr>
          <a:xfrm>
            <a:off x="2605844" y="2484212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Линия"/>
          <p:cNvSpPr/>
          <p:nvPr/>
        </p:nvSpPr>
        <p:spPr>
          <a:xfrm>
            <a:off x="2909795" y="2392506"/>
            <a:ext cx="702554" cy="51485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…"/>
          <p:cNvSpPr txBox="1"/>
          <p:nvPr/>
        </p:nvSpPr>
        <p:spPr>
          <a:xfrm rot="3553942">
            <a:off x="8157653" y="4600189"/>
            <a:ext cx="26197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31" name="A"/>
          <p:cNvSpPr/>
          <p:nvPr/>
        </p:nvSpPr>
        <p:spPr>
          <a:xfrm>
            <a:off x="6869660" y="2752056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32" name="a"/>
          <p:cNvSpPr/>
          <p:nvPr/>
        </p:nvSpPr>
        <p:spPr>
          <a:xfrm>
            <a:off x="6121399" y="3841828"/>
            <a:ext cx="794147" cy="794147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33" name="Линия"/>
          <p:cNvSpPr/>
          <p:nvPr/>
        </p:nvSpPr>
        <p:spPr>
          <a:xfrm flipH="1">
            <a:off x="6724539" y="3480070"/>
            <a:ext cx="306121" cy="42826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A"/>
          <p:cNvSpPr/>
          <p:nvPr/>
        </p:nvSpPr>
        <p:spPr>
          <a:xfrm>
            <a:off x="7489764" y="3841828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35" name="Линия"/>
          <p:cNvSpPr/>
          <p:nvPr/>
        </p:nvSpPr>
        <p:spPr>
          <a:xfrm>
            <a:off x="7490504" y="3472685"/>
            <a:ext cx="224957" cy="41011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a"/>
          <p:cNvSpPr/>
          <p:nvPr/>
        </p:nvSpPr>
        <p:spPr>
          <a:xfrm>
            <a:off x="6749209" y="4918054"/>
            <a:ext cx="794146" cy="794146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37" name="Линия"/>
          <p:cNvSpPr/>
          <p:nvPr/>
        </p:nvSpPr>
        <p:spPr>
          <a:xfrm flipH="1">
            <a:off x="7352349" y="4556295"/>
            <a:ext cx="306120" cy="428262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A"/>
          <p:cNvSpPr/>
          <p:nvPr/>
        </p:nvSpPr>
        <p:spPr>
          <a:xfrm>
            <a:off x="8261844" y="4931600"/>
            <a:ext cx="794147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39" name="a"/>
          <p:cNvSpPr/>
          <p:nvPr/>
        </p:nvSpPr>
        <p:spPr>
          <a:xfrm>
            <a:off x="7521289" y="6007826"/>
            <a:ext cx="794146" cy="794146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40" name="Линия"/>
          <p:cNvSpPr/>
          <p:nvPr/>
        </p:nvSpPr>
        <p:spPr>
          <a:xfrm flipH="1">
            <a:off x="8124429" y="5646067"/>
            <a:ext cx="306120" cy="42826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S"/>
          <p:cNvSpPr/>
          <p:nvPr/>
        </p:nvSpPr>
        <p:spPr>
          <a:xfrm>
            <a:off x="8181651" y="1675831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142" name="Линия"/>
          <p:cNvSpPr/>
          <p:nvPr/>
        </p:nvSpPr>
        <p:spPr>
          <a:xfrm flipH="1">
            <a:off x="7503431" y="2302260"/>
            <a:ext cx="722346" cy="53686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…"/>
          <p:cNvSpPr txBox="1"/>
          <p:nvPr/>
        </p:nvSpPr>
        <p:spPr>
          <a:xfrm rot="3553942">
            <a:off x="10781637" y="4589909"/>
            <a:ext cx="26197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44" name="B"/>
          <p:cNvSpPr/>
          <p:nvPr/>
        </p:nvSpPr>
        <p:spPr>
          <a:xfrm>
            <a:off x="9493643" y="274177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145" name="a"/>
          <p:cNvSpPr/>
          <p:nvPr/>
        </p:nvSpPr>
        <p:spPr>
          <a:xfrm>
            <a:off x="8745383" y="3831548"/>
            <a:ext cx="794146" cy="794146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46" name="Линия"/>
          <p:cNvSpPr/>
          <p:nvPr/>
        </p:nvSpPr>
        <p:spPr>
          <a:xfrm flipH="1">
            <a:off x="9348522" y="3469789"/>
            <a:ext cx="306120" cy="428261"/>
          </a:xfrm>
          <a:prstGeom prst="line">
            <a:avLst/>
          </a:prstGeom>
          <a:ln w="25400">
            <a:solidFill>
              <a:srgbClr val="7E7E7E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A"/>
          <p:cNvSpPr/>
          <p:nvPr/>
        </p:nvSpPr>
        <p:spPr>
          <a:xfrm>
            <a:off x="10113747" y="383154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48" name="Линия"/>
          <p:cNvSpPr/>
          <p:nvPr/>
        </p:nvSpPr>
        <p:spPr>
          <a:xfrm>
            <a:off x="10114487" y="3462404"/>
            <a:ext cx="224958" cy="410113"/>
          </a:xfrm>
          <a:prstGeom prst="line">
            <a:avLst/>
          </a:prstGeom>
          <a:ln w="25400">
            <a:solidFill>
              <a:srgbClr val="7E7E7E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a"/>
          <p:cNvSpPr/>
          <p:nvPr/>
        </p:nvSpPr>
        <p:spPr>
          <a:xfrm>
            <a:off x="9373192" y="4907773"/>
            <a:ext cx="794146" cy="794146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50" name="Линия"/>
          <p:cNvSpPr/>
          <p:nvPr/>
        </p:nvSpPr>
        <p:spPr>
          <a:xfrm flipH="1">
            <a:off x="9976332" y="4546015"/>
            <a:ext cx="306121" cy="42826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A"/>
          <p:cNvSpPr/>
          <p:nvPr/>
        </p:nvSpPr>
        <p:spPr>
          <a:xfrm>
            <a:off x="10885828" y="4921319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52" name="a"/>
          <p:cNvSpPr/>
          <p:nvPr/>
        </p:nvSpPr>
        <p:spPr>
          <a:xfrm>
            <a:off x="10145273" y="5997545"/>
            <a:ext cx="794146" cy="794146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53" name="Линия"/>
          <p:cNvSpPr/>
          <p:nvPr/>
        </p:nvSpPr>
        <p:spPr>
          <a:xfrm flipH="1">
            <a:off x="10748412" y="5635787"/>
            <a:ext cx="306121" cy="428261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+"/>
          <p:cNvSpPr/>
          <p:nvPr/>
        </p:nvSpPr>
        <p:spPr>
          <a:xfrm>
            <a:off x="8181651" y="3090989"/>
            <a:ext cx="794146" cy="794146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155" name="Линия"/>
          <p:cNvSpPr/>
          <p:nvPr/>
        </p:nvSpPr>
        <p:spPr>
          <a:xfrm>
            <a:off x="8578724" y="2467581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Линия"/>
          <p:cNvSpPr/>
          <p:nvPr/>
        </p:nvSpPr>
        <p:spPr>
          <a:xfrm>
            <a:off x="8882675" y="2375875"/>
            <a:ext cx="702554" cy="51485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а) Выбрать грамматику в упр. 8.5 задачника. Какие цепочки она описывает?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а) Выбрать грамматику в упр. 8.5 задачника. Какие цепочки она описывает?</a:t>
            </a:r>
          </a:p>
        </p:txBody>
      </p:sp>
      <p:sp>
        <p:nvSpPr>
          <p:cNvPr id="158" name="S -&gt; A + B"/>
          <p:cNvSpPr txBox="1"/>
          <p:nvPr/>
        </p:nvSpPr>
        <p:spPr>
          <a:xfrm>
            <a:off x="9136471" y="1857683"/>
            <a:ext cx="97020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 -&gt; A + B</a:t>
            </a:r>
          </a:p>
        </p:txBody>
      </p:sp>
      <p:sp>
        <p:nvSpPr>
          <p:cNvPr id="159" name="S -&gt; A + A"/>
          <p:cNvSpPr txBox="1"/>
          <p:nvPr/>
        </p:nvSpPr>
        <p:spPr>
          <a:xfrm>
            <a:off x="3136651" y="1857683"/>
            <a:ext cx="97813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 -&gt; A + A</a:t>
            </a:r>
          </a:p>
        </p:txBody>
      </p:sp>
      <p:sp>
        <p:nvSpPr>
          <p:cNvPr id="160" name="&lt;-OR-&gt;"/>
          <p:cNvSpPr txBox="1"/>
          <p:nvPr/>
        </p:nvSpPr>
        <p:spPr>
          <a:xfrm>
            <a:off x="9480943" y="3564931"/>
            <a:ext cx="74730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&lt;-OR-&gt;</a:t>
            </a:r>
          </a:p>
        </p:txBody>
      </p:sp>
      <p:sp>
        <p:nvSpPr>
          <p:cNvPr id="161" name="…"/>
          <p:cNvSpPr txBox="1"/>
          <p:nvPr/>
        </p:nvSpPr>
        <p:spPr>
          <a:xfrm rot="3553942">
            <a:off x="1493548" y="5679680"/>
            <a:ext cx="26197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62" name="…"/>
          <p:cNvSpPr txBox="1"/>
          <p:nvPr/>
        </p:nvSpPr>
        <p:spPr>
          <a:xfrm rot="3553942">
            <a:off x="4117531" y="5671509"/>
            <a:ext cx="26197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63" name="…"/>
          <p:cNvSpPr txBox="1"/>
          <p:nvPr/>
        </p:nvSpPr>
        <p:spPr>
          <a:xfrm rot="3553942">
            <a:off x="7466429" y="5671509"/>
            <a:ext cx="26197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64" name="…"/>
          <p:cNvSpPr txBox="1"/>
          <p:nvPr/>
        </p:nvSpPr>
        <p:spPr>
          <a:xfrm rot="3553942">
            <a:off x="10055455" y="5671509"/>
            <a:ext cx="26197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а) Выбрать грамматику в упр. 8.5 задачника. Какие цепочки она описывает?</a:t>
            </a:r>
          </a:p>
        </p:txBody>
      </p:sp>
      <p:sp>
        <p:nvSpPr>
          <p:cNvPr id="167" name="TextBox 7"/>
          <p:cNvSpPr txBox="1"/>
          <p:nvPr/>
        </p:nvSpPr>
        <p:spPr>
          <a:xfrm>
            <a:off x="760271" y="3317159"/>
            <a:ext cx="4643025" cy="658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Пример цепочек, которые </a:t>
            </a:r>
            <a:r>
              <a:rPr b="1" i="1"/>
              <a:t>подходят:</a:t>
            </a:r>
            <a:endParaRPr b="1" i="1"/>
          </a:p>
          <a:p>
            <a:pPr algn="ctr">
              <a:defRPr sz="4400"/>
            </a:pPr>
            <a:r>
              <a:t>a+a</a:t>
            </a:r>
          </a:p>
          <a:p>
            <a:pPr algn="ctr">
              <a:defRPr sz="4400"/>
            </a:pPr>
            <a:r>
              <a:t>aa+aa</a:t>
            </a:r>
          </a:p>
          <a:p>
            <a:pPr algn="ctr">
              <a:defRPr sz="4400"/>
            </a:pPr>
            <a:r>
              <a:t>a+aa</a:t>
            </a:r>
          </a:p>
          <a:p>
            <a:pPr algn="ctr">
              <a:defRPr sz="4400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</p:txBody>
      </p:sp>
      <p:sp>
        <p:nvSpPr>
          <p:cNvPr id="168" name="TextBox 7"/>
          <p:cNvSpPr txBox="1"/>
          <p:nvPr/>
        </p:nvSpPr>
        <p:spPr>
          <a:xfrm>
            <a:off x="6410037" y="3295038"/>
            <a:ext cx="4643025" cy="726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Пример цепочек, которые </a:t>
            </a:r>
            <a:r>
              <a:rPr b="1"/>
              <a:t>не </a:t>
            </a:r>
            <a:r>
              <a:rPr b="1" i="1"/>
              <a:t>подход</a:t>
            </a:r>
            <a:r>
              <a:rPr b="1" i="1"/>
              <a:t>ят:</a:t>
            </a:r>
            <a:endParaRPr b="1" i="1"/>
          </a:p>
          <a:p>
            <a:pPr algn="ctr">
              <a:defRPr sz="4400"/>
            </a:pPr>
            <a:r>
              <a:t>a</a:t>
            </a:r>
          </a:p>
          <a:p>
            <a:pPr algn="ctr">
              <a:defRPr sz="4400"/>
            </a:pPr>
            <a:r>
              <a:t>a+</a:t>
            </a:r>
          </a:p>
          <a:p>
            <a:pPr algn="ctr">
              <a:defRPr sz="4400"/>
            </a:pPr>
            <a:r>
              <a:t>+a</a:t>
            </a:r>
          </a:p>
          <a:p>
            <a:pPr algn="ctr">
              <a:defRPr sz="4400"/>
            </a:pPr>
            <a:r>
              <a:t>a+a+a</a:t>
            </a:r>
          </a:p>
          <a:p>
            <a:pPr algn="ctr">
              <a:defRPr sz="4400"/>
            </a:pPr>
            <a:r>
              <a:t>+</a:t>
            </a: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  <a:p>
            <a:pPr algn="ctr">
              <a:defRPr b="1" i="1"/>
            </a:pPr>
          </a:p>
        </p:txBody>
      </p:sp>
      <p:sp>
        <p:nvSpPr>
          <p:cNvPr id="169" name="Объект 2"/>
          <p:cNvSpPr txBox="1"/>
          <p:nvPr>
            <p:ph type="body" sz="quarter" idx="1"/>
          </p:nvPr>
        </p:nvSpPr>
        <p:spPr>
          <a:xfrm>
            <a:off x="1060096" y="1739331"/>
            <a:ext cx="3182844" cy="1529185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FontTx/>
              <a:buNone/>
            </a:pPr>
            <a:r>
              <a:t>i) S → A + A | A + B</a:t>
            </a:r>
          </a:p>
          <a:p>
            <a:pPr lvl="1" marL="0" indent="228600">
              <a:buSzTx/>
              <a:buFontTx/>
              <a:buNone/>
            </a:pPr>
            <a:r>
              <a:t>   A → aA | a</a:t>
            </a:r>
          </a:p>
          <a:p>
            <a:pPr lvl="1" marL="0" indent="228600">
              <a:buSzTx/>
              <a:buFontTx/>
              <a:buNone/>
            </a:pPr>
            <a:r>
              <a:t>   B → A |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+"/>
          <p:cNvSpPr/>
          <p:nvPr/>
        </p:nvSpPr>
        <p:spPr>
          <a:xfrm>
            <a:off x="7723370" y="4344141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172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б) Найти и удалить бесплодные синтаксические переменные.</a:t>
            </a:r>
          </a:p>
        </p:txBody>
      </p:sp>
      <p:sp>
        <p:nvSpPr>
          <p:cNvPr id="173" name="Объект 2"/>
          <p:cNvSpPr txBox="1"/>
          <p:nvPr>
            <p:ph type="body" sz="quarter" idx="1"/>
          </p:nvPr>
        </p:nvSpPr>
        <p:spPr>
          <a:xfrm>
            <a:off x="1060096" y="1739331"/>
            <a:ext cx="3182844" cy="1529185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FontTx/>
              <a:buNone/>
            </a:pPr>
            <a:r>
              <a:t>i) S → A + A | A + B</a:t>
            </a:r>
          </a:p>
          <a:p>
            <a:pPr lvl="1" marL="0" indent="228600">
              <a:buSzTx/>
              <a:buFontTx/>
              <a:buNone/>
            </a:pPr>
            <a:r>
              <a:t>   A → aA | a</a:t>
            </a:r>
          </a:p>
          <a:p>
            <a:pPr lvl="1" marL="0" indent="228600">
              <a:buSzTx/>
              <a:buFontTx/>
              <a:buNone/>
            </a:pPr>
            <a:r>
              <a:t>   B → A | a</a:t>
            </a:r>
          </a:p>
        </p:txBody>
      </p:sp>
      <p:sp>
        <p:nvSpPr>
          <p:cNvPr id="174" name="Цепочка: a+a"/>
          <p:cNvSpPr txBox="1"/>
          <p:nvPr/>
        </p:nvSpPr>
        <p:spPr>
          <a:xfrm>
            <a:off x="5694741" y="1813554"/>
            <a:ext cx="178753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a+a</a:t>
            </a:r>
          </a:p>
        </p:txBody>
      </p:sp>
      <p:sp>
        <p:nvSpPr>
          <p:cNvPr id="175" name="B"/>
          <p:cNvSpPr/>
          <p:nvPr/>
        </p:nvSpPr>
        <p:spPr>
          <a:xfrm>
            <a:off x="8843117" y="3883056"/>
            <a:ext cx="794146" cy="794146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176" name="a"/>
          <p:cNvSpPr/>
          <p:nvPr/>
        </p:nvSpPr>
        <p:spPr>
          <a:xfrm>
            <a:off x="8843117" y="5291870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77" name="S"/>
          <p:cNvSpPr/>
          <p:nvPr/>
        </p:nvSpPr>
        <p:spPr>
          <a:xfrm>
            <a:off x="7723370" y="2888611"/>
            <a:ext cx="794146" cy="794147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178" name="A"/>
          <p:cNvSpPr/>
          <p:nvPr/>
        </p:nvSpPr>
        <p:spPr>
          <a:xfrm>
            <a:off x="6688618" y="3883056"/>
            <a:ext cx="794146" cy="794146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79" name="Линия"/>
          <p:cNvSpPr/>
          <p:nvPr/>
        </p:nvSpPr>
        <p:spPr>
          <a:xfrm>
            <a:off x="8460417" y="3493995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Линия"/>
          <p:cNvSpPr/>
          <p:nvPr/>
        </p:nvSpPr>
        <p:spPr>
          <a:xfrm flipH="1">
            <a:off x="7348328" y="3528913"/>
            <a:ext cx="442766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Линия"/>
          <p:cNvSpPr/>
          <p:nvPr/>
        </p:nvSpPr>
        <p:spPr>
          <a:xfrm>
            <a:off x="9240189" y="4668461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a"/>
          <p:cNvSpPr/>
          <p:nvPr/>
        </p:nvSpPr>
        <p:spPr>
          <a:xfrm>
            <a:off x="6688618" y="529828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83" name="Линия"/>
          <p:cNvSpPr/>
          <p:nvPr/>
        </p:nvSpPr>
        <p:spPr>
          <a:xfrm>
            <a:off x="7085690" y="4674880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Линия"/>
          <p:cNvSpPr/>
          <p:nvPr/>
        </p:nvSpPr>
        <p:spPr>
          <a:xfrm flipV="1">
            <a:off x="9708828" y="3824273"/>
            <a:ext cx="425179" cy="377869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Порождающий"/>
          <p:cNvSpPr txBox="1"/>
          <p:nvPr/>
        </p:nvSpPr>
        <p:spPr>
          <a:xfrm>
            <a:off x="10152197" y="3455495"/>
            <a:ext cx="2728928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Порождающий</a:t>
            </a:r>
          </a:p>
        </p:txBody>
      </p:sp>
      <p:sp>
        <p:nvSpPr>
          <p:cNvPr id="186" name="Овал"/>
          <p:cNvSpPr/>
          <p:nvPr/>
        </p:nvSpPr>
        <p:spPr>
          <a:xfrm rot="20028981">
            <a:off x="8085548" y="2334377"/>
            <a:ext cx="1171866" cy="4202966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7" name="Овал"/>
          <p:cNvSpPr/>
          <p:nvPr/>
        </p:nvSpPr>
        <p:spPr>
          <a:xfrm>
            <a:off x="6456151" y="3659442"/>
            <a:ext cx="1259079" cy="2613878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8" name="Линия"/>
          <p:cNvSpPr/>
          <p:nvPr/>
        </p:nvSpPr>
        <p:spPr>
          <a:xfrm>
            <a:off x="6305880" y="3544386"/>
            <a:ext cx="396341" cy="396342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Порождающий"/>
          <p:cNvSpPr txBox="1"/>
          <p:nvPr/>
        </p:nvSpPr>
        <p:spPr>
          <a:xfrm>
            <a:off x="4992652" y="3201076"/>
            <a:ext cx="2728928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Порождающий</a:t>
            </a:r>
          </a:p>
        </p:txBody>
      </p:sp>
      <p:sp>
        <p:nvSpPr>
          <p:cNvPr id="190" name="Овал"/>
          <p:cNvSpPr/>
          <p:nvPr/>
        </p:nvSpPr>
        <p:spPr>
          <a:xfrm>
            <a:off x="8610651" y="3659442"/>
            <a:ext cx="1259079" cy="2613878"/>
          </a:xfrm>
          <a:prstGeom prst="ellipse">
            <a:avLst/>
          </a:prstGeom>
          <a:ln w="12700">
            <a:solidFill>
              <a:srgbClr val="FF000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1" name="Линия"/>
          <p:cNvSpPr/>
          <p:nvPr/>
        </p:nvSpPr>
        <p:spPr>
          <a:xfrm flipV="1">
            <a:off x="8338905" y="2509346"/>
            <a:ext cx="425180" cy="377868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Порождающий"/>
          <p:cNvSpPr txBox="1"/>
          <p:nvPr/>
        </p:nvSpPr>
        <p:spPr>
          <a:xfrm>
            <a:off x="8782274" y="2140567"/>
            <a:ext cx="2728928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Порождающий</a:t>
            </a:r>
          </a:p>
        </p:txBody>
      </p:sp>
      <p:sp>
        <p:nvSpPr>
          <p:cNvPr id="193" name="Все приведенные синтаксические…"/>
          <p:cNvSpPr txBox="1"/>
          <p:nvPr/>
        </p:nvSpPr>
        <p:spPr>
          <a:xfrm>
            <a:off x="600892" y="5669224"/>
            <a:ext cx="5426682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Все приведенные синтаксические </a:t>
            </a:r>
          </a:p>
          <a:p>
            <a:pPr>
              <a:defRPr i="1" sz="2400"/>
            </a:pPr>
            <a:r>
              <a:t>переменные являются порождающими.</a:t>
            </a:r>
          </a:p>
        </p:txBody>
      </p:sp>
      <p:sp>
        <p:nvSpPr>
          <p:cNvPr id="194" name="Линия"/>
          <p:cNvSpPr/>
          <p:nvPr/>
        </p:nvSpPr>
        <p:spPr>
          <a:xfrm>
            <a:off x="8120443" y="3720733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б) Найти и удалить бесплодные синтаксические переменные.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б) Найти и удалить бесплодные синтаксические переменные.</a:t>
            </a:r>
          </a:p>
        </p:txBody>
      </p:sp>
      <p:sp>
        <p:nvSpPr>
          <p:cNvPr id="197" name="i) S → A + A | A + B…"/>
          <p:cNvSpPr txBox="1"/>
          <p:nvPr>
            <p:ph type="body" sz="quarter" idx="4294967295"/>
          </p:nvPr>
        </p:nvSpPr>
        <p:spPr>
          <a:xfrm>
            <a:off x="1060096" y="1739331"/>
            <a:ext cx="3182844" cy="1529185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FontTx/>
              <a:buNone/>
            </a:pPr>
            <a:r>
              <a:t>i) S → A + A | A + B</a:t>
            </a:r>
          </a:p>
          <a:p>
            <a:pPr lvl="1" marL="0" indent="228600">
              <a:buSzTx/>
              <a:buFontTx/>
              <a:buNone/>
            </a:pPr>
            <a:r>
              <a:t>   A → aA | a</a:t>
            </a:r>
          </a:p>
          <a:p>
            <a:pPr lvl="1" marL="0" indent="228600">
              <a:buSzTx/>
              <a:buFontTx/>
              <a:buNone/>
            </a:pPr>
            <a:r>
              <a:t>   B → A | a</a:t>
            </a:r>
          </a:p>
        </p:txBody>
      </p:sp>
      <p:sp>
        <p:nvSpPr>
          <p:cNvPr id="198" name="Множество всех переменных N = {A, B, S}.…"/>
          <p:cNvSpPr txBox="1"/>
          <p:nvPr/>
        </p:nvSpPr>
        <p:spPr>
          <a:xfrm>
            <a:off x="4848021" y="1709178"/>
            <a:ext cx="6728718" cy="5006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t>Множество всех переменных N = {A, B, S}.</a:t>
            </a:r>
          </a:p>
          <a:p>
            <a:pPr marL="240631" indent="-240631">
              <a:buSzPct val="100000"/>
              <a:buAutoNum type="arabicPeriod" startAt="1"/>
            </a:pPr>
            <a:r>
              <a:t>Найдем переменные из N, для которых есть БНФ с пустой правой</a:t>
            </a:r>
            <a:br/>
            <a:r>
              <a:t>частью.</a:t>
            </a:r>
            <a:br/>
            <a:r>
              <a:t>W</a:t>
            </a:r>
            <a:r>
              <a:rPr baseline="-5999"/>
              <a:t>0</a:t>
            </a:r>
            <a:r>
              <a:t> = {}</a:t>
            </a:r>
            <a:br/>
            <a:r>
              <a:t>N</a:t>
            </a:r>
            <a:r>
              <a:rPr baseline="-5999"/>
              <a:t>0</a:t>
            </a:r>
            <a:r>
              <a:t> = N = {A, B, S}</a:t>
            </a:r>
          </a:p>
          <a:p>
            <a:pPr marL="240631" indent="-240631">
              <a:buSzPct val="100000"/>
              <a:buAutoNum type="arabicPeriod" startAt="1"/>
            </a:pPr>
            <a:r>
              <a:t>Найдем переменные из N</a:t>
            </a:r>
            <a:r>
              <a:rPr baseline="-5999"/>
              <a:t>0</a:t>
            </a:r>
            <a:r>
              <a:t>, для которых есть БНФ с правой</a:t>
            </a:r>
            <a:br/>
            <a:r>
              <a:t>частью состоящей только из синтаксических констант.</a:t>
            </a:r>
            <a:br/>
            <a:r>
              <a:t>W</a:t>
            </a:r>
            <a:r>
              <a:rPr baseline="-5999"/>
              <a:t>1</a:t>
            </a:r>
            <a:r>
              <a:t> = W</a:t>
            </a:r>
            <a:r>
              <a:rPr baseline="-5999"/>
              <a:t>0</a:t>
            </a:r>
            <a:r>
              <a:t> U {B} = {A, B}</a:t>
            </a:r>
            <a:br/>
            <a:r>
              <a:t>N</a:t>
            </a:r>
            <a:r>
              <a:rPr baseline="-5999"/>
              <a:t>1</a:t>
            </a:r>
            <a:r>
              <a:t> = N</a:t>
            </a:r>
            <a:r>
              <a:rPr baseline="-5999"/>
              <a:t>0 </a:t>
            </a:r>
            <a:r>
              <a:t>\ {A, B} = {S}</a:t>
            </a:r>
          </a:p>
          <a:p>
            <a:pPr marL="240631" indent="-240631">
              <a:buSzPct val="100000"/>
              <a:buAutoNum type="arabicPeriod" startAt="1"/>
            </a:pPr>
            <a:r>
              <a:t>Найдем переменные из N</a:t>
            </a:r>
            <a:r>
              <a:rPr baseline="-5999"/>
              <a:t>1</a:t>
            </a:r>
            <a:r>
              <a:t>, для которых есть БНФ с правой</a:t>
            </a:r>
            <a:br/>
            <a:r>
              <a:t>частью состоящей только из синтаксических констант и </a:t>
            </a:r>
            <a:br/>
            <a:r>
              <a:t>уже найденых порождающих переменных.</a:t>
            </a:r>
            <a:br/>
            <a:r>
              <a:t>W</a:t>
            </a:r>
            <a:r>
              <a:rPr baseline="-5999"/>
              <a:t>2</a:t>
            </a:r>
            <a:r>
              <a:t> = W</a:t>
            </a:r>
            <a:r>
              <a:rPr baseline="-5999"/>
              <a:t>1</a:t>
            </a:r>
            <a:r>
              <a:t> U {S} = {A, B, S}</a:t>
            </a:r>
            <a:br/>
            <a:r>
              <a:t>N</a:t>
            </a:r>
            <a:r>
              <a:rPr baseline="-5999"/>
              <a:t>2</a:t>
            </a:r>
            <a:r>
              <a:t> = N</a:t>
            </a:r>
            <a:r>
              <a:rPr baseline="-5999"/>
              <a:t>1</a:t>
            </a:r>
            <a:r>
              <a:t> \ {S} = {}</a:t>
            </a:r>
          </a:p>
          <a:p>
            <a:pPr marL="240631" indent="-240631">
              <a:buSzPct val="100000"/>
              <a:buAutoNum type="arabicPeriod" startAt="1"/>
            </a:pPr>
            <a:r>
              <a:t>N</a:t>
            </a:r>
            <a:r>
              <a:rPr baseline="-5999"/>
              <a:t>2 </a:t>
            </a:r>
            <a:r>
              <a:t>пусто - конец алгоритма.</a:t>
            </a:r>
            <a:br/>
            <a:r>
              <a:t>W = N \ W</a:t>
            </a:r>
            <a:r>
              <a:rPr baseline="-5999"/>
              <a:t>2</a:t>
            </a:r>
            <a:r>
              <a:t> = {} =&gt; Все переменные порождающие.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в) Найти и удалить недостижимые символы (синтаксические переменные и синтаксические константы).</a:t>
            </a:r>
          </a:p>
        </p:txBody>
      </p:sp>
      <p:sp>
        <p:nvSpPr>
          <p:cNvPr id="201" name="Объект 2"/>
          <p:cNvSpPr txBox="1"/>
          <p:nvPr>
            <p:ph type="body" sz="quarter" idx="1"/>
          </p:nvPr>
        </p:nvSpPr>
        <p:spPr>
          <a:xfrm>
            <a:off x="1060096" y="1739331"/>
            <a:ext cx="3182844" cy="1529185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FontTx/>
              <a:buNone/>
            </a:pPr>
            <a:r>
              <a:t>i) S → A + A | A + B</a:t>
            </a:r>
          </a:p>
          <a:p>
            <a:pPr lvl="1" marL="0" indent="228600">
              <a:buSzTx/>
              <a:buFontTx/>
              <a:buNone/>
            </a:pPr>
            <a:r>
              <a:t>   A → aA | a</a:t>
            </a:r>
          </a:p>
          <a:p>
            <a:pPr lvl="1" marL="0" indent="228600">
              <a:buSzTx/>
              <a:buFontTx/>
              <a:buNone/>
            </a:pPr>
            <a:r>
              <a:t>   B → A | a</a:t>
            </a:r>
          </a:p>
        </p:txBody>
      </p:sp>
      <p:sp>
        <p:nvSpPr>
          <p:cNvPr id="202" name="B"/>
          <p:cNvSpPr/>
          <p:nvPr/>
        </p:nvSpPr>
        <p:spPr>
          <a:xfrm>
            <a:off x="8843117" y="388305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203" name="a"/>
          <p:cNvSpPr/>
          <p:nvPr/>
        </p:nvSpPr>
        <p:spPr>
          <a:xfrm>
            <a:off x="8843117" y="5291870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04" name="S"/>
          <p:cNvSpPr/>
          <p:nvPr/>
        </p:nvSpPr>
        <p:spPr>
          <a:xfrm>
            <a:off x="7723370" y="2888611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205" name="A"/>
          <p:cNvSpPr/>
          <p:nvPr/>
        </p:nvSpPr>
        <p:spPr>
          <a:xfrm>
            <a:off x="6688618" y="3883056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06" name="Линия"/>
          <p:cNvSpPr/>
          <p:nvPr/>
        </p:nvSpPr>
        <p:spPr>
          <a:xfrm>
            <a:off x="8460417" y="3493995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Линия"/>
          <p:cNvSpPr/>
          <p:nvPr/>
        </p:nvSpPr>
        <p:spPr>
          <a:xfrm flipH="1">
            <a:off x="7348328" y="3528913"/>
            <a:ext cx="442766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Линия"/>
          <p:cNvSpPr/>
          <p:nvPr/>
        </p:nvSpPr>
        <p:spPr>
          <a:xfrm>
            <a:off x="9240189" y="4668461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a"/>
          <p:cNvSpPr/>
          <p:nvPr/>
        </p:nvSpPr>
        <p:spPr>
          <a:xfrm>
            <a:off x="6688618" y="5298288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10" name="Линия"/>
          <p:cNvSpPr/>
          <p:nvPr/>
        </p:nvSpPr>
        <p:spPr>
          <a:xfrm>
            <a:off x="7085690" y="4674880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Линия"/>
          <p:cNvSpPr/>
          <p:nvPr/>
        </p:nvSpPr>
        <p:spPr>
          <a:xfrm flipV="1">
            <a:off x="8351233" y="2595639"/>
            <a:ext cx="425180" cy="377868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Начальная"/>
          <p:cNvSpPr txBox="1"/>
          <p:nvPr/>
        </p:nvSpPr>
        <p:spPr>
          <a:xfrm>
            <a:off x="8794601" y="2300789"/>
            <a:ext cx="2728928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Начальная</a:t>
            </a:r>
          </a:p>
        </p:txBody>
      </p:sp>
      <p:sp>
        <p:nvSpPr>
          <p:cNvPr id="213" name="Цепочка: a+a"/>
          <p:cNvSpPr txBox="1"/>
          <p:nvPr/>
        </p:nvSpPr>
        <p:spPr>
          <a:xfrm>
            <a:off x="5694741" y="1813554"/>
            <a:ext cx="178753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a+a</a:t>
            </a:r>
          </a:p>
        </p:txBody>
      </p:sp>
      <p:sp>
        <p:nvSpPr>
          <p:cNvPr id="214" name="Линия"/>
          <p:cNvSpPr/>
          <p:nvPr/>
        </p:nvSpPr>
        <p:spPr>
          <a:xfrm flipV="1">
            <a:off x="9501424" y="3597898"/>
            <a:ext cx="425180" cy="377869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Достигнута"/>
          <p:cNvSpPr txBox="1"/>
          <p:nvPr/>
        </p:nvSpPr>
        <p:spPr>
          <a:xfrm>
            <a:off x="9944792" y="3303049"/>
            <a:ext cx="2728929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Достигнута</a:t>
            </a:r>
          </a:p>
        </p:txBody>
      </p:sp>
      <p:sp>
        <p:nvSpPr>
          <p:cNvPr id="216" name="Линия"/>
          <p:cNvSpPr/>
          <p:nvPr/>
        </p:nvSpPr>
        <p:spPr>
          <a:xfrm flipV="1">
            <a:off x="9542131" y="5080935"/>
            <a:ext cx="425180" cy="377868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Достигнута"/>
          <p:cNvSpPr txBox="1"/>
          <p:nvPr/>
        </p:nvSpPr>
        <p:spPr>
          <a:xfrm>
            <a:off x="9985499" y="4786085"/>
            <a:ext cx="2728928" cy="574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Достигнута</a:t>
            </a:r>
          </a:p>
        </p:txBody>
      </p:sp>
      <p:sp>
        <p:nvSpPr>
          <p:cNvPr id="218" name="Линия"/>
          <p:cNvSpPr/>
          <p:nvPr/>
        </p:nvSpPr>
        <p:spPr>
          <a:xfrm flipH="1" flipV="1">
            <a:off x="6375913" y="3644849"/>
            <a:ext cx="399156" cy="399156"/>
          </a:xfrm>
          <a:prstGeom prst="line">
            <a:avLst/>
          </a:prstGeom>
          <a:ln w="12700">
            <a:solidFill>
              <a:srgbClr val="FF000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Достигнута"/>
          <p:cNvSpPr txBox="1"/>
          <p:nvPr/>
        </p:nvSpPr>
        <p:spPr>
          <a:xfrm>
            <a:off x="5139301" y="3280406"/>
            <a:ext cx="1178684" cy="297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Достигнута</a:t>
            </a:r>
          </a:p>
        </p:txBody>
      </p:sp>
      <p:sp>
        <p:nvSpPr>
          <p:cNvPr id="220" name="Все приведенные символы…"/>
          <p:cNvSpPr txBox="1"/>
          <p:nvPr/>
        </p:nvSpPr>
        <p:spPr>
          <a:xfrm>
            <a:off x="600892" y="5669224"/>
            <a:ext cx="3634940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Все приведенные символы </a:t>
            </a:r>
          </a:p>
          <a:p>
            <a:pPr>
              <a:defRPr i="1" sz="2400"/>
            </a:pPr>
            <a:r>
              <a:t>являются достижимыми.</a:t>
            </a:r>
          </a:p>
        </p:txBody>
      </p:sp>
      <p:sp>
        <p:nvSpPr>
          <p:cNvPr id="221" name="Достигнуты: S, A, B, a"/>
          <p:cNvSpPr txBox="1"/>
          <p:nvPr/>
        </p:nvSpPr>
        <p:spPr>
          <a:xfrm>
            <a:off x="1420948" y="3854181"/>
            <a:ext cx="213307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Достигнуты: S, A, B, a</a:t>
            </a:r>
          </a:p>
        </p:txBody>
      </p:sp>
      <p:sp>
        <p:nvSpPr>
          <p:cNvPr id="222" name="+"/>
          <p:cNvSpPr/>
          <p:nvPr/>
        </p:nvSpPr>
        <p:spPr>
          <a:xfrm>
            <a:off x="7723370" y="4344141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223" name="Линия"/>
          <p:cNvSpPr/>
          <p:nvPr/>
        </p:nvSpPr>
        <p:spPr>
          <a:xfrm>
            <a:off x="8120443" y="3720733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в) Найти и удалить недостижимые символы (синтаксические переменные и синтаксические константы).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в) Найти и удалить недостижимые символы (синтаксические переменные и синтаксические константы).</a:t>
            </a:r>
          </a:p>
        </p:txBody>
      </p:sp>
      <p:sp>
        <p:nvSpPr>
          <p:cNvPr id="226" name="i) S → A + A | A + B…"/>
          <p:cNvSpPr txBox="1"/>
          <p:nvPr>
            <p:ph type="body" sz="quarter" idx="4294967295"/>
          </p:nvPr>
        </p:nvSpPr>
        <p:spPr>
          <a:xfrm>
            <a:off x="1060096" y="1739331"/>
            <a:ext cx="3182844" cy="1529185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FontTx/>
              <a:buNone/>
            </a:pPr>
            <a:r>
              <a:t>i) S → A + A | A + B</a:t>
            </a:r>
          </a:p>
          <a:p>
            <a:pPr lvl="1" marL="0" indent="228600">
              <a:buSzTx/>
              <a:buFontTx/>
              <a:buNone/>
            </a:pPr>
            <a:r>
              <a:t>   A → aA | a</a:t>
            </a:r>
          </a:p>
          <a:p>
            <a:pPr lvl="1" marL="0" indent="228600">
              <a:buSzTx/>
              <a:buFontTx/>
              <a:buNone/>
            </a:pPr>
            <a:r>
              <a:t>   B → A | a</a:t>
            </a:r>
          </a:p>
        </p:txBody>
      </p:sp>
      <p:sp>
        <p:nvSpPr>
          <p:cNvPr id="227" name="Множество всех переменных и констант M = {S, A, B, a, +} Множество достижимых переменных D0 = {S}. M0 = M \ D = {A, B, a, +}…"/>
          <p:cNvSpPr txBox="1"/>
          <p:nvPr/>
        </p:nvSpPr>
        <p:spPr>
          <a:xfrm>
            <a:off x="4811039" y="2177627"/>
            <a:ext cx="7066260" cy="383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t>Множество всех переменных и констант M = {S, A, B, a, +}</a:t>
            </a:r>
            <a:br/>
            <a:r>
              <a:t>Множество достижимых переменных D</a:t>
            </a:r>
            <a:r>
              <a:rPr baseline="-5999"/>
              <a:t>0</a:t>
            </a:r>
            <a:r>
              <a:t> = {S}.</a:t>
            </a:r>
            <a:br/>
            <a:r>
              <a:t>M</a:t>
            </a:r>
            <a:r>
              <a:rPr baseline="-5999"/>
              <a:t>0</a:t>
            </a:r>
            <a:r>
              <a:t> = M \ D = {A, B, a, +}</a:t>
            </a:r>
          </a:p>
          <a:p>
            <a:pPr marL="240631" indent="-240631">
              <a:buSzPct val="100000"/>
              <a:buAutoNum type="arabicPeriod" startAt="1"/>
            </a:pPr>
            <a:r>
              <a:t>Добавим в D все переменные и константы из правых частей тех БНФ,</a:t>
            </a:r>
            <a:br/>
            <a:r>
              <a:t>в левой части которых есть переменные из D.</a:t>
            </a:r>
            <a:br/>
            <a:r>
              <a:t>D</a:t>
            </a:r>
            <a:r>
              <a:rPr baseline="-5999"/>
              <a:t>1 </a:t>
            </a:r>
            <a:r>
              <a:t>= D U {A, B, +}</a:t>
            </a:r>
            <a:br/>
            <a:r>
              <a:t>M</a:t>
            </a:r>
            <a:r>
              <a:rPr baseline="-5999"/>
              <a:t>1</a:t>
            </a:r>
            <a:r>
              <a:t> = M</a:t>
            </a:r>
            <a:r>
              <a:rPr baseline="-5999"/>
              <a:t>0 </a:t>
            </a:r>
            <a:r>
              <a:t>\ {A, B, +} = {a}</a:t>
            </a:r>
          </a:p>
          <a:p>
            <a:pPr marL="240631" indent="-240631">
              <a:buSzPct val="100000"/>
              <a:buAutoNum type="arabicPeriod" startAt="1"/>
            </a:pPr>
            <a:r>
              <a:t>M</a:t>
            </a:r>
            <a:r>
              <a:rPr baseline="-5999"/>
              <a:t>1</a:t>
            </a:r>
            <a:r>
              <a:t> не пусто - повторим.</a:t>
            </a:r>
            <a:br/>
            <a:r>
              <a:t>D</a:t>
            </a:r>
            <a:r>
              <a:rPr baseline="-5999"/>
              <a:t>2 </a:t>
            </a:r>
            <a:r>
              <a:t>= D</a:t>
            </a:r>
            <a:r>
              <a:rPr baseline="-5999"/>
              <a:t>1</a:t>
            </a:r>
            <a:r>
              <a:t> U {a}</a:t>
            </a:r>
            <a:br/>
            <a:r>
              <a:t>M</a:t>
            </a:r>
            <a:r>
              <a:rPr baseline="-5999"/>
              <a:t>2</a:t>
            </a:r>
            <a:r>
              <a:t> = M</a:t>
            </a:r>
            <a:r>
              <a:rPr baseline="-5999"/>
              <a:t>1 </a:t>
            </a:r>
            <a:r>
              <a:t>\ {a} = {}</a:t>
            </a:r>
          </a:p>
          <a:p>
            <a:pPr marL="240631" indent="-240631">
              <a:buSzPct val="100000"/>
              <a:buAutoNum type="arabicPeriod" startAt="1"/>
            </a:pPr>
            <a:r>
              <a:t>M</a:t>
            </a:r>
            <a:r>
              <a:rPr baseline="-5999"/>
              <a:t>2 </a:t>
            </a:r>
            <a:r>
              <a:t> пусто - конец алгоритма.</a:t>
            </a:r>
            <a:br/>
            <a:r>
              <a:t>D = M \ D</a:t>
            </a:r>
            <a:r>
              <a:rPr baseline="-5999"/>
              <a:t>2 </a:t>
            </a:r>
            <a:r>
              <a:t>= {} =&gt; Все переменные и константы достижимы.</a:t>
            </a:r>
            <a:br/>
          </a:p>
        </p:txBody>
      </p:sp>
      <p:sp>
        <p:nvSpPr>
          <p:cNvPr id="228" name="S"/>
          <p:cNvSpPr/>
          <p:nvPr/>
        </p:nvSpPr>
        <p:spPr>
          <a:xfrm>
            <a:off x="573360" y="3329859"/>
            <a:ext cx="395666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229" name="A"/>
          <p:cNvSpPr/>
          <p:nvPr/>
        </p:nvSpPr>
        <p:spPr>
          <a:xfrm>
            <a:off x="46997" y="3912980"/>
            <a:ext cx="398028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30" name="B"/>
          <p:cNvSpPr/>
          <p:nvPr/>
        </p:nvSpPr>
        <p:spPr>
          <a:xfrm>
            <a:off x="1098567" y="3912980"/>
            <a:ext cx="398028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231" name="a"/>
          <p:cNvSpPr/>
          <p:nvPr/>
        </p:nvSpPr>
        <p:spPr>
          <a:xfrm>
            <a:off x="572179" y="4508429"/>
            <a:ext cx="398028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32" name="2"/>
          <p:cNvSpPr txBox="1"/>
          <p:nvPr/>
        </p:nvSpPr>
        <p:spPr>
          <a:xfrm>
            <a:off x="1810551" y="3245294"/>
            <a:ext cx="22000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33" name="1"/>
          <p:cNvSpPr txBox="1"/>
          <p:nvPr/>
        </p:nvSpPr>
        <p:spPr>
          <a:xfrm>
            <a:off x="-29986" y="3262456"/>
            <a:ext cx="22000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34" name="Линия"/>
          <p:cNvSpPr/>
          <p:nvPr/>
        </p:nvSpPr>
        <p:spPr>
          <a:xfrm flipV="1">
            <a:off x="1713408" y="3245294"/>
            <a:ext cx="1" cy="3571146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Линия"/>
          <p:cNvSpPr/>
          <p:nvPr/>
        </p:nvSpPr>
        <p:spPr>
          <a:xfrm>
            <a:off x="60090" y="5152612"/>
            <a:ext cx="3547262" cy="1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3"/>
          <p:cNvSpPr txBox="1"/>
          <p:nvPr/>
        </p:nvSpPr>
        <p:spPr>
          <a:xfrm>
            <a:off x="-29986" y="5239778"/>
            <a:ext cx="22000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37" name="S"/>
          <p:cNvSpPr/>
          <p:nvPr/>
        </p:nvSpPr>
        <p:spPr>
          <a:xfrm>
            <a:off x="2459616" y="3329859"/>
            <a:ext cx="395666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238" name="A"/>
          <p:cNvSpPr/>
          <p:nvPr/>
        </p:nvSpPr>
        <p:spPr>
          <a:xfrm>
            <a:off x="1933253" y="3912980"/>
            <a:ext cx="398028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984823" y="3912980"/>
            <a:ext cx="398028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240" name="a"/>
          <p:cNvSpPr/>
          <p:nvPr/>
        </p:nvSpPr>
        <p:spPr>
          <a:xfrm>
            <a:off x="2458434" y="4508428"/>
            <a:ext cx="398029" cy="39566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41" name="Линия"/>
          <p:cNvSpPr/>
          <p:nvPr/>
        </p:nvSpPr>
        <p:spPr>
          <a:xfrm>
            <a:off x="2755588" y="3675183"/>
            <a:ext cx="306361" cy="31368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Линия"/>
          <p:cNvSpPr/>
          <p:nvPr/>
        </p:nvSpPr>
        <p:spPr>
          <a:xfrm flipH="1">
            <a:off x="2252114" y="3685065"/>
            <a:ext cx="279602" cy="2834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S"/>
          <p:cNvSpPr/>
          <p:nvPr/>
        </p:nvSpPr>
        <p:spPr>
          <a:xfrm>
            <a:off x="573360" y="5256689"/>
            <a:ext cx="395666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244" name="A"/>
          <p:cNvSpPr/>
          <p:nvPr/>
        </p:nvSpPr>
        <p:spPr>
          <a:xfrm>
            <a:off x="46997" y="5839810"/>
            <a:ext cx="398028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45" name="B"/>
          <p:cNvSpPr/>
          <p:nvPr/>
        </p:nvSpPr>
        <p:spPr>
          <a:xfrm>
            <a:off x="1098567" y="5839810"/>
            <a:ext cx="398028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246" name="a"/>
          <p:cNvSpPr/>
          <p:nvPr/>
        </p:nvSpPr>
        <p:spPr>
          <a:xfrm>
            <a:off x="572179" y="6435259"/>
            <a:ext cx="398028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47" name="Линия"/>
          <p:cNvSpPr/>
          <p:nvPr/>
        </p:nvSpPr>
        <p:spPr>
          <a:xfrm>
            <a:off x="869332" y="5602013"/>
            <a:ext cx="306361" cy="31368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Линия"/>
          <p:cNvSpPr/>
          <p:nvPr/>
        </p:nvSpPr>
        <p:spPr>
          <a:xfrm flipH="1">
            <a:off x="365858" y="5611895"/>
            <a:ext cx="279603" cy="2834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Линия"/>
          <p:cNvSpPr/>
          <p:nvPr/>
        </p:nvSpPr>
        <p:spPr>
          <a:xfrm>
            <a:off x="352626" y="6209790"/>
            <a:ext cx="306360" cy="31368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Линия"/>
          <p:cNvSpPr/>
          <p:nvPr/>
        </p:nvSpPr>
        <p:spPr>
          <a:xfrm flipH="1">
            <a:off x="934895" y="6186624"/>
            <a:ext cx="249843" cy="30665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+"/>
          <p:cNvSpPr/>
          <p:nvPr/>
        </p:nvSpPr>
        <p:spPr>
          <a:xfrm>
            <a:off x="570998" y="3912980"/>
            <a:ext cx="398028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252" name="+"/>
          <p:cNvSpPr/>
          <p:nvPr/>
        </p:nvSpPr>
        <p:spPr>
          <a:xfrm>
            <a:off x="2459616" y="3912980"/>
            <a:ext cx="398028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253" name="+"/>
          <p:cNvSpPr/>
          <p:nvPr/>
        </p:nvSpPr>
        <p:spPr>
          <a:xfrm>
            <a:off x="570998" y="5845974"/>
            <a:ext cx="398028" cy="39566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254" name="Линия"/>
          <p:cNvSpPr/>
          <p:nvPr/>
        </p:nvSpPr>
        <p:spPr>
          <a:xfrm flipH="1">
            <a:off x="2647268" y="3707286"/>
            <a:ext cx="964" cy="25160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Линия"/>
          <p:cNvSpPr/>
          <p:nvPr/>
        </p:nvSpPr>
        <p:spPr>
          <a:xfrm flipH="1">
            <a:off x="770726" y="5628636"/>
            <a:ext cx="964" cy="25160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г) Если приведённая грамматика является неоднозначной, то предложить эквивалентную однозначную грамматику.</a:t>
            </a:r>
          </a:p>
        </p:txBody>
      </p:sp>
      <p:sp>
        <p:nvSpPr>
          <p:cNvPr id="258" name="Объект 2"/>
          <p:cNvSpPr txBox="1"/>
          <p:nvPr>
            <p:ph type="body" sz="quarter" idx="1"/>
          </p:nvPr>
        </p:nvSpPr>
        <p:spPr>
          <a:xfrm>
            <a:off x="1060096" y="1739331"/>
            <a:ext cx="3182844" cy="1529185"/>
          </a:xfrm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FontTx/>
              <a:buNone/>
            </a:pPr>
            <a:r>
              <a:t>i) S → A + A | A + B</a:t>
            </a:r>
          </a:p>
          <a:p>
            <a:pPr lvl="1" marL="0" indent="228600">
              <a:buSzTx/>
              <a:buFontTx/>
              <a:buNone/>
            </a:pPr>
            <a:r>
              <a:t>   A → aA | a</a:t>
            </a:r>
          </a:p>
          <a:p>
            <a:pPr lvl="1" marL="0" indent="228600">
              <a:buSzTx/>
              <a:buFontTx/>
              <a:buNone/>
            </a:pPr>
            <a:r>
              <a:t>   B → A | a</a:t>
            </a:r>
          </a:p>
        </p:txBody>
      </p:sp>
      <p:sp>
        <p:nvSpPr>
          <p:cNvPr id="259" name="Приведенная грамматика…"/>
          <p:cNvSpPr txBox="1"/>
          <p:nvPr/>
        </p:nvSpPr>
        <p:spPr>
          <a:xfrm>
            <a:off x="600892" y="5669224"/>
            <a:ext cx="3663812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Приведенная грамматика </a:t>
            </a:r>
          </a:p>
          <a:p>
            <a:pPr>
              <a:defRPr i="1" sz="2400"/>
            </a:pPr>
            <a:r>
              <a:t>является неоднозначной.</a:t>
            </a:r>
          </a:p>
        </p:txBody>
      </p:sp>
      <p:sp>
        <p:nvSpPr>
          <p:cNvPr id="260" name="Цепочка: a+a"/>
          <p:cNvSpPr txBox="1"/>
          <p:nvPr/>
        </p:nvSpPr>
        <p:spPr>
          <a:xfrm>
            <a:off x="5694741" y="1813554"/>
            <a:ext cx="178753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/>
            </a:lvl1pPr>
          </a:lstStyle>
          <a:p>
            <a:pPr/>
            <a:r>
              <a:t>Цепочка: a+a</a:t>
            </a:r>
          </a:p>
        </p:txBody>
      </p:sp>
      <p:sp>
        <p:nvSpPr>
          <p:cNvPr id="261" name="B"/>
          <p:cNvSpPr/>
          <p:nvPr/>
        </p:nvSpPr>
        <p:spPr>
          <a:xfrm>
            <a:off x="5403716" y="333603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0C00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62" name="a"/>
          <p:cNvSpPr/>
          <p:nvPr/>
        </p:nvSpPr>
        <p:spPr>
          <a:xfrm>
            <a:off x="5403716" y="474484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63" name="S"/>
          <p:cNvSpPr/>
          <p:nvPr/>
        </p:nvSpPr>
        <p:spPr>
          <a:xfrm>
            <a:off x="4283969" y="2341590"/>
            <a:ext cx="794146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264" name="A"/>
          <p:cNvSpPr/>
          <p:nvPr/>
        </p:nvSpPr>
        <p:spPr>
          <a:xfrm>
            <a:off x="3249216" y="333603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65" name="Линия"/>
          <p:cNvSpPr/>
          <p:nvPr/>
        </p:nvSpPr>
        <p:spPr>
          <a:xfrm>
            <a:off x="5021016" y="2946974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Линия"/>
          <p:cNvSpPr/>
          <p:nvPr/>
        </p:nvSpPr>
        <p:spPr>
          <a:xfrm flipH="1">
            <a:off x="3908926" y="2981892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Линия"/>
          <p:cNvSpPr/>
          <p:nvPr/>
        </p:nvSpPr>
        <p:spPr>
          <a:xfrm>
            <a:off x="5800788" y="4121440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a"/>
          <p:cNvSpPr/>
          <p:nvPr/>
        </p:nvSpPr>
        <p:spPr>
          <a:xfrm>
            <a:off x="3249216" y="4751267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69" name="Линия"/>
          <p:cNvSpPr/>
          <p:nvPr/>
        </p:nvSpPr>
        <p:spPr>
          <a:xfrm>
            <a:off x="3646289" y="4127859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A"/>
          <p:cNvSpPr/>
          <p:nvPr/>
        </p:nvSpPr>
        <p:spPr>
          <a:xfrm>
            <a:off x="9114325" y="333603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0300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71" name="a"/>
          <p:cNvSpPr/>
          <p:nvPr/>
        </p:nvSpPr>
        <p:spPr>
          <a:xfrm>
            <a:off x="9114325" y="4744849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72" name="S"/>
          <p:cNvSpPr/>
          <p:nvPr/>
        </p:nvSpPr>
        <p:spPr>
          <a:xfrm>
            <a:off x="7994577" y="2341590"/>
            <a:ext cx="794147" cy="79414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</a:t>
            </a:r>
          </a:p>
        </p:txBody>
      </p:sp>
      <p:sp>
        <p:nvSpPr>
          <p:cNvPr id="273" name="A"/>
          <p:cNvSpPr/>
          <p:nvPr/>
        </p:nvSpPr>
        <p:spPr>
          <a:xfrm>
            <a:off x="6959825" y="3336035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74" name="Линия"/>
          <p:cNvSpPr/>
          <p:nvPr/>
        </p:nvSpPr>
        <p:spPr>
          <a:xfrm>
            <a:off x="8731625" y="2946974"/>
            <a:ext cx="512604" cy="51260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Линия"/>
          <p:cNvSpPr/>
          <p:nvPr/>
        </p:nvSpPr>
        <p:spPr>
          <a:xfrm flipH="1">
            <a:off x="7619535" y="2981892"/>
            <a:ext cx="442767" cy="442767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Линия"/>
          <p:cNvSpPr/>
          <p:nvPr/>
        </p:nvSpPr>
        <p:spPr>
          <a:xfrm>
            <a:off x="9511397" y="4121440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7" name="a"/>
          <p:cNvSpPr/>
          <p:nvPr/>
        </p:nvSpPr>
        <p:spPr>
          <a:xfrm>
            <a:off x="6959825" y="4751267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278" name="Линия"/>
          <p:cNvSpPr/>
          <p:nvPr/>
        </p:nvSpPr>
        <p:spPr>
          <a:xfrm>
            <a:off x="7356898" y="4127859"/>
            <a:ext cx="1" cy="595840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+"/>
          <p:cNvSpPr/>
          <p:nvPr/>
        </p:nvSpPr>
        <p:spPr>
          <a:xfrm>
            <a:off x="7994577" y="3777072"/>
            <a:ext cx="794147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280" name="Линия"/>
          <p:cNvSpPr/>
          <p:nvPr/>
        </p:nvSpPr>
        <p:spPr>
          <a:xfrm>
            <a:off x="8391650" y="3153664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+"/>
          <p:cNvSpPr/>
          <p:nvPr/>
        </p:nvSpPr>
        <p:spPr>
          <a:xfrm>
            <a:off x="4283969" y="3777072"/>
            <a:ext cx="794146" cy="794146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+</a:t>
            </a:r>
          </a:p>
        </p:txBody>
      </p:sp>
      <p:sp>
        <p:nvSpPr>
          <p:cNvPr id="282" name="Линия"/>
          <p:cNvSpPr/>
          <p:nvPr/>
        </p:nvSpPr>
        <p:spPr>
          <a:xfrm>
            <a:off x="4681042" y="3153664"/>
            <a:ext cx="1" cy="595839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