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4" r:id="rId5"/>
    <p:sldId id="277" r:id="rId6"/>
    <p:sldId id="278" r:id="rId7"/>
    <p:sldId id="279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3" r:id="rId17"/>
    <p:sldId id="275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7561915-7EDA-4236-BFD1-C2FD7B2DA346}">
          <p14:sldIdLst>
            <p14:sldId id="256"/>
            <p14:sldId id="258"/>
            <p14:sldId id="257"/>
            <p14:sldId id="264"/>
            <p14:sldId id="277"/>
            <p14:sldId id="278"/>
            <p14:sldId id="279"/>
            <p14:sldId id="272"/>
            <p14:sldId id="266"/>
            <p14:sldId id="267"/>
            <p14:sldId id="268"/>
            <p14:sldId id="269"/>
            <p14:sldId id="270"/>
            <p14:sldId id="271"/>
            <p14:sldId id="276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D8E12-27ED-4E45-8017-7323D53AC211}" v="243" dt="2020-12-14T20:24:41.4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5346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924383" y="2015602"/>
            <a:ext cx="8874202" cy="1337319"/>
          </a:xfrm>
          <a:prstGeom prst="rect">
            <a:avLst/>
          </a:prstGeom>
        </p:spPr>
        <p:txBody>
          <a:bodyPr/>
          <a:lstStyle>
            <a:lvl1pPr defTabSz="646297">
              <a:defRPr sz="4185"/>
            </a:lvl1pPr>
          </a:lstStyle>
          <a:p>
            <a:r>
              <a:rPr dirty="0" err="1"/>
              <a:t>Программа</a:t>
            </a:r>
            <a:r>
              <a:rPr dirty="0"/>
              <a:t> «Hello, World!»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языке</a:t>
            </a:r>
            <a:r>
              <a:rPr dirty="0"/>
              <a:t> </a:t>
            </a:r>
            <a:r>
              <a:rPr dirty="0" err="1"/>
              <a:t>Си</a:t>
            </a:r>
            <a:r>
              <a:rPr dirty="0"/>
              <a:t>.</a:t>
            </a:r>
          </a:p>
        </p:txBody>
      </p:sp>
      <p:sp>
        <p:nvSpPr>
          <p:cNvPr id="95" name="Подзаголовок 2"/>
          <p:cNvSpPr txBox="1">
            <a:spLocks noGrp="1"/>
          </p:cNvSpPr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sz="1300" i="1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4239430" y="6270817"/>
            <a:ext cx="4244107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t">
            <a:spAutoFit/>
          </a:bodyPr>
          <a:lstStyle/>
          <a:p>
            <a:pPr algn="ctr">
              <a:defRPr sz="1600"/>
            </a:pPr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.</a:t>
            </a:r>
            <a:r>
              <a:rPr lang="en-US" dirty="0"/>
              <a:t>0</a:t>
            </a:r>
            <a:r>
              <a:rPr lang="ru-RU" dirty="0"/>
              <a:t>1.202</a:t>
            </a:r>
            <a:r>
              <a:rPr lang="en-US" dirty="0"/>
              <a:t>1</a:t>
            </a:r>
            <a:endParaRPr dirty="0"/>
          </a:p>
          <a:p>
            <a:pPr algn="ctr">
              <a:defRPr sz="1600"/>
            </a:pPr>
            <a:r>
              <a:rPr dirty="0" err="1"/>
              <a:t>Петрозаводский</a:t>
            </a:r>
            <a:r>
              <a:rPr dirty="0"/>
              <a:t> </a:t>
            </a:r>
            <a:r>
              <a:rPr dirty="0" err="1"/>
              <a:t>Государственный</a:t>
            </a:r>
            <a:r>
              <a:rPr dirty="0"/>
              <a:t> </a:t>
            </a:r>
            <a:r>
              <a:rPr dirty="0" err="1"/>
              <a:t>Университет</a:t>
            </a:r>
            <a:endParaRPr dirty="0"/>
          </a:p>
        </p:txBody>
      </p:sp>
      <p:sp>
        <p:nvSpPr>
          <p:cNvPr id="97" name="Заголовок 1"/>
          <p:cNvSpPr txBox="1"/>
          <p:nvPr/>
        </p:nvSpPr>
        <p:spPr>
          <a:xfrm>
            <a:off x="886778" y="523968"/>
            <a:ext cx="10678729" cy="133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637C-D7D6-4FF8-9171-7FE01318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Directive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5DD9F-00BD-45B1-9FB3-CFB4E1F8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1825625"/>
            <a:ext cx="11150600" cy="45555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#</a:t>
            </a:r>
            <a:r>
              <a:rPr lang="ru-RU" dirty="0"/>
              <a:t> </a:t>
            </a:r>
            <a:r>
              <a:rPr lang="en-US" dirty="0"/>
              <a:t>		– </a:t>
            </a:r>
            <a:r>
              <a:rPr lang="ru-RU" dirty="0"/>
              <a:t>дает понять, что дальше идет определение директивы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include 	– </a:t>
            </a:r>
            <a:r>
              <a:rPr lang="ru-RU" dirty="0"/>
              <a:t>идентификатор</a:t>
            </a:r>
            <a:r>
              <a:rPr lang="en-US" dirty="0"/>
              <a:t> ID;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stdio.h</a:t>
            </a:r>
            <a:r>
              <a:rPr lang="en-US" dirty="0"/>
              <a:t> 	– </a:t>
            </a:r>
            <a:r>
              <a:rPr lang="ru-RU" dirty="0"/>
              <a:t>название файла</a:t>
            </a:r>
            <a:r>
              <a:rPr lang="en-US" dirty="0"/>
              <a:t> </a:t>
            </a:r>
            <a:r>
              <a:rPr lang="en-US" dirty="0" err="1"/>
              <a:t>Dstring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объявления директивы </a:t>
            </a:r>
            <a:r>
              <a:rPr lang="en-US" dirty="0"/>
              <a:t>include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D61D22-8844-4041-A1BC-64056A1C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" y="1835721"/>
            <a:ext cx="558957" cy="458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6C7AC-7435-4F72-AEAF-A3C86FEB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5" y="2361661"/>
            <a:ext cx="1180749" cy="46174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0133DE6-BA5C-4E0C-82D3-852078CC1F8B}"/>
              </a:ext>
            </a:extLst>
          </p:cNvPr>
          <p:cNvSpPr/>
          <p:nvPr/>
        </p:nvSpPr>
        <p:spPr>
          <a:xfrm>
            <a:off x="672435" y="2912734"/>
            <a:ext cx="1288445" cy="46166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&lt;stdio.h&gt;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1709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2061-032E-4E94-84CE-70AB8DF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EA33A6-E9A2-4006-8E0B-432EC9F2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4"/>
            <a:ext cx="10515600" cy="58553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int 	– </a:t>
            </a:r>
            <a:r>
              <a:rPr lang="ru-RU" dirty="0"/>
              <a:t>тип возвращаемого значения </a:t>
            </a:r>
            <a:r>
              <a:rPr lang="en-US" dirty="0"/>
              <a:t>Type;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main 	–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en-US" b="1" dirty="0"/>
              <a:t>;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  <a:endParaRPr lang="ru-RU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void 	</a:t>
            </a:r>
            <a:r>
              <a:rPr lang="ru-RU" dirty="0"/>
              <a:t>– тип параметра </a:t>
            </a:r>
            <a:r>
              <a:rPr lang="en-US" dirty="0"/>
              <a:t>Type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) 		– </a:t>
            </a:r>
            <a:r>
              <a:rPr lang="ru-RU" dirty="0"/>
              <a:t>конец ввода параметров функции</a:t>
            </a:r>
            <a:r>
              <a:rPr lang="en-US" b="1" dirty="0"/>
              <a:t>;</a:t>
            </a:r>
            <a:endParaRPr lang="ru-RU" b="1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{		– </a:t>
            </a:r>
            <a:r>
              <a:rPr lang="ru-RU" dirty="0"/>
              <a:t>начало ввода</a:t>
            </a:r>
            <a:r>
              <a:rPr lang="en-US" dirty="0"/>
              <a:t> </a:t>
            </a:r>
            <a:r>
              <a:rPr lang="ru-RU" dirty="0"/>
              <a:t>инструкций в теле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… 		–</a:t>
            </a:r>
            <a:r>
              <a:rPr lang="ru-RU" dirty="0"/>
              <a:t> другая послед-</a:t>
            </a:r>
            <a:r>
              <a:rPr lang="ru-RU" dirty="0" err="1"/>
              <a:t>ть</a:t>
            </a:r>
            <a:r>
              <a:rPr lang="ru-RU" dirty="0"/>
              <a:t> лексем</a:t>
            </a:r>
            <a:r>
              <a:rPr lang="en-US" dirty="0"/>
              <a:t> (</a:t>
            </a:r>
            <a:r>
              <a:rPr lang="ru-RU" dirty="0"/>
              <a:t>может быть пустой);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} 		– </a:t>
            </a:r>
            <a:r>
              <a:rPr lang="ru-RU" dirty="0"/>
              <a:t>конец ввода инструкций в теле функции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определения функции</a:t>
            </a:r>
            <a:r>
              <a:rPr lang="en-US" dirty="0"/>
              <a:t> main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CC4C7F-D31A-4927-BDB1-3603757F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1002664"/>
            <a:ext cx="601980" cy="4514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B829EE-52AB-4B7C-BE39-9918E0E9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60" y="1525269"/>
            <a:ext cx="988060" cy="4661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2740AB-9A21-4E8F-AC2C-AD8F6A918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2043853"/>
            <a:ext cx="317500" cy="5110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D1AE0B-CA4E-427B-9342-24DF78A4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260" y="2581939"/>
            <a:ext cx="774700" cy="4841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52A6BC0-FC65-4149-A786-7BB325D43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260" y="3092239"/>
            <a:ext cx="317500" cy="5110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DB87F3-EE25-42AB-978D-107B00288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565" y="3603336"/>
            <a:ext cx="336201" cy="4528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FE0A85-C1B2-4256-A40F-687B9B68B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565" y="4593387"/>
            <a:ext cx="366680" cy="5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39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63D48-F56C-4D9F-985E-5FECD1C6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Call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4F4E0-1E98-4C6B-8A5D-64FB280C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printf</a:t>
            </a:r>
            <a:r>
              <a:rPr lang="en-US" dirty="0"/>
              <a:t> 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идентификатор </a:t>
            </a:r>
            <a:r>
              <a:rPr lang="en-US" dirty="0"/>
              <a:t>ID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(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начало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“Hello, world!\n” </a:t>
            </a:r>
            <a:r>
              <a:rPr lang="ru-RU" dirty="0"/>
              <a:t>	</a:t>
            </a:r>
            <a:r>
              <a:rPr lang="en-US" dirty="0"/>
              <a:t>– </a:t>
            </a:r>
            <a:r>
              <a:rPr lang="ru-RU" dirty="0"/>
              <a:t>параметр функции</a:t>
            </a:r>
            <a:r>
              <a:rPr lang="en-US" dirty="0"/>
              <a:t> String</a:t>
            </a:r>
            <a:r>
              <a:rPr lang="ru-RU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/>
              <a:t>)				</a:t>
            </a:r>
            <a:r>
              <a:rPr lang="en-US" dirty="0"/>
              <a:t>–</a:t>
            </a:r>
            <a:r>
              <a:rPr lang="ru-RU" dirty="0"/>
              <a:t> конец ввода параметров функции</a:t>
            </a:r>
            <a:r>
              <a:rPr lang="en-US" b="1" dirty="0"/>
              <a:t>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</a:t>
            </a:r>
            <a:r>
              <a:rPr lang="ru-RU" dirty="0"/>
              <a:t>		</a:t>
            </a:r>
            <a:r>
              <a:rPr lang="en-US" dirty="0"/>
              <a:t>– </a:t>
            </a:r>
            <a:r>
              <a:rPr lang="ru-RU" dirty="0"/>
              <a:t>конец инструкции.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функции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Call</a:t>
            </a:r>
            <a:r>
              <a:rPr lang="ru-RU" dirty="0"/>
              <a:t>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1D4EC-B0BC-43F9-BDC2-5B39696A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1825625"/>
            <a:ext cx="929005" cy="489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B2DB6-25BC-4422-8B60-3E2CE40D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995" y="2335900"/>
            <a:ext cx="299085" cy="513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BC0470-7D48-44AF-AE1F-B7086ED2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2849546"/>
            <a:ext cx="2605405" cy="51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4050A4-511A-4ED0-868B-F6CC1C7C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995" y="3383512"/>
            <a:ext cx="299085" cy="486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6FC897-5360-491F-99F6-C9EA3D28A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995" y="3891484"/>
            <a:ext cx="299085" cy="4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5333-299F-4613-A0CD-6290126E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Вершина «</a:t>
            </a:r>
            <a:r>
              <a:rPr lang="en-US" dirty="0"/>
              <a:t>Ret</a:t>
            </a:r>
            <a:r>
              <a:rPr lang="ru-RU" dirty="0"/>
              <a:t>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C2D01-E1AB-411A-88DF-20A8033D0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return	- </a:t>
            </a:r>
            <a:r>
              <a:rPr lang="ru-RU" dirty="0"/>
              <a:t>идентификатор </a:t>
            </a:r>
            <a:r>
              <a:rPr lang="en-US" dirty="0"/>
              <a:t>ID;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0		- </a:t>
            </a:r>
            <a:r>
              <a:rPr lang="ru-RU" dirty="0"/>
              <a:t>числовая константа </a:t>
            </a:r>
            <a:r>
              <a:rPr lang="en-US" dirty="0"/>
              <a:t>NUM;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;		- </a:t>
            </a:r>
            <a:r>
              <a:rPr lang="ru-RU" dirty="0"/>
              <a:t>конец инструкции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Последовательность лексем в таком порядке определяет синтаксис вызова оператора </a:t>
            </a:r>
            <a:r>
              <a:rPr lang="en-US" dirty="0"/>
              <a:t>return</a:t>
            </a:r>
            <a:r>
              <a:rPr lang="ru-RU" dirty="0"/>
              <a:t>. В синтаксическом дереве для данных вершин создается родитель «</a:t>
            </a:r>
            <a:r>
              <a:rPr lang="en-US" dirty="0"/>
              <a:t>Ret</a:t>
            </a:r>
            <a:r>
              <a:rPr lang="ru-RU" dirty="0"/>
              <a:t>».</a:t>
            </a:r>
          </a:p>
          <a:p>
            <a:pPr marL="514350" indent="-514350">
              <a:buFont typeface="+mj-lt"/>
              <a:buAutoNum type="arabicParenR"/>
            </a:pP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14DDB-0972-42C5-BB95-0A167BA0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56" y="1825625"/>
            <a:ext cx="1036750" cy="496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D6E13-C371-488A-868F-CA914E48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55" y="2354950"/>
            <a:ext cx="375285" cy="496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860EF6-E6BE-4BC3-9247-2F713AD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39" y="2848902"/>
            <a:ext cx="324485" cy="4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69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C3CE-0B97-49F1-9D2A-1484D2E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3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479461-4BED-486D-AA7E-9CA92F0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226"/>
            <a:ext cx="10515600" cy="1170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выделения общих синтаксических правил перейдем от структурных единиц языка – лексем к их типам – токенам: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2CC9E3D-91EC-4B32-B439-336A2336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36117"/>
              </p:ext>
            </p:extLst>
          </p:nvPr>
        </p:nvGraphicFramePr>
        <p:xfrm>
          <a:off x="2032000" y="2153265"/>
          <a:ext cx="8127999" cy="440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9225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9600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529233"/>
                    </a:ext>
                  </a:extLst>
                </a:gridCol>
              </a:tblGrid>
              <a:tr h="40740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Токен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Неформальное определение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4471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27627"/>
                  </a:ext>
                </a:extLst>
              </a:tr>
              <a:tr h="5022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Dstring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stdio.h</a:t>
                      </a:r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Любая цепочка символов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между </a:t>
                      </a:r>
                      <a:r>
                        <a:rPr lang="en-US" sz="1400" dirty="0"/>
                        <a:t>&lt; 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67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(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30932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Type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Int, void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Символы: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n, t; v, o,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, d;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0411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{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3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565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String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“Hello, world!\n”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Любые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цепочка символов между </a:t>
                      </a:r>
                      <a:r>
                        <a:rPr lang="en-US" sz="1400" dirty="0"/>
                        <a:t>“ “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71138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0, 1, 2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Числовая константа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23650"/>
                  </a:ext>
                </a:extLst>
              </a:tr>
              <a:tr h="40740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Include, </a:t>
                      </a:r>
                      <a:r>
                        <a:rPr lang="en-US" sz="1400" dirty="0" err="1"/>
                        <a:t>printf</a:t>
                      </a:r>
                      <a:r>
                        <a:rPr lang="en-US" sz="1400" dirty="0"/>
                        <a:t>, a1, a34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/>
                        <a:t>Буква, за которой следуют буквы или цифры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6170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9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2558222" y="1228570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65589" y="2199993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8" y="3210995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475739" y="3960862"/>
            <a:ext cx="108170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635773" y="3969728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78186" y="2676059"/>
            <a:ext cx="1121242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69" idx="0"/>
          </p:cNvCxnSpPr>
          <p:nvPr/>
        </p:nvCxnSpPr>
        <p:spPr>
          <a:xfrm flipH="1">
            <a:off x="1118723" y="2676059"/>
            <a:ext cx="380705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70" idx="0"/>
          </p:cNvCxnSpPr>
          <p:nvPr/>
        </p:nvCxnSpPr>
        <p:spPr>
          <a:xfrm>
            <a:off x="1499428" y="2676059"/>
            <a:ext cx="690086" cy="5443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45808C1-CFCA-4BB1-8E9F-6159EB51F8A4}"/>
              </a:ext>
            </a:extLst>
          </p:cNvPr>
          <p:cNvCxnSpPr>
            <a:cxnSpLocks/>
            <a:stCxn id="69" idx="4"/>
            <a:endCxn id="8" idx="0"/>
          </p:cNvCxnSpPr>
          <p:nvPr/>
        </p:nvCxnSpPr>
        <p:spPr>
          <a:xfrm flipH="1">
            <a:off x="1016593" y="3687061"/>
            <a:ext cx="102130" cy="2738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B3D4620-1068-4FB7-AFD5-77C9C606858F}"/>
              </a:ext>
            </a:extLst>
          </p:cNvPr>
          <p:cNvCxnSpPr>
            <a:cxnSpLocks/>
            <a:stCxn id="70" idx="4"/>
            <a:endCxn id="10" idx="0"/>
          </p:cNvCxnSpPr>
          <p:nvPr/>
        </p:nvCxnSpPr>
        <p:spPr>
          <a:xfrm>
            <a:off x="2189514" y="3696475"/>
            <a:ext cx="63352" cy="2732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99428" y="1704636"/>
            <a:ext cx="1792633" cy="495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9303A599-D415-48B0-A827-F1097A6675D3}"/>
              </a:ext>
            </a:extLst>
          </p:cNvPr>
          <p:cNvSpPr/>
          <p:nvPr/>
        </p:nvSpPr>
        <p:spPr>
          <a:xfrm>
            <a:off x="5145030" y="2197004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52BA680E-5104-41A0-9212-E132DBEFD74A}"/>
              </a:ext>
            </a:extLst>
          </p:cNvPr>
          <p:cNvSpPr/>
          <p:nvPr/>
        </p:nvSpPr>
        <p:spPr>
          <a:xfrm>
            <a:off x="3289197" y="3213203"/>
            <a:ext cx="74477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Type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8D89027-B565-4315-82A2-C33EB673712B}"/>
              </a:ext>
            </a:extLst>
          </p:cNvPr>
          <p:cNvSpPr/>
          <p:nvPr/>
        </p:nvSpPr>
        <p:spPr>
          <a:xfrm>
            <a:off x="4271343" y="398389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FC3B0E3-421A-4C35-9014-323FF24EFE29}"/>
              </a:ext>
            </a:extLst>
          </p:cNvPr>
          <p:cNvSpPr/>
          <p:nvPr/>
        </p:nvSpPr>
        <p:spPr>
          <a:xfrm>
            <a:off x="5296858" y="3195885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51BEB08-944D-4BB6-AFEF-A95B918A8088}"/>
              </a:ext>
            </a:extLst>
          </p:cNvPr>
          <p:cNvSpPr/>
          <p:nvPr/>
        </p:nvSpPr>
        <p:spPr>
          <a:xfrm>
            <a:off x="5288699" y="4699304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3DBD994-A019-4E1F-96CD-FBE6CC430C08}"/>
              </a:ext>
            </a:extLst>
          </p:cNvPr>
          <p:cNvSpPr/>
          <p:nvPr/>
        </p:nvSpPr>
        <p:spPr>
          <a:xfrm>
            <a:off x="7205318" y="3177878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133068E-6AE3-48D9-AFC2-5439C5DCE1E0}"/>
              </a:ext>
            </a:extLst>
          </p:cNvPr>
          <p:cNvSpPr/>
          <p:nvPr/>
        </p:nvSpPr>
        <p:spPr>
          <a:xfrm>
            <a:off x="7263803" y="398399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9579593-8BE4-4C8E-B864-31C9DEADCCA7}"/>
              </a:ext>
            </a:extLst>
          </p:cNvPr>
          <p:cNvSpPr/>
          <p:nvPr/>
        </p:nvSpPr>
        <p:spPr>
          <a:xfrm>
            <a:off x="6224410" y="5500346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075CF49-BA23-4931-839A-D913935B59BE}"/>
              </a:ext>
            </a:extLst>
          </p:cNvPr>
          <p:cNvSpPr/>
          <p:nvPr/>
        </p:nvSpPr>
        <p:spPr>
          <a:xfrm>
            <a:off x="7354937" y="4771832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D021567-8BC9-4146-8CC1-0DC9475A7D21}"/>
              </a:ext>
            </a:extLst>
          </p:cNvPr>
          <p:cNvSpPr/>
          <p:nvPr/>
        </p:nvSpPr>
        <p:spPr>
          <a:xfrm>
            <a:off x="6731273" y="6306465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5C51449-5142-48AE-A807-4C3EBCE7F997}"/>
              </a:ext>
            </a:extLst>
          </p:cNvPr>
          <p:cNvSpPr/>
          <p:nvPr/>
        </p:nvSpPr>
        <p:spPr>
          <a:xfrm>
            <a:off x="10259500" y="396715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D5660C1-D0AB-4F0C-8076-46D3963F1ACD}"/>
              </a:ext>
            </a:extLst>
          </p:cNvPr>
          <p:cNvSpPr/>
          <p:nvPr/>
        </p:nvSpPr>
        <p:spPr>
          <a:xfrm>
            <a:off x="9405910" y="4790116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A1F8A7A-DAF3-4AC7-9FE5-91986EB2F42C}"/>
              </a:ext>
            </a:extLst>
          </p:cNvPr>
          <p:cNvSpPr/>
          <p:nvPr/>
        </p:nvSpPr>
        <p:spPr>
          <a:xfrm>
            <a:off x="9314887" y="5500346"/>
            <a:ext cx="91588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D6721DD-A8C3-472F-A9F3-4FC945520A68}"/>
              </a:ext>
            </a:extLst>
          </p:cNvPr>
          <p:cNvSpPr/>
          <p:nvPr/>
        </p:nvSpPr>
        <p:spPr>
          <a:xfrm>
            <a:off x="10230771" y="4776425"/>
            <a:ext cx="787813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NUM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9B584B6-C68D-4FD5-8D43-A833EE9D098B}"/>
              </a:ext>
            </a:extLst>
          </p:cNvPr>
          <p:cNvSpPr/>
          <p:nvPr/>
        </p:nvSpPr>
        <p:spPr>
          <a:xfrm>
            <a:off x="10372124" y="5500346"/>
            <a:ext cx="550740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51E8E8-C977-4A46-9B94-BE32ABF6A52F}"/>
              </a:ext>
            </a:extLst>
          </p:cNvPr>
          <p:cNvSpPr/>
          <p:nvPr/>
        </p:nvSpPr>
        <p:spPr>
          <a:xfrm>
            <a:off x="11137760" y="4790116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D17ACED0-1AFF-4992-B084-A7464B6094C1}"/>
              </a:ext>
            </a:extLst>
          </p:cNvPr>
          <p:cNvSpPr/>
          <p:nvPr/>
        </p:nvSpPr>
        <p:spPr>
          <a:xfrm>
            <a:off x="848296" y="3210995"/>
            <a:ext cx="54085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69AB14C0-6768-42A0-9EFE-7EFDE06228DF}"/>
              </a:ext>
            </a:extLst>
          </p:cNvPr>
          <p:cNvSpPr/>
          <p:nvPr/>
        </p:nvSpPr>
        <p:spPr>
          <a:xfrm>
            <a:off x="1699017" y="3220409"/>
            <a:ext cx="980993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Dstring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31B5DBE-E6E5-4128-A3DE-4F566C14CE3B}"/>
              </a:ext>
            </a:extLst>
          </p:cNvPr>
          <p:cNvSpPr/>
          <p:nvPr/>
        </p:nvSpPr>
        <p:spPr>
          <a:xfrm>
            <a:off x="3358262" y="3999940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48ACA57-1C4B-4C17-9D63-DB4D7A4276B1}"/>
              </a:ext>
            </a:extLst>
          </p:cNvPr>
          <p:cNvSpPr/>
          <p:nvPr/>
        </p:nvSpPr>
        <p:spPr>
          <a:xfrm>
            <a:off x="4302788" y="3210096"/>
            <a:ext cx="54085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6BD2B63B-D99F-48AD-B28E-F7D9310535E4}"/>
              </a:ext>
            </a:extLst>
          </p:cNvPr>
          <p:cNvSpPr/>
          <p:nvPr/>
        </p:nvSpPr>
        <p:spPr>
          <a:xfrm>
            <a:off x="5246060" y="3999940"/>
            <a:ext cx="74477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Type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C475DFB5-D8E5-46B9-AF4A-E05713BD90BE}"/>
              </a:ext>
            </a:extLst>
          </p:cNvPr>
          <p:cNvSpPr/>
          <p:nvPr/>
        </p:nvSpPr>
        <p:spPr>
          <a:xfrm>
            <a:off x="6460846" y="4771832"/>
            <a:ext cx="54085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ID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C6602BD-1F93-4227-A02D-051B1A9F2393}"/>
              </a:ext>
            </a:extLst>
          </p:cNvPr>
          <p:cNvSpPr/>
          <p:nvPr/>
        </p:nvSpPr>
        <p:spPr>
          <a:xfrm>
            <a:off x="8256336" y="4771832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0E1AAB08-C66D-4199-8061-8B76B7563656}"/>
              </a:ext>
            </a:extLst>
          </p:cNvPr>
          <p:cNvSpPr/>
          <p:nvPr/>
        </p:nvSpPr>
        <p:spPr>
          <a:xfrm>
            <a:off x="7272998" y="5512501"/>
            <a:ext cx="980993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tring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855DD20A-4549-4067-80AB-52B0B26B72C1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3661584" y="2673070"/>
            <a:ext cx="2415035" cy="5401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E74D773-CB38-46EE-AA1A-68545CE1153F}"/>
              </a:ext>
            </a:extLst>
          </p:cNvPr>
          <p:cNvCxnSpPr>
            <a:cxnSpLocks/>
            <a:stCxn id="39" idx="4"/>
            <a:endCxn id="91" idx="0"/>
          </p:cNvCxnSpPr>
          <p:nvPr/>
        </p:nvCxnSpPr>
        <p:spPr>
          <a:xfrm flipH="1">
            <a:off x="4573215" y="2673070"/>
            <a:ext cx="1503404" cy="5370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E287C4C0-39BF-48E3-AE66-4856B5FEF7D9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 flipH="1">
            <a:off x="5663778" y="2673070"/>
            <a:ext cx="412841" cy="5228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121BC5D-7CEA-42FE-BBDA-3EFEF1D66619}"/>
              </a:ext>
            </a:extLst>
          </p:cNvPr>
          <p:cNvCxnSpPr>
            <a:stCxn id="39" idx="4"/>
            <a:endCxn id="52" idx="0"/>
          </p:cNvCxnSpPr>
          <p:nvPr/>
        </p:nvCxnSpPr>
        <p:spPr>
          <a:xfrm>
            <a:off x="6076619" y="2673070"/>
            <a:ext cx="1495619" cy="5048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0B56DE6-1F75-4E03-BA4D-9B1A502D1E49}"/>
              </a:ext>
            </a:extLst>
          </p:cNvPr>
          <p:cNvCxnSpPr>
            <a:stCxn id="40" idx="4"/>
            <a:endCxn id="88" idx="0"/>
          </p:cNvCxnSpPr>
          <p:nvPr/>
        </p:nvCxnSpPr>
        <p:spPr>
          <a:xfrm>
            <a:off x="3661584" y="3689269"/>
            <a:ext cx="15479" cy="3106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147999BA-90D6-40CF-8733-093937610553}"/>
              </a:ext>
            </a:extLst>
          </p:cNvPr>
          <p:cNvCxnSpPr>
            <a:stCxn id="91" idx="4"/>
            <a:endCxn id="45" idx="0"/>
          </p:cNvCxnSpPr>
          <p:nvPr/>
        </p:nvCxnSpPr>
        <p:spPr>
          <a:xfrm>
            <a:off x="4573215" y="3686162"/>
            <a:ext cx="65048" cy="2977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0BCF2F83-DBD9-4004-BF37-87C6569693AA}"/>
              </a:ext>
            </a:extLst>
          </p:cNvPr>
          <p:cNvCxnSpPr>
            <a:stCxn id="49" idx="4"/>
            <a:endCxn id="92" idx="0"/>
          </p:cNvCxnSpPr>
          <p:nvPr/>
        </p:nvCxnSpPr>
        <p:spPr>
          <a:xfrm flipH="1">
            <a:off x="5618447" y="3671951"/>
            <a:ext cx="45331" cy="3279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1A3C71A-A9CA-4702-81CE-8C406BB94096}"/>
              </a:ext>
            </a:extLst>
          </p:cNvPr>
          <p:cNvCxnSpPr>
            <a:stCxn id="92" idx="4"/>
            <a:endCxn id="51" idx="0"/>
          </p:cNvCxnSpPr>
          <p:nvPr/>
        </p:nvCxnSpPr>
        <p:spPr>
          <a:xfrm flipH="1">
            <a:off x="5607500" y="4476006"/>
            <a:ext cx="10947" cy="2232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EFB9A202-6D74-49F6-8ADD-E1945EBC1722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7572238" y="3653944"/>
            <a:ext cx="58485" cy="3300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4732EFF0-130E-4E75-A162-5165B551314A}"/>
              </a:ext>
            </a:extLst>
          </p:cNvPr>
          <p:cNvCxnSpPr>
            <a:stCxn id="53" idx="4"/>
            <a:endCxn id="93" idx="0"/>
          </p:cNvCxnSpPr>
          <p:nvPr/>
        </p:nvCxnSpPr>
        <p:spPr>
          <a:xfrm flipH="1">
            <a:off x="6731273" y="4460063"/>
            <a:ext cx="899450" cy="311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5EC093B0-FCBA-4115-BB30-F6473A5A62B2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7630723" y="4460063"/>
            <a:ext cx="91134" cy="311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EA97C574-1C54-4AB0-A7BE-D196B50B51C1}"/>
              </a:ext>
            </a:extLst>
          </p:cNvPr>
          <p:cNvCxnSpPr>
            <a:stCxn id="53" idx="4"/>
            <a:endCxn id="94" idx="0"/>
          </p:cNvCxnSpPr>
          <p:nvPr/>
        </p:nvCxnSpPr>
        <p:spPr>
          <a:xfrm>
            <a:off x="7630723" y="4460063"/>
            <a:ext cx="876892" cy="31176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D0480C5-B905-47BB-BC19-5481B0FF7B29}"/>
              </a:ext>
            </a:extLst>
          </p:cNvPr>
          <p:cNvCxnSpPr>
            <a:stCxn id="93" idx="4"/>
            <a:endCxn id="55" idx="0"/>
          </p:cNvCxnSpPr>
          <p:nvPr/>
        </p:nvCxnSpPr>
        <p:spPr>
          <a:xfrm flipH="1">
            <a:off x="6661566" y="5247898"/>
            <a:ext cx="69707" cy="2524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6C2D1EA-BBF2-4A0B-B3C4-F130813FBEB0}"/>
              </a:ext>
            </a:extLst>
          </p:cNvPr>
          <p:cNvCxnSpPr>
            <a:stCxn id="56" idx="4"/>
            <a:endCxn id="97" idx="0"/>
          </p:cNvCxnSpPr>
          <p:nvPr/>
        </p:nvCxnSpPr>
        <p:spPr>
          <a:xfrm>
            <a:off x="7721857" y="5247898"/>
            <a:ext cx="41638" cy="26460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1165A774-594F-4745-ADE8-C346ED9BBD37}"/>
              </a:ext>
            </a:extLst>
          </p:cNvPr>
          <p:cNvCxnSpPr>
            <a:stCxn id="97" idx="4"/>
            <a:endCxn id="58" idx="0"/>
          </p:cNvCxnSpPr>
          <p:nvPr/>
        </p:nvCxnSpPr>
        <p:spPr>
          <a:xfrm>
            <a:off x="7763495" y="5988567"/>
            <a:ext cx="31627" cy="3178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0A7634B6-C733-4BC0-B625-927AA4F663E5}"/>
              </a:ext>
            </a:extLst>
          </p:cNvPr>
          <p:cNvCxnSpPr>
            <a:stCxn id="60" idx="4"/>
            <a:endCxn id="61" idx="0"/>
          </p:cNvCxnSpPr>
          <p:nvPr/>
        </p:nvCxnSpPr>
        <p:spPr>
          <a:xfrm flipH="1">
            <a:off x="9772830" y="4443223"/>
            <a:ext cx="853590" cy="3468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98D44B02-B3DA-4F96-AD0B-07AC500E4D2D}"/>
              </a:ext>
            </a:extLst>
          </p:cNvPr>
          <p:cNvCxnSpPr>
            <a:stCxn id="60" idx="4"/>
            <a:endCxn id="63" idx="0"/>
          </p:cNvCxnSpPr>
          <p:nvPr/>
        </p:nvCxnSpPr>
        <p:spPr>
          <a:xfrm flipH="1">
            <a:off x="10624678" y="4443223"/>
            <a:ext cx="1742" cy="3332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6934742-3BFC-4B21-A338-0E93BDB32E47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>
            <a:off x="10626420" y="4443223"/>
            <a:ext cx="762619" cy="3468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6C42E0D-041F-441A-BB3E-CB36786FE06C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9772829" y="5266182"/>
            <a:ext cx="1" cy="2341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0EA16AD-6B7B-4B61-93FF-575B1007F844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10624678" y="5252491"/>
            <a:ext cx="22816" cy="2478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stCxn id="3" idx="4"/>
            <a:endCxn id="39" idx="0"/>
          </p:cNvCxnSpPr>
          <p:nvPr/>
        </p:nvCxnSpPr>
        <p:spPr>
          <a:xfrm>
            <a:off x="3292061" y="1704636"/>
            <a:ext cx="2784558" cy="4923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A340D5DE-60CC-478E-8E93-77D107195B50}"/>
              </a:ext>
            </a:extLst>
          </p:cNvPr>
          <p:cNvCxnSpPr>
            <a:stCxn id="52" idx="4"/>
            <a:endCxn id="60" idx="0"/>
          </p:cNvCxnSpPr>
          <p:nvPr/>
        </p:nvCxnSpPr>
        <p:spPr>
          <a:xfrm>
            <a:off x="7572238" y="3653944"/>
            <a:ext cx="3054182" cy="3132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5709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F90DF-83BB-43AB-8148-6E4CDBB5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Общие синтаксические правила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F1D8A4-DF6B-44D5-B0C4-72C9FBF3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889"/>
            <a:ext cx="10515600" cy="4791074"/>
          </a:xfrm>
        </p:spPr>
        <p:txBody>
          <a:bodyPr/>
          <a:lstStyle/>
          <a:p>
            <a:r>
              <a:rPr lang="ru-RU" dirty="0"/>
              <a:t>в начале модуля объявляются директивы, а ниже идет основной код</a:t>
            </a:r>
            <a:endParaRPr lang="en-US" dirty="0"/>
          </a:p>
          <a:p>
            <a:r>
              <a:rPr lang="ru-RU" dirty="0"/>
              <a:t>функции, переменные имеют в своем объявлении как минимум </a:t>
            </a:r>
            <a:r>
              <a:rPr lang="en-US" b="1" dirty="0"/>
              <a:t>Type, ID</a:t>
            </a:r>
            <a:r>
              <a:rPr lang="ru-RU" b="1" dirty="0"/>
              <a:t>. </a:t>
            </a:r>
            <a:r>
              <a:rPr lang="ru-RU" dirty="0"/>
              <a:t>Правило объявления функции:</a:t>
            </a:r>
            <a:r>
              <a:rPr lang="en-US" dirty="0"/>
              <a:t> </a:t>
            </a:r>
            <a:r>
              <a:rPr lang="en-US" b="1" dirty="0"/>
              <a:t>Type ID(Type); </a:t>
            </a:r>
            <a:endParaRPr lang="ru-RU" b="1" dirty="0"/>
          </a:p>
          <a:p>
            <a:r>
              <a:rPr lang="ru-RU" dirty="0"/>
              <a:t>после каждой инструкции в теле функции ставится символ </a:t>
            </a:r>
            <a:r>
              <a:rPr lang="en-US" dirty="0"/>
              <a:t>‘</a:t>
            </a:r>
            <a:r>
              <a:rPr lang="en-US" b="1" dirty="0"/>
              <a:t>;’</a:t>
            </a:r>
            <a:endParaRPr lang="ru-RU" b="1" dirty="0"/>
          </a:p>
          <a:p>
            <a:r>
              <a:rPr lang="ru-RU" dirty="0"/>
              <a:t>вызывать функцию можно только в теле другой функции. Правило вызова функции: </a:t>
            </a:r>
            <a:r>
              <a:rPr lang="en-US" b="1" dirty="0"/>
              <a:t>ID(ID), ID(NUM), ID(String);</a:t>
            </a:r>
            <a:endParaRPr lang="ru-RU" b="1" dirty="0"/>
          </a:p>
          <a:p>
            <a:endParaRPr lang="en-US" dirty="0"/>
          </a:p>
          <a:p>
            <a:endParaRPr lang="en-US" b="1" dirty="0"/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461557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133A-AACB-4A18-AA30-7DF50A3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задаче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07168-F8A9-4FE2-979E-D541D2E66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Построив синтаксическое дерево, транслятору становится доступна возможность определения синтаксических ошибок в коде программы, опираясь на общие правила: синтаксис объявления функций и директив, объявления переменной, вызов операции возврата и др.</a:t>
            </a:r>
          </a:p>
        </p:txBody>
      </p:sp>
    </p:spTree>
    <p:extLst>
      <p:ext uri="{BB962C8B-B14F-4D97-AF65-F5344CB8AC3E}">
        <p14:creationId xmlns:p14="http://schemas.microsoft.com/office/powerpoint/2010/main" val="10292401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ru-RU" dirty="0"/>
              <a:t>Практическая задача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9512B870-A269-4366-8BCC-CA6B3288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8" tIns="45718" rIns="45718" bIns="45718" anchor="t">
            <a:normAutofit/>
          </a:bodyPr>
          <a:lstStyle/>
          <a:p>
            <a:pPr marL="0" indent="0">
              <a:buNone/>
            </a:pPr>
            <a:r>
              <a:rPr lang="ru-RU" dirty="0"/>
              <a:t>Определить, как транслятор осуществляет синтаксический анализ кода программы, используя для этого синтаксическое дерево разбора (</a:t>
            </a:r>
            <a:r>
              <a:rPr lang="ru-RU" dirty="0" err="1"/>
              <a:t>Parse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на примере программы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432261" y="199292"/>
            <a:ext cx="10921539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Код программы</a:t>
            </a:r>
          </a:p>
        </p:txBody>
      </p:sp>
      <p:pic>
        <p:nvPicPr>
          <p:cNvPr id="10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552"/>
            <a:ext cx="12192000" cy="297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92485-2735-44BD-BFE8-593CA0D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Подготовка к построению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4EBBD-5922-481E-92B3-B0245C6F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504"/>
            <a:ext cx="10515600" cy="11798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Перед построением синтаксического дерева представим код программы в виде последовательности лексем, игнорируя пробельные символы и комментарии: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62116-8F09-4776-AE7E-C2B07F6717BC}"/>
              </a:ext>
            </a:extLst>
          </p:cNvPr>
          <p:cNvSpPr txBox="1"/>
          <p:nvPr/>
        </p:nvSpPr>
        <p:spPr>
          <a:xfrm>
            <a:off x="838200" y="4483510"/>
            <a:ext cx="9790471" cy="2246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Каждая лексема – вершина дерева. Для некоторой подпоследовательности лексем можно выделить вершину-родителя на основании какого-то правила. Например: последовательность: </a:t>
            </a:r>
            <a:r>
              <a:rPr lang="en-US" sz="2800" dirty="0"/>
              <a:t>[#][include][&lt;…&gt;]</a:t>
            </a:r>
            <a:r>
              <a:rPr lang="ru-RU" sz="2800" dirty="0"/>
              <a:t> будет иметь родителя «</a:t>
            </a:r>
            <a:r>
              <a:rPr lang="en-US" sz="2800" dirty="0"/>
              <a:t>Directive</a:t>
            </a:r>
            <a:r>
              <a:rPr lang="ru-RU" sz="2800" dirty="0"/>
              <a:t>» - объявление директивы</a:t>
            </a:r>
            <a:r>
              <a:rPr lang="en-US" sz="2800" dirty="0"/>
              <a:t>.</a:t>
            </a: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F5A2E9-6BA5-440F-9D18-C685772EB635}"/>
              </a:ext>
            </a:extLst>
          </p:cNvPr>
          <p:cNvSpPr/>
          <p:nvPr/>
        </p:nvSpPr>
        <p:spPr>
          <a:xfrm>
            <a:off x="899160" y="2792807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177482-2DD3-4D36-8C96-4B4103DD1431}"/>
              </a:ext>
            </a:extLst>
          </p:cNvPr>
          <p:cNvSpPr/>
          <p:nvPr/>
        </p:nvSpPr>
        <p:spPr>
          <a:xfrm>
            <a:off x="1371600" y="2792808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A6517A-D60C-4B20-9336-D311873C4135}"/>
              </a:ext>
            </a:extLst>
          </p:cNvPr>
          <p:cNvSpPr/>
          <p:nvPr/>
        </p:nvSpPr>
        <p:spPr>
          <a:xfrm>
            <a:off x="2824480" y="2792807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716695-F26B-4E70-963E-1AAF30F3F914}"/>
              </a:ext>
            </a:extLst>
          </p:cNvPr>
          <p:cNvSpPr/>
          <p:nvPr/>
        </p:nvSpPr>
        <p:spPr>
          <a:xfrm>
            <a:off x="4612640" y="2792807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8257635-906F-45C2-9716-7FCB56FEE80B}"/>
              </a:ext>
            </a:extLst>
          </p:cNvPr>
          <p:cNvSpPr/>
          <p:nvPr/>
        </p:nvSpPr>
        <p:spPr>
          <a:xfrm>
            <a:off x="5283200" y="2792806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B8BD12-3AF3-4A6D-B4EB-81193A129100}"/>
              </a:ext>
            </a:extLst>
          </p:cNvPr>
          <p:cNvSpPr/>
          <p:nvPr/>
        </p:nvSpPr>
        <p:spPr>
          <a:xfrm>
            <a:off x="6365240" y="279280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DFF1E0F-CEAA-4E9E-A434-3A37AD876A30}"/>
              </a:ext>
            </a:extLst>
          </p:cNvPr>
          <p:cNvSpPr/>
          <p:nvPr/>
        </p:nvSpPr>
        <p:spPr>
          <a:xfrm>
            <a:off x="8194040" y="2808496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DAD3035-0C97-4B1C-986F-FE9CF1C48041}"/>
              </a:ext>
            </a:extLst>
          </p:cNvPr>
          <p:cNvSpPr/>
          <p:nvPr/>
        </p:nvSpPr>
        <p:spPr>
          <a:xfrm>
            <a:off x="7741920" y="2801772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9E2183-B5D2-4535-9D12-3273ED1E0AB3}"/>
              </a:ext>
            </a:extLst>
          </p:cNvPr>
          <p:cNvSpPr/>
          <p:nvPr/>
        </p:nvSpPr>
        <p:spPr>
          <a:xfrm>
            <a:off x="8623300" y="3630298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}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6042E4-C83D-4BEA-9E7C-C1C090568076}"/>
              </a:ext>
            </a:extLst>
          </p:cNvPr>
          <p:cNvSpPr/>
          <p:nvPr/>
        </p:nvSpPr>
        <p:spPr>
          <a:xfrm>
            <a:off x="6771640" y="2804464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A62AC1-5B11-43B8-AB8F-803AD6F874BE}"/>
              </a:ext>
            </a:extLst>
          </p:cNvPr>
          <p:cNvSpPr/>
          <p:nvPr/>
        </p:nvSpPr>
        <p:spPr>
          <a:xfrm>
            <a:off x="876300" y="35953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38870E-0890-432B-8CDB-98DDDA5DEE25}"/>
              </a:ext>
            </a:extLst>
          </p:cNvPr>
          <p:cNvSpPr/>
          <p:nvPr/>
        </p:nvSpPr>
        <p:spPr>
          <a:xfrm>
            <a:off x="214757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C0B9293-3678-4C74-A5B3-5EF83B096E58}"/>
              </a:ext>
            </a:extLst>
          </p:cNvPr>
          <p:cNvSpPr/>
          <p:nvPr/>
        </p:nvSpPr>
        <p:spPr>
          <a:xfrm>
            <a:off x="5575300" y="35953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578537-3301-4C6E-8997-49A994754E58}"/>
              </a:ext>
            </a:extLst>
          </p:cNvPr>
          <p:cNvSpPr/>
          <p:nvPr/>
        </p:nvSpPr>
        <p:spPr>
          <a:xfrm>
            <a:off x="2545080" y="35953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921A886-16B1-4AEB-919D-B27E144A6B01}"/>
              </a:ext>
            </a:extLst>
          </p:cNvPr>
          <p:cNvSpPr/>
          <p:nvPr/>
        </p:nvSpPr>
        <p:spPr>
          <a:xfrm>
            <a:off x="5956300" y="35913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8F9766D-2AC3-4B90-AA88-6339EBAE9A07}"/>
              </a:ext>
            </a:extLst>
          </p:cNvPr>
          <p:cNvSpPr/>
          <p:nvPr/>
        </p:nvSpPr>
        <p:spPr>
          <a:xfrm>
            <a:off x="6365240" y="3617514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return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5F96553-4486-41D3-B119-5641012C8F53}"/>
              </a:ext>
            </a:extLst>
          </p:cNvPr>
          <p:cNvSpPr/>
          <p:nvPr/>
        </p:nvSpPr>
        <p:spPr>
          <a:xfrm>
            <a:off x="7647940" y="3621157"/>
            <a:ext cx="3733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0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F9EACE0-2167-457E-819D-FF95184FEBC2}"/>
              </a:ext>
            </a:extLst>
          </p:cNvPr>
          <p:cNvSpPr/>
          <p:nvPr/>
        </p:nvSpPr>
        <p:spPr>
          <a:xfrm>
            <a:off x="8182610" y="3617725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9405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Поэтапное построение дерева. Этап 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цепочка из 3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3 листа: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объявление директивы, и добавляет к листьям родительскую вершину «</a:t>
            </a:r>
            <a:r>
              <a:rPr lang="en-US" dirty="0"/>
              <a:t>Directive</a:t>
            </a:r>
            <a:r>
              <a:rPr lang="ru-RU" dirty="0"/>
              <a:t>»: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ABC3A63-F6B2-4D51-8369-0633C03283AB}"/>
              </a:ext>
            </a:extLst>
          </p:cNvPr>
          <p:cNvSpPr/>
          <p:nvPr/>
        </p:nvSpPr>
        <p:spPr>
          <a:xfrm>
            <a:off x="4628322" y="4567657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1FFA497-CB88-4436-B0ED-EABF3C680488}"/>
              </a:ext>
            </a:extLst>
          </p:cNvPr>
          <p:cNvSpPr/>
          <p:nvPr/>
        </p:nvSpPr>
        <p:spPr>
          <a:xfrm>
            <a:off x="3987471" y="5578659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90064D8-73A8-43A2-8DA5-FC2E27A5F3C9}"/>
              </a:ext>
            </a:extLst>
          </p:cNvPr>
          <p:cNvSpPr/>
          <p:nvPr/>
        </p:nvSpPr>
        <p:spPr>
          <a:xfrm>
            <a:off x="4583902" y="5555009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5707778-00AB-4283-B5CB-011F2B4179EB}"/>
              </a:ext>
            </a:extLst>
          </p:cNvPr>
          <p:cNvSpPr/>
          <p:nvPr/>
        </p:nvSpPr>
        <p:spPr>
          <a:xfrm>
            <a:off x="5681328" y="5578659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7A7E038-B377-48E5-AEA3-DB334BD0E1D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240919" y="5043723"/>
            <a:ext cx="1121242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EDA440B-DDE7-4EED-8AE5-A4F5C75C10A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084416" y="5043723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3BA822-179C-4B0C-8BF2-0FE432107FA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5362161" y="5043723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85AAFA-967B-4346-A7FD-7E27EA068AAB}"/>
              </a:ext>
            </a:extLst>
          </p:cNvPr>
          <p:cNvSpPr/>
          <p:nvPr/>
        </p:nvSpPr>
        <p:spPr>
          <a:xfrm>
            <a:off x="5217160" y="919133"/>
            <a:ext cx="3454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#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41B131C-DB79-4B80-A6D5-730E2AB1DA6D}"/>
              </a:ext>
            </a:extLst>
          </p:cNvPr>
          <p:cNvSpPr/>
          <p:nvPr/>
        </p:nvSpPr>
        <p:spPr>
          <a:xfrm>
            <a:off x="5689600" y="919134"/>
            <a:ext cx="132588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include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B25B6C8-962D-4445-9067-C5E16CF0E7B3}"/>
              </a:ext>
            </a:extLst>
          </p:cNvPr>
          <p:cNvSpPr/>
          <p:nvPr/>
        </p:nvSpPr>
        <p:spPr>
          <a:xfrm>
            <a:off x="7142480" y="919133"/>
            <a:ext cx="1661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&lt;</a:t>
            </a:r>
            <a:r>
              <a:rPr lang="en-US" sz="3200" dirty="0" err="1"/>
              <a:t>stdio.h</a:t>
            </a:r>
            <a:r>
              <a:rPr lang="en-US" sz="3200" dirty="0"/>
              <a:t>&gt;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B5F1AF4-62EB-4C89-B54B-ED3AFDEF5C15}"/>
              </a:ext>
            </a:extLst>
          </p:cNvPr>
          <p:cNvSpPr/>
          <p:nvPr/>
        </p:nvSpPr>
        <p:spPr>
          <a:xfrm>
            <a:off x="4074614" y="2727132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C5CBF15-DFAC-4CB4-A80E-25A2DD62B301}"/>
              </a:ext>
            </a:extLst>
          </p:cNvPr>
          <p:cNvSpPr/>
          <p:nvPr/>
        </p:nvSpPr>
        <p:spPr>
          <a:xfrm>
            <a:off x="4683869" y="2749303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D10D22C-11FC-476F-BAF8-DF168F189DCB}"/>
              </a:ext>
            </a:extLst>
          </p:cNvPr>
          <p:cNvSpPr/>
          <p:nvPr/>
        </p:nvSpPr>
        <p:spPr>
          <a:xfrm>
            <a:off x="5781295" y="2772953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51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Поэтапное построение дерева. Этап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965200"/>
            <a:ext cx="11907520" cy="5892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Получена следующая цепочка из 6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</a:t>
            </a:r>
            <a:r>
              <a:rPr lang="en-US" dirty="0"/>
              <a:t>3</a:t>
            </a:r>
            <a:r>
              <a:rPr lang="ru-RU" dirty="0"/>
              <a:t> листа</a:t>
            </a:r>
            <a:r>
              <a:rPr lang="en-US" dirty="0"/>
              <a:t> </a:t>
            </a:r>
            <a:r>
              <a:rPr lang="ru-RU" dirty="0"/>
              <a:t>и поддерево: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Далее он определяет, что данная цепочка лексем есть определение функции, и добавляет родительскую вершину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Полученное поддерево добавляется справа от «</a:t>
            </a:r>
            <a:r>
              <a:rPr lang="en-US" dirty="0"/>
              <a:t>Directive</a:t>
            </a:r>
            <a:r>
              <a:rPr lang="ru-RU" dirty="0"/>
              <a:t>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50CDB3-E67A-422B-90B1-BD7433CE4112}"/>
              </a:ext>
            </a:extLst>
          </p:cNvPr>
          <p:cNvSpPr/>
          <p:nvPr/>
        </p:nvSpPr>
        <p:spPr>
          <a:xfrm>
            <a:off x="7062169" y="930938"/>
            <a:ext cx="5435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int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659173-61E6-4E36-88AB-B68F9E28C253}"/>
              </a:ext>
            </a:extLst>
          </p:cNvPr>
          <p:cNvSpPr/>
          <p:nvPr/>
        </p:nvSpPr>
        <p:spPr>
          <a:xfrm>
            <a:off x="7732729" y="930937"/>
            <a:ext cx="955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main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1EADDBB-2FD5-425E-87E6-59CB3233E705}"/>
              </a:ext>
            </a:extLst>
          </p:cNvPr>
          <p:cNvSpPr/>
          <p:nvPr/>
        </p:nvSpPr>
        <p:spPr>
          <a:xfrm>
            <a:off x="8814769" y="930937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B6FEA-73B4-4201-94F5-388287202E7E}"/>
              </a:ext>
            </a:extLst>
          </p:cNvPr>
          <p:cNvSpPr/>
          <p:nvPr/>
        </p:nvSpPr>
        <p:spPr>
          <a:xfrm>
            <a:off x="10643569" y="946627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F3B949C-3131-4845-A9A1-B2793DC86E9C}"/>
              </a:ext>
            </a:extLst>
          </p:cNvPr>
          <p:cNvSpPr/>
          <p:nvPr/>
        </p:nvSpPr>
        <p:spPr>
          <a:xfrm>
            <a:off x="10191449" y="939903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FF28BA7-AD8C-42E6-962E-80D9D36EC7B5}"/>
              </a:ext>
            </a:extLst>
          </p:cNvPr>
          <p:cNvSpPr/>
          <p:nvPr/>
        </p:nvSpPr>
        <p:spPr>
          <a:xfrm>
            <a:off x="9221169" y="942595"/>
            <a:ext cx="82804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void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11869568-0953-4606-B5B5-A62118B0C857}"/>
              </a:ext>
            </a:extLst>
          </p:cNvPr>
          <p:cNvSpPr/>
          <p:nvPr/>
        </p:nvSpPr>
        <p:spPr>
          <a:xfrm>
            <a:off x="2797808" y="4777645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3FC655E2-7CFE-4B04-9BFB-513B48E9E1F3}"/>
              </a:ext>
            </a:extLst>
          </p:cNvPr>
          <p:cNvSpPr/>
          <p:nvPr/>
        </p:nvSpPr>
        <p:spPr>
          <a:xfrm>
            <a:off x="2156957" y="5526964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D0363F7-3CDD-463E-B03E-9B4F34FD25C3}"/>
              </a:ext>
            </a:extLst>
          </p:cNvPr>
          <p:cNvSpPr/>
          <p:nvPr/>
        </p:nvSpPr>
        <p:spPr>
          <a:xfrm>
            <a:off x="2753388" y="5503314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04F892A-44F0-4CE5-B451-D10FA98665FC}"/>
              </a:ext>
            </a:extLst>
          </p:cNvPr>
          <p:cNvSpPr/>
          <p:nvPr/>
        </p:nvSpPr>
        <p:spPr>
          <a:xfrm>
            <a:off x="3850814" y="5526964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D5E9949-E05C-474B-8CAB-7B7D7AC9DE2D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flipH="1">
            <a:off x="2410405" y="5253711"/>
            <a:ext cx="1121242" cy="2732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09924A1-CCE0-498C-8ACB-79B9FF6DB157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 flipH="1">
            <a:off x="3253902" y="5253711"/>
            <a:ext cx="277745" cy="24960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54DDD9F-0CEB-4250-ADEE-4C82C175566F}"/>
              </a:ext>
            </a:extLst>
          </p:cNvPr>
          <p:cNvCxnSpPr>
            <a:cxnSpLocks/>
            <a:stCxn id="48" idx="4"/>
            <a:endCxn id="51" idx="0"/>
          </p:cNvCxnSpPr>
          <p:nvPr/>
        </p:nvCxnSpPr>
        <p:spPr>
          <a:xfrm>
            <a:off x="3531647" y="5253711"/>
            <a:ext cx="936260" cy="27325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C7FE0CD6-285C-4D73-B60C-E98418B1CDB1}"/>
              </a:ext>
            </a:extLst>
          </p:cNvPr>
          <p:cNvSpPr/>
          <p:nvPr/>
        </p:nvSpPr>
        <p:spPr>
          <a:xfrm>
            <a:off x="7427073" y="4736650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0CF1BC1-DDBD-44E6-930A-60C78B08424A}"/>
              </a:ext>
            </a:extLst>
          </p:cNvPr>
          <p:cNvSpPr/>
          <p:nvPr/>
        </p:nvSpPr>
        <p:spPr>
          <a:xfrm>
            <a:off x="6513144" y="552696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6204D06F-ABC9-402A-96B0-51CE459A6850}"/>
              </a:ext>
            </a:extLst>
          </p:cNvPr>
          <p:cNvSpPr/>
          <p:nvPr/>
        </p:nvSpPr>
        <p:spPr>
          <a:xfrm>
            <a:off x="7658867" y="5481799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61F5472-B402-4C20-96F7-8B3D53132771}"/>
              </a:ext>
            </a:extLst>
          </p:cNvPr>
          <p:cNvSpPr/>
          <p:nvPr/>
        </p:nvSpPr>
        <p:spPr>
          <a:xfrm>
            <a:off x="7658867" y="6228104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04D82877-D16C-4DED-945D-C154A7565892}"/>
              </a:ext>
            </a:extLst>
          </p:cNvPr>
          <p:cNvSpPr/>
          <p:nvPr/>
        </p:nvSpPr>
        <p:spPr>
          <a:xfrm>
            <a:off x="9180616" y="549239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8722216E-E851-4C78-BF85-D68FB47ED5AF}"/>
              </a:ext>
            </a:extLst>
          </p:cNvPr>
          <p:cNvSpPr/>
          <p:nvPr/>
        </p:nvSpPr>
        <p:spPr>
          <a:xfrm>
            <a:off x="5760603" y="5496909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604467B-8821-4AFE-8D10-7BA1A599900E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 flipH="1">
            <a:off x="6079404" y="5212716"/>
            <a:ext cx="2279258" cy="2841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FFF5290-9BEE-4C5F-97F1-CE81D6F754C7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6880064" y="5212716"/>
            <a:ext cx="1478598" cy="3142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7665A45-EA18-437E-984C-2040BB4B103F}"/>
              </a:ext>
            </a:extLst>
          </p:cNvPr>
          <p:cNvCxnSpPr>
            <a:cxnSpLocks/>
            <a:stCxn id="55" idx="4"/>
            <a:endCxn id="57" idx="0"/>
          </p:cNvCxnSpPr>
          <p:nvPr/>
        </p:nvCxnSpPr>
        <p:spPr>
          <a:xfrm flipH="1">
            <a:off x="8025787" y="5212716"/>
            <a:ext cx="332875" cy="2690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3364F7BB-45A7-45DC-9ABC-8BB5BEF688E3}"/>
              </a:ext>
            </a:extLst>
          </p:cNvPr>
          <p:cNvCxnSpPr>
            <a:stCxn id="55" idx="4"/>
            <a:endCxn id="59" idx="0"/>
          </p:cNvCxnSpPr>
          <p:nvPr/>
        </p:nvCxnSpPr>
        <p:spPr>
          <a:xfrm>
            <a:off x="8358662" y="5212716"/>
            <a:ext cx="1188874" cy="2796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9EECB057-9FA3-422C-B34D-4FC51E51BB67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 flipH="1">
            <a:off x="7977668" y="5957865"/>
            <a:ext cx="48119" cy="2702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Овал 74">
            <a:extLst>
              <a:ext uri="{FF2B5EF4-FFF2-40B4-BE49-F238E27FC236}">
                <a16:creationId xmlns:a16="http://schemas.microsoft.com/office/drawing/2014/main" id="{767F59E5-7F67-4FED-8F8C-ACB996C6E0A4}"/>
              </a:ext>
            </a:extLst>
          </p:cNvPr>
          <p:cNvSpPr/>
          <p:nvPr/>
        </p:nvSpPr>
        <p:spPr>
          <a:xfrm>
            <a:off x="4430105" y="239535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00740B1F-33A7-44D3-863A-E58E1D186677}"/>
              </a:ext>
            </a:extLst>
          </p:cNvPr>
          <p:cNvSpPr/>
          <p:nvPr/>
        </p:nvSpPr>
        <p:spPr>
          <a:xfrm>
            <a:off x="5396922" y="2405698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A5C43D01-ECB2-4DC8-B163-ED07AA1F8B29}"/>
              </a:ext>
            </a:extLst>
          </p:cNvPr>
          <p:cNvSpPr/>
          <p:nvPr/>
        </p:nvSpPr>
        <p:spPr>
          <a:xfrm>
            <a:off x="5457790" y="3107949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9CBC4FB0-6527-4027-9A75-5B8D86BB7DDF}"/>
              </a:ext>
            </a:extLst>
          </p:cNvPr>
          <p:cNvSpPr/>
          <p:nvPr/>
        </p:nvSpPr>
        <p:spPr>
          <a:xfrm>
            <a:off x="6328330" y="2395357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A6330AC-825C-4D49-AACB-44F4D170B4B5}"/>
              </a:ext>
            </a:extLst>
          </p:cNvPr>
          <p:cNvSpPr/>
          <p:nvPr/>
        </p:nvSpPr>
        <p:spPr>
          <a:xfrm>
            <a:off x="3559525" y="2372239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B95821E-1E61-472E-95F4-ACEE289D2FD9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763842" y="2881764"/>
            <a:ext cx="12749" cy="2261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18269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8038F-88CE-45C0-8A23-BC8FA633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r>
              <a:rPr lang="ru-RU" dirty="0"/>
              <a:t>Поэтапное построение дерева. Этап 3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1C710-A93D-495B-94C5-94B34649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96" y="861774"/>
            <a:ext cx="5726008" cy="246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Получена следующая цепочка из 5 лексем: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Синтаксический анализатор создаст 2 листа</a:t>
            </a:r>
            <a:r>
              <a:rPr lang="en-US" dirty="0"/>
              <a:t> </a:t>
            </a:r>
            <a:r>
              <a:rPr lang="ru-RU" dirty="0"/>
              <a:t>и поддерево: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DFD061-6B98-4C2B-9A32-2E19602BFA43}"/>
              </a:ext>
            </a:extLst>
          </p:cNvPr>
          <p:cNvSpPr/>
          <p:nvPr/>
        </p:nvSpPr>
        <p:spPr>
          <a:xfrm>
            <a:off x="5834463" y="869890"/>
            <a:ext cx="115316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printf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4F7C19D5-470C-49F5-836C-DCD9F7FECF44}"/>
              </a:ext>
            </a:extLst>
          </p:cNvPr>
          <p:cNvSpPr/>
          <p:nvPr/>
        </p:nvSpPr>
        <p:spPr>
          <a:xfrm>
            <a:off x="7105733" y="8658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(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5BCC7B9-E343-4859-B7E3-B350DAE11E70}"/>
              </a:ext>
            </a:extLst>
          </p:cNvPr>
          <p:cNvSpPr/>
          <p:nvPr/>
        </p:nvSpPr>
        <p:spPr>
          <a:xfrm>
            <a:off x="10533463" y="869890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E1ACED3-F1D6-440D-8989-5D61829C3E79}"/>
              </a:ext>
            </a:extLst>
          </p:cNvPr>
          <p:cNvSpPr/>
          <p:nvPr/>
        </p:nvSpPr>
        <p:spPr>
          <a:xfrm>
            <a:off x="7503243" y="869891"/>
            <a:ext cx="287655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“Hello world!\n”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4D0E6D4-21C2-4B82-9EB9-40D54BDF7CEF}"/>
              </a:ext>
            </a:extLst>
          </p:cNvPr>
          <p:cNvSpPr/>
          <p:nvPr/>
        </p:nvSpPr>
        <p:spPr>
          <a:xfrm>
            <a:off x="10914463" y="865859"/>
            <a:ext cx="279400" cy="584771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;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3CDA7-9C2B-4C82-9DD0-36D4CB9D4085}"/>
              </a:ext>
            </a:extLst>
          </p:cNvPr>
          <p:cNvSpPr txBox="1"/>
          <p:nvPr/>
        </p:nvSpPr>
        <p:spPr>
          <a:xfrm>
            <a:off x="29238" y="4187021"/>
            <a:ext cx="6703763" cy="2677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2800" dirty="0"/>
              <a:t>Далее он определяет, что данная цепочка лексем есть вызов функции, и добавляет родительскую вершину «</a:t>
            </a:r>
            <a:r>
              <a:rPr lang="en-US" sz="2800" dirty="0"/>
              <a:t>Call</a:t>
            </a:r>
            <a:r>
              <a:rPr lang="ru-RU" sz="2800" dirty="0"/>
              <a:t>»</a:t>
            </a:r>
            <a:r>
              <a:rPr lang="en-US" sz="2800" dirty="0"/>
              <a:t>. </a:t>
            </a:r>
            <a:r>
              <a:rPr lang="ru-RU" sz="2800" dirty="0"/>
              <a:t>Результат добавляется как поддерево листа 	        в дереве «</a:t>
            </a:r>
            <a:r>
              <a:rPr lang="en-US" sz="2800" dirty="0"/>
              <a:t>Declare </a:t>
            </a:r>
            <a:r>
              <a:rPr lang="en-US" sz="2800" dirty="0" err="1"/>
              <a:t>func</a:t>
            </a:r>
            <a:r>
              <a:rPr lang="ru-RU" sz="2800" dirty="0"/>
              <a:t>»: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1FAB1173-EFB1-49A0-B8EF-732918F2234F}"/>
              </a:ext>
            </a:extLst>
          </p:cNvPr>
          <p:cNvSpPr/>
          <p:nvPr/>
        </p:nvSpPr>
        <p:spPr>
          <a:xfrm>
            <a:off x="5829452" y="2091322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5C9B4CAA-F7E0-4DCA-A2B1-3D4FCBC96B0B}"/>
              </a:ext>
            </a:extLst>
          </p:cNvPr>
          <p:cNvSpPr/>
          <p:nvPr/>
        </p:nvSpPr>
        <p:spPr>
          <a:xfrm>
            <a:off x="6769404" y="2097116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A056929-7625-45BB-A458-868D0558C0A5}"/>
              </a:ext>
            </a:extLst>
          </p:cNvPr>
          <p:cNvSpPr/>
          <p:nvPr/>
        </p:nvSpPr>
        <p:spPr>
          <a:xfrm>
            <a:off x="6058188" y="2883214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0EC728FE-E31A-46AC-9677-BA79528E80D1}"/>
              </a:ext>
            </a:extLst>
          </p:cNvPr>
          <p:cNvSpPr/>
          <p:nvPr/>
        </p:nvSpPr>
        <p:spPr>
          <a:xfrm>
            <a:off x="7576113" y="2068185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64A18421-22DC-4F73-86A2-AA01B624B3D1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 flipH="1">
            <a:off x="7122037" y="2573182"/>
            <a:ext cx="14287" cy="310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Овал 88">
            <a:extLst>
              <a:ext uri="{FF2B5EF4-FFF2-40B4-BE49-F238E27FC236}">
                <a16:creationId xmlns:a16="http://schemas.microsoft.com/office/drawing/2014/main" id="{D3A01D19-C858-46F0-84A4-EC8ABCBAEE21}"/>
              </a:ext>
            </a:extLst>
          </p:cNvPr>
          <p:cNvSpPr/>
          <p:nvPr/>
        </p:nvSpPr>
        <p:spPr>
          <a:xfrm>
            <a:off x="8765270" y="3372896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83CBF17D-AB89-4971-AC14-1650290F1611}"/>
              </a:ext>
            </a:extLst>
          </p:cNvPr>
          <p:cNvSpPr/>
          <p:nvPr/>
        </p:nvSpPr>
        <p:spPr>
          <a:xfrm>
            <a:off x="8168885" y="4187021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2196D9C3-97D2-47E8-AC1A-D574874E0BE5}"/>
              </a:ext>
            </a:extLst>
          </p:cNvPr>
          <p:cNvSpPr/>
          <p:nvPr/>
        </p:nvSpPr>
        <p:spPr>
          <a:xfrm>
            <a:off x="9314608" y="4141856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6F49C735-A9B1-4169-837D-DE5A33EF3608}"/>
              </a:ext>
            </a:extLst>
          </p:cNvPr>
          <p:cNvSpPr/>
          <p:nvPr/>
        </p:nvSpPr>
        <p:spPr>
          <a:xfrm>
            <a:off x="9348459" y="4881285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0E286B1-CECF-4262-9125-3E982B4BB08E}"/>
              </a:ext>
            </a:extLst>
          </p:cNvPr>
          <p:cNvSpPr/>
          <p:nvPr/>
        </p:nvSpPr>
        <p:spPr>
          <a:xfrm>
            <a:off x="10593329" y="4152451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F1077C8-473E-4A82-BAEE-3A8AD7A0CFC4}"/>
              </a:ext>
            </a:extLst>
          </p:cNvPr>
          <p:cNvSpPr/>
          <p:nvPr/>
        </p:nvSpPr>
        <p:spPr>
          <a:xfrm>
            <a:off x="10628447" y="4849755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B9B22FA5-DCDC-47EC-BBB5-2DCB3738A9A8}"/>
              </a:ext>
            </a:extLst>
          </p:cNvPr>
          <p:cNvSpPr/>
          <p:nvPr/>
        </p:nvSpPr>
        <p:spPr>
          <a:xfrm>
            <a:off x="9754136" y="5547900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8480ACB-077E-4D1D-B29B-9EFBB3631EE9}"/>
              </a:ext>
            </a:extLst>
          </p:cNvPr>
          <p:cNvSpPr/>
          <p:nvPr/>
        </p:nvSpPr>
        <p:spPr>
          <a:xfrm>
            <a:off x="10694088" y="555369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7A4BCA82-0A77-4F77-8792-6A92115CC0D0}"/>
              </a:ext>
            </a:extLst>
          </p:cNvPr>
          <p:cNvSpPr/>
          <p:nvPr/>
        </p:nvSpPr>
        <p:spPr>
          <a:xfrm>
            <a:off x="9997158" y="6298270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734858FF-157E-4EFB-866A-73892A4FB7D6}"/>
              </a:ext>
            </a:extLst>
          </p:cNvPr>
          <p:cNvSpPr/>
          <p:nvPr/>
        </p:nvSpPr>
        <p:spPr>
          <a:xfrm>
            <a:off x="7416344" y="4156966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93143E34-D669-460A-A8AF-7C4C975806B4}"/>
              </a:ext>
            </a:extLst>
          </p:cNvPr>
          <p:cNvSpPr/>
          <p:nvPr/>
        </p:nvSpPr>
        <p:spPr>
          <a:xfrm>
            <a:off x="11500797" y="5524763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FB15F51C-4DBA-4F02-BF8B-3B70C159D029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7735145" y="3848962"/>
            <a:ext cx="1961714" cy="3080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789CA63-52BC-4E05-853C-0B24E198D3CF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 flipH="1">
            <a:off x="8535805" y="3848962"/>
            <a:ext cx="1161054" cy="3380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D73D0601-BAA6-4F2E-B959-D20580E64C7F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 flipH="1">
            <a:off x="9681528" y="3848962"/>
            <a:ext cx="15331" cy="2928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33407014-92C3-4E33-9768-0E46217E0921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9696859" y="3848962"/>
            <a:ext cx="1263390" cy="3034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7274B3DA-1483-46D5-9E52-02D6CEFB0A7E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 flipH="1">
            <a:off x="9667260" y="4617922"/>
            <a:ext cx="14268" cy="26336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524482AD-C25C-41A8-90B1-A572D78134C4}"/>
              </a:ext>
            </a:extLst>
          </p:cNvPr>
          <p:cNvCxnSpPr>
            <a:stCxn id="93" idx="4"/>
            <a:endCxn id="94" idx="0"/>
          </p:cNvCxnSpPr>
          <p:nvPr/>
        </p:nvCxnSpPr>
        <p:spPr>
          <a:xfrm>
            <a:off x="10960249" y="4628517"/>
            <a:ext cx="35118" cy="2212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9C30113B-F56D-4A6D-AB01-C7A4A4B8FEDB}"/>
              </a:ext>
            </a:extLst>
          </p:cNvPr>
          <p:cNvCxnSpPr>
            <a:cxnSpLocks/>
            <a:stCxn id="94" idx="4"/>
            <a:endCxn id="95" idx="0"/>
          </p:cNvCxnSpPr>
          <p:nvPr/>
        </p:nvCxnSpPr>
        <p:spPr>
          <a:xfrm flipH="1">
            <a:off x="10191292" y="5325821"/>
            <a:ext cx="804075" cy="2220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EA40EAC-5904-4A4E-8D81-AC542391E503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>
            <a:off x="10995367" y="5325821"/>
            <a:ext cx="65641" cy="2278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8EC7F9BB-DDC1-4F2A-AD57-3F21CA82359E}"/>
              </a:ext>
            </a:extLst>
          </p:cNvPr>
          <p:cNvCxnSpPr>
            <a:stCxn id="94" idx="4"/>
            <a:endCxn id="99" idx="0"/>
          </p:cNvCxnSpPr>
          <p:nvPr/>
        </p:nvCxnSpPr>
        <p:spPr>
          <a:xfrm>
            <a:off x="10995367" y="5325821"/>
            <a:ext cx="756709" cy="1989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BC7AF969-307B-455A-8760-F466438F7F5E}"/>
              </a:ext>
            </a:extLst>
          </p:cNvPr>
          <p:cNvCxnSpPr>
            <a:cxnSpLocks/>
            <a:stCxn id="96" idx="4"/>
            <a:endCxn id="97" idx="0"/>
          </p:cNvCxnSpPr>
          <p:nvPr/>
        </p:nvCxnSpPr>
        <p:spPr>
          <a:xfrm flipH="1">
            <a:off x="11061007" y="6029760"/>
            <a:ext cx="1" cy="2685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Овал 130">
            <a:extLst>
              <a:ext uri="{FF2B5EF4-FFF2-40B4-BE49-F238E27FC236}">
                <a16:creationId xmlns:a16="http://schemas.microsoft.com/office/drawing/2014/main" id="{8D20CDEE-5517-4151-9A7F-503AC6267175}"/>
              </a:ext>
            </a:extLst>
          </p:cNvPr>
          <p:cNvSpPr/>
          <p:nvPr/>
        </p:nvSpPr>
        <p:spPr>
          <a:xfrm>
            <a:off x="5324349" y="5547900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0587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E8BCD-9525-41C6-98F3-5C18FCD4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99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Синтаксическое дерево разбора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7181CE3-2FAA-45CF-8F00-1E3B5E27EFD8}"/>
              </a:ext>
            </a:extLst>
          </p:cNvPr>
          <p:cNvSpPr/>
          <p:nvPr/>
        </p:nvSpPr>
        <p:spPr>
          <a:xfrm>
            <a:off x="2558222" y="1228570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Module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228F7D-1FFB-44B3-935F-CC14A98BC756}"/>
              </a:ext>
            </a:extLst>
          </p:cNvPr>
          <p:cNvSpPr/>
          <p:nvPr/>
        </p:nvSpPr>
        <p:spPr>
          <a:xfrm>
            <a:off x="765589" y="2199993"/>
            <a:ext cx="146767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Directive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1DD284E-0812-4F92-8178-C127285E7431}"/>
              </a:ext>
            </a:extLst>
          </p:cNvPr>
          <p:cNvSpPr/>
          <p:nvPr/>
        </p:nvSpPr>
        <p:spPr>
          <a:xfrm>
            <a:off x="124738" y="3210995"/>
            <a:ext cx="50689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#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367EDF-2805-4FF2-8494-C9B4562AE57E}"/>
              </a:ext>
            </a:extLst>
          </p:cNvPr>
          <p:cNvSpPr/>
          <p:nvPr/>
        </p:nvSpPr>
        <p:spPr>
          <a:xfrm>
            <a:off x="721169" y="3187345"/>
            <a:ext cx="100102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include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5F5FA14-09F2-41EC-B0B9-EDD07EE3CB6A}"/>
              </a:ext>
            </a:extLst>
          </p:cNvPr>
          <p:cNvSpPr/>
          <p:nvPr/>
        </p:nvSpPr>
        <p:spPr>
          <a:xfrm>
            <a:off x="1818595" y="3210995"/>
            <a:ext cx="1234185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stdio.h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&gt;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E69F8FF-21D0-4269-BA4F-FE6FE62A28C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378186" y="2676059"/>
            <a:ext cx="1121242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F37CE4-FD87-46D8-89E7-8AA4DDAF682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221683" y="2676059"/>
            <a:ext cx="277745" cy="5112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DBA1A7F-DD97-4529-82FB-40625B4F9F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499428" y="2676059"/>
            <a:ext cx="936260" cy="5349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999F2B4A-29CD-4D3C-9276-4B88FD7C7F2B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1499428" y="1704636"/>
            <a:ext cx="1792633" cy="495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9303A599-D415-48B0-A827-F1097A6675D3}"/>
              </a:ext>
            </a:extLst>
          </p:cNvPr>
          <p:cNvSpPr/>
          <p:nvPr/>
        </p:nvSpPr>
        <p:spPr>
          <a:xfrm>
            <a:off x="5145030" y="2197004"/>
            <a:ext cx="186317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Declare </a:t>
            </a:r>
            <a:r>
              <a:rPr kumimoji="0" lang="en-US" sz="16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func</a:t>
            </a:r>
            <a:endParaRPr kumimoji="0" lang="ru-RU" sz="1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8D89027-B565-4315-82A2-C33EB673712B}"/>
              </a:ext>
            </a:extLst>
          </p:cNvPr>
          <p:cNvSpPr/>
          <p:nvPr/>
        </p:nvSpPr>
        <p:spPr>
          <a:xfrm>
            <a:off x="4151135" y="3241050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main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FC3B0E3-421A-4C35-9014-323FF24EFE29}"/>
              </a:ext>
            </a:extLst>
          </p:cNvPr>
          <p:cNvSpPr/>
          <p:nvPr/>
        </p:nvSpPr>
        <p:spPr>
          <a:xfrm>
            <a:off x="5296858" y="3195885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51BEB08-944D-4BB6-AFEF-A95B918A8088}"/>
              </a:ext>
            </a:extLst>
          </p:cNvPr>
          <p:cNvSpPr/>
          <p:nvPr/>
        </p:nvSpPr>
        <p:spPr>
          <a:xfrm>
            <a:off x="5330709" y="4118194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void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3DBD994-A019-4E1F-96CD-FBE6CC430C08}"/>
              </a:ext>
            </a:extLst>
          </p:cNvPr>
          <p:cNvSpPr/>
          <p:nvPr/>
        </p:nvSpPr>
        <p:spPr>
          <a:xfrm>
            <a:off x="6971241" y="3206480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{     }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8133068E-6AE3-48D9-AFC2-5439C5DCE1E0}"/>
              </a:ext>
            </a:extLst>
          </p:cNvPr>
          <p:cNvSpPr/>
          <p:nvPr/>
        </p:nvSpPr>
        <p:spPr>
          <a:xfrm>
            <a:off x="7006359" y="408666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Call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9579593-8BE4-4C8E-B864-31C9DEADCCA7}"/>
              </a:ext>
            </a:extLst>
          </p:cNvPr>
          <p:cNvSpPr/>
          <p:nvPr/>
        </p:nvSpPr>
        <p:spPr>
          <a:xfrm>
            <a:off x="6132048" y="4794969"/>
            <a:ext cx="874311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printf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4075CF49-BA23-4931-839A-D913935B59BE}"/>
              </a:ext>
            </a:extLst>
          </p:cNvPr>
          <p:cNvSpPr/>
          <p:nvPr/>
        </p:nvSpPr>
        <p:spPr>
          <a:xfrm>
            <a:off x="7072000" y="4800763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     </a:t>
            </a:r>
            <a:r>
              <a:rPr kumimoji="0" lang="en-US" sz="160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)</a:t>
            </a:r>
            <a:endParaRPr kumimoji="0" lang="ru-RU" sz="1600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D021567-8BC9-4146-8CC1-0DC9475A7D21}"/>
              </a:ext>
            </a:extLst>
          </p:cNvPr>
          <p:cNvSpPr/>
          <p:nvPr/>
        </p:nvSpPr>
        <p:spPr>
          <a:xfrm>
            <a:off x="6375070" y="5738379"/>
            <a:ext cx="2127698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“Hello world!\n”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5C51449-5142-48AE-A807-4C3EBCE7F997}"/>
              </a:ext>
            </a:extLst>
          </p:cNvPr>
          <p:cNvSpPr/>
          <p:nvPr/>
        </p:nvSpPr>
        <p:spPr>
          <a:xfrm>
            <a:off x="10005204" y="4086664"/>
            <a:ext cx="733839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CA1F8A7A-DAF3-4AC7-9FE5-91986EB2F42C}"/>
              </a:ext>
            </a:extLst>
          </p:cNvPr>
          <p:cNvSpPr/>
          <p:nvPr/>
        </p:nvSpPr>
        <p:spPr>
          <a:xfrm>
            <a:off x="9039517" y="4834709"/>
            <a:ext cx="915884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return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9B584B6-C68D-4FD5-8D43-A833EE9D098B}"/>
              </a:ext>
            </a:extLst>
          </p:cNvPr>
          <p:cNvSpPr/>
          <p:nvPr/>
        </p:nvSpPr>
        <p:spPr>
          <a:xfrm>
            <a:off x="10096754" y="4834709"/>
            <a:ext cx="550740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51E8E8-C977-4A46-9B94-BE32ABF6A52F}"/>
              </a:ext>
            </a:extLst>
          </p:cNvPr>
          <p:cNvSpPr/>
          <p:nvPr/>
        </p:nvSpPr>
        <p:spPr>
          <a:xfrm>
            <a:off x="10937800" y="4834709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31B5DBE-E6E5-4128-A3DE-4F566C14CE3B}"/>
              </a:ext>
            </a:extLst>
          </p:cNvPr>
          <p:cNvSpPr/>
          <p:nvPr/>
        </p:nvSpPr>
        <p:spPr>
          <a:xfrm>
            <a:off x="3398594" y="3210995"/>
            <a:ext cx="637602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FC6602BD-1F93-4227-A02D-051B1A9F2393}"/>
              </a:ext>
            </a:extLst>
          </p:cNvPr>
          <p:cNvSpPr/>
          <p:nvPr/>
        </p:nvSpPr>
        <p:spPr>
          <a:xfrm>
            <a:off x="7878709" y="4771832"/>
            <a:ext cx="502557" cy="47606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;</a:t>
            </a:r>
            <a:endParaRPr kumimoji="0" lang="ru-RU" sz="16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855DD20A-4549-4067-80AB-52B0B26B72C1}"/>
              </a:ext>
            </a:extLst>
          </p:cNvPr>
          <p:cNvCxnSpPr>
            <a:cxnSpLocks/>
            <a:stCxn id="39" idx="4"/>
            <a:endCxn id="88" idx="0"/>
          </p:cNvCxnSpPr>
          <p:nvPr/>
        </p:nvCxnSpPr>
        <p:spPr>
          <a:xfrm flipH="1">
            <a:off x="3717395" y="2673070"/>
            <a:ext cx="2359224" cy="5379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2E74D773-CB38-46EE-AA1A-68545CE1153F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 flipH="1">
            <a:off x="4518055" y="2673070"/>
            <a:ext cx="1558564" cy="5679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E287C4C0-39BF-48E3-AE66-4856B5FEF7D9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 flipH="1">
            <a:off x="5663778" y="2673070"/>
            <a:ext cx="412841" cy="5228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121BC5D-7CEA-42FE-BBDA-3EFEF1D66619}"/>
              </a:ext>
            </a:extLst>
          </p:cNvPr>
          <p:cNvCxnSpPr>
            <a:stCxn id="39" idx="4"/>
            <a:endCxn id="52" idx="0"/>
          </p:cNvCxnSpPr>
          <p:nvPr/>
        </p:nvCxnSpPr>
        <p:spPr>
          <a:xfrm>
            <a:off x="6076619" y="2673070"/>
            <a:ext cx="1261542" cy="5334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0BCF2F83-DBD9-4004-BF37-87C6569693AA}"/>
              </a:ext>
            </a:extLst>
          </p:cNvPr>
          <p:cNvCxnSpPr>
            <a:cxnSpLocks/>
            <a:stCxn id="49" idx="4"/>
            <a:endCxn id="51" idx="0"/>
          </p:cNvCxnSpPr>
          <p:nvPr/>
        </p:nvCxnSpPr>
        <p:spPr>
          <a:xfrm flipH="1">
            <a:off x="5649510" y="3671951"/>
            <a:ext cx="14268" cy="4462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EFB9A202-6D74-49F6-8ADD-E1945EBC1722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>
            <a:off x="7338161" y="3682546"/>
            <a:ext cx="35118" cy="4041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4732EFF0-130E-4E75-A162-5165B551314A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 flipH="1">
            <a:off x="6569204" y="4562730"/>
            <a:ext cx="804075" cy="2322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5EC093B0-FCBA-4115-BB30-F6473A5A62B2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7373279" y="4562730"/>
            <a:ext cx="65641" cy="2380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EA97C574-1C54-4AB0-A7BE-D196B50B51C1}"/>
              </a:ext>
            </a:extLst>
          </p:cNvPr>
          <p:cNvCxnSpPr>
            <a:stCxn id="53" idx="4"/>
            <a:endCxn id="94" idx="0"/>
          </p:cNvCxnSpPr>
          <p:nvPr/>
        </p:nvCxnSpPr>
        <p:spPr>
          <a:xfrm>
            <a:off x="7373279" y="4562730"/>
            <a:ext cx="756709" cy="2091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26C2D1EA-BBF2-4A0B-B3C4-F130813FBEB0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7438919" y="5276829"/>
            <a:ext cx="1" cy="4615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0A7634B6-C733-4BC0-B625-927AA4F663E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9497459" y="4562730"/>
            <a:ext cx="874665" cy="271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98D44B02-B3DA-4F96-AD0B-07AC500E4D2D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10372124" y="4562730"/>
            <a:ext cx="0" cy="271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6934742-3BFC-4B21-A338-0E93BDB32E47}"/>
              </a:ext>
            </a:extLst>
          </p:cNvPr>
          <p:cNvCxnSpPr>
            <a:stCxn id="60" idx="4"/>
            <a:endCxn id="66" idx="0"/>
          </p:cNvCxnSpPr>
          <p:nvPr/>
        </p:nvCxnSpPr>
        <p:spPr>
          <a:xfrm>
            <a:off x="10372124" y="4562730"/>
            <a:ext cx="816955" cy="2719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316CC0CC-5D26-4C06-9E04-1A31C9C11DB0}"/>
              </a:ext>
            </a:extLst>
          </p:cNvPr>
          <p:cNvCxnSpPr>
            <a:stCxn id="3" idx="4"/>
            <a:endCxn id="39" idx="0"/>
          </p:cNvCxnSpPr>
          <p:nvPr/>
        </p:nvCxnSpPr>
        <p:spPr>
          <a:xfrm>
            <a:off x="3292061" y="1704636"/>
            <a:ext cx="2784558" cy="4923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A340D5DE-60CC-478E-8E93-77D107195B50}"/>
              </a:ext>
            </a:extLst>
          </p:cNvPr>
          <p:cNvCxnSpPr>
            <a:stCxn id="52" idx="4"/>
            <a:endCxn id="60" idx="0"/>
          </p:cNvCxnSpPr>
          <p:nvPr/>
        </p:nvCxnSpPr>
        <p:spPr>
          <a:xfrm>
            <a:off x="7338161" y="3682546"/>
            <a:ext cx="3033963" cy="4041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C8E1CD66-4F74-4C0D-8623-CF9C0AA31CEC}"/>
              </a:ext>
            </a:extLst>
          </p:cNvPr>
          <p:cNvSpPr txBox="1"/>
          <p:nvPr/>
        </p:nvSpPr>
        <p:spPr>
          <a:xfrm>
            <a:off x="7705080" y="1107466"/>
            <a:ext cx="4236720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Поддеревья без родителя становятся детьми вершины «</a:t>
            </a:r>
            <a:r>
              <a:rPr lang="en-US" sz="2400" dirty="0"/>
              <a:t>Module</a:t>
            </a:r>
            <a:r>
              <a:rPr lang="ru-RU" sz="2400" dirty="0"/>
              <a:t>»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5285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14739-5381-46B3-BB1D-0EB4803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построенного дерева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F817F-981D-4D91-9BCD-83D4C73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439" y="1612490"/>
            <a:ext cx="10793361" cy="5245509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Последовательность выполнения программы зависит от порядка дочерних вершин – левый ребенок обрабатывается раньше. </a:t>
            </a:r>
          </a:p>
          <a:p>
            <a:r>
              <a:rPr lang="ru-RU" dirty="0"/>
              <a:t>При неверном порядке дочерних вершин родитель не будет построен</a:t>
            </a:r>
            <a:r>
              <a:rPr lang="en-US" dirty="0"/>
              <a:t> (</a:t>
            </a:r>
            <a:r>
              <a:rPr lang="ru-RU" dirty="0"/>
              <a:t>синтаксическая ошибка).</a:t>
            </a:r>
          </a:p>
          <a:p>
            <a:r>
              <a:rPr lang="ru-RU" dirty="0"/>
              <a:t>Корень дерева «</a:t>
            </a:r>
            <a:r>
              <a:rPr lang="en-US" dirty="0"/>
              <a:t>Module</a:t>
            </a:r>
            <a:r>
              <a:rPr lang="ru-RU" dirty="0"/>
              <a:t>» добавляется по умолчанию для любого файла с кодом. Дочерними узлами могут быть только директивы «</a:t>
            </a:r>
            <a:r>
              <a:rPr lang="en-US" dirty="0"/>
              <a:t>Directive</a:t>
            </a:r>
            <a:r>
              <a:rPr lang="ru-RU" dirty="0"/>
              <a:t>», объявления переменных или функций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. </a:t>
            </a:r>
            <a:r>
              <a:rPr lang="ru-RU" dirty="0"/>
              <a:t>И, наоборот, вершины «</a:t>
            </a:r>
            <a:r>
              <a:rPr lang="en-US" dirty="0"/>
              <a:t>Directive</a:t>
            </a:r>
            <a:r>
              <a:rPr lang="ru-RU" dirty="0"/>
              <a:t>», «</a:t>
            </a:r>
            <a:r>
              <a:rPr lang="en-US" dirty="0"/>
              <a:t>Declare </a:t>
            </a:r>
            <a:r>
              <a:rPr lang="en-US" dirty="0" err="1"/>
              <a:t>func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могут быть детьми только для вершины «</a:t>
            </a:r>
            <a:r>
              <a:rPr lang="en-US" dirty="0"/>
              <a:t>Module</a:t>
            </a:r>
            <a:r>
              <a:rPr lang="ru-RU" dirty="0"/>
              <a:t>»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42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1079</Words>
  <Application>Microsoft Office PowerPoint</Application>
  <PresentationFormat>Широкоэкранный</PresentationFormat>
  <Paragraphs>238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Тема Office</vt:lpstr>
      <vt:lpstr>Программа «Hello, World!» на языке Си.</vt:lpstr>
      <vt:lpstr>Практическая задача</vt:lpstr>
      <vt:lpstr>Код программы</vt:lpstr>
      <vt:lpstr>Подготовка к построению дерева</vt:lpstr>
      <vt:lpstr>Поэтапное построение дерева. Этап 1</vt:lpstr>
      <vt:lpstr>Поэтапное построение дерева. Этап 2</vt:lpstr>
      <vt:lpstr>Поэтапное построение дерева. Этап 3</vt:lpstr>
      <vt:lpstr>Синтаксическое дерево разбора</vt:lpstr>
      <vt:lpstr>Описание построенного дерева</vt:lpstr>
      <vt:lpstr>Вершина «Directive»</vt:lpstr>
      <vt:lpstr>Вершина «Declare func»</vt:lpstr>
      <vt:lpstr>Вершина «Call»</vt:lpstr>
      <vt:lpstr>Вершина «Ret»</vt:lpstr>
      <vt:lpstr>Синтаксические правила</vt:lpstr>
      <vt:lpstr>Синтаксическое дерево разбора</vt:lpstr>
      <vt:lpstr>Общие синтаксические правила</vt:lpstr>
      <vt:lpstr>Вывод по задаче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«Hello, World!» на языке Си.</dc:title>
  <cp:lastModifiedBy>Zheka Dikov</cp:lastModifiedBy>
  <cp:revision>99</cp:revision>
  <dcterms:modified xsi:type="dcterms:W3CDTF">2021-01-19T17:08:44Z</dcterms:modified>
</cp:coreProperties>
</file>