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1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6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1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3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9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9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8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6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1pPr>
            <a:lvl2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2pPr>
            <a:lvl3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3pPr>
            <a:lvl4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4pPr>
            <a:lvl5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9" name="Текст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5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Текст заголовка</a:t>
            </a:r>
          </a:p>
        </p:txBody>
      </p:sp>
      <p:sp>
        <p:nvSpPr>
          <p:cNvPr id="66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7" name="Текст 3"/>
          <p:cNvSpPr>
            <a:spLocks noGrp="1"/>
          </p:cNvSpPr>
          <p:nvPr>
            <p:ph type="body" sz="quarter" idx="13"/>
          </p:nvPr>
        </p:nvSpPr>
        <p:spPr>
          <a:xfrm>
            <a:off x="839785" y="2057400"/>
            <a:ext cx="3932244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Текст заголовка</a:t>
            </a:r>
          </a:p>
        </p:txBody>
      </p:sp>
      <p:sp>
        <p:nvSpPr>
          <p:cNvPr id="76" name="Рисунок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7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095181" y="6414762"/>
            <a:ext cx="258620" cy="248302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Заголовок 1"/>
          <p:cNvSpPr txBox="1">
            <a:spLocks noGrp="1"/>
          </p:cNvSpPr>
          <p:nvPr>
            <p:ph type="ctrTitle"/>
          </p:nvPr>
        </p:nvSpPr>
        <p:spPr>
          <a:xfrm>
            <a:off x="1924380" y="2015601"/>
            <a:ext cx="8874206" cy="1337320"/>
          </a:xfrm>
          <a:prstGeom prst="rect">
            <a:avLst/>
          </a:prstGeom>
        </p:spPr>
        <p:txBody>
          <a:bodyPr/>
          <a:lstStyle/>
          <a:p>
            <a:pPr defTabSz="646296">
              <a:defRPr sz="4100"/>
            </a:pPr>
            <a:r>
              <a:t>Решение задачи на построение РВ и КА</a:t>
            </a:r>
          </a:p>
        </p:txBody>
      </p:sp>
      <p:sp>
        <p:nvSpPr>
          <p:cNvPr id="88" name="Подзаголовок 2"/>
          <p:cNvSpPr txBox="1">
            <a:spLocks noGrp="1"/>
          </p:cNvSpPr>
          <p:nvPr>
            <p:ph type="subTitle" sz="half" idx="1"/>
          </p:nvPr>
        </p:nvSpPr>
        <p:spPr>
          <a:xfrm>
            <a:off x="6861560" y="3507239"/>
            <a:ext cx="6647779" cy="2609259"/>
          </a:xfrm>
          <a:prstGeom prst="rect">
            <a:avLst/>
          </a:prstGeom>
        </p:spPr>
        <p:txBody>
          <a:bodyPr/>
          <a:lstStyle/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endParaRPr/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Преподаватель: 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Корзун Дмитрий Жоржевич   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Команда D: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1. Александр Чернышов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2. Игорь Михайлов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3. Даниил Луценко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4. Евгений Диков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5. Кирилл Логвинов</a:t>
            </a:r>
          </a:p>
        </p:txBody>
      </p:sp>
      <p:sp>
        <p:nvSpPr>
          <p:cNvPr id="89" name="Прямоугольник 4"/>
          <p:cNvSpPr txBox="1"/>
          <p:nvPr/>
        </p:nvSpPr>
        <p:spPr>
          <a:xfrm>
            <a:off x="4276672" y="6270816"/>
            <a:ext cx="4169625" cy="554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600"/>
            </a:pPr>
            <a:r>
              <a:t>17.11.2020</a:t>
            </a:r>
          </a:p>
          <a:p>
            <a:pPr algn="ctr">
              <a:defRPr sz="1600"/>
            </a:pPr>
            <a:r>
              <a:t>Петрозаводский Государственный Университет</a:t>
            </a:r>
          </a:p>
        </p:txBody>
      </p:sp>
      <p:sp>
        <p:nvSpPr>
          <p:cNvPr id="90" name="Заголовок 1"/>
          <p:cNvSpPr txBox="1"/>
          <p:nvPr/>
        </p:nvSpPr>
        <p:spPr>
          <a:xfrm>
            <a:off x="886778" y="523967"/>
            <a:ext cx="10678729" cy="1337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b">
            <a:normAutofit/>
          </a:bodyPr>
          <a:lstStyle>
            <a:lvl1pPr algn="ctr">
              <a:lnSpc>
                <a:spcPct val="90000"/>
              </a:lnSpc>
              <a:defRPr sz="33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Языки программирования и методы трансляции</a:t>
            </a:r>
          </a:p>
        </p:txBody>
      </p:sp>
      <p:sp>
        <p:nvSpPr>
          <p:cNvPr id="91" name="TextBox 1"/>
          <p:cNvSpPr txBox="1"/>
          <p:nvPr/>
        </p:nvSpPr>
        <p:spPr>
          <a:xfrm>
            <a:off x="4661132" y="3350760"/>
            <a:ext cx="3109758" cy="333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(задание 7.2(f), задание 7.4(d))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3"/>
          <p:cNvSpPr txBox="1">
            <a:spLocks noGrp="1"/>
          </p:cNvSpPr>
          <p:nvPr>
            <p:ph type="title"/>
          </p:nvPr>
        </p:nvSpPr>
        <p:spPr>
          <a:xfrm>
            <a:off x="838200" y="-14255"/>
            <a:ext cx="10515600" cy="850835"/>
          </a:xfrm>
          <a:prstGeom prst="rect">
            <a:avLst/>
          </a:prstGeom>
        </p:spPr>
        <p:txBody>
          <a:bodyPr/>
          <a:lstStyle/>
          <a:p>
            <a:r>
              <a:t>Задание 7.4(d)</a:t>
            </a:r>
          </a:p>
        </p:txBody>
      </p:sp>
      <p:sp>
        <p:nvSpPr>
          <p:cNvPr id="129" name="Текст 4"/>
          <p:cNvSpPr txBox="1">
            <a:spLocks noGrp="1"/>
          </p:cNvSpPr>
          <p:nvPr>
            <p:ph type="body" sz="quarter" idx="1"/>
          </p:nvPr>
        </p:nvSpPr>
        <p:spPr>
          <a:xfrm>
            <a:off x="838200" y="913719"/>
            <a:ext cx="10515600" cy="51556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>
                <a:latin typeface="+mn-lt"/>
                <a:ea typeface="+mn-ea"/>
                <a:cs typeface="+mn-cs"/>
                <a:sym typeface="Helvetica"/>
              </a:defRPr>
            </a:pPr>
            <a:r>
              <a:t>d) </a:t>
            </a:r>
            <a:r>
              <a:rPr b="0">
                <a:latin typeface="+mj-lt"/>
                <a:ea typeface="+mj-ea"/>
                <a:cs typeface="+mj-cs"/>
                <a:sym typeface="Calibri"/>
              </a:rPr>
              <a:t>Построить эквивалентный ДКА по заданному НКА:</a:t>
            </a:r>
          </a:p>
        </p:txBody>
      </p:sp>
      <p:pic>
        <p:nvPicPr>
          <p:cNvPr id="130" name="Рисунок 2" descr="Рисунок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8563" y="1624299"/>
            <a:ext cx="4501984" cy="3273462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31" name="Таблица 7"/>
          <p:cNvGraphicFramePr/>
          <p:nvPr/>
        </p:nvGraphicFramePr>
        <p:xfrm>
          <a:off x="7731142" y="1624299"/>
          <a:ext cx="3457641" cy="409552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52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5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9105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Q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9105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105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{A, B}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9105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9105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2" name="TextBox 1"/>
          <p:cNvSpPr txBox="1"/>
          <p:nvPr/>
        </p:nvSpPr>
        <p:spPr>
          <a:xfrm>
            <a:off x="758757" y="5092734"/>
            <a:ext cx="6896912" cy="1452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200"/>
            </a:pPr>
            <a:r>
              <a:t>Проявление недетерминированности:</a:t>
            </a:r>
          </a:p>
          <a:p>
            <a:pPr>
              <a:defRPr sz="2200"/>
            </a:pPr>
            <a:r>
              <a:t>Заметим, что переход из состояния A по символу ‘a’ не определен однозначно, т.е. можно перейти или в состояние A, или в B. 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223518"/>
            <a:ext cx="10515600" cy="915037"/>
          </a:xfrm>
          <a:prstGeom prst="rect">
            <a:avLst/>
          </a:prstGeom>
        </p:spPr>
        <p:txBody>
          <a:bodyPr/>
          <a:lstStyle/>
          <a:p>
            <a:r>
              <a:t>Решение</a:t>
            </a:r>
          </a:p>
        </p:txBody>
      </p:sp>
      <p:sp>
        <p:nvSpPr>
          <p:cNvPr id="135" name="Текст 2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10515600" cy="289229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Для преобразования НКА в ДКА воспользуемся известным алгоритмом конструкции подмножеств.</a:t>
            </a:r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r>
              <a:t>Пусть M = {Σ, Q, A, F, δ} – входной НКА.</a:t>
            </a:r>
          </a:p>
          <a:p>
            <a:pPr marL="0" indent="0">
              <a:buSzTx/>
              <a:buNone/>
            </a:pPr>
            <a:r>
              <a:t>В ходе работы алгоритм строит ДКА: M’ = {Σ, Q’, A, F’, δ’}, на основе таблицы переходов НКА. </a:t>
            </a:r>
          </a:p>
        </p:txBody>
      </p:sp>
      <p:sp>
        <p:nvSpPr>
          <p:cNvPr id="136" name="TextBox 3"/>
          <p:cNvSpPr txBox="1"/>
          <p:nvPr/>
        </p:nvSpPr>
        <p:spPr>
          <a:xfrm>
            <a:off x="933856" y="6211673"/>
            <a:ext cx="10419944" cy="625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r>
              <a:t>Алгоритм представлен на сайте: https://www.geeksforgeeks.org/conversion-from-nfa-to-dfa/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997527"/>
          </a:xfrm>
          <a:prstGeom prst="rect">
            <a:avLst/>
          </a:prstGeom>
        </p:spPr>
        <p:txBody>
          <a:bodyPr/>
          <a:lstStyle/>
          <a:p>
            <a:r>
              <a:t>Алгоритм конструкции подмножеств</a:t>
            </a:r>
          </a:p>
        </p:txBody>
      </p:sp>
      <p:sp>
        <p:nvSpPr>
          <p:cNvPr id="139" name="Текст 2"/>
          <p:cNvSpPr txBox="1">
            <a:spLocks noGrp="1"/>
          </p:cNvSpPr>
          <p:nvPr>
            <p:ph type="body" idx="1"/>
          </p:nvPr>
        </p:nvSpPr>
        <p:spPr>
          <a:xfrm>
            <a:off x="838200" y="997526"/>
            <a:ext cx="10515600" cy="5860474"/>
          </a:xfrm>
          <a:prstGeom prst="rect">
            <a:avLst/>
          </a:prstGeom>
        </p:spPr>
        <p:txBody>
          <a:bodyPr/>
          <a:lstStyle/>
          <a:p>
            <a:pPr marL="514350" indent="-514350">
              <a:buFontTx/>
              <a:buAutoNum type="arabicPeriod"/>
            </a:pPr>
            <a:r>
              <a:t>Q’ = {A}</a:t>
            </a:r>
          </a:p>
          <a:p>
            <a:pPr marL="514350" indent="-514350">
              <a:buFontTx/>
              <a:buAutoNum type="arabicPeriod"/>
            </a:pPr>
            <a:r>
              <a:t>Для каждого добавленного состояния q ∈ Q’:</a:t>
            </a:r>
          </a:p>
          <a:p>
            <a:pPr marL="1009650" lvl="1" indent="-514350">
              <a:buFontTx/>
              <a:buAutoNum type="arabicPeriod"/>
            </a:pPr>
            <a:r>
              <a:t>Для каждого символа s ∈ Σ:</a:t>
            </a:r>
          </a:p>
          <a:p>
            <a:pPr marL="1520188" lvl="2" indent="-514350">
              <a:buFontTx/>
              <a:buAutoNum type="arabicPeriod"/>
            </a:pPr>
            <a:r>
              <a:t>Если q – одно состояние:</a:t>
            </a:r>
          </a:p>
          <a:p>
            <a:pPr marL="2012950" lvl="3" indent="-514350">
              <a:buFontTx/>
              <a:buAutoNum type="arabicPeriod"/>
            </a:pPr>
            <a:r>
              <a:t>Создаем состояние q’ = δ(q, s)</a:t>
            </a:r>
          </a:p>
          <a:p>
            <a:pPr marL="0" lvl="3" indent="959486" defTabSz="981075">
              <a:buSzTx/>
              <a:buNone/>
            </a:pPr>
            <a:r>
              <a:t>2.   Если q – объединение состояний:</a:t>
            </a:r>
          </a:p>
          <a:p>
            <a:pPr marL="1931036" lvl="4" indent="-514350" defTabSz="981075">
              <a:buFontTx/>
              <a:buAutoNum type="arabicPeriod"/>
            </a:pPr>
            <a:r>
              <a:t>Создаем состояние q’ = { δ(q’’, s) | q’’ ∈ q }</a:t>
            </a:r>
          </a:p>
          <a:p>
            <a:pPr marL="0" lvl="3" indent="959486" defTabSz="981075">
              <a:buSzTx/>
              <a:buNone/>
            </a:pPr>
            <a:r>
              <a:t>3.   Добавляем q’ в Q’</a:t>
            </a:r>
          </a:p>
          <a:p>
            <a:pPr marL="0" lvl="2" indent="0">
              <a:buSzTx/>
              <a:buNone/>
            </a:pPr>
            <a:r>
              <a:t>3.   Для всех состояний q’ ∈ Q’ отмечаем q’ финальным, если оно содержит финальное состояние q ∈ F:</a:t>
            </a:r>
          </a:p>
          <a:p>
            <a:pPr marL="0" lvl="2" indent="0">
              <a:buSzTx/>
              <a:buNone/>
            </a:pPr>
            <a:r>
              <a:t>	F’ = { q’ | ∃q ∈ F, и q ∈ q’ }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Заголовок 3"/>
          <p:cNvSpPr txBox="1">
            <a:spLocks noGrp="1"/>
          </p:cNvSpPr>
          <p:nvPr>
            <p:ph type="title"/>
          </p:nvPr>
        </p:nvSpPr>
        <p:spPr>
          <a:xfrm>
            <a:off x="838200" y="123143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Пример работы алгоритма</a:t>
            </a:r>
          </a:p>
        </p:txBody>
      </p:sp>
      <p:graphicFrame>
        <p:nvGraphicFramePr>
          <p:cNvPr id="142" name="Таблица 7"/>
          <p:cNvGraphicFramePr/>
          <p:nvPr>
            <p:extLst>
              <p:ext uri="{D42A27DB-BD31-4B8C-83A1-F6EECF244321}">
                <p14:modId xmlns:p14="http://schemas.microsoft.com/office/powerpoint/2010/main" val="403648641"/>
              </p:ext>
            </p:extLst>
          </p:nvPr>
        </p:nvGraphicFramePr>
        <p:xfrm>
          <a:off x="536788" y="3097112"/>
          <a:ext cx="2517843" cy="303834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39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Q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{A, B}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3" name="Текст 5"/>
          <p:cNvSpPr txBox="1">
            <a:spLocks noGrp="1"/>
          </p:cNvSpPr>
          <p:nvPr>
            <p:ph type="body" sz="half" idx="1"/>
          </p:nvPr>
        </p:nvSpPr>
        <p:spPr>
          <a:xfrm>
            <a:off x="810908" y="1357867"/>
            <a:ext cx="11751013" cy="1627280"/>
          </a:xfrm>
          <a:prstGeom prst="rect">
            <a:avLst/>
          </a:prstGeom>
        </p:spPr>
        <p:txBody>
          <a:bodyPr/>
          <a:lstStyle/>
          <a:p>
            <a:pPr marL="0" indent="0" defTabSz="896111">
              <a:lnSpc>
                <a:spcPct val="72000"/>
              </a:lnSpc>
              <a:spcBef>
                <a:spcPts val="900"/>
              </a:spcBef>
              <a:buSzTx/>
              <a:buNone/>
              <a:defRPr sz="2450"/>
            </a:pP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первом</a:t>
            </a:r>
            <a:r>
              <a:rPr dirty="0"/>
              <a:t> </a:t>
            </a:r>
            <a:r>
              <a:rPr dirty="0" err="1"/>
              <a:t>шаге</a:t>
            </a:r>
            <a:r>
              <a:rPr dirty="0"/>
              <a:t> </a:t>
            </a:r>
            <a:r>
              <a:rPr dirty="0" err="1"/>
              <a:t>алгоритма</a:t>
            </a:r>
            <a:r>
              <a:rPr dirty="0"/>
              <a:t>: Q’ = {S}. </a:t>
            </a:r>
            <a:r>
              <a:rPr dirty="0" err="1"/>
              <a:t>Обработка</a:t>
            </a:r>
            <a:r>
              <a:rPr dirty="0"/>
              <a:t> </a:t>
            </a:r>
            <a:r>
              <a:rPr dirty="0" err="1"/>
              <a:t>состояния</a:t>
            </a:r>
            <a:r>
              <a:rPr dirty="0"/>
              <a:t> S.</a:t>
            </a:r>
          </a:p>
          <a:p>
            <a:pPr marL="0" indent="0" defTabSz="896111">
              <a:lnSpc>
                <a:spcPct val="72000"/>
              </a:lnSpc>
              <a:spcBef>
                <a:spcPts val="900"/>
              </a:spcBef>
              <a:buSzTx/>
              <a:buNone/>
              <a:defRPr sz="2450"/>
            </a:pPr>
            <a:r>
              <a:rPr dirty="0" err="1"/>
              <a:t>Используя</a:t>
            </a:r>
            <a:r>
              <a:rPr dirty="0"/>
              <a:t> </a:t>
            </a:r>
            <a:r>
              <a:rPr dirty="0" err="1"/>
              <a:t>таблицу</a:t>
            </a:r>
            <a:r>
              <a:rPr dirty="0"/>
              <a:t> </a:t>
            </a:r>
            <a:r>
              <a:rPr dirty="0" err="1"/>
              <a:t>переходов</a:t>
            </a:r>
            <a:r>
              <a:rPr dirty="0"/>
              <a:t> НКА, </a:t>
            </a:r>
            <a:r>
              <a:rPr dirty="0" err="1"/>
              <a:t>заполняем</a:t>
            </a:r>
            <a:r>
              <a:rPr dirty="0"/>
              <a:t> </a:t>
            </a:r>
            <a:r>
              <a:rPr dirty="0" err="1"/>
              <a:t>таблицу</a:t>
            </a:r>
            <a:r>
              <a:rPr dirty="0"/>
              <a:t> </a:t>
            </a:r>
            <a:r>
              <a:rPr dirty="0" err="1"/>
              <a:t>переходов</a:t>
            </a:r>
            <a:r>
              <a:rPr dirty="0"/>
              <a:t> ДКА:</a:t>
            </a:r>
          </a:p>
          <a:p>
            <a:pPr marL="0" indent="0" defTabSz="896111">
              <a:lnSpc>
                <a:spcPct val="72000"/>
              </a:lnSpc>
              <a:spcBef>
                <a:spcPts val="900"/>
              </a:spcBef>
              <a:buSzTx/>
              <a:buNone/>
              <a:defRPr sz="2450"/>
            </a:pPr>
            <a:r>
              <a:rPr dirty="0" err="1"/>
              <a:t>Создано</a:t>
            </a:r>
            <a:r>
              <a:rPr dirty="0"/>
              <a:t> </a:t>
            </a:r>
            <a:r>
              <a:rPr dirty="0" err="1"/>
              <a:t>новое</a:t>
            </a:r>
            <a:r>
              <a:rPr dirty="0"/>
              <a:t> </a:t>
            </a:r>
            <a:r>
              <a:rPr dirty="0" err="1"/>
              <a:t>состояние</a:t>
            </a:r>
            <a:r>
              <a:rPr dirty="0"/>
              <a:t> B.</a:t>
            </a:r>
          </a:p>
          <a:p>
            <a:pPr marL="0" indent="0" defTabSz="896111">
              <a:lnSpc>
                <a:spcPct val="72000"/>
              </a:lnSpc>
              <a:spcBef>
                <a:spcPts val="900"/>
              </a:spcBef>
              <a:buSzTx/>
              <a:buNone/>
              <a:defRPr sz="2450"/>
            </a:pPr>
            <a:r>
              <a:rPr dirty="0"/>
              <a:t>Q’ = {S, B}</a:t>
            </a:r>
          </a:p>
        </p:txBody>
      </p:sp>
      <p:graphicFrame>
        <p:nvGraphicFramePr>
          <p:cNvPr id="144" name="Таблица 9"/>
          <p:cNvGraphicFramePr/>
          <p:nvPr>
            <p:extLst>
              <p:ext uri="{D42A27DB-BD31-4B8C-83A1-F6EECF244321}">
                <p14:modId xmlns:p14="http://schemas.microsoft.com/office/powerpoint/2010/main" val="3213231863"/>
              </p:ext>
            </p:extLst>
          </p:nvPr>
        </p:nvGraphicFramePr>
        <p:xfrm>
          <a:off x="3578157" y="3097112"/>
          <a:ext cx="2517843" cy="1417257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39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536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Q’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89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45" name="Untitled Diagram — копия.png" descr="Untitled Diagram — копия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19526" y="3557016"/>
            <a:ext cx="4702782" cy="23024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Заголовок 3"/>
          <p:cNvSpPr txBox="1">
            <a:spLocks noGrp="1"/>
          </p:cNvSpPr>
          <p:nvPr>
            <p:ph type="title"/>
          </p:nvPr>
        </p:nvSpPr>
        <p:spPr>
          <a:xfrm>
            <a:off x="838200" y="123143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Пример работы алгоритма</a:t>
            </a:r>
          </a:p>
        </p:txBody>
      </p:sp>
      <p:graphicFrame>
        <p:nvGraphicFramePr>
          <p:cNvPr id="148" name="Таблица 7"/>
          <p:cNvGraphicFramePr/>
          <p:nvPr>
            <p:extLst>
              <p:ext uri="{D42A27DB-BD31-4B8C-83A1-F6EECF244321}">
                <p14:modId xmlns:p14="http://schemas.microsoft.com/office/powerpoint/2010/main" val="3505619327"/>
              </p:ext>
            </p:extLst>
          </p:nvPr>
        </p:nvGraphicFramePr>
        <p:xfrm>
          <a:off x="326984" y="3521290"/>
          <a:ext cx="2517843" cy="303834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39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Q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{A, B}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9" name="Текст 5"/>
          <p:cNvSpPr txBox="1">
            <a:spLocks noGrp="1"/>
          </p:cNvSpPr>
          <p:nvPr>
            <p:ph type="body" sz="half" idx="1"/>
          </p:nvPr>
        </p:nvSpPr>
        <p:spPr>
          <a:xfrm>
            <a:off x="214008" y="1567417"/>
            <a:ext cx="11751013" cy="1627280"/>
          </a:xfrm>
          <a:prstGeom prst="rect">
            <a:avLst/>
          </a:prstGeom>
        </p:spPr>
        <p:txBody>
          <a:bodyPr/>
          <a:lstStyle/>
          <a:p>
            <a:pPr marL="0" indent="0" defTabSz="896111">
              <a:lnSpc>
                <a:spcPct val="72000"/>
              </a:lnSpc>
              <a:spcBef>
                <a:spcPts val="900"/>
              </a:spcBef>
              <a:buSzTx/>
              <a:buNone/>
              <a:defRPr sz="2450"/>
            </a:pPr>
            <a:r>
              <a:rPr dirty="0"/>
              <a:t>Q’ = {S, B}. </a:t>
            </a:r>
            <a:r>
              <a:rPr dirty="0" err="1"/>
              <a:t>Обработка</a:t>
            </a:r>
            <a:r>
              <a:rPr dirty="0"/>
              <a:t> </a:t>
            </a:r>
            <a:r>
              <a:rPr dirty="0" err="1"/>
              <a:t>состояния</a:t>
            </a:r>
            <a:r>
              <a:rPr dirty="0"/>
              <a:t> B.</a:t>
            </a:r>
          </a:p>
          <a:p>
            <a:pPr marL="0" indent="0" defTabSz="896111">
              <a:lnSpc>
                <a:spcPct val="72000"/>
              </a:lnSpc>
              <a:spcBef>
                <a:spcPts val="900"/>
              </a:spcBef>
              <a:buSzTx/>
              <a:buNone/>
              <a:defRPr sz="2450"/>
            </a:pPr>
            <a:r>
              <a:rPr dirty="0" err="1"/>
              <a:t>Используя</a:t>
            </a:r>
            <a:r>
              <a:rPr dirty="0"/>
              <a:t> </a:t>
            </a:r>
            <a:r>
              <a:rPr dirty="0" err="1"/>
              <a:t>таблицу</a:t>
            </a:r>
            <a:r>
              <a:rPr dirty="0"/>
              <a:t> </a:t>
            </a:r>
            <a:r>
              <a:rPr dirty="0" err="1"/>
              <a:t>переходов</a:t>
            </a:r>
            <a:r>
              <a:rPr dirty="0"/>
              <a:t> НКА, </a:t>
            </a:r>
            <a:r>
              <a:rPr dirty="0" err="1"/>
              <a:t>заполняем</a:t>
            </a:r>
            <a:r>
              <a:rPr dirty="0"/>
              <a:t> </a:t>
            </a:r>
            <a:r>
              <a:rPr dirty="0" err="1"/>
              <a:t>таблицу</a:t>
            </a:r>
            <a:r>
              <a:rPr dirty="0"/>
              <a:t> </a:t>
            </a:r>
            <a:r>
              <a:rPr dirty="0" err="1"/>
              <a:t>переходов</a:t>
            </a:r>
            <a:r>
              <a:rPr dirty="0"/>
              <a:t> ДКА:</a:t>
            </a:r>
          </a:p>
          <a:p>
            <a:pPr marL="0" indent="0" defTabSz="896111">
              <a:lnSpc>
                <a:spcPct val="72000"/>
              </a:lnSpc>
              <a:spcBef>
                <a:spcPts val="900"/>
              </a:spcBef>
              <a:buSzTx/>
              <a:buNone/>
              <a:defRPr sz="2450"/>
            </a:pPr>
            <a:r>
              <a:rPr dirty="0" err="1"/>
              <a:t>Созданы</a:t>
            </a:r>
            <a:r>
              <a:rPr dirty="0"/>
              <a:t> </a:t>
            </a:r>
            <a:r>
              <a:rPr dirty="0" err="1"/>
              <a:t>новые</a:t>
            </a:r>
            <a:r>
              <a:rPr dirty="0"/>
              <a:t> </a:t>
            </a:r>
            <a:r>
              <a:rPr dirty="0" err="1"/>
              <a:t>состояния</a:t>
            </a:r>
            <a:r>
              <a:rPr dirty="0"/>
              <a:t> A, Z.</a:t>
            </a:r>
          </a:p>
          <a:p>
            <a:pPr marL="0" indent="0" defTabSz="896111">
              <a:lnSpc>
                <a:spcPct val="72000"/>
              </a:lnSpc>
              <a:spcBef>
                <a:spcPts val="900"/>
              </a:spcBef>
              <a:buSzTx/>
              <a:buNone/>
              <a:defRPr sz="2450"/>
            </a:pPr>
            <a:r>
              <a:rPr dirty="0"/>
              <a:t>Q’ = {S, B, A, Z}</a:t>
            </a:r>
          </a:p>
        </p:txBody>
      </p:sp>
      <p:graphicFrame>
        <p:nvGraphicFramePr>
          <p:cNvPr id="150" name="Таблица 2"/>
          <p:cNvGraphicFramePr/>
          <p:nvPr>
            <p:extLst>
              <p:ext uri="{D42A27DB-BD31-4B8C-83A1-F6EECF244321}">
                <p14:modId xmlns:p14="http://schemas.microsoft.com/office/powerpoint/2010/main" val="3049713503"/>
              </p:ext>
            </p:extLst>
          </p:nvPr>
        </p:nvGraphicFramePr>
        <p:xfrm>
          <a:off x="3371235" y="3521290"/>
          <a:ext cx="2695641" cy="205186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98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5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5741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Q’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648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447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Z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51" name="Untitled Diagram — копия 2.png" descr="Untitled Diagram — копия 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8361" y="3630168"/>
            <a:ext cx="5406752" cy="28450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Заголовок 3"/>
          <p:cNvSpPr txBox="1">
            <a:spLocks noGrp="1"/>
          </p:cNvSpPr>
          <p:nvPr>
            <p:ph type="title"/>
          </p:nvPr>
        </p:nvSpPr>
        <p:spPr>
          <a:xfrm>
            <a:off x="838200" y="123143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Пример работы алгоритма</a:t>
            </a:r>
          </a:p>
        </p:txBody>
      </p:sp>
      <p:graphicFrame>
        <p:nvGraphicFramePr>
          <p:cNvPr id="154" name="Таблица 7"/>
          <p:cNvGraphicFramePr/>
          <p:nvPr>
            <p:extLst>
              <p:ext uri="{D42A27DB-BD31-4B8C-83A1-F6EECF244321}">
                <p14:modId xmlns:p14="http://schemas.microsoft.com/office/powerpoint/2010/main" val="383026426"/>
              </p:ext>
            </p:extLst>
          </p:nvPr>
        </p:nvGraphicFramePr>
        <p:xfrm>
          <a:off x="289605" y="3317452"/>
          <a:ext cx="2517843" cy="303834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39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Q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b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{A, B}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5" name="Текст 5"/>
          <p:cNvSpPr txBox="1">
            <a:spLocks noGrp="1"/>
          </p:cNvSpPr>
          <p:nvPr>
            <p:ph type="body" sz="half" idx="1"/>
          </p:nvPr>
        </p:nvSpPr>
        <p:spPr>
          <a:xfrm>
            <a:off x="214008" y="1567417"/>
            <a:ext cx="11751013" cy="1627280"/>
          </a:xfrm>
          <a:prstGeom prst="rect">
            <a:avLst/>
          </a:prstGeom>
        </p:spPr>
        <p:txBody>
          <a:bodyPr/>
          <a:lstStyle/>
          <a:p>
            <a:pPr marL="0" indent="0" defTabSz="896111">
              <a:lnSpc>
                <a:spcPct val="72000"/>
              </a:lnSpc>
              <a:spcBef>
                <a:spcPts val="900"/>
              </a:spcBef>
              <a:buSzTx/>
              <a:buNone/>
              <a:defRPr sz="2450"/>
            </a:pPr>
            <a:r>
              <a:t>Q’ = {S, B, A, Z}. Обработка состояния A.</a:t>
            </a:r>
          </a:p>
          <a:p>
            <a:pPr marL="0" indent="0" defTabSz="896111">
              <a:lnSpc>
                <a:spcPct val="72000"/>
              </a:lnSpc>
              <a:spcBef>
                <a:spcPts val="900"/>
              </a:spcBef>
              <a:buSzTx/>
              <a:buNone/>
              <a:defRPr sz="2450"/>
            </a:pPr>
            <a:r>
              <a:t>Используя таблицу переходов НКА, заполняем таблицу переходов ДКА:</a:t>
            </a:r>
          </a:p>
          <a:p>
            <a:pPr marL="0" indent="0" defTabSz="896111">
              <a:lnSpc>
                <a:spcPct val="72000"/>
              </a:lnSpc>
              <a:spcBef>
                <a:spcPts val="900"/>
              </a:spcBef>
              <a:buSzTx/>
              <a:buNone/>
              <a:defRPr sz="2450"/>
            </a:pPr>
            <a:r>
              <a:t>Создано новое состояние: (A, B). </a:t>
            </a:r>
          </a:p>
          <a:p>
            <a:pPr marL="0" indent="0" defTabSz="896111">
              <a:lnSpc>
                <a:spcPct val="72000"/>
              </a:lnSpc>
              <a:spcBef>
                <a:spcPts val="900"/>
              </a:spcBef>
              <a:buSzTx/>
              <a:buNone/>
              <a:defRPr sz="2450"/>
            </a:pPr>
            <a:r>
              <a:t>Q’ = {S, B, A, Z, (A, B)}.</a:t>
            </a:r>
          </a:p>
        </p:txBody>
      </p:sp>
      <p:graphicFrame>
        <p:nvGraphicFramePr>
          <p:cNvPr id="156" name="Таблица 2"/>
          <p:cNvGraphicFramePr/>
          <p:nvPr>
            <p:extLst>
              <p:ext uri="{D42A27DB-BD31-4B8C-83A1-F6EECF244321}">
                <p14:modId xmlns:p14="http://schemas.microsoft.com/office/powerpoint/2010/main" val="615657808"/>
              </p:ext>
            </p:extLst>
          </p:nvPr>
        </p:nvGraphicFramePr>
        <p:xfrm>
          <a:off x="3257436" y="3313407"/>
          <a:ext cx="2481633" cy="263619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27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7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72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7287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Q’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9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29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9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(A, B)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A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57" name="RETET.png" descr="RETE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9056" y="2504475"/>
            <a:ext cx="5332383" cy="43194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Заголовок 3"/>
          <p:cNvSpPr txBox="1">
            <a:spLocks noGrp="1"/>
          </p:cNvSpPr>
          <p:nvPr>
            <p:ph type="title"/>
          </p:nvPr>
        </p:nvSpPr>
        <p:spPr>
          <a:xfrm>
            <a:off x="838200" y="123143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Пример работы алгоритма</a:t>
            </a:r>
          </a:p>
        </p:txBody>
      </p:sp>
      <p:graphicFrame>
        <p:nvGraphicFramePr>
          <p:cNvPr id="160" name="Таблица 7"/>
          <p:cNvGraphicFramePr/>
          <p:nvPr>
            <p:extLst>
              <p:ext uri="{D42A27DB-BD31-4B8C-83A1-F6EECF244321}">
                <p14:modId xmlns:p14="http://schemas.microsoft.com/office/powerpoint/2010/main" val="3092128542"/>
              </p:ext>
            </p:extLst>
          </p:nvPr>
        </p:nvGraphicFramePr>
        <p:xfrm>
          <a:off x="286598" y="3317815"/>
          <a:ext cx="2517843" cy="303834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39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Q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{A, B}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1" name="Текст 5"/>
          <p:cNvSpPr txBox="1">
            <a:spLocks noGrp="1"/>
          </p:cNvSpPr>
          <p:nvPr>
            <p:ph type="body" sz="half" idx="1"/>
          </p:nvPr>
        </p:nvSpPr>
        <p:spPr>
          <a:xfrm>
            <a:off x="214008" y="1567417"/>
            <a:ext cx="11751013" cy="162728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Q’ = {S, B, A, Z, (A, B)}. Обработка состояния Z.</a:t>
            </a:r>
          </a:p>
          <a:p>
            <a:pPr marL="0" indent="0">
              <a:buSzTx/>
              <a:buNone/>
            </a:pPr>
            <a:r>
              <a:t>Используя таблицу переходов НКА, заполняем таблицу переходов ДКА:</a:t>
            </a:r>
          </a:p>
          <a:p>
            <a:pPr marL="0" indent="0">
              <a:buSzTx/>
              <a:buNone/>
            </a:pPr>
            <a:r>
              <a:t>Новых состояний не создано.</a:t>
            </a:r>
          </a:p>
        </p:txBody>
      </p:sp>
      <p:graphicFrame>
        <p:nvGraphicFramePr>
          <p:cNvPr id="162" name="Таблица 8"/>
          <p:cNvGraphicFramePr/>
          <p:nvPr>
            <p:extLst>
              <p:ext uri="{D42A27DB-BD31-4B8C-83A1-F6EECF244321}">
                <p14:modId xmlns:p14="http://schemas.microsoft.com/office/powerpoint/2010/main" val="1565415846"/>
              </p:ext>
            </p:extLst>
          </p:nvPr>
        </p:nvGraphicFramePr>
        <p:xfrm>
          <a:off x="3225226" y="3317815"/>
          <a:ext cx="2517843" cy="303834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39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6654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Q’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72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654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Z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654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(A, B)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6654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63" name="RETET.png" descr="RETE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63854" y="2484060"/>
            <a:ext cx="5252885" cy="42550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Заголовок 3"/>
          <p:cNvSpPr txBox="1">
            <a:spLocks noGrp="1"/>
          </p:cNvSpPr>
          <p:nvPr>
            <p:ph type="title"/>
          </p:nvPr>
        </p:nvSpPr>
        <p:spPr>
          <a:xfrm>
            <a:off x="838200" y="123143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Пример работы алгоритма</a:t>
            </a:r>
          </a:p>
        </p:txBody>
      </p:sp>
      <p:graphicFrame>
        <p:nvGraphicFramePr>
          <p:cNvPr id="166" name="Таблица 7"/>
          <p:cNvGraphicFramePr/>
          <p:nvPr>
            <p:extLst>
              <p:ext uri="{D42A27DB-BD31-4B8C-83A1-F6EECF244321}">
                <p14:modId xmlns:p14="http://schemas.microsoft.com/office/powerpoint/2010/main" val="3415475127"/>
              </p:ext>
            </p:extLst>
          </p:nvPr>
        </p:nvGraphicFramePr>
        <p:xfrm>
          <a:off x="214008" y="3313407"/>
          <a:ext cx="2517843" cy="303834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39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Q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{A, B}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A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7" name="Текст 5"/>
          <p:cNvSpPr txBox="1">
            <a:spLocks noGrp="1"/>
          </p:cNvSpPr>
          <p:nvPr>
            <p:ph type="body" sz="half" idx="1"/>
          </p:nvPr>
        </p:nvSpPr>
        <p:spPr>
          <a:xfrm>
            <a:off x="214008" y="1567417"/>
            <a:ext cx="11751013" cy="1627280"/>
          </a:xfrm>
          <a:prstGeom prst="rect">
            <a:avLst/>
          </a:prstGeom>
        </p:spPr>
        <p:txBody>
          <a:bodyPr/>
          <a:lstStyle/>
          <a:p>
            <a:pPr marL="0" indent="0" defTabSz="896111">
              <a:lnSpc>
                <a:spcPct val="72000"/>
              </a:lnSpc>
              <a:spcBef>
                <a:spcPts val="900"/>
              </a:spcBef>
              <a:buSzTx/>
              <a:buNone/>
              <a:defRPr sz="2450"/>
            </a:pPr>
            <a:r>
              <a:t>Q’ = {S, B, A, Z, (A, B)}. Обработка состояния (A, B).</a:t>
            </a:r>
          </a:p>
          <a:p>
            <a:pPr marL="0" indent="0" defTabSz="896111">
              <a:lnSpc>
                <a:spcPct val="72000"/>
              </a:lnSpc>
              <a:spcBef>
                <a:spcPts val="900"/>
              </a:spcBef>
              <a:buSzTx/>
              <a:buNone/>
              <a:defRPr sz="2450"/>
            </a:pPr>
            <a:r>
              <a:t>Используя таблицу переходов НКА, заполняем таблицу переходов ДКА:</a:t>
            </a:r>
          </a:p>
          <a:p>
            <a:pPr marL="0" indent="0" defTabSz="896111">
              <a:lnSpc>
                <a:spcPct val="72000"/>
              </a:lnSpc>
              <a:spcBef>
                <a:spcPts val="900"/>
              </a:spcBef>
              <a:buSzTx/>
              <a:buNone/>
              <a:defRPr sz="2450"/>
            </a:pPr>
            <a:r>
              <a:t>Создано новое состояние (A, Z).</a:t>
            </a:r>
          </a:p>
          <a:p>
            <a:pPr marL="0" indent="0" defTabSz="896111">
              <a:lnSpc>
                <a:spcPct val="72000"/>
              </a:lnSpc>
              <a:spcBef>
                <a:spcPts val="900"/>
              </a:spcBef>
              <a:buSzTx/>
              <a:buNone/>
              <a:defRPr sz="2450"/>
            </a:pPr>
            <a:r>
              <a:t>Q’ = {S, B, A, Z, (A, B), (A, Z)}.</a:t>
            </a:r>
          </a:p>
        </p:txBody>
      </p:sp>
      <p:graphicFrame>
        <p:nvGraphicFramePr>
          <p:cNvPr id="168" name="Таблица 2"/>
          <p:cNvGraphicFramePr/>
          <p:nvPr>
            <p:extLst>
              <p:ext uri="{D42A27DB-BD31-4B8C-83A1-F6EECF244321}">
                <p14:modId xmlns:p14="http://schemas.microsoft.com/office/powerpoint/2010/main" val="2845166730"/>
              </p:ext>
            </p:extLst>
          </p:nvPr>
        </p:nvGraphicFramePr>
        <p:xfrm>
          <a:off x="3134062" y="3020526"/>
          <a:ext cx="2517843" cy="3755058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39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5843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Q’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5843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843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5843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(A, B)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5843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5843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(A, B)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(A, B)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(A, Z)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69" name="5464.png" descr="546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07024" y="1737526"/>
            <a:ext cx="6149141" cy="51204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Заголовок 3"/>
          <p:cNvSpPr txBox="1">
            <a:spLocks noGrp="1"/>
          </p:cNvSpPr>
          <p:nvPr>
            <p:ph type="title"/>
          </p:nvPr>
        </p:nvSpPr>
        <p:spPr>
          <a:xfrm>
            <a:off x="838200" y="123143"/>
            <a:ext cx="10515600" cy="966355"/>
          </a:xfrm>
          <a:prstGeom prst="rect">
            <a:avLst/>
          </a:prstGeom>
        </p:spPr>
        <p:txBody>
          <a:bodyPr/>
          <a:lstStyle/>
          <a:p>
            <a:r>
              <a:t>Пример работы алгоритма</a:t>
            </a:r>
          </a:p>
        </p:txBody>
      </p:sp>
      <p:graphicFrame>
        <p:nvGraphicFramePr>
          <p:cNvPr id="172" name="Таблица 7"/>
          <p:cNvGraphicFramePr/>
          <p:nvPr>
            <p:extLst>
              <p:ext uri="{D42A27DB-BD31-4B8C-83A1-F6EECF244321}">
                <p14:modId xmlns:p14="http://schemas.microsoft.com/office/powerpoint/2010/main" val="1929100059"/>
              </p:ext>
            </p:extLst>
          </p:nvPr>
        </p:nvGraphicFramePr>
        <p:xfrm>
          <a:off x="214008" y="3389377"/>
          <a:ext cx="2517843" cy="303834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39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Q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b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{A, B}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669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3" name="Текст 5"/>
          <p:cNvSpPr txBox="1">
            <a:spLocks noGrp="1"/>
          </p:cNvSpPr>
          <p:nvPr>
            <p:ph type="body" sz="half" idx="1"/>
          </p:nvPr>
        </p:nvSpPr>
        <p:spPr>
          <a:xfrm>
            <a:off x="214008" y="1567417"/>
            <a:ext cx="11751013" cy="186158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1000"/>
              </a:lnSpc>
              <a:buSzTx/>
              <a:buNone/>
              <a:defRPr sz="2500"/>
            </a:pPr>
            <a:r>
              <a:rPr dirty="0"/>
              <a:t>Q’ = {S, B, A, Z, (A, B), (A, Z)}. </a:t>
            </a:r>
            <a:r>
              <a:rPr dirty="0" err="1"/>
              <a:t>Обработка</a:t>
            </a:r>
            <a:r>
              <a:rPr dirty="0"/>
              <a:t> </a:t>
            </a:r>
            <a:r>
              <a:rPr dirty="0" err="1"/>
              <a:t>состояния</a:t>
            </a:r>
            <a:r>
              <a:rPr dirty="0"/>
              <a:t> (A, Z).</a:t>
            </a:r>
          </a:p>
          <a:p>
            <a:pPr marL="0" indent="0">
              <a:lnSpc>
                <a:spcPct val="81000"/>
              </a:lnSpc>
              <a:buSzTx/>
              <a:buNone/>
              <a:defRPr sz="2500"/>
            </a:pPr>
            <a:r>
              <a:rPr dirty="0" err="1"/>
              <a:t>Используя</a:t>
            </a:r>
            <a:r>
              <a:rPr dirty="0"/>
              <a:t> </a:t>
            </a:r>
            <a:r>
              <a:rPr dirty="0" err="1"/>
              <a:t>таблицу</a:t>
            </a:r>
            <a:r>
              <a:rPr dirty="0"/>
              <a:t> </a:t>
            </a:r>
            <a:r>
              <a:rPr dirty="0" err="1"/>
              <a:t>переходов</a:t>
            </a:r>
            <a:r>
              <a:rPr dirty="0"/>
              <a:t> НКА, </a:t>
            </a:r>
            <a:r>
              <a:rPr dirty="0" err="1"/>
              <a:t>заполняем</a:t>
            </a:r>
            <a:r>
              <a:rPr dirty="0"/>
              <a:t> </a:t>
            </a:r>
            <a:r>
              <a:rPr dirty="0" err="1"/>
              <a:t>таблицу</a:t>
            </a:r>
            <a:r>
              <a:rPr dirty="0"/>
              <a:t> </a:t>
            </a:r>
            <a:r>
              <a:rPr dirty="0" err="1"/>
              <a:t>переходов</a:t>
            </a:r>
            <a:r>
              <a:rPr dirty="0"/>
              <a:t> ДКА.</a:t>
            </a:r>
          </a:p>
          <a:p>
            <a:pPr marL="0" indent="0">
              <a:lnSpc>
                <a:spcPct val="81000"/>
              </a:lnSpc>
              <a:buSzTx/>
              <a:buNone/>
              <a:defRPr sz="2500"/>
            </a:pPr>
            <a:r>
              <a:rPr dirty="0" err="1"/>
              <a:t>Новых</a:t>
            </a:r>
            <a:r>
              <a:rPr dirty="0"/>
              <a:t> </a:t>
            </a:r>
            <a:r>
              <a:rPr dirty="0" err="1"/>
              <a:t>состояний</a:t>
            </a:r>
            <a:r>
              <a:rPr dirty="0"/>
              <a:t> в Q’ </a:t>
            </a:r>
            <a:r>
              <a:rPr dirty="0" err="1"/>
              <a:t>нет</a:t>
            </a:r>
            <a:r>
              <a:rPr dirty="0"/>
              <a:t>. </a:t>
            </a:r>
          </a:p>
          <a:p>
            <a:pPr marL="0" indent="0">
              <a:lnSpc>
                <a:spcPct val="81000"/>
              </a:lnSpc>
              <a:buSzTx/>
              <a:buNone/>
              <a:defRPr sz="2500"/>
            </a:pPr>
            <a:r>
              <a:rPr dirty="0"/>
              <a:t>F’ = {Z, (A,Z)}.</a:t>
            </a:r>
          </a:p>
        </p:txBody>
      </p:sp>
      <p:graphicFrame>
        <p:nvGraphicFramePr>
          <p:cNvPr id="174" name="Таблица 4"/>
          <p:cNvGraphicFramePr/>
          <p:nvPr>
            <p:extLst>
              <p:ext uri="{D42A27DB-BD31-4B8C-83A1-F6EECF244321}">
                <p14:modId xmlns:p14="http://schemas.microsoft.com/office/powerpoint/2010/main" val="736948748"/>
              </p:ext>
            </p:extLst>
          </p:nvPr>
        </p:nvGraphicFramePr>
        <p:xfrm>
          <a:off x="3255522" y="2781788"/>
          <a:ext cx="2833992" cy="407621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44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231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Q’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31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31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31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(A, B)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31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31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(A, B)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(A, B)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(A, Z)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231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(A, Z)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(A, B)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 dirty="0"/>
                        <a:t>A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75" name="Untitled Diagram — копия 3.png" descr="Untitled Diagram — копия 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96000" y="1780297"/>
            <a:ext cx="6096000" cy="50762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Заголовок 3"/>
          <p:cNvSpPr txBox="1">
            <a:spLocks noGrp="1"/>
          </p:cNvSpPr>
          <p:nvPr>
            <p:ph type="title"/>
          </p:nvPr>
        </p:nvSpPr>
        <p:spPr>
          <a:xfrm>
            <a:off x="838199" y="56758"/>
            <a:ext cx="10515601" cy="731184"/>
          </a:xfrm>
          <a:prstGeom prst="rect">
            <a:avLst/>
          </a:prstGeom>
        </p:spPr>
        <p:txBody>
          <a:bodyPr/>
          <a:lstStyle/>
          <a:p>
            <a:r>
              <a:t>Результат работы алгоритма</a:t>
            </a:r>
          </a:p>
        </p:txBody>
      </p:sp>
      <p:sp>
        <p:nvSpPr>
          <p:cNvPr id="178" name="Текст 5"/>
          <p:cNvSpPr txBox="1">
            <a:spLocks noGrp="1"/>
          </p:cNvSpPr>
          <p:nvPr>
            <p:ph type="body" sz="quarter" idx="1"/>
          </p:nvPr>
        </p:nvSpPr>
        <p:spPr>
          <a:xfrm>
            <a:off x="220493" y="1225684"/>
            <a:ext cx="6948793" cy="1313234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Получен ДКА. Переход по символу определен однозначно для каждого состояния:</a:t>
            </a:r>
          </a:p>
        </p:txBody>
      </p:sp>
      <p:graphicFrame>
        <p:nvGraphicFramePr>
          <p:cNvPr id="179" name="Таблица 4"/>
          <p:cNvGraphicFramePr/>
          <p:nvPr/>
        </p:nvGraphicFramePr>
        <p:xfrm>
          <a:off x="226979" y="2658645"/>
          <a:ext cx="2833992" cy="407621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44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231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Q’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31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31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31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(A, B)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31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Z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31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(A, B)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(A, B)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(A, Z)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231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(A, Z)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(A, B)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200"/>
                        <a:t>A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80" name="Рисунок 8" descr="Рисунок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66838" y="958984"/>
            <a:ext cx="6287062" cy="56323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Заголовок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Задание 7.2(f)</a:t>
            </a:r>
          </a:p>
        </p:txBody>
      </p:sp>
      <p:sp>
        <p:nvSpPr>
          <p:cNvPr id="94" name="Текст 4"/>
          <p:cNvSpPr txBox="1">
            <a:spLocks noGrp="1"/>
          </p:cNvSpPr>
          <p:nvPr>
            <p:ph type="body" idx="1"/>
          </p:nvPr>
        </p:nvSpPr>
        <p:spPr>
          <a:xfrm>
            <a:off x="838200" y="1352145"/>
            <a:ext cx="10515600" cy="482481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>
                <a:latin typeface="+mn-lt"/>
                <a:ea typeface="+mn-ea"/>
                <a:cs typeface="+mn-cs"/>
                <a:sym typeface="Helvetica"/>
              </a:defRPr>
            </a:pPr>
            <a:r>
              <a:t>f) Цепочки из 0 и 1, префиксом которых является цепочка 1, а суффиксом – цепочка 11.</a:t>
            </a:r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r>
              <a:t>Для заданного примера построить:</a:t>
            </a:r>
          </a:p>
          <a:p>
            <a:r>
              <a:t>регулярное выражение (РВ), описывающее заданное множество цепочек (строк);</a:t>
            </a:r>
          </a:p>
          <a:p>
            <a:r>
              <a:t>конечный автомат (КА), допускающий заданное множество цепочек (строк);</a:t>
            </a:r>
          </a:p>
          <a:p>
            <a:pPr marL="0" indent="0">
              <a:buSzTx/>
              <a:buNone/>
            </a:pPr>
            <a:r>
              <a:t>Построен НКА, ДКА или e-КА?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Обоснование </a:t>
            </a:r>
            <a:r>
              <a:rPr lang="ru-RU" dirty="0"/>
              <a:t>детерминированности КА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395857"/>
            <a:ext cx="5443728" cy="2856103"/>
          </a:xfrm>
        </p:spPr>
        <p:txBody>
          <a:bodyPr>
            <a:normAutofit/>
          </a:bodyPr>
          <a:lstStyle/>
          <a:p>
            <a:pPr marL="0" indent="0">
              <a:buSzTx/>
              <a:buNone/>
            </a:pPr>
            <a:r>
              <a:rPr lang="ru-RU" dirty="0"/>
              <a:t>По определению ДКА:</a:t>
            </a:r>
          </a:p>
          <a:p>
            <a:r>
              <a:rPr lang="ru-RU" dirty="0"/>
              <a:t>Одно начальное состояние </a:t>
            </a:r>
            <a:r>
              <a:rPr lang="en-US" dirty="0" smtClean="0"/>
              <a:t>S.</a:t>
            </a:r>
            <a:endParaRPr lang="ru-RU" dirty="0"/>
          </a:p>
          <a:p>
            <a:r>
              <a:rPr lang="ru-RU" dirty="0"/>
              <a:t>Из каждого состояния есть только один переход по одному символу или такой переход отсутствует. </a:t>
            </a:r>
          </a:p>
          <a:p>
            <a:endParaRPr lang="ru-RU" dirty="0"/>
          </a:p>
        </p:txBody>
      </p:sp>
      <p:pic>
        <p:nvPicPr>
          <p:cNvPr id="4" name="Рисунок 8" descr="Рисунок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81928" y="1330846"/>
            <a:ext cx="5871972" cy="526045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2801058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Заголовок 1"/>
          <p:cNvSpPr txBox="1">
            <a:spLocks noGrp="1"/>
          </p:cNvSpPr>
          <p:nvPr>
            <p:ph type="title"/>
          </p:nvPr>
        </p:nvSpPr>
        <p:spPr>
          <a:xfrm>
            <a:off x="673608" y="-329819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Примеры</a:t>
            </a:r>
          </a:p>
        </p:txBody>
      </p:sp>
      <p:sp>
        <p:nvSpPr>
          <p:cNvPr id="183" name="TextBox 10"/>
          <p:cNvSpPr txBox="1"/>
          <p:nvPr/>
        </p:nvSpPr>
        <p:spPr>
          <a:xfrm>
            <a:off x="0" y="3163824"/>
            <a:ext cx="6553200" cy="3977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500"/>
            </a:pPr>
            <a:r>
              <a:t>Цепочка: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a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 a b b a a b</a:t>
            </a:r>
          </a:p>
          <a:p>
            <a:pPr>
              <a:defRPr sz="1500"/>
            </a:pPr>
            <a:r>
              <a:t>1.Состояние S: Символ «a» -&gt; переход в Состояние B</a:t>
            </a:r>
          </a:p>
          <a:p>
            <a:pPr>
              <a:defRPr sz="15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a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a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 b b a a b</a:t>
            </a:r>
          </a:p>
          <a:p>
            <a:pPr>
              <a:defRPr sz="1500"/>
            </a:pPr>
            <a:r>
              <a:t>2. Состояние B: Символ «a» -&gt; переход в Состояние A</a:t>
            </a:r>
          </a:p>
          <a:p>
            <a:pPr>
              <a:defRPr sz="15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a a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b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 b a a b</a:t>
            </a:r>
          </a:p>
          <a:p>
            <a:pPr>
              <a:defRPr sz="1500"/>
            </a:pPr>
            <a:r>
              <a:t>3. Состояние A: Символ «b» -&gt; остались в Состоянии A</a:t>
            </a:r>
          </a:p>
          <a:p>
            <a:pPr>
              <a:defRPr sz="15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a a b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b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 a a b</a:t>
            </a:r>
          </a:p>
          <a:p>
            <a:pPr>
              <a:defRPr sz="1500"/>
            </a:pPr>
            <a:r>
              <a:t>4. Состояние A: Символ «b» -&gt; остались в Состоянии A</a:t>
            </a:r>
          </a:p>
          <a:p>
            <a:pPr>
              <a:defRPr sz="15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a a b b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a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a b</a:t>
            </a:r>
            <a:endParaRPr b="1">
              <a:solidFill>
                <a:srgbClr val="00B05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>
              <a:defRPr sz="1500"/>
            </a:pPr>
            <a:r>
              <a:t>5. Состояние A: Символ «a» -&gt; переход в Состояние (A,B)</a:t>
            </a:r>
          </a:p>
          <a:p>
            <a:pPr>
              <a:defRPr sz="15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a a b b a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 a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 b</a:t>
            </a:r>
          </a:p>
          <a:p>
            <a:pPr>
              <a:defRPr sz="1500"/>
            </a:pPr>
            <a:r>
              <a:t>6. Состояние (A,B): Символ «a» -&gt; переход в Состояние (A,B)</a:t>
            </a:r>
          </a:p>
          <a:p>
            <a:pPr>
              <a:defRPr sz="15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a a b b a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a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b</a:t>
            </a:r>
          </a:p>
          <a:p>
            <a:pPr>
              <a:defRPr sz="1500"/>
            </a:pPr>
            <a:r>
              <a:t>7. Состояние (A,B): Символ «b» -&gt; переход в Состояние (A,Z)</a:t>
            </a:r>
          </a:p>
          <a:p>
            <a:pPr>
              <a:defRPr sz="1500"/>
            </a:pPr>
            <a:r>
              <a:t>Пришли в конечное состояние и цепочка закончилась – строка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распознана</a:t>
            </a:r>
            <a:r>
              <a:t>.</a:t>
            </a:r>
          </a:p>
        </p:txBody>
      </p:sp>
      <p:sp>
        <p:nvSpPr>
          <p:cNvPr id="184" name="TextBox 13"/>
          <p:cNvSpPr txBox="1"/>
          <p:nvPr/>
        </p:nvSpPr>
        <p:spPr>
          <a:xfrm>
            <a:off x="6553200" y="2617301"/>
            <a:ext cx="6390202" cy="4663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500"/>
            </a:pPr>
            <a:r>
              <a:t>Цепочка: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a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 a b b a a b b</a:t>
            </a:r>
          </a:p>
          <a:p>
            <a:pPr>
              <a:defRPr sz="1500"/>
            </a:pPr>
            <a:r>
              <a:t>1.Состояние S: Символ «a» -&gt; переход в Состояние B</a:t>
            </a:r>
          </a:p>
          <a:p>
            <a:pPr>
              <a:defRPr sz="15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a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a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 b b a a b b</a:t>
            </a:r>
          </a:p>
          <a:p>
            <a:pPr>
              <a:defRPr sz="1500"/>
            </a:pPr>
            <a:r>
              <a:t>2. Состояние B: Символ «a» -&gt; переход в Состояние A</a:t>
            </a:r>
          </a:p>
          <a:p>
            <a:pPr>
              <a:defRPr sz="15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a a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b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 b a a b b</a:t>
            </a:r>
          </a:p>
          <a:p>
            <a:pPr>
              <a:defRPr sz="1500"/>
            </a:pPr>
            <a:r>
              <a:t>3. Состояние A: Символ «b» -&gt; остались в Состоянии A</a:t>
            </a:r>
          </a:p>
          <a:p>
            <a:pPr>
              <a:defRPr sz="15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a a b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b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 a a b b</a:t>
            </a:r>
          </a:p>
          <a:p>
            <a:pPr>
              <a:defRPr sz="1500"/>
            </a:pPr>
            <a:r>
              <a:t>4. Состояние A: Символ «b» -&gt; остались в Состоянии A</a:t>
            </a:r>
          </a:p>
          <a:p>
            <a:pPr>
              <a:defRPr sz="15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a a b b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a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a b b</a:t>
            </a:r>
            <a:endParaRPr b="1">
              <a:solidFill>
                <a:srgbClr val="00B05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>
              <a:defRPr sz="1500"/>
            </a:pPr>
            <a:r>
              <a:t>5. Состояние A: Символ «a» -&gt; переход в Состояние (A,B)</a:t>
            </a:r>
          </a:p>
          <a:p>
            <a:pPr>
              <a:defRPr sz="15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a a b b a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 a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 b b</a:t>
            </a:r>
          </a:p>
          <a:p>
            <a:pPr>
              <a:defRPr sz="1500"/>
            </a:pPr>
            <a:r>
              <a:t>6. Состояние (A,B): Символ «a» -&gt; переход в Состояние (A,B)</a:t>
            </a:r>
          </a:p>
          <a:p>
            <a:pPr>
              <a:defRPr sz="15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a a b b a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a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b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b</a:t>
            </a:r>
          </a:p>
          <a:p>
            <a:pPr>
              <a:defRPr sz="1500"/>
            </a:pPr>
            <a:r>
              <a:t>7. Состояние (A,B): Символ «b» -&gt; переход в Состояние (A,Z)</a:t>
            </a:r>
          </a:p>
          <a:p>
            <a:pPr>
              <a:defRPr sz="15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a a b b a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a b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 b</a:t>
            </a:r>
          </a:p>
          <a:p>
            <a:pPr>
              <a:defRPr sz="1500" b="1">
                <a:latin typeface="+mn-lt"/>
                <a:ea typeface="+mn-ea"/>
                <a:cs typeface="+mn-cs"/>
                <a:sym typeface="Helvetica"/>
              </a:defRPr>
            </a:pPr>
            <a:r>
              <a:t>8. </a:t>
            </a:r>
            <a:r>
              <a:rPr b="0">
                <a:latin typeface="+mj-lt"/>
                <a:ea typeface="+mj-ea"/>
                <a:cs typeface="+mj-cs"/>
                <a:sym typeface="Calibri"/>
              </a:rPr>
              <a:t>Состояние (A,Z): Символ «b» -&gt; переход в Состояние A</a:t>
            </a:r>
          </a:p>
          <a:p>
            <a:pPr>
              <a:defRPr sz="1500"/>
            </a:pPr>
            <a:r>
              <a:t>Не пришли в конечное состояние и цепочка закончилась – строка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не распознана.</a:t>
            </a:r>
          </a:p>
          <a:p>
            <a:pPr>
              <a:defRPr sz="1500"/>
            </a:pPr>
            <a:endParaRPr b="1">
              <a:latin typeface="+mn-lt"/>
              <a:ea typeface="+mn-ea"/>
              <a:cs typeface="+mn-cs"/>
              <a:sym typeface="Helvetica"/>
            </a:endParaRPr>
          </a:p>
        </p:txBody>
      </p:sp>
      <p:graphicFrame>
        <p:nvGraphicFramePr>
          <p:cNvPr id="185" name="Таблица 4"/>
          <p:cNvGraphicFramePr/>
          <p:nvPr/>
        </p:nvGraphicFramePr>
        <p:xfrm>
          <a:off x="9098211" y="2"/>
          <a:ext cx="2587821" cy="2909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62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26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26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57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Q’</a:t>
                      </a:r>
                    </a:p>
                  </a:txBody>
                  <a:tcPr marL="34617" marR="34617" marT="34617" marB="34617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a</a:t>
                      </a:r>
                    </a:p>
                  </a:txBody>
                  <a:tcPr marL="34617" marR="34617" marT="34617" marB="34617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b</a:t>
                      </a:r>
                    </a:p>
                  </a:txBody>
                  <a:tcPr marL="34617" marR="34617" marT="34617" marB="34617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7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S</a:t>
                      </a:r>
                    </a:p>
                  </a:txBody>
                  <a:tcPr marL="34617" marR="34617" marT="34617" marB="34617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B</a:t>
                      </a:r>
                    </a:p>
                  </a:txBody>
                  <a:tcPr marL="34617" marR="34617" marT="34617" marB="34617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ø</a:t>
                      </a:r>
                    </a:p>
                  </a:txBody>
                  <a:tcPr marL="34617" marR="34617" marT="34617" marB="34617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7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B</a:t>
                      </a:r>
                    </a:p>
                  </a:txBody>
                  <a:tcPr marL="34617" marR="34617" marT="34617" marB="34617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A</a:t>
                      </a:r>
                    </a:p>
                  </a:txBody>
                  <a:tcPr marL="34617" marR="34617" marT="34617" marB="34617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Z</a:t>
                      </a:r>
                    </a:p>
                  </a:txBody>
                  <a:tcPr marL="34617" marR="34617" marT="34617" marB="34617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7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A</a:t>
                      </a:r>
                    </a:p>
                  </a:txBody>
                  <a:tcPr marL="34617" marR="34617" marT="34617" marB="34617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(A, B)</a:t>
                      </a:r>
                    </a:p>
                  </a:txBody>
                  <a:tcPr marL="34617" marR="34617" marT="34617" marB="34617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A</a:t>
                      </a:r>
                    </a:p>
                  </a:txBody>
                  <a:tcPr marL="34617" marR="34617" marT="34617" marB="34617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7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Z</a:t>
                      </a:r>
                    </a:p>
                  </a:txBody>
                  <a:tcPr marL="34617" marR="34617" marT="34617" marB="34617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ø</a:t>
                      </a:r>
                    </a:p>
                  </a:txBody>
                  <a:tcPr marL="34617" marR="34617" marT="34617" marB="34617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ø</a:t>
                      </a:r>
                    </a:p>
                  </a:txBody>
                  <a:tcPr marL="34617" marR="34617" marT="34617" marB="34617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7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(A, B)</a:t>
                      </a:r>
                    </a:p>
                  </a:txBody>
                  <a:tcPr marL="34617" marR="34617" marT="34617" marB="34617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(A, B)</a:t>
                      </a:r>
                    </a:p>
                  </a:txBody>
                  <a:tcPr marL="34617" marR="34617" marT="34617" marB="34617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(A, Z)</a:t>
                      </a:r>
                    </a:p>
                  </a:txBody>
                  <a:tcPr marL="34617" marR="34617" marT="34617" marB="34617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7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(A, Z)</a:t>
                      </a:r>
                    </a:p>
                  </a:txBody>
                  <a:tcPr marL="34617" marR="34617" marT="34617" marB="34617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(A, B)</a:t>
                      </a:r>
                    </a:p>
                  </a:txBody>
                  <a:tcPr marL="34617" marR="34617" marT="34617" marB="34617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700"/>
                        <a:t>A</a:t>
                      </a:r>
                    </a:p>
                  </a:txBody>
                  <a:tcPr marL="34617" marR="34617" marT="34617" marB="34617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86" name="Рисунок 14" descr="Рисунок 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855" y="0"/>
            <a:ext cx="3531614" cy="31638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Заголовок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Примеры цепочек</a:t>
            </a:r>
          </a:p>
        </p:txBody>
      </p:sp>
      <p:sp>
        <p:nvSpPr>
          <p:cNvPr id="97" name="Текст 2"/>
          <p:cNvSpPr txBox="1">
            <a:spLocks noGrp="1"/>
          </p:cNvSpPr>
          <p:nvPr>
            <p:ph type="body" sz="half" idx="1"/>
          </p:nvPr>
        </p:nvSpPr>
        <p:spPr>
          <a:xfrm>
            <a:off x="838199" y="1825625"/>
            <a:ext cx="4794117" cy="4351338"/>
          </a:xfrm>
          <a:prstGeom prst="rect">
            <a:avLst/>
          </a:prstGeom>
        </p:spPr>
        <p:txBody>
          <a:bodyPr/>
          <a:lstStyle/>
          <a:p>
            <a:pPr marL="0" indent="0" algn="just">
              <a:buSzTx/>
              <a:buNone/>
            </a:pPr>
            <a:r>
              <a:t>Удовлетворяющие условию задачи:</a:t>
            </a:r>
          </a:p>
          <a:p>
            <a:r>
              <a:t>111</a:t>
            </a:r>
          </a:p>
          <a:p>
            <a:r>
              <a:t>1011, 1111</a:t>
            </a:r>
          </a:p>
          <a:p>
            <a:r>
              <a:t>100010101011</a:t>
            </a:r>
          </a:p>
          <a:p>
            <a:r>
              <a:t>1…11, где … - любая последовательность из 0 и 1</a:t>
            </a:r>
          </a:p>
        </p:txBody>
      </p:sp>
      <p:sp>
        <p:nvSpPr>
          <p:cNvPr id="98" name="Текст 2"/>
          <p:cNvSpPr txBox="1"/>
          <p:nvPr/>
        </p:nvSpPr>
        <p:spPr>
          <a:xfrm>
            <a:off x="6096000" y="1825625"/>
            <a:ext cx="513311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z="2800"/>
            </a:pPr>
            <a:r>
              <a:t>Не удовлетворяющие условию задачи: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t>011 (неверный префикс)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t>1010, 1110 (неверный суффикс)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t>11 (недостаточная длина)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800"/>
            </a:pPr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Построение РВ</a:t>
            </a:r>
          </a:p>
        </p:txBody>
      </p:sp>
      <p:sp>
        <p:nvSpPr>
          <p:cNvPr id="101" name="Текст 2"/>
          <p:cNvSpPr txBox="1">
            <a:spLocks noGrp="1"/>
          </p:cNvSpPr>
          <p:nvPr>
            <p:ph type="body" idx="1"/>
          </p:nvPr>
        </p:nvSpPr>
        <p:spPr>
          <a:xfrm>
            <a:off x="838200" y="1235414"/>
            <a:ext cx="10515600" cy="512647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Построим РВ для цепочек вида 1…11:	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1</a:t>
            </a:r>
            <a:r>
              <a:rPr b="1" baseline="30000">
                <a:latin typeface="+mn-lt"/>
                <a:ea typeface="+mn-ea"/>
                <a:cs typeface="+mn-cs"/>
                <a:sym typeface="Helvetica"/>
              </a:rPr>
              <a:t>.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(0 | 1)</a:t>
            </a:r>
            <a:r>
              <a:rPr b="1" baseline="30000">
                <a:latin typeface="+mn-lt"/>
                <a:ea typeface="+mn-ea"/>
                <a:cs typeface="+mn-cs"/>
                <a:sym typeface="Helvetica"/>
              </a:rPr>
              <a:t>*.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11 </a:t>
            </a:r>
          </a:p>
          <a:p>
            <a:pPr>
              <a:buFontTx/>
              <a:buChar char="-"/>
            </a:pPr>
            <a:r>
              <a:t>конкатенация цепочки 1 с неотрицательной итерацией объединения цепочек (0 | 1)</a:t>
            </a:r>
            <a:r>
              <a:rPr baseline="30000"/>
              <a:t>* </a:t>
            </a:r>
            <a:r>
              <a:t>и с цепочкой 11;</a:t>
            </a:r>
          </a:p>
          <a:p>
            <a:pPr>
              <a:buFontTx/>
              <a:buChar char="-"/>
            </a:pPr>
            <a:endParaRPr/>
          </a:p>
          <a:p>
            <a:pPr marL="0" indent="0">
              <a:buSzTx/>
              <a:buNone/>
            </a:pPr>
            <a:r>
              <a:t>Между префиксом 1 и суффиксом 11 может быть бесконечное число нулей и единиц или пустая цепочка, поэтому используется неотрицательная итерация (0 | 1)*.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Заголовок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Построение ДКА</a:t>
            </a:r>
          </a:p>
        </p:txBody>
      </p:sp>
      <p:sp>
        <p:nvSpPr>
          <p:cNvPr id="104" name="Текст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Построим детерминированный конечный автомат (ДКА), где:</a:t>
            </a:r>
          </a:p>
          <a:p>
            <a:pPr marL="0" indent="0">
              <a:buSzTx/>
              <a:buNone/>
            </a:pPr>
            <a:r>
              <a:t>M = {Σ, Q, A, F, δ}</a:t>
            </a:r>
          </a:p>
          <a:p>
            <a:pPr marL="0" indent="0">
              <a:buSzTx/>
              <a:buNone/>
            </a:pPr>
            <a:r>
              <a:t>Σ = {0, 1} – входной алфавит</a:t>
            </a:r>
          </a:p>
          <a:p>
            <a:pPr marL="0" indent="0">
              <a:buSzTx/>
              <a:buNone/>
            </a:pPr>
            <a:r>
              <a:t>Q = {A, B, C, D} – множество состояний</a:t>
            </a:r>
          </a:p>
          <a:p>
            <a:pPr marL="0" indent="0">
              <a:buSzTx/>
              <a:buNone/>
            </a:pPr>
            <a:r>
              <a:t>A – начальное состояние</a:t>
            </a:r>
          </a:p>
          <a:p>
            <a:pPr marL="0" indent="0">
              <a:buSzTx/>
              <a:buNone/>
            </a:pPr>
            <a:r>
              <a:t>F = {D} – множество финальных состояний</a:t>
            </a:r>
          </a:p>
          <a:p>
            <a:pPr marL="0" indent="0">
              <a:buSzTx/>
              <a:buNone/>
            </a:pPr>
            <a:r>
              <a:t>δ – функция переходов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Заголовок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Таблица переходов</a:t>
            </a:r>
          </a:p>
        </p:txBody>
      </p:sp>
      <p:sp>
        <p:nvSpPr>
          <p:cNvPr id="107" name="Прямоугольник 5"/>
          <p:cNvSpPr txBox="1"/>
          <p:nvPr/>
        </p:nvSpPr>
        <p:spPr>
          <a:xfrm>
            <a:off x="883920" y="1315528"/>
            <a:ext cx="9893170" cy="760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just">
              <a:defRPr sz="2400"/>
            </a:pPr>
            <a:r>
              <a:t>Составим таблицу состояний и построим ДКА по РВ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1</a:t>
            </a:r>
            <a:r>
              <a:rPr b="1" baseline="30000">
                <a:latin typeface="+mn-lt"/>
                <a:ea typeface="+mn-ea"/>
                <a:cs typeface="+mn-cs"/>
                <a:sym typeface="Helvetica"/>
              </a:rPr>
              <a:t>.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(0 | 1)</a:t>
            </a:r>
            <a:r>
              <a:rPr b="1" baseline="30000">
                <a:latin typeface="+mn-lt"/>
                <a:ea typeface="+mn-ea"/>
                <a:cs typeface="+mn-cs"/>
                <a:sym typeface="Helvetica"/>
              </a:rPr>
              <a:t>*.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11.</a:t>
            </a:r>
          </a:p>
          <a:p>
            <a:pPr algn="just">
              <a:defRPr sz="2400"/>
            </a:pPr>
            <a:r>
              <a:t> </a:t>
            </a:r>
          </a:p>
        </p:txBody>
      </p:sp>
      <p:pic>
        <p:nvPicPr>
          <p:cNvPr id="10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44988" y="2324892"/>
            <a:ext cx="7097125" cy="34147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Рисунок 2" descr="Рисунок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8200" y="2146524"/>
            <a:ext cx="3686175" cy="40671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Рисунок 3" descr="Рисунок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15311" y="4631054"/>
            <a:ext cx="1095376" cy="7048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29830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Обоснование</a:t>
            </a:r>
            <a:r>
              <a:rPr dirty="0"/>
              <a:t> </a:t>
            </a:r>
            <a:r>
              <a:rPr dirty="0" err="1"/>
              <a:t>детерминированности</a:t>
            </a:r>
            <a:r>
              <a:rPr dirty="0"/>
              <a:t> КА</a:t>
            </a:r>
          </a:p>
        </p:txBody>
      </p:sp>
      <p:sp>
        <p:nvSpPr>
          <p:cNvPr id="113" name="Текст 2"/>
          <p:cNvSpPr txBox="1">
            <a:spLocks noGrp="1"/>
          </p:cNvSpPr>
          <p:nvPr>
            <p:ph type="body" sz="half" idx="1"/>
          </p:nvPr>
        </p:nvSpPr>
        <p:spPr>
          <a:xfrm>
            <a:off x="838200" y="1298303"/>
            <a:ext cx="10515600" cy="213069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определению</a:t>
            </a:r>
            <a:r>
              <a:rPr dirty="0"/>
              <a:t> ДКА:</a:t>
            </a:r>
          </a:p>
          <a:p>
            <a:r>
              <a:rPr dirty="0" err="1"/>
              <a:t>Одно</a:t>
            </a:r>
            <a:r>
              <a:rPr dirty="0"/>
              <a:t> </a:t>
            </a:r>
            <a:r>
              <a:rPr dirty="0" err="1"/>
              <a:t>начальное</a:t>
            </a:r>
            <a:r>
              <a:rPr dirty="0"/>
              <a:t> </a:t>
            </a:r>
            <a:r>
              <a:rPr dirty="0" err="1"/>
              <a:t>состояние</a:t>
            </a:r>
            <a:r>
              <a:rPr dirty="0"/>
              <a:t> A</a:t>
            </a:r>
          </a:p>
          <a:p>
            <a:r>
              <a:rPr dirty="0" err="1"/>
              <a:t>Из</a:t>
            </a:r>
            <a:r>
              <a:rPr dirty="0"/>
              <a:t> </a:t>
            </a:r>
            <a:r>
              <a:rPr dirty="0" err="1"/>
              <a:t>каждого</a:t>
            </a:r>
            <a:r>
              <a:rPr dirty="0"/>
              <a:t> </a:t>
            </a:r>
            <a:r>
              <a:rPr dirty="0" err="1"/>
              <a:t>состояния</a:t>
            </a:r>
            <a:r>
              <a:rPr dirty="0"/>
              <a:t> </a:t>
            </a:r>
            <a:r>
              <a:rPr dirty="0" err="1"/>
              <a:t>есть</a:t>
            </a:r>
            <a:r>
              <a:rPr dirty="0"/>
              <a:t> </a:t>
            </a:r>
            <a:r>
              <a:rPr dirty="0" err="1"/>
              <a:t>только</a:t>
            </a:r>
            <a:r>
              <a:rPr dirty="0"/>
              <a:t> </a:t>
            </a:r>
            <a:r>
              <a:rPr dirty="0" err="1"/>
              <a:t>один</a:t>
            </a:r>
            <a:r>
              <a:rPr dirty="0"/>
              <a:t> </a:t>
            </a:r>
            <a:r>
              <a:rPr dirty="0" err="1"/>
              <a:t>переход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одному</a:t>
            </a:r>
            <a:r>
              <a:rPr dirty="0"/>
              <a:t> </a:t>
            </a:r>
            <a:r>
              <a:rPr dirty="0" err="1"/>
              <a:t>символу</a:t>
            </a:r>
            <a:r>
              <a:rPr dirty="0"/>
              <a:t> </a:t>
            </a:r>
            <a:r>
              <a:rPr dirty="0" err="1"/>
              <a:t>или</a:t>
            </a:r>
            <a:r>
              <a:rPr dirty="0"/>
              <a:t> </a:t>
            </a:r>
            <a:r>
              <a:rPr dirty="0" err="1"/>
              <a:t>такой</a:t>
            </a:r>
            <a:r>
              <a:rPr dirty="0"/>
              <a:t> </a:t>
            </a:r>
            <a:r>
              <a:rPr dirty="0" err="1"/>
              <a:t>переход</a:t>
            </a:r>
            <a:r>
              <a:rPr dirty="0"/>
              <a:t> </a:t>
            </a:r>
            <a:r>
              <a:rPr dirty="0" err="1"/>
              <a:t>отсутствует</a:t>
            </a:r>
            <a:r>
              <a:rPr dirty="0"/>
              <a:t>. </a:t>
            </a:r>
          </a:p>
        </p:txBody>
      </p:sp>
      <p:pic>
        <p:nvPicPr>
          <p:cNvPr id="11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41707" y="3443284"/>
            <a:ext cx="7097125" cy="34147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-4425"/>
            <a:ext cx="10515600" cy="685462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r>
              <a:t>Обоснование верности ДКА</a:t>
            </a:r>
          </a:p>
        </p:txBody>
      </p:sp>
      <p:sp>
        <p:nvSpPr>
          <p:cNvPr id="117" name="Текст 2"/>
          <p:cNvSpPr txBox="1">
            <a:spLocks noGrp="1"/>
          </p:cNvSpPr>
          <p:nvPr>
            <p:ph type="body" sz="half" idx="1"/>
          </p:nvPr>
        </p:nvSpPr>
        <p:spPr>
          <a:xfrm>
            <a:off x="838200" y="710320"/>
            <a:ext cx="10515600" cy="2889781"/>
          </a:xfrm>
          <a:prstGeom prst="rect">
            <a:avLst/>
          </a:prstGeom>
        </p:spPr>
        <p:txBody>
          <a:bodyPr/>
          <a:lstStyle/>
          <a:p>
            <a:pPr marL="514350" indent="-514350">
              <a:buFontTx/>
              <a:buAutoNum type="arabicParenR"/>
              <a:defRPr sz="2200"/>
            </a:pPr>
            <a:r>
              <a:t>Для гарантии наличия префикса 1 у входной строки был создан переход из состояния ‘A’ -&gt; ‘B’ по символу 1. </a:t>
            </a:r>
          </a:p>
          <a:p>
            <a:pPr marL="514350" indent="-514350">
              <a:buFontTx/>
              <a:buAutoNum type="arabicParenR"/>
              <a:defRPr sz="2200"/>
            </a:pPr>
            <a:r>
              <a:t>Автомат переходит в состояние ‘C’, когда суффикс строки равен 1. </a:t>
            </a:r>
          </a:p>
          <a:p>
            <a:pPr marL="514350" indent="-514350">
              <a:buFontTx/>
              <a:buAutoNum type="arabicParenR"/>
              <a:defRPr sz="2200"/>
            </a:pPr>
            <a:r>
              <a:t>Для гарантии наличия суффикса 11 у входной строки был создан переход из состояния ‘C’ -&gt; ‘D’ по символу 1, а также переход ‘D’ -&gt; ‘D’ по символу 1.</a:t>
            </a:r>
          </a:p>
          <a:p>
            <a:pPr marL="514350" indent="-514350">
              <a:buFontTx/>
              <a:buAutoNum type="arabicParenR"/>
              <a:defRPr sz="2200"/>
            </a:pPr>
            <a:r>
              <a:t>Автомат находится в состоянии ‘B’ для всех символов строки между префиксом 1 и суффиксом 11. </a:t>
            </a:r>
          </a:p>
        </p:txBody>
      </p:sp>
      <p:pic>
        <p:nvPicPr>
          <p:cNvPr id="11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79969" y="3570816"/>
            <a:ext cx="6832061" cy="32871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Заголовок 1"/>
          <p:cNvSpPr txBox="1">
            <a:spLocks noGrp="1"/>
          </p:cNvSpPr>
          <p:nvPr>
            <p:ph type="title"/>
          </p:nvPr>
        </p:nvSpPr>
        <p:spPr>
          <a:xfrm>
            <a:off x="673608" y="-329819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Примеры</a:t>
            </a:r>
          </a:p>
        </p:txBody>
      </p:sp>
      <p:pic>
        <p:nvPicPr>
          <p:cNvPr id="121" name="Рисунок 9" descr="Рисунок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208" y="552610"/>
            <a:ext cx="5658412" cy="2450433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TextBox 10"/>
          <p:cNvSpPr txBox="1"/>
          <p:nvPr/>
        </p:nvSpPr>
        <p:spPr>
          <a:xfrm>
            <a:off x="150112" y="2960128"/>
            <a:ext cx="5793489" cy="3835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900"/>
            </a:pPr>
            <a:r>
              <a:t>Цепочка: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1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 1 0 1 1</a:t>
            </a:r>
          </a:p>
          <a:p>
            <a:pPr>
              <a:defRPr sz="1900"/>
            </a:pPr>
            <a:r>
              <a:t>1.Состояние А: Символ «1» -&gt; переход в Состояние  B</a:t>
            </a:r>
          </a:p>
          <a:p>
            <a:pPr>
              <a:defRPr sz="19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1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1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0 1 1</a:t>
            </a:r>
          </a:p>
          <a:p>
            <a:pPr>
              <a:defRPr sz="1900"/>
            </a:pPr>
            <a:r>
              <a:t>2. Состояние B: Символ «1» -&gt; переход в Состояние С</a:t>
            </a:r>
          </a:p>
          <a:p>
            <a:pPr>
              <a:defRPr sz="19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1 1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0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 1 1</a:t>
            </a:r>
          </a:p>
          <a:p>
            <a:pPr>
              <a:defRPr sz="1900"/>
            </a:pPr>
            <a:r>
              <a:t>3. Состояние С: Символ «0» -&gt; переход в Состояние В</a:t>
            </a:r>
          </a:p>
          <a:p>
            <a:pPr>
              <a:defRPr sz="19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1 1 0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1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 1</a:t>
            </a:r>
          </a:p>
          <a:p>
            <a:pPr>
              <a:defRPr sz="1900"/>
            </a:pPr>
            <a:r>
              <a:t>4. Состояние В: Символ «1» -&gt; переход в Состояние С</a:t>
            </a:r>
          </a:p>
          <a:p>
            <a:pPr>
              <a:defRPr sz="19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1 1 0 1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1</a:t>
            </a:r>
            <a:endParaRPr>
              <a:solidFill>
                <a:srgbClr val="00B050"/>
              </a:solidFill>
            </a:endParaRPr>
          </a:p>
          <a:p>
            <a:pPr>
              <a:defRPr sz="1900"/>
            </a:pPr>
            <a:r>
              <a:t>5. Состояние С: Символ «1» -&gt; переход в Состояние D</a:t>
            </a:r>
          </a:p>
          <a:p>
            <a:pPr>
              <a:defRPr sz="1900"/>
            </a:pPr>
            <a:r>
              <a:t>Пришли в конечное состояние и цепочка закончилась – строка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распознана</a:t>
            </a:r>
            <a:r>
              <a:t>.</a:t>
            </a:r>
          </a:p>
        </p:txBody>
      </p:sp>
      <p:pic>
        <p:nvPicPr>
          <p:cNvPr id="123" name="Рисунок 11" descr="Рисунок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26527" y="10142"/>
            <a:ext cx="2790825" cy="30792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Рисунок 12" descr="Рисунок 1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989844" y="1263484"/>
            <a:ext cx="829316" cy="533647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TextBox 13"/>
          <p:cNvSpPr txBox="1"/>
          <p:nvPr/>
        </p:nvSpPr>
        <p:spPr>
          <a:xfrm>
            <a:off x="6107474" y="2960128"/>
            <a:ext cx="5824730" cy="3543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900"/>
            </a:pPr>
            <a:r>
              <a:t>Цепочка: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1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 1 0 0 0  </a:t>
            </a:r>
          </a:p>
          <a:p>
            <a:pPr>
              <a:defRPr sz="1900"/>
            </a:pPr>
            <a:r>
              <a:t>1.Состояние А: Символ «1» -&gt; переход в Состояние  B</a:t>
            </a:r>
          </a:p>
          <a:p>
            <a:pPr>
              <a:defRPr sz="19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1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1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0 0 0</a:t>
            </a:r>
          </a:p>
          <a:p>
            <a:pPr>
              <a:defRPr sz="1900"/>
            </a:pPr>
            <a:r>
              <a:t>2. Состояние B: Символ «1» -&gt; переход в Состояние С</a:t>
            </a:r>
          </a:p>
          <a:p>
            <a:pPr>
              <a:defRPr sz="19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1 1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0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 0 0</a:t>
            </a:r>
          </a:p>
          <a:p>
            <a:pPr>
              <a:defRPr sz="1900"/>
            </a:pPr>
            <a:r>
              <a:t>3. Состояние С: Символ «0» -&gt; переход в Состояние В</a:t>
            </a:r>
          </a:p>
          <a:p>
            <a:pPr>
              <a:defRPr sz="19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1 1 0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0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 0</a:t>
            </a:r>
          </a:p>
          <a:p>
            <a:pPr>
              <a:defRPr sz="1900"/>
            </a:pPr>
            <a:r>
              <a:t>4. Состояние В: Символ «0» -&gt; остались в Состоянии В</a:t>
            </a:r>
          </a:p>
          <a:p>
            <a:pPr>
              <a:defRPr sz="1900"/>
            </a:pPr>
            <a:r>
              <a:t>Цепочка: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1 1 0 0 </a:t>
            </a:r>
            <a:r>
              <a:rPr b="1">
                <a:solidFill>
                  <a:srgbClr val="00B050"/>
                </a:solidFill>
                <a:latin typeface="+mn-lt"/>
                <a:ea typeface="+mn-ea"/>
                <a:cs typeface="+mn-cs"/>
                <a:sym typeface="Helvetica"/>
              </a:rPr>
              <a:t>0</a:t>
            </a:r>
            <a:endParaRPr>
              <a:solidFill>
                <a:srgbClr val="00B050"/>
              </a:solidFill>
            </a:endParaRPr>
          </a:p>
          <a:p>
            <a:pPr>
              <a:defRPr sz="1900"/>
            </a:pPr>
            <a:r>
              <a:t>5. Состояние В: Символ «0» -&gt; остались в Состояние В</a:t>
            </a:r>
          </a:p>
          <a:p>
            <a:pPr>
              <a:defRPr sz="1900"/>
            </a:pPr>
            <a:r>
              <a:t>Не пришли в конечное состояние и цепочка закончилась – строка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не распознана</a:t>
            </a:r>
            <a:r>
              <a:t>.</a:t>
            </a:r>
          </a:p>
        </p:txBody>
      </p:sp>
      <p:pic>
        <p:nvPicPr>
          <p:cNvPr id="126" name="Рисунок 2" descr="Рисунок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989844" y="1883648"/>
            <a:ext cx="829316" cy="5336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1902</Words>
  <Application>Microsoft Office PowerPoint</Application>
  <PresentationFormat>Широкоэкранный</PresentationFormat>
  <Paragraphs>396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Helvetica</vt:lpstr>
      <vt:lpstr>Тема Office</vt:lpstr>
      <vt:lpstr>Решение задачи на построение РВ и КА</vt:lpstr>
      <vt:lpstr>Задание 7.2(f)</vt:lpstr>
      <vt:lpstr>Примеры цепочек</vt:lpstr>
      <vt:lpstr>Построение РВ</vt:lpstr>
      <vt:lpstr>Построение ДКА</vt:lpstr>
      <vt:lpstr>Таблица переходов</vt:lpstr>
      <vt:lpstr>Обоснование детерминированности КА</vt:lpstr>
      <vt:lpstr>Обоснование верности ДКА</vt:lpstr>
      <vt:lpstr>Примеры</vt:lpstr>
      <vt:lpstr>Задание 7.4(d)</vt:lpstr>
      <vt:lpstr>Решение</vt:lpstr>
      <vt:lpstr>Алгоритм конструкции подмножеств</vt:lpstr>
      <vt:lpstr>Пример работы алгоритма</vt:lpstr>
      <vt:lpstr>Пример работы алгоритма</vt:lpstr>
      <vt:lpstr>Пример работы алгоритма</vt:lpstr>
      <vt:lpstr>Пример работы алгоритма</vt:lpstr>
      <vt:lpstr>Пример работы алгоритма</vt:lpstr>
      <vt:lpstr>Пример работы алгоритма</vt:lpstr>
      <vt:lpstr>Результат работы алгоритма</vt:lpstr>
      <vt:lpstr>Обоснование детерминированности КА </vt:lpstr>
      <vt:lpstr>Примеры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Решение задачи на построение РВ и КА</dc:title>
  <dc:creator>daniil</dc:creator>
  <cp:lastModifiedBy>daniil</cp:lastModifiedBy>
  <cp:revision>4</cp:revision>
  <dcterms:modified xsi:type="dcterms:W3CDTF">2021-01-19T16:11:25Z</dcterms:modified>
</cp:coreProperties>
</file>