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765C2B-CC93-44A0-A6E7-BA402E4F76E0}" v="7" dt="2021-01-22T20:09:33.66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93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0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1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73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Текст 3"/>
          <p:cNvSpPr>
            <a:spLocks noGrp="1"/>
          </p:cNvSpPr>
          <p:nvPr>
            <p:ph type="body" sz="quarter" idx="21"/>
          </p:nvPr>
        </p:nvSpPr>
        <p:spPr>
          <a:xfrm>
            <a:off x="839783" y="2057400"/>
            <a:ext cx="393224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83" name="Рисунок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Заголовок 1"/>
          <p:cNvSpPr txBox="1">
            <a:spLocks noGrp="1"/>
          </p:cNvSpPr>
          <p:nvPr>
            <p:ph type="ctrTitle"/>
          </p:nvPr>
        </p:nvSpPr>
        <p:spPr>
          <a:xfrm>
            <a:off x="1924381" y="2015602"/>
            <a:ext cx="8874205" cy="1337319"/>
          </a:xfrm>
          <a:prstGeom prst="rect">
            <a:avLst/>
          </a:prstGeom>
        </p:spPr>
        <p:txBody>
          <a:bodyPr/>
          <a:lstStyle>
            <a:lvl1pPr defTabSz="646296">
              <a:defRPr sz="4100"/>
            </a:lvl1pPr>
          </a:lstStyle>
          <a:p>
            <a:r>
              <a:t>№3. Решение задач на построение БНФ</a:t>
            </a:r>
          </a:p>
        </p:txBody>
      </p:sp>
      <p:sp>
        <p:nvSpPr>
          <p:cNvPr id="113" name="Подзаголовок 2"/>
          <p:cNvSpPr txBox="1">
            <a:spLocks noGrp="1"/>
          </p:cNvSpPr>
          <p:nvPr>
            <p:ph type="subTitle" sz="half" idx="1"/>
          </p:nvPr>
        </p:nvSpPr>
        <p:spPr>
          <a:xfrm>
            <a:off x="6861560" y="3507239"/>
            <a:ext cx="6647779" cy="2609259"/>
          </a:xfrm>
          <a:prstGeom prst="rect">
            <a:avLst/>
          </a:prstGeom>
        </p:spPr>
        <p:txBody>
          <a:bodyPr/>
          <a:lstStyle/>
          <a:p>
            <a:pPr defTabSz="704087">
              <a:spcBef>
                <a:spcPts val="700"/>
              </a:spcBef>
              <a:defRPr sz="1300" i="1">
                <a:latin typeface="+mj-lt"/>
                <a:ea typeface="+mj-ea"/>
                <a:cs typeface="+mj-cs"/>
                <a:sym typeface="Helvetica"/>
              </a:defRPr>
            </a:pPr>
            <a:endParaRPr/>
          </a:p>
          <a:p>
            <a:pPr defTabSz="704087">
              <a:spcBef>
                <a:spcPts val="700"/>
              </a:spcBef>
              <a:defRPr sz="1300" i="1">
                <a:latin typeface="+mj-lt"/>
                <a:ea typeface="+mj-ea"/>
                <a:cs typeface="+mj-cs"/>
                <a:sym typeface="Helvetica"/>
              </a:defRPr>
            </a:pPr>
            <a:r>
              <a:t>Преподаватель: </a:t>
            </a:r>
          </a:p>
          <a:p>
            <a:pPr defTabSz="704087">
              <a:spcBef>
                <a:spcPts val="700"/>
              </a:spcBef>
              <a:defRPr sz="1300" i="1">
                <a:latin typeface="+mj-lt"/>
                <a:ea typeface="+mj-ea"/>
                <a:cs typeface="+mj-cs"/>
                <a:sym typeface="Helvetica"/>
              </a:defRPr>
            </a:pPr>
            <a:r>
              <a:t>Корзун Дмитрий Жоржевич   </a:t>
            </a:r>
          </a:p>
          <a:p>
            <a:pPr defTabSz="704087">
              <a:spcBef>
                <a:spcPts val="700"/>
              </a:spcBef>
              <a:defRPr sz="1300" i="1">
                <a:latin typeface="+mj-lt"/>
                <a:ea typeface="+mj-ea"/>
                <a:cs typeface="+mj-cs"/>
                <a:sym typeface="Helvetica"/>
              </a:defRPr>
            </a:pPr>
            <a:r>
              <a:t>Команда D:</a:t>
            </a:r>
          </a:p>
          <a:p>
            <a:pPr defTabSz="704087">
              <a:spcBef>
                <a:spcPts val="700"/>
              </a:spcBef>
              <a:defRPr sz="1300" i="1">
                <a:latin typeface="+mj-lt"/>
                <a:ea typeface="+mj-ea"/>
                <a:cs typeface="+mj-cs"/>
                <a:sym typeface="Helvetica"/>
              </a:defRPr>
            </a:pPr>
            <a:r>
              <a:t>1. Александр Чернышов</a:t>
            </a:r>
          </a:p>
          <a:p>
            <a:pPr defTabSz="704087">
              <a:spcBef>
                <a:spcPts val="700"/>
              </a:spcBef>
              <a:defRPr sz="1300" i="1">
                <a:latin typeface="+mj-lt"/>
                <a:ea typeface="+mj-ea"/>
                <a:cs typeface="+mj-cs"/>
                <a:sym typeface="Helvetica"/>
              </a:defRPr>
            </a:pPr>
            <a:r>
              <a:t>2. Игорь Михайлов</a:t>
            </a:r>
          </a:p>
          <a:p>
            <a:pPr defTabSz="704087">
              <a:spcBef>
                <a:spcPts val="700"/>
              </a:spcBef>
              <a:defRPr sz="1300" i="1">
                <a:latin typeface="+mj-lt"/>
                <a:ea typeface="+mj-ea"/>
                <a:cs typeface="+mj-cs"/>
                <a:sym typeface="Helvetica"/>
              </a:defRPr>
            </a:pPr>
            <a:r>
              <a:t>3. Даниил Луценко</a:t>
            </a:r>
          </a:p>
          <a:p>
            <a:pPr defTabSz="704087">
              <a:spcBef>
                <a:spcPts val="700"/>
              </a:spcBef>
              <a:defRPr sz="1300" i="1">
                <a:latin typeface="+mj-lt"/>
                <a:ea typeface="+mj-ea"/>
                <a:cs typeface="+mj-cs"/>
                <a:sym typeface="Helvetica"/>
              </a:defRPr>
            </a:pPr>
            <a:r>
              <a:t>4. Евгений Диков</a:t>
            </a:r>
          </a:p>
          <a:p>
            <a:pPr defTabSz="704087">
              <a:spcBef>
                <a:spcPts val="700"/>
              </a:spcBef>
              <a:defRPr sz="1300" i="1">
                <a:latin typeface="+mj-lt"/>
                <a:ea typeface="+mj-ea"/>
                <a:cs typeface="+mj-cs"/>
                <a:sym typeface="Helvetica"/>
              </a:defRPr>
            </a:pPr>
            <a:r>
              <a:t>5. Кирилл Логвинов</a:t>
            </a:r>
          </a:p>
        </p:txBody>
      </p:sp>
      <p:sp>
        <p:nvSpPr>
          <p:cNvPr id="114" name="Прямоугольник 4"/>
          <p:cNvSpPr txBox="1"/>
          <p:nvPr/>
        </p:nvSpPr>
        <p:spPr>
          <a:xfrm>
            <a:off x="4276671" y="6270816"/>
            <a:ext cx="4169625" cy="554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t>03.11.2020</a:t>
            </a:r>
          </a:p>
          <a:p>
            <a:pPr algn="ctr"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t>Петрозаводский Государственный Университет</a:t>
            </a:r>
          </a:p>
        </p:txBody>
      </p:sp>
      <p:sp>
        <p:nvSpPr>
          <p:cNvPr id="115" name="Заголовок 1"/>
          <p:cNvSpPr txBox="1"/>
          <p:nvPr/>
        </p:nvSpPr>
        <p:spPr>
          <a:xfrm>
            <a:off x="886778" y="523967"/>
            <a:ext cx="10678729" cy="1337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normAutofit/>
          </a:bodyPr>
          <a:lstStyle>
            <a:lvl1pPr algn="ctr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Языки программирования и методы трансляции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Отступы"/>
          <p:cNvSpPr txBox="1">
            <a:spLocks noGrp="1"/>
          </p:cNvSpPr>
          <p:nvPr>
            <p:ph type="title"/>
          </p:nvPr>
        </p:nvSpPr>
        <p:spPr>
          <a:xfrm>
            <a:off x="838200" y="362717"/>
            <a:ext cx="10515600" cy="1325564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С. Отступы</a:t>
            </a:r>
          </a:p>
        </p:txBody>
      </p:sp>
      <p:sp>
        <p:nvSpPr>
          <p:cNvPr id="175" name="Пробелы: « »;…"/>
          <p:cNvSpPr txBox="1"/>
          <p:nvPr/>
        </p:nvSpPr>
        <p:spPr>
          <a:xfrm>
            <a:off x="293620" y="2059233"/>
            <a:ext cx="2847288" cy="968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Пробелы: « »;</a:t>
            </a:r>
            <a:endParaRPr sz="320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Табуляция: «    »;</a:t>
            </a:r>
          </a:p>
        </p:txBody>
      </p:sp>
      <p:sp>
        <p:nvSpPr>
          <p:cNvPr id="176" name="Лексический анализатор не вносит лексему символов отступа в таблицу и они не попадают в цепочку."/>
          <p:cNvSpPr txBox="1"/>
          <p:nvPr/>
        </p:nvSpPr>
        <p:spPr>
          <a:xfrm>
            <a:off x="458418" y="3921878"/>
            <a:ext cx="10515601" cy="841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Лексический анализатор не вносит лексему символов отступа в таблицу и они не попадают в цепочку.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. Пример работы лексического анализатора"/>
          <p:cNvSpPr txBox="1">
            <a:spLocks noGrp="1"/>
          </p:cNvSpPr>
          <p:nvPr>
            <p:ph type="title" idx="4294967295"/>
          </p:nvPr>
        </p:nvSpPr>
        <p:spPr>
          <a:xfrm>
            <a:off x="838200" y="231668"/>
            <a:ext cx="10515600" cy="826366"/>
          </a:xfrm>
          <a:prstGeom prst="rect">
            <a:avLst/>
          </a:prstGeom>
        </p:spPr>
        <p:txBody>
          <a:bodyPr/>
          <a:lstStyle>
            <a:lvl1pPr algn="ctr" defTabSz="886967">
              <a:defRPr sz="4200"/>
            </a:lvl1pPr>
          </a:lstStyle>
          <a:p>
            <a:r>
              <a:t>C. Пример работы лексического анализатора</a:t>
            </a:r>
          </a:p>
        </p:txBody>
      </p:sp>
      <p:sp>
        <p:nvSpPr>
          <p:cNvPr id="179" name="2*A1*A3 + 1/2*PI/A2"/>
          <p:cNvSpPr txBox="1"/>
          <p:nvPr/>
        </p:nvSpPr>
        <p:spPr>
          <a:xfrm>
            <a:off x="2961288" y="1554481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sp>
        <p:nvSpPr>
          <p:cNvPr id="180" name="Имеется выражение"/>
          <p:cNvSpPr txBox="1"/>
          <p:nvPr/>
        </p:nvSpPr>
        <p:spPr>
          <a:xfrm>
            <a:off x="503329" y="1592582"/>
            <a:ext cx="233309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Имеется выражение</a:t>
            </a:r>
          </a:p>
        </p:txBody>
      </p:sp>
      <p:sp>
        <p:nvSpPr>
          <p:cNvPr id="181" name="A1, A3, PI и A2 - переменные. Пусть они уже были инициализированы ранее, тогда информационная…"/>
          <p:cNvSpPr txBox="1"/>
          <p:nvPr/>
        </p:nvSpPr>
        <p:spPr>
          <a:xfrm>
            <a:off x="527376" y="2173475"/>
            <a:ext cx="11022913" cy="65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A1, A3, PI и A2 - переменные. Пусть они уже были инициализированы ранее, тогда информационная</a:t>
            </a:r>
          </a:p>
          <a:p>
            <a:r>
              <a:t>таблица на начало обработки выражения имеет вид:</a:t>
            </a:r>
          </a:p>
        </p:txBody>
      </p:sp>
      <p:graphicFrame>
        <p:nvGraphicFramePr>
          <p:cNvPr id="182" name="Таблица"/>
          <p:cNvGraphicFramePr/>
          <p:nvPr/>
        </p:nvGraphicFramePr>
        <p:xfrm>
          <a:off x="4885518" y="3212094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3" name="1"/>
          <p:cNvSpPr txBox="1"/>
          <p:nvPr/>
        </p:nvSpPr>
        <p:spPr>
          <a:xfrm>
            <a:off x="4620247" y="467259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184" name="2"/>
          <p:cNvSpPr txBox="1"/>
          <p:nvPr/>
        </p:nvSpPr>
        <p:spPr>
          <a:xfrm>
            <a:off x="4620247" y="5335694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185" name="3"/>
          <p:cNvSpPr txBox="1"/>
          <p:nvPr/>
        </p:nvSpPr>
        <p:spPr>
          <a:xfrm>
            <a:off x="4620247" y="599879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186" name="0"/>
          <p:cNvSpPr txBox="1"/>
          <p:nvPr/>
        </p:nvSpPr>
        <p:spPr>
          <a:xfrm>
            <a:off x="4620247" y="400949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. Пример работы лексического анализатора"/>
          <p:cNvSpPr txBox="1">
            <a:spLocks noGrp="1"/>
          </p:cNvSpPr>
          <p:nvPr>
            <p:ph type="title" idx="4294967295"/>
          </p:nvPr>
        </p:nvSpPr>
        <p:spPr>
          <a:xfrm>
            <a:off x="838200" y="231668"/>
            <a:ext cx="10515600" cy="826366"/>
          </a:xfrm>
          <a:prstGeom prst="rect">
            <a:avLst/>
          </a:prstGeom>
        </p:spPr>
        <p:txBody>
          <a:bodyPr/>
          <a:lstStyle>
            <a:lvl1pPr algn="ctr" defTabSz="886967">
              <a:defRPr sz="4200"/>
            </a:lvl1pPr>
          </a:lstStyle>
          <a:p>
            <a:r>
              <a:t>C. Пример работы лексического анализатора</a:t>
            </a:r>
          </a:p>
        </p:txBody>
      </p:sp>
      <p:sp>
        <p:nvSpPr>
          <p:cNvPr id="189" name="2*A1*A3 + 1/2*PI/A2"/>
          <p:cNvSpPr txBox="1"/>
          <p:nvPr/>
        </p:nvSpPr>
        <p:spPr>
          <a:xfrm>
            <a:off x="364176" y="1602576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190" name="Таблица"/>
          <p:cNvGraphicFramePr/>
          <p:nvPr/>
        </p:nvGraphicFramePr>
        <p:xfrm>
          <a:off x="9226063" y="2286271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1" name="1"/>
          <p:cNvSpPr txBox="1"/>
          <p:nvPr/>
        </p:nvSpPr>
        <p:spPr>
          <a:xfrm>
            <a:off x="8984839" y="3758798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192" name="2"/>
          <p:cNvSpPr txBox="1"/>
          <p:nvPr/>
        </p:nvSpPr>
        <p:spPr>
          <a:xfrm>
            <a:off x="8984839" y="4421895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193" name="3"/>
          <p:cNvSpPr txBox="1"/>
          <p:nvPr/>
        </p:nvSpPr>
        <p:spPr>
          <a:xfrm>
            <a:off x="8984839" y="5084994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194" name="4"/>
          <p:cNvSpPr txBox="1"/>
          <p:nvPr/>
        </p:nvSpPr>
        <p:spPr>
          <a:xfrm>
            <a:off x="8984839" y="5748092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195" name="ЛА считывает первую лексему выражения - 2"/>
          <p:cNvSpPr txBox="1"/>
          <p:nvPr/>
        </p:nvSpPr>
        <p:spPr>
          <a:xfrm>
            <a:off x="419163" y="2377877"/>
            <a:ext cx="507283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ЛА считывает первую лексему выражения - </a:t>
            </a:r>
            <a:r>
              <a:rPr b="1"/>
              <a:t>2</a:t>
            </a:r>
          </a:p>
        </p:txBody>
      </p:sp>
      <p:sp>
        <p:nvSpPr>
          <p:cNvPr id="196" name="Информационная таблица"/>
          <p:cNvSpPr txBox="1"/>
          <p:nvPr/>
        </p:nvSpPr>
        <p:spPr>
          <a:xfrm>
            <a:off x="9257912" y="191774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sp>
        <p:nvSpPr>
          <p:cNvPr id="197" name="Цепочка лексем"/>
          <p:cNvSpPr txBox="1"/>
          <p:nvPr/>
        </p:nvSpPr>
        <p:spPr>
          <a:xfrm>
            <a:off x="5308535" y="3443658"/>
            <a:ext cx="1574930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лексем</a:t>
            </a:r>
          </a:p>
        </p:txBody>
      </p:sp>
      <p:sp>
        <p:nvSpPr>
          <p:cNvPr id="198" name="Это числовая константа. Она добавляется в информационную таблицу,…"/>
          <p:cNvSpPr txBox="1"/>
          <p:nvPr/>
        </p:nvSpPr>
        <p:spPr>
          <a:xfrm>
            <a:off x="443211" y="2873667"/>
            <a:ext cx="7939603" cy="65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Это числовая константа. Она добавляется в информационную таблицу,</a:t>
            </a:r>
          </a:p>
          <a:p>
            <a:r>
              <a:t>так как ранее не встречалась.</a:t>
            </a:r>
          </a:p>
        </p:txBody>
      </p:sp>
      <p:graphicFrame>
        <p:nvGraphicFramePr>
          <p:cNvPr id="199" name="Таблица"/>
          <p:cNvGraphicFramePr/>
          <p:nvPr/>
        </p:nvGraphicFramePr>
        <p:xfrm>
          <a:off x="9226063" y="5605859"/>
          <a:ext cx="2559873" cy="66389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0900"/>
                      </a:solidFill>
                    </a:lnL>
                    <a:lnR w="12700">
                      <a:solidFill>
                        <a:srgbClr val="FF0900"/>
                      </a:solidFill>
                    </a:lnR>
                    <a:lnT w="38100">
                      <a:solidFill>
                        <a:srgbClr val="FF0900"/>
                      </a:solidFill>
                    </a:lnT>
                    <a:lnB w="38100">
                      <a:solidFill>
                        <a:srgbClr val="FF09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0900"/>
                      </a:solidFill>
                    </a:lnL>
                    <a:lnR w="12700">
                      <a:solidFill>
                        <a:srgbClr val="FF0900"/>
                      </a:solidFill>
                    </a:lnR>
                    <a:lnT w="38100">
                      <a:solidFill>
                        <a:srgbClr val="FF0900"/>
                      </a:solidFill>
                    </a:lnT>
                    <a:lnB w="38100">
                      <a:solidFill>
                        <a:srgbClr val="FF09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0900"/>
                      </a:solidFill>
                    </a:lnL>
                    <a:lnR w="38100">
                      <a:solidFill>
                        <a:srgbClr val="FF0900"/>
                      </a:solidFill>
                    </a:lnR>
                    <a:lnT w="38100">
                      <a:solidFill>
                        <a:srgbClr val="FF0900"/>
                      </a:solidFill>
                    </a:lnT>
                    <a:lnB w="38100">
                      <a:solidFill>
                        <a:srgbClr val="FF09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0" name="0"/>
          <p:cNvSpPr txBox="1"/>
          <p:nvPr/>
        </p:nvSpPr>
        <p:spPr>
          <a:xfrm>
            <a:off x="8984839" y="3095699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201" name="Линия"/>
          <p:cNvSpPr/>
          <p:nvPr/>
        </p:nvSpPr>
        <p:spPr>
          <a:xfrm flipH="1">
            <a:off x="6095999" y="4204727"/>
            <a:ext cx="1" cy="4470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202" name="Таблица"/>
          <p:cNvGraphicFramePr/>
          <p:nvPr/>
        </p:nvGraphicFramePr>
        <p:xfrm>
          <a:off x="5857358" y="5029297"/>
          <a:ext cx="477283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477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3" name="Цепочка токенов"/>
          <p:cNvSpPr txBox="1"/>
          <p:nvPr/>
        </p:nvSpPr>
        <p:spPr>
          <a:xfrm>
            <a:off x="5268537" y="4680513"/>
            <a:ext cx="1654926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токенов</a:t>
            </a:r>
          </a:p>
        </p:txBody>
      </p:sp>
      <p:graphicFrame>
        <p:nvGraphicFramePr>
          <p:cNvPr id="204" name="Таблица"/>
          <p:cNvGraphicFramePr/>
          <p:nvPr/>
        </p:nvGraphicFramePr>
        <p:xfrm>
          <a:off x="5857358" y="3798792"/>
          <a:ext cx="477283" cy="37083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477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. Пример работы лексического анализатора"/>
          <p:cNvSpPr txBox="1">
            <a:spLocks noGrp="1"/>
          </p:cNvSpPr>
          <p:nvPr>
            <p:ph type="title" idx="4294967295"/>
          </p:nvPr>
        </p:nvSpPr>
        <p:spPr>
          <a:xfrm>
            <a:off x="838200" y="231668"/>
            <a:ext cx="10515600" cy="826366"/>
          </a:xfrm>
          <a:prstGeom prst="rect">
            <a:avLst/>
          </a:prstGeom>
        </p:spPr>
        <p:txBody>
          <a:bodyPr/>
          <a:lstStyle>
            <a:lvl1pPr algn="ctr" defTabSz="886967">
              <a:defRPr sz="4200"/>
            </a:lvl1pPr>
          </a:lstStyle>
          <a:p>
            <a:r>
              <a:t>C. Пример работы лексического анализатора</a:t>
            </a:r>
          </a:p>
        </p:txBody>
      </p:sp>
      <p:sp>
        <p:nvSpPr>
          <p:cNvPr id="207" name="2*A1*A3 + 1/2*PI/A2"/>
          <p:cNvSpPr txBox="1"/>
          <p:nvPr/>
        </p:nvSpPr>
        <p:spPr>
          <a:xfrm>
            <a:off x="364176" y="1602576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208" name="Таблица"/>
          <p:cNvGraphicFramePr/>
          <p:nvPr/>
        </p:nvGraphicFramePr>
        <p:xfrm>
          <a:off x="9226063" y="2286271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9" name="Информационная таблица"/>
          <p:cNvSpPr txBox="1"/>
          <p:nvPr/>
        </p:nvSpPr>
        <p:spPr>
          <a:xfrm>
            <a:off x="9257912" y="191774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210" name="Таблица"/>
          <p:cNvGraphicFramePr/>
          <p:nvPr/>
        </p:nvGraphicFramePr>
        <p:xfrm>
          <a:off x="9226063" y="5605859"/>
          <a:ext cx="2559873" cy="66389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1" name="ЛА считывает следующую лексему выражения - *"/>
          <p:cNvSpPr txBox="1"/>
          <p:nvPr/>
        </p:nvSpPr>
        <p:spPr>
          <a:xfrm>
            <a:off x="419163" y="2377877"/>
            <a:ext cx="551251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ЛА считывает следующую лексему выражения - </a:t>
            </a:r>
            <a:r>
              <a:rPr b="1"/>
              <a:t>*</a:t>
            </a:r>
          </a:p>
        </p:txBody>
      </p:sp>
      <p:sp>
        <p:nvSpPr>
          <p:cNvPr id="212" name="Это знак арифметической операции."/>
          <p:cNvSpPr txBox="1"/>
          <p:nvPr/>
        </p:nvSpPr>
        <p:spPr>
          <a:xfrm>
            <a:off x="443211" y="2873667"/>
            <a:ext cx="4146606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Это знак арифметической операции.</a:t>
            </a:r>
          </a:p>
        </p:txBody>
      </p:sp>
      <p:sp>
        <p:nvSpPr>
          <p:cNvPr id="213" name="Цепочка лексем"/>
          <p:cNvSpPr txBox="1"/>
          <p:nvPr/>
        </p:nvSpPr>
        <p:spPr>
          <a:xfrm>
            <a:off x="5308535" y="3443658"/>
            <a:ext cx="1574930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лексем</a:t>
            </a:r>
          </a:p>
        </p:txBody>
      </p:sp>
      <p:sp>
        <p:nvSpPr>
          <p:cNvPr id="214" name="Линия"/>
          <p:cNvSpPr/>
          <p:nvPr/>
        </p:nvSpPr>
        <p:spPr>
          <a:xfrm>
            <a:off x="6096000" y="4204727"/>
            <a:ext cx="1" cy="4470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215" name="Таблица"/>
          <p:cNvGraphicFramePr/>
          <p:nvPr/>
        </p:nvGraphicFramePr>
        <p:xfrm>
          <a:off x="5618716" y="5029297"/>
          <a:ext cx="954566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477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6" name="Цепочка токенов"/>
          <p:cNvSpPr txBox="1"/>
          <p:nvPr/>
        </p:nvSpPr>
        <p:spPr>
          <a:xfrm>
            <a:off x="5268537" y="4680513"/>
            <a:ext cx="1654926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токенов</a:t>
            </a:r>
          </a:p>
        </p:txBody>
      </p:sp>
      <p:graphicFrame>
        <p:nvGraphicFramePr>
          <p:cNvPr id="217" name="Таблица"/>
          <p:cNvGraphicFramePr/>
          <p:nvPr/>
        </p:nvGraphicFramePr>
        <p:xfrm>
          <a:off x="5618716" y="3798792"/>
          <a:ext cx="954566" cy="37083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477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8" name="1"/>
          <p:cNvSpPr txBox="1"/>
          <p:nvPr/>
        </p:nvSpPr>
        <p:spPr>
          <a:xfrm>
            <a:off x="8984839" y="375879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219" name="2"/>
          <p:cNvSpPr txBox="1"/>
          <p:nvPr/>
        </p:nvSpPr>
        <p:spPr>
          <a:xfrm>
            <a:off x="8984839" y="442189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220" name="3"/>
          <p:cNvSpPr txBox="1"/>
          <p:nvPr/>
        </p:nvSpPr>
        <p:spPr>
          <a:xfrm>
            <a:off x="8984839" y="5084994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221" name="4"/>
          <p:cNvSpPr txBox="1"/>
          <p:nvPr/>
        </p:nvSpPr>
        <p:spPr>
          <a:xfrm>
            <a:off x="8984839" y="5748092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222" name="0"/>
          <p:cNvSpPr txBox="1"/>
          <p:nvPr/>
        </p:nvSpPr>
        <p:spPr>
          <a:xfrm>
            <a:off x="8984839" y="3095699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. Пример работы лексического анализатора"/>
          <p:cNvSpPr txBox="1">
            <a:spLocks noGrp="1"/>
          </p:cNvSpPr>
          <p:nvPr>
            <p:ph type="title" idx="4294967295"/>
          </p:nvPr>
        </p:nvSpPr>
        <p:spPr>
          <a:xfrm>
            <a:off x="838200" y="231668"/>
            <a:ext cx="10515600" cy="826366"/>
          </a:xfrm>
          <a:prstGeom prst="rect">
            <a:avLst/>
          </a:prstGeom>
        </p:spPr>
        <p:txBody>
          <a:bodyPr/>
          <a:lstStyle>
            <a:lvl1pPr algn="ctr" defTabSz="886967">
              <a:defRPr sz="4200"/>
            </a:lvl1pPr>
          </a:lstStyle>
          <a:p>
            <a:r>
              <a:t>C. Пример работы лексического анализатора</a:t>
            </a:r>
          </a:p>
        </p:txBody>
      </p:sp>
      <p:sp>
        <p:nvSpPr>
          <p:cNvPr id="225" name="2*A1*A3 + 1/2*PI/A2"/>
          <p:cNvSpPr txBox="1"/>
          <p:nvPr/>
        </p:nvSpPr>
        <p:spPr>
          <a:xfrm>
            <a:off x="364176" y="1602576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226" name="Таблица"/>
          <p:cNvGraphicFramePr/>
          <p:nvPr/>
        </p:nvGraphicFramePr>
        <p:xfrm>
          <a:off x="9226063" y="2286271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7" name="Информационная таблица"/>
          <p:cNvSpPr txBox="1"/>
          <p:nvPr/>
        </p:nvSpPr>
        <p:spPr>
          <a:xfrm>
            <a:off x="9257912" y="191774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228" name="Таблица"/>
          <p:cNvGraphicFramePr/>
          <p:nvPr/>
        </p:nvGraphicFramePr>
        <p:xfrm>
          <a:off x="9226063" y="5605859"/>
          <a:ext cx="2559873" cy="66389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9" name="ЛА считывает следующую лексему выражения - A1"/>
          <p:cNvSpPr txBox="1"/>
          <p:nvPr/>
        </p:nvSpPr>
        <p:spPr>
          <a:xfrm>
            <a:off x="419163" y="2377877"/>
            <a:ext cx="5715776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ЛА считывает следующую лексему выражения - </a:t>
            </a:r>
            <a:r>
              <a:rPr b="1"/>
              <a:t>A1</a:t>
            </a:r>
          </a:p>
        </p:txBody>
      </p:sp>
      <p:sp>
        <p:nvSpPr>
          <p:cNvPr id="230" name="Цепочка лексем"/>
          <p:cNvSpPr txBox="1"/>
          <p:nvPr/>
        </p:nvSpPr>
        <p:spPr>
          <a:xfrm>
            <a:off x="5308534" y="3443658"/>
            <a:ext cx="1574931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лексем</a:t>
            </a:r>
          </a:p>
        </p:txBody>
      </p:sp>
      <p:sp>
        <p:nvSpPr>
          <p:cNvPr id="231" name="Линия"/>
          <p:cNvSpPr/>
          <p:nvPr/>
        </p:nvSpPr>
        <p:spPr>
          <a:xfrm>
            <a:off x="6095999" y="4204727"/>
            <a:ext cx="1" cy="4470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232" name="Таблица"/>
          <p:cNvGraphicFramePr/>
          <p:nvPr/>
        </p:nvGraphicFramePr>
        <p:xfrm>
          <a:off x="5380074" y="5029297"/>
          <a:ext cx="1431849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477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3" name="Цепочка токенов"/>
          <p:cNvSpPr txBox="1"/>
          <p:nvPr/>
        </p:nvSpPr>
        <p:spPr>
          <a:xfrm>
            <a:off x="5268537" y="4680513"/>
            <a:ext cx="1654926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токенов</a:t>
            </a:r>
          </a:p>
        </p:txBody>
      </p:sp>
      <p:graphicFrame>
        <p:nvGraphicFramePr>
          <p:cNvPr id="234" name="Таблица"/>
          <p:cNvGraphicFramePr/>
          <p:nvPr/>
        </p:nvGraphicFramePr>
        <p:xfrm>
          <a:off x="5380074" y="3777090"/>
          <a:ext cx="1431849" cy="37083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477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5" name="1"/>
          <p:cNvSpPr txBox="1"/>
          <p:nvPr/>
        </p:nvSpPr>
        <p:spPr>
          <a:xfrm>
            <a:off x="8984839" y="375879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236" name="2"/>
          <p:cNvSpPr txBox="1"/>
          <p:nvPr/>
        </p:nvSpPr>
        <p:spPr>
          <a:xfrm>
            <a:off x="8984839" y="442189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237" name="3"/>
          <p:cNvSpPr txBox="1"/>
          <p:nvPr/>
        </p:nvSpPr>
        <p:spPr>
          <a:xfrm>
            <a:off x="8984839" y="5084994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238" name="4"/>
          <p:cNvSpPr txBox="1"/>
          <p:nvPr/>
        </p:nvSpPr>
        <p:spPr>
          <a:xfrm>
            <a:off x="8984839" y="5748092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239" name="0"/>
          <p:cNvSpPr txBox="1"/>
          <p:nvPr/>
        </p:nvSpPr>
        <p:spPr>
          <a:xfrm>
            <a:off x="8984839" y="3095699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240" name="Это идентификатор переменной. Он уже есть в информационной таблице."/>
          <p:cNvSpPr txBox="1"/>
          <p:nvPr/>
        </p:nvSpPr>
        <p:spPr>
          <a:xfrm>
            <a:off x="443211" y="2873667"/>
            <a:ext cx="826776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Это идентификатор переменной. Он уже есть в информационной таблице.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. Пример работы лексического анализатора"/>
          <p:cNvSpPr txBox="1">
            <a:spLocks noGrp="1"/>
          </p:cNvSpPr>
          <p:nvPr>
            <p:ph type="title" idx="4294967295"/>
          </p:nvPr>
        </p:nvSpPr>
        <p:spPr>
          <a:xfrm>
            <a:off x="838200" y="231668"/>
            <a:ext cx="10515600" cy="826366"/>
          </a:xfrm>
          <a:prstGeom prst="rect">
            <a:avLst/>
          </a:prstGeom>
        </p:spPr>
        <p:txBody>
          <a:bodyPr/>
          <a:lstStyle>
            <a:lvl1pPr algn="ctr" defTabSz="886967">
              <a:defRPr sz="4200"/>
            </a:lvl1pPr>
          </a:lstStyle>
          <a:p>
            <a:r>
              <a:t>C. Пример работы лексического анализатора</a:t>
            </a:r>
          </a:p>
        </p:txBody>
      </p:sp>
      <p:sp>
        <p:nvSpPr>
          <p:cNvPr id="243" name="2*A1*A3 + 1/2*PI/A2"/>
          <p:cNvSpPr txBox="1"/>
          <p:nvPr/>
        </p:nvSpPr>
        <p:spPr>
          <a:xfrm>
            <a:off x="364176" y="1602576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244" name="Таблица"/>
          <p:cNvGraphicFramePr/>
          <p:nvPr/>
        </p:nvGraphicFramePr>
        <p:xfrm>
          <a:off x="9622844" y="2057821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5" name="Информационная таблица"/>
          <p:cNvSpPr txBox="1"/>
          <p:nvPr/>
        </p:nvSpPr>
        <p:spPr>
          <a:xfrm>
            <a:off x="9654693" y="168929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246" name="Таблица"/>
          <p:cNvGraphicFramePr/>
          <p:nvPr/>
        </p:nvGraphicFramePr>
        <p:xfrm>
          <a:off x="9622844" y="5377410"/>
          <a:ext cx="2559873" cy="132779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7" name="Таким образом, полностью считав выражение имеем:"/>
          <p:cNvSpPr txBox="1"/>
          <p:nvPr/>
        </p:nvSpPr>
        <p:spPr>
          <a:xfrm>
            <a:off x="419163" y="2377877"/>
            <a:ext cx="5956208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Таким образом, полностью считав выражение имеем:</a:t>
            </a:r>
          </a:p>
        </p:txBody>
      </p:sp>
      <p:sp>
        <p:nvSpPr>
          <p:cNvPr id="248" name="Цепочка лексем"/>
          <p:cNvSpPr txBox="1"/>
          <p:nvPr/>
        </p:nvSpPr>
        <p:spPr>
          <a:xfrm>
            <a:off x="5308534" y="3443658"/>
            <a:ext cx="1574931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лексем</a:t>
            </a:r>
          </a:p>
        </p:txBody>
      </p:sp>
      <p:sp>
        <p:nvSpPr>
          <p:cNvPr id="249" name="Линия"/>
          <p:cNvSpPr/>
          <p:nvPr/>
        </p:nvSpPr>
        <p:spPr>
          <a:xfrm>
            <a:off x="6095999" y="4204727"/>
            <a:ext cx="1" cy="4470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250" name="Таблица"/>
          <p:cNvGraphicFramePr/>
          <p:nvPr/>
        </p:nvGraphicFramePr>
        <p:xfrm>
          <a:off x="2993656" y="5092797"/>
          <a:ext cx="6204679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477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/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/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1" name="Цепочка токенов"/>
          <p:cNvSpPr txBox="1"/>
          <p:nvPr/>
        </p:nvSpPr>
        <p:spPr>
          <a:xfrm>
            <a:off x="5268537" y="4680513"/>
            <a:ext cx="1654926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токенов</a:t>
            </a:r>
          </a:p>
        </p:txBody>
      </p:sp>
      <p:graphicFrame>
        <p:nvGraphicFramePr>
          <p:cNvPr id="252" name="Таблица"/>
          <p:cNvGraphicFramePr/>
          <p:nvPr/>
        </p:nvGraphicFramePr>
        <p:xfrm>
          <a:off x="2993656" y="3798792"/>
          <a:ext cx="6204679" cy="37083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477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/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/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3" name="1"/>
          <p:cNvSpPr txBox="1"/>
          <p:nvPr/>
        </p:nvSpPr>
        <p:spPr>
          <a:xfrm>
            <a:off x="9381621" y="3530348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254" name="2"/>
          <p:cNvSpPr txBox="1"/>
          <p:nvPr/>
        </p:nvSpPr>
        <p:spPr>
          <a:xfrm>
            <a:off x="9381621" y="4193446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255" name="3"/>
          <p:cNvSpPr txBox="1"/>
          <p:nvPr/>
        </p:nvSpPr>
        <p:spPr>
          <a:xfrm>
            <a:off x="9381621" y="4856544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256" name="4"/>
          <p:cNvSpPr txBox="1"/>
          <p:nvPr/>
        </p:nvSpPr>
        <p:spPr>
          <a:xfrm>
            <a:off x="9381621" y="5519642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257" name="0"/>
          <p:cNvSpPr txBox="1"/>
          <p:nvPr/>
        </p:nvSpPr>
        <p:spPr>
          <a:xfrm>
            <a:off x="9381621" y="2867249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258" name="5"/>
          <p:cNvSpPr txBox="1"/>
          <p:nvPr/>
        </p:nvSpPr>
        <p:spPr>
          <a:xfrm>
            <a:off x="9381621" y="6182741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217339"/>
            <a:ext cx="10515600" cy="724776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Этап синтаксического анализа</a:t>
            </a:r>
          </a:p>
        </p:txBody>
      </p:sp>
      <p:sp>
        <p:nvSpPr>
          <p:cNvPr id="261" name="Объект 2"/>
          <p:cNvSpPr txBox="1">
            <a:spLocks noGrp="1"/>
          </p:cNvSpPr>
          <p:nvPr>
            <p:ph type="body" idx="1"/>
          </p:nvPr>
        </p:nvSpPr>
        <p:spPr>
          <a:xfrm>
            <a:off x="180104" y="1163780"/>
            <a:ext cx="11831791" cy="533862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Синтаксический анализатор опирается на исходный набор БНФ:</a:t>
            </a:r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  <a:defRPr>
                <a:solidFill>
                  <a:srgbClr val="333333"/>
                </a:solidFill>
              </a:defRPr>
            </a:pPr>
            <a:r>
              <a:t>&lt;expr&gt; 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t> ID		         </a:t>
            </a:r>
            <a:r>
              <a:rPr>
                <a:solidFill>
                  <a:srgbClr val="808080"/>
                </a:solidFill>
              </a:rPr>
              <a:t>// имя переменной</a:t>
            </a:r>
          </a:p>
          <a:p>
            <a:pPr marL="0" indent="0">
              <a:buSzTx/>
              <a:buNone/>
              <a:defRPr>
                <a:solidFill>
                  <a:srgbClr val="333333"/>
                </a:solidFill>
              </a:defRPr>
            </a:pPr>
            <a:r>
              <a:t>	| NUM		        </a:t>
            </a:r>
            <a:r>
              <a:rPr>
                <a:solidFill>
                  <a:srgbClr val="808080"/>
                </a:solidFill>
              </a:rPr>
              <a:t>// числовая константа</a:t>
            </a:r>
          </a:p>
          <a:p>
            <a:pPr marL="0" indent="0">
              <a:buSzTx/>
              <a:buNone/>
              <a:defRPr>
                <a:solidFill>
                  <a:srgbClr val="333333"/>
                </a:solidFill>
              </a:defRPr>
            </a:pPr>
            <a:r>
              <a:t>	| (&lt;expr&gt;)		        </a:t>
            </a:r>
            <a:r>
              <a:rPr>
                <a:solidFill>
                  <a:srgbClr val="808080"/>
                </a:solidFill>
              </a:rPr>
              <a:t>// выражение в скобках</a:t>
            </a:r>
          </a:p>
          <a:p>
            <a:pPr marL="0" indent="0">
              <a:buSzTx/>
              <a:buNone/>
              <a:defRPr>
                <a:solidFill>
                  <a:srgbClr val="333333"/>
                </a:solidFill>
              </a:defRPr>
            </a:pPr>
            <a:r>
              <a:t>	| ID &lt;op&gt; &lt;expr&gt;	        </a:t>
            </a:r>
            <a:r>
              <a:rPr>
                <a:solidFill>
                  <a:srgbClr val="808080"/>
                </a:solidFill>
              </a:rPr>
              <a:t>// имя переменной и операция с выражением  </a:t>
            </a:r>
          </a:p>
          <a:p>
            <a:pPr marL="0" indent="0">
              <a:buSzTx/>
              <a:buNone/>
              <a:defRPr>
                <a:solidFill>
                  <a:srgbClr val="808080"/>
                </a:solidFill>
              </a:defRPr>
            </a:pPr>
            <a:r>
              <a:t>	</a:t>
            </a:r>
            <a:r>
              <a:rPr>
                <a:solidFill>
                  <a:srgbClr val="000000"/>
                </a:solidFill>
              </a:rPr>
              <a:t>| NUM &lt;op&gt; &lt;expr&gt;      </a:t>
            </a:r>
            <a:r>
              <a:t>// числовая константа и операция с выражением  </a:t>
            </a:r>
            <a:endParaRPr>
              <a:solidFill>
                <a:srgbClr val="333333"/>
              </a:solidFill>
            </a:endParaRPr>
          </a:p>
          <a:p>
            <a:pPr marL="0" indent="0">
              <a:buSzTx/>
              <a:buNone/>
              <a:defRPr>
                <a:solidFill>
                  <a:srgbClr val="808080"/>
                </a:solidFill>
              </a:defRPr>
            </a:pPr>
            <a:endParaRPr>
              <a:solidFill>
                <a:srgbClr val="333333"/>
              </a:solidFill>
            </a:endParaRPr>
          </a:p>
          <a:p>
            <a:pPr marL="0" indent="0">
              <a:buSzTx/>
              <a:buNone/>
              <a:defRPr>
                <a:solidFill>
                  <a:srgbClr val="333333"/>
                </a:solidFill>
              </a:defRPr>
            </a:pPr>
            <a:r>
              <a:t>&lt;op&gt; 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t>+ | - | * | / | ^	       </a:t>
            </a:r>
            <a:r>
              <a:rPr>
                <a:solidFill>
                  <a:srgbClr val="808080"/>
                </a:solidFill>
              </a:rPr>
              <a:t>// арифм.операция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Принцип построения дерева</a:t>
            </a:r>
          </a:p>
        </p:txBody>
      </p:sp>
      <p:sp>
        <p:nvSpPr>
          <p:cNvPr id="264" name="Текст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Синтаксический анализатор считывает лексемы до тех пор, пока не будет найдено соответствие БНФ правилу. После этого он строит часть дерева, листья которого – сами лексемы, а родительские вершины - выражения &lt;expr&gt;.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pic>
        <p:nvPicPr>
          <p:cNvPr id="267" name="Объект 3" descr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Прямая со стрелкой 5"/>
          <p:cNvSpPr/>
          <p:nvPr/>
        </p:nvSpPr>
        <p:spPr>
          <a:xfrm flipH="1">
            <a:off x="439946" y="759119"/>
            <a:ext cx="6" cy="69012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69" name="Рисунок 9" descr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825" y="2863968"/>
            <a:ext cx="2191826" cy="3062379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sp>
        <p:nvSpPr>
          <p:cNvPr id="271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graphicFrame>
        <p:nvGraphicFramePr>
          <p:cNvPr id="272" name="Таблица"/>
          <p:cNvGraphicFramePr/>
          <p:nvPr/>
        </p:nvGraphicFramePr>
        <p:xfrm>
          <a:off x="9658915" y="2190082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3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274" name="Таблица"/>
          <p:cNvGraphicFramePr/>
          <p:nvPr/>
        </p:nvGraphicFramePr>
        <p:xfrm>
          <a:off x="9658915" y="5509670"/>
          <a:ext cx="2559873" cy="132779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5" name="1"/>
          <p:cNvSpPr txBox="1"/>
          <p:nvPr/>
        </p:nvSpPr>
        <p:spPr>
          <a:xfrm>
            <a:off x="9417692" y="3662608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276" name="2"/>
          <p:cNvSpPr txBox="1"/>
          <p:nvPr/>
        </p:nvSpPr>
        <p:spPr>
          <a:xfrm>
            <a:off x="9417692" y="4325706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277" name="3"/>
          <p:cNvSpPr txBox="1"/>
          <p:nvPr/>
        </p:nvSpPr>
        <p:spPr>
          <a:xfrm>
            <a:off x="9417692" y="4988805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278" name="4"/>
          <p:cNvSpPr txBox="1"/>
          <p:nvPr/>
        </p:nvSpPr>
        <p:spPr>
          <a:xfrm>
            <a:off x="9417692" y="5651903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279" name="0"/>
          <p:cNvSpPr txBox="1"/>
          <p:nvPr/>
        </p:nvSpPr>
        <p:spPr>
          <a:xfrm>
            <a:off x="9417692" y="2999510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280" name="5"/>
          <p:cNvSpPr txBox="1"/>
          <p:nvPr/>
        </p:nvSpPr>
        <p:spPr>
          <a:xfrm>
            <a:off x="9417692" y="6315001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pic>
        <p:nvPicPr>
          <p:cNvPr id="283" name="Объект 3" descr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Прямая со стрелкой 5"/>
          <p:cNvSpPr/>
          <p:nvPr/>
        </p:nvSpPr>
        <p:spPr>
          <a:xfrm flipH="1">
            <a:off x="974784" y="750497"/>
            <a:ext cx="6" cy="690120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85" name="Рисунок 8" descr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897" y="2380888"/>
            <a:ext cx="3605849" cy="4241849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87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288" name="Таблица"/>
          <p:cNvGraphicFramePr/>
          <p:nvPr/>
        </p:nvGraphicFramePr>
        <p:xfrm>
          <a:off x="9658915" y="2190082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9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290" name="Таблица"/>
          <p:cNvGraphicFramePr/>
          <p:nvPr/>
        </p:nvGraphicFramePr>
        <p:xfrm>
          <a:off x="9658915" y="5509670"/>
          <a:ext cx="2559873" cy="132779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1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292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293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294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295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296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Задание 3.1(d)</a:t>
            </a:r>
          </a:p>
        </p:txBody>
      </p:sp>
      <p:sp>
        <p:nvSpPr>
          <p:cNvPr id="118" name="Объект 2"/>
          <p:cNvSpPr txBox="1">
            <a:spLocks noGrp="1"/>
          </p:cNvSpPr>
          <p:nvPr>
            <p:ph type="body" idx="1"/>
          </p:nvPr>
        </p:nvSpPr>
        <p:spPr>
          <a:xfrm>
            <a:off x="594945" y="997527"/>
            <a:ext cx="11002110" cy="586047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1000"/>
              </a:lnSpc>
              <a:buSzTx/>
              <a:buNone/>
              <a:defRPr sz="2300" b="1">
                <a:latin typeface="+mj-lt"/>
                <a:ea typeface="+mj-ea"/>
                <a:cs typeface="+mj-cs"/>
                <a:sym typeface="Helvetica"/>
              </a:defRPr>
            </a:pPr>
            <a:r>
              <a:t>d) 2*A1*A3 + 1/2*PI/A2</a:t>
            </a:r>
          </a:p>
          <a:p>
            <a:pPr marL="0" indent="0">
              <a:lnSpc>
                <a:spcPct val="81000"/>
              </a:lnSpc>
              <a:buSzTx/>
              <a:buNone/>
              <a:defRPr sz="2300"/>
            </a:pPr>
            <a:r>
              <a:t>Разобрать задачу трансляции арифметических выражений в псевдо-машинный код.</a:t>
            </a:r>
          </a:p>
          <a:p>
            <a:pPr marL="384340" indent="-384340">
              <a:lnSpc>
                <a:spcPct val="81000"/>
              </a:lnSpc>
              <a:buFontTx/>
              <a:buAutoNum type="alphaUcPeriod"/>
              <a:defRPr sz="2300"/>
            </a:pPr>
            <a:r>
              <a:t>Предложить псевдо-машинный код (похож на инструкции языка ассемблера)</a:t>
            </a:r>
          </a:p>
          <a:p>
            <a:pPr marL="384340" indent="-384340">
              <a:lnSpc>
                <a:spcPct val="81000"/>
              </a:lnSpc>
              <a:buFontTx/>
              <a:buAutoNum type="alphaUcPeriod"/>
              <a:defRPr sz="2300"/>
            </a:pPr>
            <a:r>
              <a:t>Описать информационную таблицу</a:t>
            </a:r>
          </a:p>
          <a:p>
            <a:pPr marL="384340" indent="-384340">
              <a:lnSpc>
                <a:spcPct val="81000"/>
              </a:lnSpc>
              <a:buFontTx/>
              <a:buAutoNum type="alphaUcPeriod"/>
              <a:defRPr sz="2300"/>
            </a:pPr>
            <a:r>
              <a:t>Описать стадию лексического анализа (какие лексемы распознавать, работа с инф. таблицей). Привести пример (ручной) работы лексического анализатора</a:t>
            </a:r>
          </a:p>
          <a:p>
            <a:pPr marL="384340" indent="-384340">
              <a:lnSpc>
                <a:spcPct val="81000"/>
              </a:lnSpc>
              <a:buFontTx/>
              <a:buAutoNum type="alphaUcPeriod"/>
              <a:defRPr sz="2300"/>
            </a:pPr>
            <a:r>
              <a:t>Описать стадию синтаксического анализа (синтаксис в виде БНФ, работа с инф. таблицей). Привести пример (ручной) работы синтаксического анализатора</a:t>
            </a:r>
          </a:p>
          <a:p>
            <a:pPr marL="384340" indent="-384340">
              <a:lnSpc>
                <a:spcPct val="81000"/>
              </a:lnSpc>
              <a:buFontTx/>
              <a:buAutoNum type="alphaUcPeriod"/>
              <a:defRPr sz="2300"/>
            </a:pPr>
            <a:r>
              <a:t>Описать стадию семантического анализа. Привести пример (ручной) работы семантического анализатора с генерацией конкретной программы на псевдомашинном коде.</a:t>
            </a:r>
          </a:p>
          <a:p>
            <a:pPr marL="384340" indent="-384340">
              <a:lnSpc>
                <a:spcPct val="81000"/>
              </a:lnSpc>
              <a:buFontTx/>
              <a:buAutoNum type="alphaUcPeriod"/>
              <a:defRPr sz="2300"/>
            </a:pPr>
            <a:r>
              <a:t>Разобрать варианты оптимизации генерируемого кода. Привести пример оптимизации для уменьшения используемой памяти (число регистров) или повышения скорости работы (уменьшение размера программы – число инструкций в программе)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Объект 3" descr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Прямая со стрелкой 5"/>
          <p:cNvSpPr/>
          <p:nvPr/>
        </p:nvSpPr>
        <p:spPr>
          <a:xfrm flipH="1">
            <a:off x="1362973" y="741867"/>
            <a:ext cx="6" cy="690121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00" name="Рисунок 7" descr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027" y="2230438"/>
            <a:ext cx="5999778" cy="4627563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302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03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304" name="Таблица"/>
          <p:cNvGraphicFramePr/>
          <p:nvPr/>
        </p:nvGraphicFramePr>
        <p:xfrm>
          <a:off x="9658915" y="2190082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5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306" name="Таблица"/>
          <p:cNvGraphicFramePr/>
          <p:nvPr/>
        </p:nvGraphicFramePr>
        <p:xfrm>
          <a:off x="9658915" y="5509670"/>
          <a:ext cx="2559873" cy="132779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7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308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309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310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311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312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Объект 3" descr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Прямая со стрелкой 5"/>
          <p:cNvSpPr/>
          <p:nvPr/>
        </p:nvSpPr>
        <p:spPr>
          <a:xfrm>
            <a:off x="1854680" y="741867"/>
            <a:ext cx="6" cy="690121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16" name="Рисунок 6" descr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553" y="2230438"/>
            <a:ext cx="5514346" cy="4569522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318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9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320" name="Таблица"/>
          <p:cNvGraphicFramePr/>
          <p:nvPr/>
        </p:nvGraphicFramePr>
        <p:xfrm>
          <a:off x="9658915" y="2190082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1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322" name="Таблица"/>
          <p:cNvGraphicFramePr/>
          <p:nvPr/>
        </p:nvGraphicFramePr>
        <p:xfrm>
          <a:off x="9658915" y="5509670"/>
          <a:ext cx="2559873" cy="132779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3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324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325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326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327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328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Объект 3" descr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Прямая со стрелкой 5"/>
          <p:cNvSpPr/>
          <p:nvPr/>
        </p:nvSpPr>
        <p:spPr>
          <a:xfrm>
            <a:off x="2294626" y="741867"/>
            <a:ext cx="6" cy="690121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32" name="Рисунок 6" descr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573" y="2230438"/>
            <a:ext cx="6875251" cy="4381849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334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35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336" name="Таблица"/>
          <p:cNvGraphicFramePr/>
          <p:nvPr/>
        </p:nvGraphicFramePr>
        <p:xfrm>
          <a:off x="9658915" y="2190082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7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338" name="Таблица"/>
          <p:cNvGraphicFramePr/>
          <p:nvPr/>
        </p:nvGraphicFramePr>
        <p:xfrm>
          <a:off x="9658915" y="5509670"/>
          <a:ext cx="2559873" cy="132779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9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340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341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342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343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344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Объект 3" descr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Прямая со стрелкой 5"/>
          <p:cNvSpPr/>
          <p:nvPr/>
        </p:nvSpPr>
        <p:spPr>
          <a:xfrm flipH="1">
            <a:off x="2743200" y="879893"/>
            <a:ext cx="8626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48" name="Рисунок 7" descr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665" y="2230438"/>
            <a:ext cx="5274067" cy="4514599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350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51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352" name="Таблица"/>
          <p:cNvGraphicFramePr/>
          <p:nvPr/>
        </p:nvGraphicFramePr>
        <p:xfrm>
          <a:off x="9658915" y="2190082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3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354" name="Таблица"/>
          <p:cNvGraphicFramePr/>
          <p:nvPr/>
        </p:nvGraphicFramePr>
        <p:xfrm>
          <a:off x="9658915" y="5509670"/>
          <a:ext cx="2559873" cy="132779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5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356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357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358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359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360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Объект 3" descr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Прямая со стрелкой 5"/>
          <p:cNvSpPr/>
          <p:nvPr/>
        </p:nvSpPr>
        <p:spPr>
          <a:xfrm flipH="1">
            <a:off x="3191777" y="879893"/>
            <a:ext cx="8630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64" name="Рисунок 2" descr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981" y="2362405"/>
            <a:ext cx="5244864" cy="4495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Рисунок 4" descr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566" y="5460520"/>
            <a:ext cx="744475" cy="1252069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367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68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369" name="Таблица"/>
          <p:cNvGraphicFramePr/>
          <p:nvPr/>
        </p:nvGraphicFramePr>
        <p:xfrm>
          <a:off x="9658915" y="2190082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0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371" name="Таблица"/>
          <p:cNvGraphicFramePr/>
          <p:nvPr/>
        </p:nvGraphicFramePr>
        <p:xfrm>
          <a:off x="9658915" y="5509670"/>
          <a:ext cx="2559873" cy="132779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2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373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374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375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376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377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Объект 3" descr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380" name="Прямая со стрелкой 5"/>
          <p:cNvSpPr/>
          <p:nvPr/>
        </p:nvSpPr>
        <p:spPr>
          <a:xfrm flipH="1">
            <a:off x="3640349" y="891336"/>
            <a:ext cx="8630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81" name="Рисунок 2" descr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712" y="2311879"/>
            <a:ext cx="5244861" cy="4495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82" name="Рисунок 6" descr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984" y="4369072"/>
            <a:ext cx="2247906" cy="2438403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384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85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386" name="Таблица"/>
          <p:cNvGraphicFramePr/>
          <p:nvPr/>
        </p:nvGraphicFramePr>
        <p:xfrm>
          <a:off x="9658915" y="2190082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7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388" name="Таблица"/>
          <p:cNvGraphicFramePr/>
          <p:nvPr/>
        </p:nvGraphicFramePr>
        <p:xfrm>
          <a:off x="9658915" y="5509670"/>
          <a:ext cx="2559873" cy="132779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9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390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391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392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393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394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Объект 3" descr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Прямая со стрелкой 5"/>
          <p:cNvSpPr/>
          <p:nvPr/>
        </p:nvSpPr>
        <p:spPr>
          <a:xfrm flipH="1">
            <a:off x="4157936" y="891336"/>
            <a:ext cx="8630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98" name="Рисунок 2" descr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875" y="2311879"/>
            <a:ext cx="5244864" cy="4495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Рисунок 7" descr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150" y="4675516"/>
            <a:ext cx="2635875" cy="2131962"/>
          </a:xfrm>
          <a:prstGeom prst="rect">
            <a:avLst/>
          </a:prstGeom>
          <a:ln w="12700">
            <a:miter lim="400000"/>
          </a:ln>
        </p:spPr>
      </p:pic>
      <p:sp>
        <p:nvSpPr>
          <p:cNvPr id="400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401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02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403" name="Таблица"/>
          <p:cNvGraphicFramePr/>
          <p:nvPr/>
        </p:nvGraphicFramePr>
        <p:xfrm>
          <a:off x="9658915" y="2190082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4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405" name="Таблица"/>
          <p:cNvGraphicFramePr/>
          <p:nvPr/>
        </p:nvGraphicFramePr>
        <p:xfrm>
          <a:off x="9658915" y="5509670"/>
          <a:ext cx="2559873" cy="132779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6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407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408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409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410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411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Объект 3" descr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414" name="Прямая со стрелкой 5"/>
          <p:cNvSpPr/>
          <p:nvPr/>
        </p:nvSpPr>
        <p:spPr>
          <a:xfrm flipH="1">
            <a:off x="4701399" y="854913"/>
            <a:ext cx="8630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15" name="Рисунок 2" descr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72" y="2290215"/>
            <a:ext cx="5244867" cy="4495596"/>
          </a:xfrm>
          <a:prstGeom prst="rect">
            <a:avLst/>
          </a:prstGeom>
          <a:ln w="12700">
            <a:miter lim="400000"/>
          </a:ln>
        </p:spPr>
      </p:pic>
      <p:pic>
        <p:nvPicPr>
          <p:cNvPr id="416" name="Рисунок 4" descr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335" y="3722197"/>
            <a:ext cx="2681210" cy="2954361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418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19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420" name="Таблица"/>
          <p:cNvGraphicFramePr/>
          <p:nvPr/>
        </p:nvGraphicFramePr>
        <p:xfrm>
          <a:off x="9658915" y="2190082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1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422" name="Таблица"/>
          <p:cNvGraphicFramePr/>
          <p:nvPr/>
        </p:nvGraphicFramePr>
        <p:xfrm>
          <a:off x="9658915" y="5509670"/>
          <a:ext cx="2559873" cy="132779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3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424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425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426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427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428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Объект 3" descr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431" name="Прямая со стрелкой 5"/>
          <p:cNvSpPr/>
          <p:nvPr/>
        </p:nvSpPr>
        <p:spPr>
          <a:xfrm flipH="1">
            <a:off x="5132720" y="854913"/>
            <a:ext cx="8630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32" name="Рисунок 2" descr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818" y="2349979"/>
            <a:ext cx="5244867" cy="4495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433" name="Рисунок 7" descr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726" y="3681019"/>
            <a:ext cx="4237550" cy="3164560"/>
          </a:xfrm>
          <a:prstGeom prst="rect">
            <a:avLst/>
          </a:prstGeom>
          <a:ln w="12700">
            <a:miter lim="400000"/>
          </a:ln>
        </p:spPr>
      </p:pic>
      <p:sp>
        <p:nvSpPr>
          <p:cNvPr id="434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435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36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437" name="Таблица"/>
          <p:cNvGraphicFramePr/>
          <p:nvPr/>
        </p:nvGraphicFramePr>
        <p:xfrm>
          <a:off x="9658915" y="2190082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8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439" name="Таблица"/>
          <p:cNvGraphicFramePr/>
          <p:nvPr/>
        </p:nvGraphicFramePr>
        <p:xfrm>
          <a:off x="9658915" y="5509670"/>
          <a:ext cx="2559873" cy="132779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0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441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442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443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444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445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Объект 3" descr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448" name="Прямая со стрелкой 5"/>
          <p:cNvSpPr/>
          <p:nvPr/>
        </p:nvSpPr>
        <p:spPr>
          <a:xfrm flipH="1">
            <a:off x="5589918" y="854913"/>
            <a:ext cx="8630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49" name="Рисунок 2" descr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356" y="2420092"/>
            <a:ext cx="5244865" cy="4495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450" name="Рисунок 4" descr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505" y="3299986"/>
            <a:ext cx="3645977" cy="3666228"/>
          </a:xfrm>
          <a:prstGeom prst="rect">
            <a:avLst/>
          </a:prstGeom>
          <a:ln w="12700">
            <a:miter lim="400000"/>
          </a:ln>
        </p:spPr>
      </p:pic>
      <p:sp>
        <p:nvSpPr>
          <p:cNvPr id="451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452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53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454" name="Таблица"/>
          <p:cNvGraphicFramePr/>
          <p:nvPr/>
        </p:nvGraphicFramePr>
        <p:xfrm>
          <a:off x="9658915" y="2190082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5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456" name="Таблица"/>
          <p:cNvGraphicFramePr/>
          <p:nvPr/>
        </p:nvGraphicFramePr>
        <p:xfrm>
          <a:off x="9658915" y="5509670"/>
          <a:ext cx="2559873" cy="132779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7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458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459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460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461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462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55595"/>
            <a:ext cx="10515600" cy="71554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A. Псевдо-машинный код</a:t>
            </a:r>
          </a:p>
        </p:txBody>
      </p:sp>
      <p:sp>
        <p:nvSpPr>
          <p:cNvPr id="121" name="Объект 2"/>
          <p:cNvSpPr txBox="1">
            <a:spLocks noGrp="1"/>
          </p:cNvSpPr>
          <p:nvPr>
            <p:ph type="body" idx="1"/>
          </p:nvPr>
        </p:nvSpPr>
        <p:spPr>
          <a:xfrm>
            <a:off x="0" y="1200722"/>
            <a:ext cx="12192004" cy="5657281"/>
          </a:xfrm>
          <a:prstGeom prst="rect">
            <a:avLst/>
          </a:prstGeom>
        </p:spPr>
        <p:txBody>
          <a:bodyPr/>
          <a:lstStyle/>
          <a:p>
            <a:pPr marL="0" indent="0" defTabSz="869226">
              <a:spcBef>
                <a:spcPts val="800"/>
              </a:spcBef>
              <a:buSzTx/>
              <a:buNone/>
              <a:defRPr sz="2600"/>
            </a:pPr>
            <a:r>
              <a:t>Для хранения значений будем использовать переменные t1, t2,…,tn типа </a:t>
            </a:r>
            <a:r>
              <a:rPr b="1" i="1"/>
              <a:t>double</a:t>
            </a:r>
            <a:r>
              <a:t>. Команды псевдо-машинного кода для вычисления арифметических выражений, в который будет транслироваться исходный код:</a:t>
            </a:r>
          </a:p>
          <a:p>
            <a:pPr marL="0" indent="0" defTabSz="869226">
              <a:spcBef>
                <a:spcPts val="800"/>
              </a:spcBef>
              <a:defRPr sz="2600"/>
            </a:pPr>
            <a:r>
              <a:t>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decl </a:t>
            </a:r>
            <a:r>
              <a:t>ti		// объявление переменной ti;</a:t>
            </a:r>
          </a:p>
          <a:p>
            <a:pPr marL="0" indent="0" defTabSz="869226">
              <a:spcBef>
                <a:spcPts val="800"/>
              </a:spcBef>
              <a:defRPr sz="2600" b="1">
                <a:latin typeface="+mj-lt"/>
                <a:ea typeface="+mj-ea"/>
                <a:cs typeface="+mj-cs"/>
                <a:sym typeface="Helvetica"/>
              </a:defRPr>
            </a:pPr>
            <a:r>
              <a:t> mov</a:t>
            </a:r>
            <a:r>
              <a:rPr b="0">
                <a:latin typeface="+mn-lt"/>
                <a:ea typeface="+mn-ea"/>
                <a:cs typeface="+mn-cs"/>
                <a:sym typeface="Calibri"/>
              </a:rPr>
              <a:t> n, ti 	// запись n в ti, где n - числовая константа;</a:t>
            </a:r>
          </a:p>
          <a:p>
            <a:pPr marL="0" indent="0" defTabSz="869226">
              <a:spcBef>
                <a:spcPts val="800"/>
              </a:spcBef>
              <a:defRPr sz="2600"/>
            </a:pPr>
            <a:r>
              <a:t>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mov</a:t>
            </a:r>
            <a:r>
              <a:t> (val), ti // запись значения по адресу val в ti, где val - переменная или регистр</a:t>
            </a:r>
            <a:endParaRPr b="1">
              <a:latin typeface="+mj-lt"/>
              <a:ea typeface="+mj-ea"/>
              <a:cs typeface="+mj-cs"/>
              <a:sym typeface="Helvetica"/>
            </a:endParaRPr>
          </a:p>
          <a:p>
            <a:pPr marL="0" indent="0" defTabSz="869226">
              <a:spcBef>
                <a:spcPts val="800"/>
              </a:spcBef>
              <a:defRPr sz="2600"/>
            </a:pPr>
            <a:r>
              <a:t>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add </a:t>
            </a:r>
            <a:r>
              <a:t>tj, ti 		// добавление значения tj к ti;</a:t>
            </a:r>
          </a:p>
          <a:p>
            <a:pPr marL="217305" indent="-217305" defTabSz="869226">
              <a:spcBef>
                <a:spcPts val="800"/>
              </a:spcBef>
              <a:defRPr sz="2600" b="1">
                <a:latin typeface="+mj-lt"/>
                <a:ea typeface="+mj-ea"/>
                <a:cs typeface="+mj-cs"/>
                <a:sym typeface="Helvetica"/>
              </a:defRPr>
            </a:pPr>
            <a:r>
              <a:t>sub</a:t>
            </a:r>
            <a:r>
              <a:rPr b="0">
                <a:latin typeface="+mn-lt"/>
                <a:ea typeface="+mn-ea"/>
                <a:cs typeface="+mn-cs"/>
                <a:sym typeface="Calibri"/>
              </a:rPr>
              <a:t> tj, ti 		// вычитание значения tj из ti;</a:t>
            </a:r>
          </a:p>
          <a:p>
            <a:pPr marL="217305" indent="-217305" defTabSz="869226">
              <a:spcBef>
                <a:spcPts val="800"/>
              </a:spcBef>
              <a:defRPr sz="2600" b="1">
                <a:latin typeface="+mj-lt"/>
                <a:ea typeface="+mj-ea"/>
                <a:cs typeface="+mj-cs"/>
                <a:sym typeface="Helvetica"/>
              </a:defRPr>
            </a:pPr>
            <a:r>
              <a:t>mul</a:t>
            </a:r>
            <a:r>
              <a:rPr b="0">
                <a:latin typeface="+mn-lt"/>
                <a:ea typeface="+mn-ea"/>
                <a:cs typeface="+mn-cs"/>
                <a:sym typeface="Calibri"/>
              </a:rPr>
              <a:t> tj, ti 		// умножение значения tj на ti;</a:t>
            </a:r>
          </a:p>
          <a:p>
            <a:pPr marL="217305" indent="-217305" defTabSz="869226">
              <a:spcBef>
                <a:spcPts val="800"/>
              </a:spcBef>
              <a:defRPr sz="2600" b="1">
                <a:latin typeface="+mj-lt"/>
                <a:ea typeface="+mj-ea"/>
                <a:cs typeface="+mj-cs"/>
                <a:sym typeface="Helvetica"/>
              </a:defRPr>
            </a:pPr>
            <a:r>
              <a:t>div</a:t>
            </a:r>
            <a:r>
              <a:rPr b="0">
                <a:latin typeface="+mn-lt"/>
                <a:ea typeface="+mn-ea"/>
                <a:cs typeface="+mn-cs"/>
                <a:sym typeface="Calibri"/>
              </a:rPr>
              <a:t> tj, ti 		// деление ti на значение tj.</a:t>
            </a:r>
          </a:p>
          <a:p>
            <a:pPr marL="0" indent="0" defTabSz="869226">
              <a:spcBef>
                <a:spcPts val="800"/>
              </a:spcBef>
              <a:buSzTx/>
              <a:buNone/>
              <a:defRPr sz="2600"/>
            </a:pPr>
            <a:r>
              <a:t>Результат каждой команды записывается в ti.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Объект 3" descr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465" name="Прямая со стрелкой 5"/>
          <p:cNvSpPr/>
          <p:nvPr/>
        </p:nvSpPr>
        <p:spPr>
          <a:xfrm flipH="1">
            <a:off x="6061495" y="814191"/>
            <a:ext cx="8630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66" name="Рисунок 7" descr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1916" y="2230437"/>
            <a:ext cx="8413752" cy="4627563"/>
          </a:xfrm>
          <a:prstGeom prst="rect">
            <a:avLst/>
          </a:prstGeom>
          <a:ln w="12700">
            <a:miter lim="400000"/>
          </a:ln>
        </p:spPr>
      </p:pic>
      <p:sp>
        <p:nvSpPr>
          <p:cNvPr id="467" name="Прямоугольник"/>
          <p:cNvSpPr/>
          <p:nvPr/>
        </p:nvSpPr>
        <p:spPr>
          <a:xfrm rot="5949">
            <a:off x="6484805" y="5180946"/>
            <a:ext cx="517078" cy="2376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68" name="&lt;id&gt;"/>
          <p:cNvSpPr txBox="1"/>
          <p:nvPr/>
        </p:nvSpPr>
        <p:spPr>
          <a:xfrm>
            <a:off x="6528059" y="5166851"/>
            <a:ext cx="415461" cy="280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&lt;id&gt;</a:t>
            </a:r>
          </a:p>
        </p:txBody>
      </p:sp>
      <p:sp>
        <p:nvSpPr>
          <p:cNvPr id="469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470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71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472" name="Таблица"/>
          <p:cNvGraphicFramePr/>
          <p:nvPr/>
        </p:nvGraphicFramePr>
        <p:xfrm>
          <a:off x="9658915" y="2190082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3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474" name="Таблица"/>
          <p:cNvGraphicFramePr/>
          <p:nvPr/>
        </p:nvGraphicFramePr>
        <p:xfrm>
          <a:off x="9658915" y="5509670"/>
          <a:ext cx="2559873" cy="132779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5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479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480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57867"/>
            <a:ext cx="10515600" cy="623175"/>
          </a:xfrm>
          <a:prstGeom prst="rect">
            <a:avLst/>
          </a:prstGeom>
        </p:spPr>
        <p:txBody>
          <a:bodyPr/>
          <a:lstStyle>
            <a:lvl1pPr algn="ctr">
              <a:defRPr sz="3500"/>
            </a:lvl1pPr>
          </a:lstStyle>
          <a:p>
            <a:r>
              <a:t>D. Синтаксическое дерево разбора</a:t>
            </a:r>
          </a:p>
        </p:txBody>
      </p:sp>
      <p:pic>
        <p:nvPicPr>
          <p:cNvPr id="483" name="Рисунок 13" descr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99" y="1477263"/>
            <a:ext cx="8751536" cy="4848497"/>
          </a:xfrm>
          <a:prstGeom prst="rect">
            <a:avLst/>
          </a:prstGeom>
          <a:ln w="12700">
            <a:miter lim="400000"/>
          </a:ln>
        </p:spPr>
      </p:pic>
      <p:sp>
        <p:nvSpPr>
          <p:cNvPr id="484" name="Прямоугольник"/>
          <p:cNvSpPr/>
          <p:nvPr/>
        </p:nvSpPr>
        <p:spPr>
          <a:xfrm rot="5949">
            <a:off x="6775628" y="4585926"/>
            <a:ext cx="517078" cy="2376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85" name="&lt;id&gt;"/>
          <p:cNvSpPr txBox="1"/>
          <p:nvPr/>
        </p:nvSpPr>
        <p:spPr>
          <a:xfrm>
            <a:off x="6818882" y="4571832"/>
            <a:ext cx="415460" cy="280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&lt;id&gt;</a:t>
            </a:r>
          </a:p>
        </p:txBody>
      </p:sp>
      <p:sp>
        <p:nvSpPr>
          <p:cNvPr id="486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487" name="Таблица"/>
          <p:cNvGraphicFramePr/>
          <p:nvPr/>
        </p:nvGraphicFramePr>
        <p:xfrm>
          <a:off x="9658915" y="2190082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8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graphicFrame>
        <p:nvGraphicFramePr>
          <p:cNvPr id="489" name="Таблица"/>
          <p:cNvGraphicFramePr/>
          <p:nvPr/>
        </p:nvGraphicFramePr>
        <p:xfrm>
          <a:off x="9658915" y="5509670"/>
          <a:ext cx="2559873" cy="132779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0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491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492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sp>
        <p:nvSpPr>
          <p:cNvPr id="493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4</a:t>
            </a:r>
          </a:p>
        </p:txBody>
      </p:sp>
      <p:sp>
        <p:nvSpPr>
          <p:cNvPr id="494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495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Семантический анализ"/>
          <p:cNvSpPr txBox="1">
            <a:spLocks noGrp="1"/>
          </p:cNvSpPr>
          <p:nvPr>
            <p:ph type="title" idx="4294967295"/>
          </p:nvPr>
        </p:nvSpPr>
        <p:spPr>
          <a:xfrm>
            <a:off x="838200" y="-3"/>
            <a:ext cx="10515600" cy="70629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E. Семантический анализ</a:t>
            </a:r>
          </a:p>
        </p:txBody>
      </p:sp>
      <p:sp>
        <p:nvSpPr>
          <p:cNvPr id="498" name="Метод обхода дерева:…"/>
          <p:cNvSpPr txBox="1">
            <a:spLocks noGrp="1"/>
          </p:cNvSpPr>
          <p:nvPr>
            <p:ph type="body" idx="4294967295"/>
          </p:nvPr>
        </p:nvSpPr>
        <p:spPr>
          <a:xfrm>
            <a:off x="318322" y="777240"/>
            <a:ext cx="11555356" cy="6087687"/>
          </a:xfrm>
          <a:prstGeom prst="rect">
            <a:avLst/>
          </a:prstGeom>
        </p:spPr>
        <p:txBody>
          <a:bodyPr/>
          <a:lstStyle/>
          <a:p>
            <a:pPr marL="0" indent="0" defTabSz="737370">
              <a:spcBef>
                <a:spcPts val="700"/>
              </a:spcBef>
              <a:buSzTx/>
              <a:buNone/>
              <a:defRPr sz="2100" b="1">
                <a:latin typeface="+mj-lt"/>
                <a:ea typeface="+mj-ea"/>
                <a:cs typeface="+mj-cs"/>
                <a:sym typeface="Helvetica"/>
              </a:defRPr>
            </a:pPr>
            <a:r>
              <a:t>Метод обхода дерева:</a:t>
            </a:r>
            <a:r>
              <a:rPr b="0">
                <a:latin typeface="+mn-lt"/>
                <a:ea typeface="+mn-ea"/>
                <a:cs typeface="+mn-cs"/>
                <a:sym typeface="Calibri"/>
              </a:rPr>
              <a:t> </a:t>
            </a:r>
          </a:p>
          <a:p>
            <a:pPr marL="0" indent="0" defTabSz="737370">
              <a:spcBef>
                <a:spcPts val="700"/>
              </a:spcBef>
              <a:buSzTx/>
              <a:buNone/>
              <a:defRPr sz="2100"/>
            </a:pPr>
            <a:r>
              <a:t>Дерево обходится в глубину, при этом сначала обходятся левые вершины, затем правые вершины. </a:t>
            </a:r>
          </a:p>
          <a:p>
            <a:pPr marL="0" indent="0" defTabSz="737370">
              <a:spcBef>
                <a:spcPts val="700"/>
              </a:spcBef>
              <a:buSzTx/>
              <a:buNone/>
              <a:defRPr sz="2100" b="1">
                <a:latin typeface="+mj-lt"/>
                <a:ea typeface="+mj-ea"/>
                <a:cs typeface="+mj-cs"/>
                <a:sym typeface="Helvetica"/>
              </a:defRPr>
            </a:pPr>
            <a:r>
              <a:t>Правила генерации кода при обработке вершин дерева:</a:t>
            </a:r>
          </a:p>
          <a:p>
            <a:pPr marL="226384" indent="-226384" defTabSz="737370">
              <a:spcBef>
                <a:spcPts val="700"/>
              </a:spcBef>
              <a:buFontTx/>
              <a:defRPr sz="2100"/>
            </a:pPr>
            <a:r>
              <a:t>Для каждой новой вершины &lt;expr&gt; объявляется переменная ti -&gt; </a:t>
            </a:r>
            <a:r>
              <a:rPr b="1" i="1">
                <a:latin typeface="+mj-lt"/>
                <a:ea typeface="+mj-ea"/>
                <a:cs typeface="+mj-cs"/>
                <a:sym typeface="Helvetica"/>
              </a:rPr>
              <a:t>decl ti</a:t>
            </a:r>
          </a:p>
          <a:p>
            <a:pPr marL="226384" indent="-226384" defTabSz="737370">
              <a:spcBef>
                <a:spcPts val="700"/>
              </a:spcBef>
              <a:buFontTx/>
              <a:defRPr sz="2100"/>
            </a:pPr>
            <a:r>
              <a:t>Если эта вершина имеет единственного потомка - константу, то в ti заносится соответствующее значение константы из информационной таблицы -&gt; </a:t>
            </a:r>
            <a:r>
              <a:rPr b="1" i="1">
                <a:latin typeface="+mj-lt"/>
                <a:ea typeface="+mj-ea"/>
                <a:cs typeface="+mj-cs"/>
                <a:sym typeface="Helvetica"/>
              </a:rPr>
              <a:t>mov &lt;const&gt; t</a:t>
            </a:r>
            <a:r>
              <a:rPr sz="1400" b="1" i="1">
                <a:latin typeface="+mj-lt"/>
                <a:ea typeface="+mj-ea"/>
                <a:cs typeface="+mj-cs"/>
                <a:sym typeface="Helvetica"/>
              </a:rPr>
              <a:t>i</a:t>
            </a:r>
            <a:endParaRPr sz="1400"/>
          </a:p>
          <a:p>
            <a:pPr marL="226384" indent="-226384" defTabSz="737370">
              <a:spcBef>
                <a:spcPts val="700"/>
              </a:spcBef>
              <a:buFontTx/>
              <a:defRPr sz="2100"/>
            </a:pPr>
            <a:r>
              <a:t>Если эта вершина имеет единственного потомка - переменную, то в ti заносится соответствующее значение по адресу переменной из информационной таблицы -&gt; </a:t>
            </a:r>
            <a:r>
              <a:rPr b="1" i="1">
                <a:latin typeface="+mj-lt"/>
                <a:ea typeface="+mj-ea"/>
                <a:cs typeface="+mj-cs"/>
                <a:sym typeface="Helvetica"/>
              </a:rPr>
              <a:t>mov (&lt;var&gt;) ti</a:t>
            </a:r>
          </a:p>
          <a:p>
            <a:pPr marL="226384" indent="-226384" defTabSz="737370">
              <a:spcBef>
                <a:spcPts val="700"/>
              </a:spcBef>
              <a:buFontTx/>
              <a:defRPr sz="2100"/>
            </a:pPr>
            <a:r>
              <a:t>Если возвращаемся в вершину из её правой дочерней вершины, то в ti заносится значение tj - ее левой дочерней вершины, затем к ti применяется арифметическая операция соответствующая значению листа центральной ветки с участием значения tk - правой дочерней вершины. </a:t>
            </a:r>
          </a:p>
          <a:p>
            <a:pPr marL="0" indent="0" defTabSz="737370">
              <a:spcBef>
                <a:spcPts val="700"/>
              </a:spcBef>
              <a:buSzTx/>
              <a:buNone/>
              <a:defRPr sz="2100"/>
            </a:pPr>
            <a:r>
              <a:t>-&gt; mov tj ti</a:t>
            </a:r>
          </a:p>
          <a:p>
            <a:pPr marL="0" indent="0" defTabSz="737370">
              <a:spcBef>
                <a:spcPts val="700"/>
              </a:spcBef>
              <a:buSzTx/>
              <a:buNone/>
              <a:defRPr sz="2100"/>
            </a:pPr>
            <a:r>
              <a:t>     add tk ti / sub tk ti / mul tk ti / div tk ti     (‘+’, ‘-‘, ‘*’, ‘/‘ соответственно)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Рисунок 7" descr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" y="1684339"/>
            <a:ext cx="8413750" cy="4627563"/>
          </a:xfrm>
          <a:prstGeom prst="rect">
            <a:avLst/>
          </a:prstGeom>
          <a:ln w="12700">
            <a:miter lim="400000"/>
          </a:ln>
        </p:spPr>
      </p:pic>
      <p:sp>
        <p:nvSpPr>
          <p:cNvPr id="501" name="Трансляция в псевдо-машинный код"/>
          <p:cNvSpPr txBox="1">
            <a:spLocks noGrp="1"/>
          </p:cNvSpPr>
          <p:nvPr>
            <p:ph type="title" idx="4294967295"/>
          </p:nvPr>
        </p:nvSpPr>
        <p:spPr>
          <a:xfrm>
            <a:off x="838200" y="-3"/>
            <a:ext cx="10515600" cy="70629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E. Трансляция в псевдо-машинный код</a:t>
            </a:r>
          </a:p>
        </p:txBody>
      </p:sp>
      <p:sp>
        <p:nvSpPr>
          <p:cNvPr id="502" name="Линия"/>
          <p:cNvSpPr/>
          <p:nvPr/>
        </p:nvSpPr>
        <p:spPr>
          <a:xfrm flipH="1">
            <a:off x="2706090" y="1900251"/>
            <a:ext cx="1389217" cy="695118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3" name="Линия"/>
          <p:cNvSpPr/>
          <p:nvPr/>
        </p:nvSpPr>
        <p:spPr>
          <a:xfrm>
            <a:off x="4483067" y="1208018"/>
            <a:ext cx="5" cy="423124"/>
          </a:xfrm>
          <a:prstGeom prst="line">
            <a:avLst/>
          </a:prstGeom>
          <a:ln w="25400">
            <a:solidFill>
              <a:srgbClr val="D50800"/>
            </a:solidFill>
            <a:miter/>
            <a:headEnd type="oval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4" name="Линия"/>
          <p:cNvSpPr/>
          <p:nvPr/>
        </p:nvSpPr>
        <p:spPr>
          <a:xfrm flipH="1">
            <a:off x="1741157" y="2960964"/>
            <a:ext cx="693643" cy="377634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5" name="Линия"/>
          <p:cNvSpPr/>
          <p:nvPr/>
        </p:nvSpPr>
        <p:spPr>
          <a:xfrm flipH="1">
            <a:off x="965166" y="3633868"/>
            <a:ext cx="562771" cy="321375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6" name="Линия"/>
          <p:cNvSpPr/>
          <p:nvPr/>
        </p:nvSpPr>
        <p:spPr>
          <a:xfrm flipV="1">
            <a:off x="1068720" y="3746979"/>
            <a:ext cx="725028" cy="266882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7" name="Линия"/>
          <p:cNvSpPr/>
          <p:nvPr/>
        </p:nvSpPr>
        <p:spPr>
          <a:xfrm>
            <a:off x="1785271" y="3725247"/>
            <a:ext cx="477384" cy="297438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8" name="Линия"/>
          <p:cNvSpPr/>
          <p:nvPr/>
        </p:nvSpPr>
        <p:spPr>
          <a:xfrm flipH="1">
            <a:off x="774667" y="4157321"/>
            <a:ext cx="85862" cy="508420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9" name="Линия"/>
          <p:cNvSpPr/>
          <p:nvPr/>
        </p:nvSpPr>
        <p:spPr>
          <a:xfrm flipH="1">
            <a:off x="1039363" y="4001411"/>
            <a:ext cx="59475" cy="625405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10" name="Линия"/>
          <p:cNvSpPr/>
          <p:nvPr/>
        </p:nvSpPr>
        <p:spPr>
          <a:xfrm>
            <a:off x="2288245" y="4057324"/>
            <a:ext cx="5" cy="513574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11" name="1. decl t0"/>
          <p:cNvSpPr txBox="1"/>
          <p:nvPr/>
        </p:nvSpPr>
        <p:spPr>
          <a:xfrm>
            <a:off x="3790646" y="1484081"/>
            <a:ext cx="656593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1. decl t0 </a:t>
            </a:r>
          </a:p>
        </p:txBody>
      </p:sp>
      <p:sp>
        <p:nvSpPr>
          <p:cNvPr id="512" name="2. decl t1"/>
          <p:cNvSpPr txBox="1"/>
          <p:nvPr/>
        </p:nvSpPr>
        <p:spPr>
          <a:xfrm>
            <a:off x="2088843" y="2538178"/>
            <a:ext cx="656594" cy="225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2. decl t1 </a:t>
            </a:r>
          </a:p>
        </p:txBody>
      </p:sp>
      <p:sp>
        <p:nvSpPr>
          <p:cNvPr id="513" name="3. decl t2"/>
          <p:cNvSpPr txBox="1"/>
          <p:nvPr/>
        </p:nvSpPr>
        <p:spPr>
          <a:xfrm>
            <a:off x="1102934" y="3249378"/>
            <a:ext cx="625010" cy="225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3. decl t2</a:t>
            </a:r>
          </a:p>
        </p:txBody>
      </p:sp>
      <p:sp>
        <p:nvSpPr>
          <p:cNvPr id="514" name="4. decl t3"/>
          <p:cNvSpPr txBox="1"/>
          <p:nvPr/>
        </p:nvSpPr>
        <p:spPr>
          <a:xfrm>
            <a:off x="340934" y="3885265"/>
            <a:ext cx="625010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4. decl t3</a:t>
            </a:r>
          </a:p>
        </p:txBody>
      </p:sp>
      <p:sp>
        <p:nvSpPr>
          <p:cNvPr id="515" name="5. mov 2 t3"/>
          <p:cNvSpPr txBox="1"/>
          <p:nvPr/>
        </p:nvSpPr>
        <p:spPr>
          <a:xfrm>
            <a:off x="-14669" y="4450019"/>
            <a:ext cx="775966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5. mov 2, t3</a:t>
            </a:r>
          </a:p>
        </p:txBody>
      </p:sp>
      <p:sp>
        <p:nvSpPr>
          <p:cNvPr id="516" name="6. decl t4"/>
          <p:cNvSpPr txBox="1"/>
          <p:nvPr/>
        </p:nvSpPr>
        <p:spPr>
          <a:xfrm>
            <a:off x="2219343" y="3796365"/>
            <a:ext cx="625010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6. decl t4</a:t>
            </a:r>
          </a:p>
        </p:txBody>
      </p:sp>
      <p:sp>
        <p:nvSpPr>
          <p:cNvPr id="517" name="7. mov (A1) t4"/>
          <p:cNvSpPr txBox="1"/>
          <p:nvPr/>
        </p:nvSpPr>
        <p:spPr>
          <a:xfrm>
            <a:off x="2207834" y="5066365"/>
            <a:ext cx="941518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7. mov (A1), t4</a:t>
            </a:r>
          </a:p>
        </p:txBody>
      </p:sp>
      <p:sp>
        <p:nvSpPr>
          <p:cNvPr id="518" name="Линия"/>
          <p:cNvSpPr/>
          <p:nvPr/>
        </p:nvSpPr>
        <p:spPr>
          <a:xfrm>
            <a:off x="2830064" y="3777965"/>
            <a:ext cx="5" cy="727857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19" name="Линия"/>
          <p:cNvSpPr/>
          <p:nvPr/>
        </p:nvSpPr>
        <p:spPr>
          <a:xfrm flipH="1" flipV="1">
            <a:off x="2102629" y="3619379"/>
            <a:ext cx="717356" cy="178485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20" name="8. mov t3 t2…"/>
          <p:cNvSpPr txBox="1"/>
          <p:nvPr/>
        </p:nvSpPr>
        <p:spPr>
          <a:xfrm>
            <a:off x="2226797" y="3288407"/>
            <a:ext cx="822759" cy="39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8. mov t3, t2</a:t>
            </a:r>
          </a:p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9. mul t4, t2</a:t>
            </a:r>
          </a:p>
        </p:txBody>
      </p:sp>
      <p:sp>
        <p:nvSpPr>
          <p:cNvPr id="521" name="Прямоугольник"/>
          <p:cNvSpPr/>
          <p:nvPr/>
        </p:nvSpPr>
        <p:spPr>
          <a:xfrm rot="5949">
            <a:off x="7189092" y="4647548"/>
            <a:ext cx="517078" cy="2376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22" name="&lt;id&gt;"/>
          <p:cNvSpPr txBox="1"/>
          <p:nvPr/>
        </p:nvSpPr>
        <p:spPr>
          <a:xfrm>
            <a:off x="7232346" y="4633454"/>
            <a:ext cx="415460" cy="280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&lt;id&gt;</a:t>
            </a:r>
          </a:p>
        </p:txBody>
      </p:sp>
      <p:sp>
        <p:nvSpPr>
          <p:cNvPr id="523" name="1.   decl t0…"/>
          <p:cNvSpPr txBox="1"/>
          <p:nvPr/>
        </p:nvSpPr>
        <p:spPr>
          <a:xfrm>
            <a:off x="9123046" y="643874"/>
            <a:ext cx="1577758" cy="2669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Трансляция в псевдо-машинный код"/>
          <p:cNvSpPr txBox="1">
            <a:spLocks noGrp="1"/>
          </p:cNvSpPr>
          <p:nvPr>
            <p:ph type="title" idx="4294967295"/>
          </p:nvPr>
        </p:nvSpPr>
        <p:spPr>
          <a:xfrm>
            <a:off x="838200" y="-3"/>
            <a:ext cx="10515600" cy="70629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E. Трансляция в псевдо-машинный код</a:t>
            </a:r>
          </a:p>
        </p:txBody>
      </p:sp>
      <p:pic>
        <p:nvPicPr>
          <p:cNvPr id="526" name="Рисунок 7" descr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" y="1684339"/>
            <a:ext cx="8413750" cy="4627563"/>
          </a:xfrm>
          <a:prstGeom prst="rect">
            <a:avLst/>
          </a:prstGeom>
          <a:ln w="12700">
            <a:miter lim="400000"/>
          </a:ln>
        </p:spPr>
      </p:pic>
      <p:sp>
        <p:nvSpPr>
          <p:cNvPr id="527" name="Линия"/>
          <p:cNvSpPr/>
          <p:nvPr/>
        </p:nvSpPr>
        <p:spPr>
          <a:xfrm flipV="1">
            <a:off x="2120076" y="3079799"/>
            <a:ext cx="738370" cy="341514"/>
          </a:xfrm>
          <a:prstGeom prst="line">
            <a:avLst/>
          </a:prstGeom>
          <a:ln w="25400">
            <a:solidFill>
              <a:srgbClr val="D50800"/>
            </a:solidFill>
            <a:miter/>
            <a:head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28" name="Линия"/>
          <p:cNvSpPr/>
          <p:nvPr/>
        </p:nvSpPr>
        <p:spPr>
          <a:xfrm>
            <a:off x="2832298" y="3076249"/>
            <a:ext cx="1074445" cy="721856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29" name="10. decl t5"/>
          <p:cNvSpPr txBox="1"/>
          <p:nvPr/>
        </p:nvSpPr>
        <p:spPr>
          <a:xfrm>
            <a:off x="3930346" y="3592281"/>
            <a:ext cx="695815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10. decl t5</a:t>
            </a:r>
          </a:p>
        </p:txBody>
      </p:sp>
      <p:sp>
        <p:nvSpPr>
          <p:cNvPr id="530" name="Линия"/>
          <p:cNvSpPr/>
          <p:nvPr/>
        </p:nvSpPr>
        <p:spPr>
          <a:xfrm flipH="1">
            <a:off x="3813373" y="3870147"/>
            <a:ext cx="2981" cy="966081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1" name="11. mov (A3) t5"/>
          <p:cNvSpPr txBox="1"/>
          <p:nvPr/>
        </p:nvSpPr>
        <p:spPr>
          <a:xfrm>
            <a:off x="3828746" y="4773381"/>
            <a:ext cx="1043906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11. mov (A3), t5 </a:t>
            </a:r>
          </a:p>
        </p:txBody>
      </p:sp>
      <p:sp>
        <p:nvSpPr>
          <p:cNvPr id="532" name="Линия"/>
          <p:cNvSpPr/>
          <p:nvPr/>
        </p:nvSpPr>
        <p:spPr>
          <a:xfrm flipH="1" flipV="1">
            <a:off x="4631580" y="3655471"/>
            <a:ext cx="167189" cy="1213912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3" name="Линия"/>
          <p:cNvSpPr/>
          <p:nvPr/>
        </p:nvSpPr>
        <p:spPr>
          <a:xfrm flipH="1" flipV="1">
            <a:off x="3040805" y="2976964"/>
            <a:ext cx="1592864" cy="698619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4" name="12. mov t2 t1…"/>
          <p:cNvSpPr txBox="1"/>
          <p:nvPr/>
        </p:nvSpPr>
        <p:spPr>
          <a:xfrm>
            <a:off x="3037676" y="2561501"/>
            <a:ext cx="894451" cy="39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13. mul t5, t1 </a:t>
            </a:r>
          </a:p>
        </p:txBody>
      </p:sp>
      <p:sp>
        <p:nvSpPr>
          <p:cNvPr id="535" name="Линия"/>
          <p:cNvSpPr/>
          <p:nvPr/>
        </p:nvSpPr>
        <p:spPr>
          <a:xfrm flipV="1">
            <a:off x="2792164" y="1981948"/>
            <a:ext cx="1676153" cy="652234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6" name="Линия"/>
          <p:cNvSpPr/>
          <p:nvPr/>
        </p:nvSpPr>
        <p:spPr>
          <a:xfrm>
            <a:off x="4456955" y="1981816"/>
            <a:ext cx="2424613" cy="822510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7" name="14. decl t6"/>
          <p:cNvSpPr txBox="1"/>
          <p:nvPr/>
        </p:nvSpPr>
        <p:spPr>
          <a:xfrm>
            <a:off x="6292546" y="2855678"/>
            <a:ext cx="695815" cy="225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14. decl t6</a:t>
            </a:r>
          </a:p>
        </p:txBody>
      </p:sp>
      <p:sp>
        <p:nvSpPr>
          <p:cNvPr id="538" name="Линия"/>
          <p:cNvSpPr/>
          <p:nvPr/>
        </p:nvSpPr>
        <p:spPr>
          <a:xfrm flipH="1">
            <a:off x="6318560" y="3117644"/>
            <a:ext cx="628209" cy="505699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9" name="15. decl t7"/>
          <p:cNvSpPr txBox="1"/>
          <p:nvPr/>
        </p:nvSpPr>
        <p:spPr>
          <a:xfrm>
            <a:off x="5644846" y="3490681"/>
            <a:ext cx="695815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15. decl t7</a:t>
            </a:r>
          </a:p>
        </p:txBody>
      </p:sp>
      <p:sp>
        <p:nvSpPr>
          <p:cNvPr id="540" name="Линия"/>
          <p:cNvSpPr/>
          <p:nvPr/>
        </p:nvSpPr>
        <p:spPr>
          <a:xfrm flipH="1">
            <a:off x="5555636" y="4014523"/>
            <a:ext cx="628209" cy="505699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41" name="16. decl t8"/>
          <p:cNvSpPr txBox="1"/>
          <p:nvPr/>
        </p:nvSpPr>
        <p:spPr>
          <a:xfrm>
            <a:off x="4835580" y="4392381"/>
            <a:ext cx="695815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16. decl t8</a:t>
            </a:r>
          </a:p>
        </p:txBody>
      </p:sp>
      <p:sp>
        <p:nvSpPr>
          <p:cNvPr id="542" name="Линия"/>
          <p:cNvSpPr/>
          <p:nvPr/>
        </p:nvSpPr>
        <p:spPr>
          <a:xfrm flipH="1">
            <a:off x="4640095" y="4892759"/>
            <a:ext cx="737498" cy="358760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43" name="17. decl t9"/>
          <p:cNvSpPr txBox="1"/>
          <p:nvPr/>
        </p:nvSpPr>
        <p:spPr>
          <a:xfrm>
            <a:off x="3730680" y="5332181"/>
            <a:ext cx="695815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17. decl t9</a:t>
            </a:r>
          </a:p>
        </p:txBody>
      </p:sp>
      <p:sp>
        <p:nvSpPr>
          <p:cNvPr id="544" name="Линия"/>
          <p:cNvSpPr/>
          <p:nvPr/>
        </p:nvSpPr>
        <p:spPr>
          <a:xfrm flipH="1">
            <a:off x="4401684" y="5540607"/>
            <a:ext cx="14143" cy="389071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45" name="18. mov 1 t9"/>
          <p:cNvSpPr txBox="1"/>
          <p:nvPr/>
        </p:nvSpPr>
        <p:spPr>
          <a:xfrm>
            <a:off x="3672632" y="5951027"/>
            <a:ext cx="846770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18. mov 1, t9</a:t>
            </a:r>
          </a:p>
        </p:txBody>
      </p:sp>
      <p:sp>
        <p:nvSpPr>
          <p:cNvPr id="546" name="Линия"/>
          <p:cNvSpPr/>
          <p:nvPr/>
        </p:nvSpPr>
        <p:spPr>
          <a:xfrm flipV="1">
            <a:off x="4913064" y="4866735"/>
            <a:ext cx="683771" cy="1158349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47" name="Линия"/>
          <p:cNvSpPr/>
          <p:nvPr/>
        </p:nvSpPr>
        <p:spPr>
          <a:xfrm>
            <a:off x="5575498" y="4866949"/>
            <a:ext cx="517825" cy="426628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48" name="19. decl t10"/>
          <p:cNvSpPr txBox="1"/>
          <p:nvPr/>
        </p:nvSpPr>
        <p:spPr>
          <a:xfrm>
            <a:off x="6257144" y="5125527"/>
            <a:ext cx="766620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19. decl t10</a:t>
            </a:r>
          </a:p>
        </p:txBody>
      </p:sp>
      <p:sp>
        <p:nvSpPr>
          <p:cNvPr id="549" name="Линия"/>
          <p:cNvSpPr/>
          <p:nvPr/>
        </p:nvSpPr>
        <p:spPr>
          <a:xfrm>
            <a:off x="5992755" y="5381764"/>
            <a:ext cx="5" cy="893324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50" name="20. mov 2 t10"/>
          <p:cNvSpPr txBox="1"/>
          <p:nvPr/>
        </p:nvSpPr>
        <p:spPr>
          <a:xfrm>
            <a:off x="5914244" y="6368460"/>
            <a:ext cx="917575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20. mov 2, t10</a:t>
            </a:r>
          </a:p>
        </p:txBody>
      </p:sp>
      <p:sp>
        <p:nvSpPr>
          <p:cNvPr id="551" name="Прямоугольник"/>
          <p:cNvSpPr/>
          <p:nvPr/>
        </p:nvSpPr>
        <p:spPr>
          <a:xfrm rot="5949">
            <a:off x="7189092" y="4647548"/>
            <a:ext cx="517078" cy="2376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52" name="&lt;id&gt;"/>
          <p:cNvSpPr txBox="1"/>
          <p:nvPr/>
        </p:nvSpPr>
        <p:spPr>
          <a:xfrm>
            <a:off x="7232346" y="4633454"/>
            <a:ext cx="415460" cy="280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&lt;id&gt;</a:t>
            </a:r>
          </a:p>
        </p:txBody>
      </p:sp>
      <p:sp>
        <p:nvSpPr>
          <p:cNvPr id="553" name="1.   decl t0…"/>
          <p:cNvSpPr txBox="1"/>
          <p:nvPr/>
        </p:nvSpPr>
        <p:spPr>
          <a:xfrm>
            <a:off x="9123046" y="643873"/>
            <a:ext cx="1590260" cy="5882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 decl t5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t5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t5,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decl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Рисунок 7" descr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21" y="1571612"/>
            <a:ext cx="8413751" cy="4627563"/>
          </a:xfrm>
          <a:prstGeom prst="rect">
            <a:avLst/>
          </a:prstGeom>
          <a:ln w="12700">
            <a:miter lim="400000"/>
          </a:ln>
        </p:spPr>
      </p:pic>
      <p:sp>
        <p:nvSpPr>
          <p:cNvPr id="556" name="Трансляция в псевдо-машинный код"/>
          <p:cNvSpPr txBox="1">
            <a:spLocks noGrp="1"/>
          </p:cNvSpPr>
          <p:nvPr>
            <p:ph type="title" idx="4294967295"/>
          </p:nvPr>
        </p:nvSpPr>
        <p:spPr>
          <a:xfrm>
            <a:off x="838200" y="-3"/>
            <a:ext cx="10515600" cy="70629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E. Трансляция в псевдо-машинный код</a:t>
            </a:r>
          </a:p>
        </p:txBody>
      </p:sp>
      <p:sp>
        <p:nvSpPr>
          <p:cNvPr id="557" name="Линия"/>
          <p:cNvSpPr/>
          <p:nvPr/>
        </p:nvSpPr>
        <p:spPr>
          <a:xfrm flipV="1">
            <a:off x="6225587" y="5202740"/>
            <a:ext cx="5" cy="772069"/>
          </a:xfrm>
          <a:prstGeom prst="line">
            <a:avLst/>
          </a:prstGeom>
          <a:ln w="25400">
            <a:solidFill>
              <a:srgbClr val="D50800"/>
            </a:solidFill>
            <a:miter/>
            <a:head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58" name="Линия"/>
          <p:cNvSpPr/>
          <p:nvPr/>
        </p:nvSpPr>
        <p:spPr>
          <a:xfrm flipH="1" flipV="1">
            <a:off x="5233106" y="4356538"/>
            <a:ext cx="995959" cy="844617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59" name="21. mov t9 t8…"/>
          <p:cNvSpPr txBox="1"/>
          <p:nvPr/>
        </p:nvSpPr>
        <p:spPr>
          <a:xfrm>
            <a:off x="4310050" y="4143380"/>
            <a:ext cx="893564" cy="39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</p:txBody>
      </p:sp>
      <p:sp>
        <p:nvSpPr>
          <p:cNvPr id="560" name="Линия"/>
          <p:cNvSpPr/>
          <p:nvPr/>
        </p:nvSpPr>
        <p:spPr>
          <a:xfrm flipV="1">
            <a:off x="5327641" y="3804187"/>
            <a:ext cx="815100" cy="539521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61" name="Линия"/>
          <p:cNvSpPr/>
          <p:nvPr/>
        </p:nvSpPr>
        <p:spPr>
          <a:xfrm>
            <a:off x="6170721" y="3849494"/>
            <a:ext cx="444304" cy="209987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62" name="23. decl t11"/>
          <p:cNvSpPr txBox="1"/>
          <p:nvPr/>
        </p:nvSpPr>
        <p:spPr>
          <a:xfrm>
            <a:off x="6442840" y="3772539"/>
            <a:ext cx="766620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23. decl t11</a:t>
            </a:r>
          </a:p>
        </p:txBody>
      </p:sp>
      <p:sp>
        <p:nvSpPr>
          <p:cNvPr id="563" name="Линия"/>
          <p:cNvSpPr/>
          <p:nvPr/>
        </p:nvSpPr>
        <p:spPr>
          <a:xfrm>
            <a:off x="6646354" y="4305951"/>
            <a:ext cx="203994" cy="812246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64" name="24. mov (PI) t11"/>
          <p:cNvSpPr txBox="1"/>
          <p:nvPr/>
        </p:nvSpPr>
        <p:spPr>
          <a:xfrm>
            <a:off x="6861940" y="5004439"/>
            <a:ext cx="1038858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24. mov (PI), t11</a:t>
            </a:r>
          </a:p>
        </p:txBody>
      </p:sp>
      <p:sp>
        <p:nvSpPr>
          <p:cNvPr id="565" name="Прямоугольник"/>
          <p:cNvSpPr/>
          <p:nvPr/>
        </p:nvSpPr>
        <p:spPr>
          <a:xfrm rot="5949">
            <a:off x="6854090" y="4534822"/>
            <a:ext cx="517078" cy="2376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66" name="&lt;id&gt;"/>
          <p:cNvSpPr txBox="1"/>
          <p:nvPr/>
        </p:nvSpPr>
        <p:spPr>
          <a:xfrm>
            <a:off x="6897344" y="4520727"/>
            <a:ext cx="415460" cy="280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&lt;id&gt;</a:t>
            </a:r>
          </a:p>
        </p:txBody>
      </p:sp>
      <p:sp>
        <p:nvSpPr>
          <p:cNvPr id="567" name="Линия"/>
          <p:cNvSpPr/>
          <p:nvPr/>
        </p:nvSpPr>
        <p:spPr>
          <a:xfrm flipH="1" flipV="1">
            <a:off x="7174513" y="3726896"/>
            <a:ext cx="197698" cy="1169462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68" name="Линия"/>
          <p:cNvSpPr/>
          <p:nvPr/>
        </p:nvSpPr>
        <p:spPr>
          <a:xfrm flipH="1" flipV="1">
            <a:off x="6345294" y="3705516"/>
            <a:ext cx="848970" cy="47842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69" name="25. mov t8 t7…"/>
          <p:cNvSpPr txBox="1"/>
          <p:nvPr/>
        </p:nvSpPr>
        <p:spPr>
          <a:xfrm>
            <a:off x="4881552" y="3500437"/>
            <a:ext cx="933673" cy="39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26. mul t11, t7</a:t>
            </a:r>
          </a:p>
        </p:txBody>
      </p:sp>
      <p:sp>
        <p:nvSpPr>
          <p:cNvPr id="570" name="Линия"/>
          <p:cNvSpPr/>
          <p:nvPr/>
        </p:nvSpPr>
        <p:spPr>
          <a:xfrm flipV="1">
            <a:off x="6292855" y="3013168"/>
            <a:ext cx="642992" cy="517047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1" name="Линия"/>
          <p:cNvSpPr/>
          <p:nvPr/>
        </p:nvSpPr>
        <p:spPr>
          <a:xfrm>
            <a:off x="6931824" y="3005689"/>
            <a:ext cx="1011342" cy="331878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2" name="27. decl t12"/>
          <p:cNvSpPr txBox="1"/>
          <p:nvPr/>
        </p:nvSpPr>
        <p:spPr>
          <a:xfrm>
            <a:off x="7700140" y="3062694"/>
            <a:ext cx="766620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27. decl t12</a:t>
            </a:r>
          </a:p>
        </p:txBody>
      </p:sp>
      <p:sp>
        <p:nvSpPr>
          <p:cNvPr id="573" name="28. mov (A2)  t12"/>
          <p:cNvSpPr txBox="1"/>
          <p:nvPr/>
        </p:nvSpPr>
        <p:spPr>
          <a:xfrm>
            <a:off x="7666945" y="4413315"/>
            <a:ext cx="1114711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28. mov (A2),  t12</a:t>
            </a:r>
          </a:p>
        </p:txBody>
      </p:sp>
      <p:sp>
        <p:nvSpPr>
          <p:cNvPr id="574" name="Линия"/>
          <p:cNvSpPr/>
          <p:nvPr/>
        </p:nvSpPr>
        <p:spPr>
          <a:xfrm>
            <a:off x="7983956" y="3628630"/>
            <a:ext cx="189376" cy="647048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5" name="Линия"/>
          <p:cNvSpPr/>
          <p:nvPr/>
        </p:nvSpPr>
        <p:spPr>
          <a:xfrm flipV="1">
            <a:off x="8655212" y="3057488"/>
            <a:ext cx="5" cy="860966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6" name="Линия"/>
          <p:cNvSpPr/>
          <p:nvPr/>
        </p:nvSpPr>
        <p:spPr>
          <a:xfrm flipH="1" flipV="1">
            <a:off x="7150851" y="2835020"/>
            <a:ext cx="1503913" cy="232534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7" name="29. mov t7 t6…"/>
          <p:cNvSpPr txBox="1"/>
          <p:nvPr/>
        </p:nvSpPr>
        <p:spPr>
          <a:xfrm>
            <a:off x="7134548" y="2306964"/>
            <a:ext cx="893565" cy="39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29. mov t7, t6</a:t>
            </a:r>
          </a:p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30. div t12, t6</a:t>
            </a:r>
          </a:p>
        </p:txBody>
      </p:sp>
      <p:sp>
        <p:nvSpPr>
          <p:cNvPr id="578" name="Линия"/>
          <p:cNvSpPr/>
          <p:nvPr/>
        </p:nvSpPr>
        <p:spPr>
          <a:xfrm flipH="1" flipV="1">
            <a:off x="4397681" y="1797092"/>
            <a:ext cx="2669585" cy="876766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9" name="31. mov t1 t0…"/>
          <p:cNvSpPr txBox="1"/>
          <p:nvPr/>
        </p:nvSpPr>
        <p:spPr>
          <a:xfrm>
            <a:off x="4423540" y="1354461"/>
            <a:ext cx="893564" cy="39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32. add t6, t0</a:t>
            </a:r>
          </a:p>
        </p:txBody>
      </p:sp>
      <p:sp>
        <p:nvSpPr>
          <p:cNvPr id="580" name="1.   decl t0…"/>
          <p:cNvSpPr txBox="1"/>
          <p:nvPr/>
        </p:nvSpPr>
        <p:spPr>
          <a:xfrm>
            <a:off x="8882081" y="682909"/>
            <a:ext cx="1590260" cy="5882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 decl t5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t5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t5,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decl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581" name="21. mov t9 t8…"/>
          <p:cNvSpPr txBox="1"/>
          <p:nvPr/>
        </p:nvSpPr>
        <p:spPr>
          <a:xfrm>
            <a:off x="10453716" y="1357295"/>
            <a:ext cx="1706123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decl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t11,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t6, t0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Заголовок 2"/>
          <p:cNvSpPr txBox="1">
            <a:spLocks noGrp="1"/>
          </p:cNvSpPr>
          <p:nvPr>
            <p:ph type="title"/>
          </p:nvPr>
        </p:nvSpPr>
        <p:spPr>
          <a:xfrm>
            <a:off x="452398" y="142852"/>
            <a:ext cx="11215766" cy="1000132"/>
          </a:xfrm>
          <a:prstGeom prst="rect">
            <a:avLst/>
          </a:prstGeom>
        </p:spPr>
        <p:txBody>
          <a:bodyPr/>
          <a:lstStyle>
            <a:lvl1pPr algn="ctr" defTabSz="795527">
              <a:defRPr sz="3300"/>
            </a:lvl1pPr>
          </a:lstStyle>
          <a:p>
            <a:r>
              <a:t>F. Оптимизация сгенерированного кода: уменьшение числа используемых регистров</a:t>
            </a:r>
          </a:p>
        </p:txBody>
      </p:sp>
      <p:sp>
        <p:nvSpPr>
          <p:cNvPr id="584" name="Текст 3"/>
          <p:cNvSpPr txBox="1">
            <a:spLocks noGrp="1"/>
          </p:cNvSpPr>
          <p:nvPr>
            <p:ph type="body" idx="1"/>
          </p:nvPr>
        </p:nvSpPr>
        <p:spPr>
          <a:xfrm>
            <a:off x="523835" y="1571610"/>
            <a:ext cx="11287206" cy="5072103"/>
          </a:xfrm>
          <a:prstGeom prst="rect">
            <a:avLst/>
          </a:prstGeom>
        </p:spPr>
        <p:txBody>
          <a:bodyPr lIns="45718" tIns="45718" rIns="45718" bIns="45718" anchor="t">
            <a:normAutofit/>
          </a:bodyPr>
          <a:lstStyle/>
          <a:p>
            <a:pPr marL="0" indent="358140" defTabSz="905255">
              <a:spcBef>
                <a:spcPts val="900"/>
              </a:spcBef>
              <a:buSzTx/>
              <a:buNone/>
              <a:defRPr sz="2700"/>
            </a:pPr>
            <a:r>
              <a:rPr dirty="0" err="1"/>
              <a:t>Рассмотрим</a:t>
            </a:r>
            <a:r>
              <a:rPr dirty="0"/>
              <a:t> </a:t>
            </a:r>
            <a:r>
              <a:rPr dirty="0" err="1"/>
              <a:t>инструкцию</a:t>
            </a:r>
            <a:r>
              <a:rPr dirty="0"/>
              <a:t> </a:t>
            </a:r>
            <a:r>
              <a:rPr dirty="0" err="1"/>
              <a:t>вида</a:t>
            </a:r>
            <a:r>
              <a:rPr dirty="0"/>
              <a:t>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mov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ti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tj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где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i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&gt; j:</a:t>
            </a:r>
            <a:endParaRPr lang="ru-RU" dirty="0"/>
          </a:p>
          <a:p>
            <a:pPr marL="0" indent="358140" defTabSz="905255">
              <a:spcBef>
                <a:spcPts val="900"/>
              </a:spcBef>
              <a:buSzTx/>
              <a:buNone/>
              <a:defRPr sz="2700">
                <a:latin typeface="+mj-lt"/>
                <a:ea typeface="+mj-ea"/>
                <a:cs typeface="+mj-cs"/>
                <a:sym typeface="Helvetica"/>
              </a:defRPr>
            </a:pPr>
            <a:r>
              <a:rPr dirty="0" err="1"/>
              <a:t>П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еременная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1" dirty="0" err="1"/>
              <a:t>tj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соответствует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родительской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вершине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, а </a:t>
            </a:r>
            <a:r>
              <a:rPr b="1" dirty="0" err="1"/>
              <a:t>ti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–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левой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дочерней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вершине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.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Инструкция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выполняется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когда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алгоритм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обхода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выходит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из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родительской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вершины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значит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переменная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1" dirty="0" err="1"/>
              <a:t>ti</a:t>
            </a:r>
            <a:r>
              <a:rPr b="1" dirty="0"/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больше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в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коде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не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используется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, и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его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можно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применять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повторно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.</a:t>
            </a:r>
            <a:endParaRPr dirty="0">
              <a:latin typeface="+mn-lt"/>
              <a:ea typeface="+mn-ea"/>
              <a:cs typeface="+mn-cs"/>
            </a:endParaRPr>
          </a:p>
          <a:p>
            <a:pPr marL="0" indent="358140" defTabSz="905255">
              <a:spcBef>
                <a:spcPts val="900"/>
              </a:spcBef>
              <a:buSzTx/>
              <a:buNone/>
              <a:defRPr sz="2700"/>
            </a:pPr>
            <a:r>
              <a:rPr dirty="0" err="1"/>
              <a:t>Принцип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:</a:t>
            </a:r>
          </a:p>
          <a:p>
            <a:pPr marL="358140" indent="-358140" defTabSz="905255">
              <a:spcBef>
                <a:spcPts val="900"/>
              </a:spcBef>
              <a:buFontTx/>
              <a:buAutoNum type="arabicParenR"/>
              <a:defRPr sz="2700"/>
            </a:pPr>
            <a:r>
              <a:rPr dirty="0" err="1"/>
              <a:t>Ищем</a:t>
            </a:r>
            <a:r>
              <a:rPr dirty="0"/>
              <a:t> </a:t>
            </a:r>
            <a:r>
              <a:rPr dirty="0" err="1"/>
              <a:t>строку</a:t>
            </a:r>
            <a:r>
              <a:rPr dirty="0"/>
              <a:t> </a:t>
            </a:r>
            <a:r>
              <a:rPr dirty="0" err="1"/>
              <a:t>вида</a:t>
            </a:r>
            <a:r>
              <a:rPr dirty="0"/>
              <a:t>: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mov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ti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tj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где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i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&gt; j</a:t>
            </a:r>
            <a:r>
              <a:rPr dirty="0"/>
              <a:t>;</a:t>
            </a:r>
          </a:p>
          <a:p>
            <a:pPr marL="358140" indent="-358140" defTabSz="905255">
              <a:spcBef>
                <a:spcPts val="900"/>
              </a:spcBef>
              <a:buFontTx/>
              <a:buAutoNum type="arabicParenR"/>
              <a:defRPr sz="2700"/>
            </a:pPr>
            <a:r>
              <a:rPr dirty="0" err="1"/>
              <a:t>Ниже</a:t>
            </a:r>
            <a:r>
              <a:rPr dirty="0"/>
              <a:t> </a:t>
            </a:r>
            <a:r>
              <a:rPr dirty="0" err="1"/>
              <a:t>этой</a:t>
            </a:r>
            <a:r>
              <a:rPr dirty="0"/>
              <a:t> </a:t>
            </a:r>
            <a:r>
              <a:rPr dirty="0" err="1"/>
              <a:t>строки</a:t>
            </a:r>
            <a:r>
              <a:rPr dirty="0"/>
              <a:t> </a:t>
            </a:r>
            <a:r>
              <a:rPr dirty="0" err="1"/>
              <a:t>ищем</a:t>
            </a:r>
            <a:r>
              <a:rPr dirty="0"/>
              <a:t> </a:t>
            </a:r>
            <a:r>
              <a:rPr dirty="0" err="1"/>
              <a:t>первую</a:t>
            </a:r>
            <a:r>
              <a:rPr dirty="0"/>
              <a:t> </a:t>
            </a:r>
            <a:r>
              <a:rPr dirty="0" err="1"/>
              <a:t>строку</a:t>
            </a:r>
            <a:r>
              <a:rPr dirty="0"/>
              <a:t> </a:t>
            </a:r>
            <a:r>
              <a:rPr dirty="0" err="1"/>
              <a:t>вида</a:t>
            </a:r>
            <a:r>
              <a:rPr dirty="0"/>
              <a:t>: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decl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;</a:t>
            </a:r>
            <a:endParaRPr b="1" dirty="0">
              <a:latin typeface="+mj-lt"/>
              <a:ea typeface="+mj-ea"/>
              <a:cs typeface="+mj-cs"/>
            </a:endParaRPr>
          </a:p>
          <a:p>
            <a:pPr marL="358140" indent="-358140" defTabSz="905255">
              <a:spcBef>
                <a:spcPts val="900"/>
              </a:spcBef>
              <a:buFontTx/>
              <a:buAutoNum type="arabicParenR"/>
              <a:defRPr sz="2700"/>
            </a:pPr>
            <a:r>
              <a:rPr dirty="0" err="1"/>
              <a:t>Удаляем</a:t>
            </a:r>
            <a:r>
              <a:rPr dirty="0"/>
              <a:t> </a:t>
            </a:r>
            <a:r>
              <a:rPr dirty="0" err="1"/>
              <a:t>строку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decl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;</a:t>
            </a:r>
            <a:endParaRPr b="1" dirty="0">
              <a:latin typeface="+mj-lt"/>
              <a:ea typeface="+mj-ea"/>
              <a:cs typeface="+mj-cs"/>
            </a:endParaRPr>
          </a:p>
          <a:p>
            <a:pPr marL="358140" indent="-358140" defTabSz="905255">
              <a:spcBef>
                <a:spcPts val="900"/>
              </a:spcBef>
              <a:buFontTx/>
              <a:buAutoNum type="arabicParenR"/>
              <a:defRPr sz="2700"/>
            </a:pPr>
            <a:r>
              <a:rPr dirty="0" err="1"/>
              <a:t>Заменяем</a:t>
            </a:r>
            <a:r>
              <a:rPr dirty="0"/>
              <a:t> </a:t>
            </a:r>
            <a:r>
              <a:rPr dirty="0" err="1"/>
              <a:t>все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ti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/>
              <a:t>– </a:t>
            </a:r>
            <a:r>
              <a:rPr dirty="0" err="1"/>
              <a:t>число</a:t>
            </a:r>
            <a:r>
              <a:rPr dirty="0"/>
              <a:t> </a:t>
            </a:r>
            <a:r>
              <a:rPr lang="ru-RU" dirty="0"/>
              <a:t>переменных</a:t>
            </a:r>
            <a:r>
              <a:rPr dirty="0"/>
              <a:t> </a:t>
            </a:r>
            <a:r>
              <a:rPr dirty="0" err="1"/>
              <a:t>уменьшено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1;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Заголовок 2"/>
          <p:cNvSpPr txBox="1">
            <a:spLocks noGrp="1"/>
          </p:cNvSpPr>
          <p:nvPr>
            <p:ph type="title"/>
          </p:nvPr>
        </p:nvSpPr>
        <p:spPr>
          <a:xfrm>
            <a:off x="809587" y="500040"/>
            <a:ext cx="10515601" cy="78582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F. Безопасное изменение кода</a:t>
            </a:r>
          </a:p>
        </p:txBody>
      </p:sp>
      <p:sp>
        <p:nvSpPr>
          <p:cNvPr id="587" name="Текст 3"/>
          <p:cNvSpPr txBox="1">
            <a:spLocks noGrp="1"/>
          </p:cNvSpPr>
          <p:nvPr>
            <p:ph type="body" idx="1"/>
          </p:nvPr>
        </p:nvSpPr>
        <p:spPr>
          <a:xfrm>
            <a:off x="523835" y="1785926"/>
            <a:ext cx="11287206" cy="4857787"/>
          </a:xfrm>
          <a:prstGeom prst="rect">
            <a:avLst/>
          </a:prstGeom>
        </p:spPr>
        <p:txBody>
          <a:bodyPr/>
          <a:lstStyle/>
          <a:p>
            <a:pPr marL="0" indent="361950">
              <a:buSzTx/>
              <a:buNone/>
            </a:pPr>
            <a:r>
              <a:t>Покажем, что удаление строки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decl tk </a:t>
            </a:r>
            <a:r>
              <a:t>и замена всех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t> на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ti</a:t>
            </a:r>
            <a:r>
              <a:t> не приведет к искажению результата:</a:t>
            </a:r>
          </a:p>
          <a:p>
            <a:pPr marL="361950" indent="-361950">
              <a:buFontTx/>
              <a:buAutoNum type="arabicParenR"/>
            </a:pPr>
            <a:r>
              <a:t>Если строка вида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decl tk </a:t>
            </a:r>
            <a:r>
              <a:t>существует в коде, то переменная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t> рано или поздно будет присвоено значение, значит в коде также существует строка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S </a:t>
            </a:r>
            <a:r>
              <a:t>вида: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mov &lt;val&gt;, tk</a:t>
            </a:r>
            <a:r>
              <a:t>, где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&lt;val&gt; </a:t>
            </a:r>
            <a:r>
              <a:t>- число или переменная.</a:t>
            </a:r>
          </a:p>
          <a:p>
            <a:pPr marL="361950" indent="-361950">
              <a:buFontTx/>
              <a:buAutoNum type="arabicParenR"/>
            </a:pPr>
            <a:r>
              <a:t>После удаления строки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decl tk </a:t>
            </a:r>
            <a:r>
              <a:t>и замены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t> на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ti</a:t>
            </a:r>
            <a:r>
              <a:t>, строка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S</a:t>
            </a:r>
            <a:r>
              <a:t> примет вид: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mov &lt;val&gt;, ti</a:t>
            </a:r>
            <a:r>
              <a:t>. Теперь переменная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ti</a:t>
            </a:r>
            <a:r>
              <a:t> полностью заменяет переменная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t>. 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Заголовок 2"/>
          <p:cNvSpPr txBox="1">
            <a:spLocks noGrp="1"/>
          </p:cNvSpPr>
          <p:nvPr>
            <p:ph type="title"/>
          </p:nvPr>
        </p:nvSpPr>
        <p:spPr>
          <a:xfrm>
            <a:off x="809587" y="-2"/>
            <a:ext cx="10515601" cy="78582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F. Пример оптимизации: mov t3, t2</a:t>
            </a:r>
          </a:p>
        </p:txBody>
      </p:sp>
      <p:sp>
        <p:nvSpPr>
          <p:cNvPr id="590" name="1.   decl t0…"/>
          <p:cNvSpPr txBox="1"/>
          <p:nvPr/>
        </p:nvSpPr>
        <p:spPr>
          <a:xfrm>
            <a:off x="666709" y="1071546"/>
            <a:ext cx="1590261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</a:t>
            </a:r>
            <a:r>
              <a:rPr>
                <a:solidFill>
                  <a:srgbClr val="00B0F0"/>
                </a:solidFill>
              </a:rPr>
              <a:t>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 </a:t>
            </a:r>
            <a:r>
              <a:rPr strike="sngStrike">
                <a:solidFill>
                  <a:srgbClr val="FF0000"/>
                </a:solidFill>
              </a:rPr>
              <a:t>decl t5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</a:t>
            </a:r>
            <a:r>
              <a:rPr>
                <a:solidFill>
                  <a:srgbClr val="FF0000"/>
                </a:solidFill>
              </a:rPr>
              <a:t>t5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</a:t>
            </a:r>
            <a:r>
              <a:rPr>
                <a:solidFill>
                  <a:srgbClr val="FF0000"/>
                </a:solidFill>
              </a:rPr>
              <a:t>t5</a:t>
            </a:r>
            <a:r>
              <a:t>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decl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591" name="21. mov t9 t8…"/>
          <p:cNvSpPr txBox="1"/>
          <p:nvPr/>
        </p:nvSpPr>
        <p:spPr>
          <a:xfrm>
            <a:off x="2595538" y="1142981"/>
            <a:ext cx="1706123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decl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t11,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t6, t0</a:t>
            </a:r>
          </a:p>
        </p:txBody>
      </p:sp>
      <p:sp>
        <p:nvSpPr>
          <p:cNvPr id="592" name="1.   decl t0…"/>
          <p:cNvSpPr txBox="1"/>
          <p:nvPr/>
        </p:nvSpPr>
        <p:spPr>
          <a:xfrm>
            <a:off x="7310446" y="1071546"/>
            <a:ext cx="1590260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</a:t>
            </a:r>
            <a:r>
              <a:rPr>
                <a:solidFill>
                  <a:srgbClr val="00B0F0"/>
                </a:solidFill>
              </a:rPr>
              <a:t>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</a:t>
            </a:r>
            <a:r>
              <a:rPr>
                <a:solidFill>
                  <a:srgbClr val="00B0F0"/>
                </a:solidFill>
              </a:rPr>
              <a:t>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</a:t>
            </a:r>
            <a:r>
              <a:rPr>
                <a:solidFill>
                  <a:srgbClr val="00B0F0"/>
                </a:solidFill>
              </a:rPr>
              <a:t>t3</a:t>
            </a:r>
            <a:r>
              <a:t>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decl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593" name="21. mov t9 t8…"/>
          <p:cNvSpPr txBox="1"/>
          <p:nvPr/>
        </p:nvSpPr>
        <p:spPr>
          <a:xfrm>
            <a:off x="9096395" y="1071546"/>
            <a:ext cx="1706123" cy="3546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decl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t11,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t6, t0</a:t>
            </a:r>
          </a:p>
        </p:txBody>
      </p:sp>
      <p:sp>
        <p:nvSpPr>
          <p:cNvPr id="594" name="Стрелка вправо 8"/>
          <p:cNvSpPr/>
          <p:nvPr/>
        </p:nvSpPr>
        <p:spPr>
          <a:xfrm>
            <a:off x="5095868" y="3143248"/>
            <a:ext cx="1500198" cy="697945"/>
          </a:xfrm>
          <a:prstGeom prst="rightArrow">
            <a:avLst>
              <a:gd name="adj1" fmla="val 52597"/>
              <a:gd name="adj2" fmla="val 62983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B0F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Заголовок 2"/>
          <p:cNvSpPr txBox="1">
            <a:spLocks noGrp="1"/>
          </p:cNvSpPr>
          <p:nvPr>
            <p:ph type="title"/>
          </p:nvPr>
        </p:nvSpPr>
        <p:spPr>
          <a:xfrm>
            <a:off x="809587" y="-2"/>
            <a:ext cx="10515601" cy="78582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F. Пример оптимизации: mov t2, t1</a:t>
            </a:r>
          </a:p>
        </p:txBody>
      </p:sp>
      <p:sp>
        <p:nvSpPr>
          <p:cNvPr id="597" name="1.   decl t0…"/>
          <p:cNvSpPr txBox="1"/>
          <p:nvPr/>
        </p:nvSpPr>
        <p:spPr>
          <a:xfrm>
            <a:off x="7310446" y="1057357"/>
            <a:ext cx="1590260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</a:t>
            </a:r>
            <a:r>
              <a:rPr>
                <a:solidFill>
                  <a:srgbClr val="00B0F0"/>
                </a:solidFill>
              </a:rPr>
              <a:t>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t3,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598" name="21. mov t9 t8…"/>
          <p:cNvSpPr txBox="1"/>
          <p:nvPr/>
        </p:nvSpPr>
        <p:spPr>
          <a:xfrm>
            <a:off x="9096395" y="1214419"/>
            <a:ext cx="1706123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decl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t11,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</a:t>
            </a:r>
            <a:r>
              <a:rPr>
                <a:solidFill>
                  <a:srgbClr val="00B0F0"/>
                </a:solidFill>
              </a:rPr>
              <a:t>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</a:t>
            </a:r>
            <a:r>
              <a:rPr>
                <a:solidFill>
                  <a:srgbClr val="00B0F0"/>
                </a:solidFill>
              </a:rPr>
              <a:t>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</a:t>
            </a:r>
            <a:r>
              <a:rPr>
                <a:solidFill>
                  <a:srgbClr val="00B0F0"/>
                </a:solidFill>
              </a:rPr>
              <a:t>t2</a:t>
            </a:r>
            <a:r>
              <a:t>, t0</a:t>
            </a:r>
          </a:p>
        </p:txBody>
      </p:sp>
      <p:sp>
        <p:nvSpPr>
          <p:cNvPr id="599" name="Стрелка вправо 8"/>
          <p:cNvSpPr/>
          <p:nvPr/>
        </p:nvSpPr>
        <p:spPr>
          <a:xfrm>
            <a:off x="5095868" y="3143248"/>
            <a:ext cx="1500198" cy="697945"/>
          </a:xfrm>
          <a:prstGeom prst="rightArrow">
            <a:avLst>
              <a:gd name="adj1" fmla="val 52597"/>
              <a:gd name="adj2" fmla="val 62983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B0F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00" name="1.   decl t0…"/>
          <p:cNvSpPr txBox="1"/>
          <p:nvPr/>
        </p:nvSpPr>
        <p:spPr>
          <a:xfrm>
            <a:off x="666709" y="1057357"/>
            <a:ext cx="1590261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</a:t>
            </a:r>
            <a:r>
              <a:rPr>
                <a:solidFill>
                  <a:srgbClr val="00B0F0"/>
                </a:solidFill>
              </a:rPr>
              <a:t>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t3,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</a:t>
            </a:r>
            <a:r>
              <a:rPr strike="sngStrike">
                <a:solidFill>
                  <a:srgbClr val="FF0000"/>
                </a:solidFill>
              </a:rPr>
              <a:t>decl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601" name="21. mov t9 t8…"/>
          <p:cNvSpPr txBox="1"/>
          <p:nvPr/>
        </p:nvSpPr>
        <p:spPr>
          <a:xfrm>
            <a:off x="2452659" y="1225689"/>
            <a:ext cx="1706122" cy="3546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decl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t11,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</a:t>
            </a:r>
            <a:r>
              <a:rPr>
                <a:solidFill>
                  <a:srgbClr val="FF0000"/>
                </a:solidFill>
              </a:rPr>
              <a:t>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</a:t>
            </a:r>
            <a:r>
              <a:rPr>
                <a:solidFill>
                  <a:srgbClr val="FF0000"/>
                </a:solidFill>
              </a:rPr>
              <a:t>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</a:t>
            </a:r>
            <a:r>
              <a:rPr>
                <a:solidFill>
                  <a:srgbClr val="FF0000"/>
                </a:solidFill>
              </a:rPr>
              <a:t>t6</a:t>
            </a:r>
            <a:r>
              <a:t>, t0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55595"/>
            <a:ext cx="10515600" cy="71554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А. Псевдо-машинный код</a:t>
            </a:r>
          </a:p>
        </p:txBody>
      </p:sp>
      <p:grpSp>
        <p:nvGrpSpPr>
          <p:cNvPr id="146" name="Группа"/>
          <p:cNvGrpSpPr/>
          <p:nvPr/>
        </p:nvGrpSpPr>
        <p:grpSpPr>
          <a:xfrm>
            <a:off x="2332873" y="1779049"/>
            <a:ext cx="7526255" cy="4319045"/>
            <a:chOff x="0" y="0"/>
            <a:chExt cx="7526254" cy="4319044"/>
          </a:xfrm>
        </p:grpSpPr>
        <p:pic>
          <p:nvPicPr>
            <p:cNvPr id="124" name="Picture 2" descr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526255" cy="43190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7" name="переменную"/>
            <p:cNvGrpSpPr/>
            <p:nvPr/>
          </p:nvGrpSpPr>
          <p:grpSpPr>
            <a:xfrm>
              <a:off x="3385220" y="17272"/>
              <a:ext cx="755814" cy="461398"/>
              <a:chOff x="0" y="0"/>
              <a:chExt cx="755813" cy="461397"/>
            </a:xfrm>
          </p:grpSpPr>
          <p:sp>
            <p:nvSpPr>
              <p:cNvPr id="125" name="Прямоугольник"/>
              <p:cNvSpPr/>
              <p:nvPr/>
            </p:nvSpPr>
            <p:spPr>
              <a:xfrm>
                <a:off x="0" y="0"/>
                <a:ext cx="755814" cy="194302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300">
                    <a:solidFill>
                      <a:srgbClr val="535353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26" name="переменную"/>
              <p:cNvSpPr txBox="1"/>
              <p:nvPr/>
            </p:nvSpPr>
            <p:spPr>
              <a:xfrm>
                <a:off x="0" y="0"/>
                <a:ext cx="755814" cy="4613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300">
                    <a:solidFill>
                      <a:srgbClr val="535353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переменную</a:t>
                </a:r>
              </a:p>
            </p:txBody>
          </p:sp>
        </p:grpSp>
        <p:grpSp>
          <p:nvGrpSpPr>
            <p:cNvPr id="130" name="переменную"/>
            <p:cNvGrpSpPr/>
            <p:nvPr/>
          </p:nvGrpSpPr>
          <p:grpSpPr>
            <a:xfrm>
              <a:off x="2630211" y="418669"/>
              <a:ext cx="755814" cy="461399"/>
              <a:chOff x="0" y="0"/>
              <a:chExt cx="755813" cy="461397"/>
            </a:xfrm>
          </p:grpSpPr>
          <p:sp>
            <p:nvSpPr>
              <p:cNvPr id="128" name="Прямоугольник"/>
              <p:cNvSpPr/>
              <p:nvPr/>
            </p:nvSpPr>
            <p:spPr>
              <a:xfrm>
                <a:off x="0" y="0"/>
                <a:ext cx="755814" cy="19430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300">
                    <a:solidFill>
                      <a:srgbClr val="535353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29" name="переменную"/>
              <p:cNvSpPr txBox="1"/>
              <p:nvPr/>
            </p:nvSpPr>
            <p:spPr>
              <a:xfrm>
                <a:off x="0" y="0"/>
                <a:ext cx="755814" cy="4613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300">
                    <a:solidFill>
                      <a:srgbClr val="535353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переменную</a:t>
                </a:r>
              </a:p>
            </p:txBody>
          </p:sp>
        </p:grpSp>
        <p:grpSp>
          <p:nvGrpSpPr>
            <p:cNvPr id="133" name="переменную"/>
            <p:cNvGrpSpPr/>
            <p:nvPr/>
          </p:nvGrpSpPr>
          <p:grpSpPr>
            <a:xfrm>
              <a:off x="2630211" y="667153"/>
              <a:ext cx="755814" cy="461399"/>
              <a:chOff x="0" y="0"/>
              <a:chExt cx="755813" cy="461397"/>
            </a:xfrm>
          </p:grpSpPr>
          <p:sp>
            <p:nvSpPr>
              <p:cNvPr id="131" name="Прямоугольник"/>
              <p:cNvSpPr/>
              <p:nvPr/>
            </p:nvSpPr>
            <p:spPr>
              <a:xfrm>
                <a:off x="0" y="0"/>
                <a:ext cx="755814" cy="19430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300">
                    <a:solidFill>
                      <a:srgbClr val="535353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2" name="переменную"/>
              <p:cNvSpPr txBox="1"/>
              <p:nvPr/>
            </p:nvSpPr>
            <p:spPr>
              <a:xfrm>
                <a:off x="0" y="0"/>
                <a:ext cx="755814" cy="4613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300">
                    <a:solidFill>
                      <a:srgbClr val="535353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переменную</a:t>
                </a:r>
              </a:p>
            </p:txBody>
          </p:sp>
        </p:grpSp>
        <p:grpSp>
          <p:nvGrpSpPr>
            <p:cNvPr id="136" name="переменную"/>
            <p:cNvGrpSpPr/>
            <p:nvPr/>
          </p:nvGrpSpPr>
          <p:grpSpPr>
            <a:xfrm>
              <a:off x="3385220" y="1718432"/>
              <a:ext cx="755814" cy="461399"/>
              <a:chOff x="0" y="0"/>
              <a:chExt cx="755813" cy="461397"/>
            </a:xfrm>
          </p:grpSpPr>
          <p:sp>
            <p:nvSpPr>
              <p:cNvPr id="134" name="Прямоугольник"/>
              <p:cNvSpPr/>
              <p:nvPr/>
            </p:nvSpPr>
            <p:spPr>
              <a:xfrm>
                <a:off x="0" y="0"/>
                <a:ext cx="755814" cy="194302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300">
                    <a:solidFill>
                      <a:srgbClr val="535353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5" name="переменную"/>
              <p:cNvSpPr txBox="1"/>
              <p:nvPr/>
            </p:nvSpPr>
            <p:spPr>
              <a:xfrm>
                <a:off x="0" y="0"/>
                <a:ext cx="755814" cy="4613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300">
                    <a:solidFill>
                      <a:srgbClr val="535353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переменную</a:t>
                </a:r>
              </a:p>
            </p:txBody>
          </p:sp>
        </p:grpSp>
        <p:grpSp>
          <p:nvGrpSpPr>
            <p:cNvPr id="139" name="переменную"/>
            <p:cNvGrpSpPr/>
            <p:nvPr/>
          </p:nvGrpSpPr>
          <p:grpSpPr>
            <a:xfrm>
              <a:off x="3385220" y="2588127"/>
              <a:ext cx="755814" cy="461399"/>
              <a:chOff x="0" y="0"/>
              <a:chExt cx="755813" cy="461397"/>
            </a:xfrm>
          </p:grpSpPr>
          <p:sp>
            <p:nvSpPr>
              <p:cNvPr id="137" name="Прямоугольник"/>
              <p:cNvSpPr/>
              <p:nvPr/>
            </p:nvSpPr>
            <p:spPr>
              <a:xfrm>
                <a:off x="0" y="0"/>
                <a:ext cx="755814" cy="19430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300">
                    <a:solidFill>
                      <a:srgbClr val="535353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8" name="переменную"/>
              <p:cNvSpPr txBox="1"/>
              <p:nvPr/>
            </p:nvSpPr>
            <p:spPr>
              <a:xfrm>
                <a:off x="0" y="0"/>
                <a:ext cx="755814" cy="4613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300">
                    <a:solidFill>
                      <a:srgbClr val="535353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переменную</a:t>
                </a:r>
              </a:p>
            </p:txBody>
          </p:sp>
        </p:grpSp>
        <p:grpSp>
          <p:nvGrpSpPr>
            <p:cNvPr id="142" name="переменную"/>
            <p:cNvGrpSpPr/>
            <p:nvPr/>
          </p:nvGrpSpPr>
          <p:grpSpPr>
            <a:xfrm>
              <a:off x="2630211" y="2779269"/>
              <a:ext cx="755814" cy="461399"/>
              <a:chOff x="0" y="0"/>
              <a:chExt cx="755813" cy="461397"/>
            </a:xfrm>
          </p:grpSpPr>
          <p:sp>
            <p:nvSpPr>
              <p:cNvPr id="140" name="Прямоугольник"/>
              <p:cNvSpPr/>
              <p:nvPr/>
            </p:nvSpPr>
            <p:spPr>
              <a:xfrm>
                <a:off x="0" y="0"/>
                <a:ext cx="755814" cy="194302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300">
                    <a:solidFill>
                      <a:srgbClr val="535353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41" name="переменную"/>
              <p:cNvSpPr txBox="1"/>
              <p:nvPr/>
            </p:nvSpPr>
            <p:spPr>
              <a:xfrm>
                <a:off x="0" y="0"/>
                <a:ext cx="755814" cy="4613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300">
                    <a:solidFill>
                      <a:srgbClr val="535353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переменную</a:t>
                </a:r>
              </a:p>
            </p:txBody>
          </p:sp>
        </p:grpSp>
        <p:grpSp>
          <p:nvGrpSpPr>
            <p:cNvPr id="145" name="переменную"/>
            <p:cNvGrpSpPr/>
            <p:nvPr/>
          </p:nvGrpSpPr>
          <p:grpSpPr>
            <a:xfrm>
              <a:off x="2630211" y="3438707"/>
              <a:ext cx="755814" cy="461399"/>
              <a:chOff x="0" y="0"/>
              <a:chExt cx="755813" cy="461397"/>
            </a:xfrm>
          </p:grpSpPr>
          <p:sp>
            <p:nvSpPr>
              <p:cNvPr id="143" name="Прямоугольник"/>
              <p:cNvSpPr/>
              <p:nvPr/>
            </p:nvSpPr>
            <p:spPr>
              <a:xfrm>
                <a:off x="0" y="0"/>
                <a:ext cx="755814" cy="19430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300">
                    <a:solidFill>
                      <a:srgbClr val="535353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44" name="переменную"/>
              <p:cNvSpPr txBox="1"/>
              <p:nvPr/>
            </p:nvSpPr>
            <p:spPr>
              <a:xfrm>
                <a:off x="0" y="0"/>
                <a:ext cx="755814" cy="4613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300">
                    <a:solidFill>
                      <a:srgbClr val="535353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переменную</a:t>
                </a:r>
              </a:p>
            </p:txBody>
          </p:sp>
        </p:grpSp>
      </p:grpSp>
      <p:sp>
        <p:nvSpPr>
          <p:cNvPr id="147" name="2*A1*A3 + 1/2*PI/A2"/>
          <p:cNvSpPr txBox="1"/>
          <p:nvPr/>
        </p:nvSpPr>
        <p:spPr>
          <a:xfrm>
            <a:off x="4684055" y="1201572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sp>
        <p:nvSpPr>
          <p:cNvPr id="148" name="Результат вычисления сохраняется в переменной t0"/>
          <p:cNvSpPr txBox="1"/>
          <p:nvPr/>
        </p:nvSpPr>
        <p:spPr>
          <a:xfrm>
            <a:off x="3516328" y="6228532"/>
            <a:ext cx="5159344" cy="33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Результат вычисления сохраняется в переменной t0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Заголовок 2"/>
          <p:cNvSpPr txBox="1">
            <a:spLocks noGrp="1"/>
          </p:cNvSpPr>
          <p:nvPr>
            <p:ph type="title"/>
          </p:nvPr>
        </p:nvSpPr>
        <p:spPr>
          <a:xfrm>
            <a:off x="809587" y="-2"/>
            <a:ext cx="10515601" cy="78582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F. Пример оптимизации: mov t9, t8</a:t>
            </a:r>
          </a:p>
        </p:txBody>
      </p:sp>
      <p:sp>
        <p:nvSpPr>
          <p:cNvPr id="604" name="1.   decl t0…"/>
          <p:cNvSpPr txBox="1"/>
          <p:nvPr/>
        </p:nvSpPr>
        <p:spPr>
          <a:xfrm>
            <a:off x="7310446" y="1033310"/>
            <a:ext cx="1590260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t3,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605" name="21. mov t9 t8…"/>
          <p:cNvSpPr txBox="1"/>
          <p:nvPr/>
        </p:nvSpPr>
        <p:spPr>
          <a:xfrm>
            <a:off x="9096395" y="1214419"/>
            <a:ext cx="1706123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</a:t>
            </a:r>
            <a:r>
              <a:rPr>
                <a:solidFill>
                  <a:srgbClr val="00B0F0"/>
                </a:solidFill>
              </a:rPr>
              <a:t>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</a:t>
            </a:r>
            <a:r>
              <a:rPr>
                <a:solidFill>
                  <a:srgbClr val="00B0F0"/>
                </a:solidFill>
              </a:rPr>
              <a:t>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</a:t>
            </a:r>
            <a:r>
              <a:rPr>
                <a:solidFill>
                  <a:srgbClr val="00B0F0"/>
                </a:solidFill>
              </a:rPr>
              <a:t>t9</a:t>
            </a:r>
            <a:r>
              <a:t>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t2, t0</a:t>
            </a:r>
          </a:p>
        </p:txBody>
      </p:sp>
      <p:sp>
        <p:nvSpPr>
          <p:cNvPr id="606" name="Стрелка вправо 8"/>
          <p:cNvSpPr/>
          <p:nvPr/>
        </p:nvSpPr>
        <p:spPr>
          <a:xfrm>
            <a:off x="5095868" y="3143248"/>
            <a:ext cx="1500198" cy="697945"/>
          </a:xfrm>
          <a:prstGeom prst="rightArrow">
            <a:avLst>
              <a:gd name="adj1" fmla="val 52597"/>
              <a:gd name="adj2" fmla="val 62983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B0F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07" name="1.   decl t0…"/>
          <p:cNvSpPr txBox="1"/>
          <p:nvPr/>
        </p:nvSpPr>
        <p:spPr>
          <a:xfrm>
            <a:off x="738146" y="1033310"/>
            <a:ext cx="1590261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t3,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608" name="21. mov t9 t8…"/>
          <p:cNvSpPr txBox="1"/>
          <p:nvPr/>
        </p:nvSpPr>
        <p:spPr>
          <a:xfrm>
            <a:off x="2524099" y="1214419"/>
            <a:ext cx="1706122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</a:t>
            </a:r>
            <a:r>
              <a:rPr>
                <a:solidFill>
                  <a:srgbClr val="00B0F0"/>
                </a:solidFill>
              </a:rPr>
              <a:t>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</a:t>
            </a:r>
            <a:r>
              <a:rPr strike="sngStrike">
                <a:solidFill>
                  <a:srgbClr val="FF0000"/>
                </a:solidFill>
              </a:rPr>
              <a:t>decl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</a:t>
            </a:r>
            <a:r>
              <a:rPr>
                <a:solidFill>
                  <a:srgbClr val="FF0000"/>
                </a:solidFill>
              </a:rPr>
              <a:t>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</a:t>
            </a:r>
            <a:r>
              <a:rPr>
                <a:solidFill>
                  <a:srgbClr val="FF0000"/>
                </a:solidFill>
              </a:rPr>
              <a:t>t11</a:t>
            </a:r>
            <a:r>
              <a:t>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t2, t0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Заголовок 2"/>
          <p:cNvSpPr txBox="1">
            <a:spLocks noGrp="1"/>
          </p:cNvSpPr>
          <p:nvPr>
            <p:ph type="title"/>
          </p:nvPr>
        </p:nvSpPr>
        <p:spPr>
          <a:xfrm>
            <a:off x="809587" y="-2"/>
            <a:ext cx="10515601" cy="78582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F. Пример оптимизации: mov t8, t7</a:t>
            </a:r>
          </a:p>
        </p:txBody>
      </p:sp>
      <p:sp>
        <p:nvSpPr>
          <p:cNvPr id="611" name="1.   decl t0…"/>
          <p:cNvSpPr txBox="1"/>
          <p:nvPr/>
        </p:nvSpPr>
        <p:spPr>
          <a:xfrm>
            <a:off x="7310446" y="1021286"/>
            <a:ext cx="1590260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t3,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612" name="21. mov t9 t8…"/>
          <p:cNvSpPr txBox="1"/>
          <p:nvPr/>
        </p:nvSpPr>
        <p:spPr>
          <a:xfrm>
            <a:off x="9096395" y="1214419"/>
            <a:ext cx="1590260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</a:t>
            </a:r>
            <a:r>
              <a:rPr>
                <a:solidFill>
                  <a:srgbClr val="00B0F0"/>
                </a:solidFill>
              </a:rPr>
              <a:t>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t9,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</a:t>
            </a:r>
            <a:r>
              <a:rPr>
                <a:solidFill>
                  <a:srgbClr val="00B0F0"/>
                </a:solidFill>
              </a:rPr>
              <a:t>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</a:t>
            </a:r>
            <a:r>
              <a:rPr>
                <a:solidFill>
                  <a:srgbClr val="00B0F0"/>
                </a:solidFill>
              </a:rPr>
              <a:t>t8</a:t>
            </a:r>
            <a:r>
              <a:t>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t2, t0</a:t>
            </a:r>
          </a:p>
        </p:txBody>
      </p:sp>
      <p:sp>
        <p:nvSpPr>
          <p:cNvPr id="613" name="Стрелка вправо 8"/>
          <p:cNvSpPr/>
          <p:nvPr/>
        </p:nvSpPr>
        <p:spPr>
          <a:xfrm>
            <a:off x="5095868" y="3143248"/>
            <a:ext cx="1500198" cy="697945"/>
          </a:xfrm>
          <a:prstGeom prst="rightArrow">
            <a:avLst>
              <a:gd name="adj1" fmla="val 52597"/>
              <a:gd name="adj2" fmla="val 62983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B0F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14" name="1.   decl t0…"/>
          <p:cNvSpPr txBox="1"/>
          <p:nvPr/>
        </p:nvSpPr>
        <p:spPr>
          <a:xfrm>
            <a:off x="750171" y="1021286"/>
            <a:ext cx="1590260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t3,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615" name="21. mov t9 t8…"/>
          <p:cNvSpPr txBox="1"/>
          <p:nvPr/>
        </p:nvSpPr>
        <p:spPr>
          <a:xfrm>
            <a:off x="2524099" y="1214419"/>
            <a:ext cx="1706122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</a:t>
            </a:r>
            <a:r>
              <a:rPr>
                <a:solidFill>
                  <a:srgbClr val="00B0F0"/>
                </a:solidFill>
              </a:rPr>
              <a:t>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t9,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</a:t>
            </a:r>
            <a:r>
              <a:rPr strike="sngStrike">
                <a:solidFill>
                  <a:srgbClr val="FF0000"/>
                </a:solidFill>
              </a:rPr>
              <a:t>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</a:t>
            </a:r>
            <a:r>
              <a:rPr>
                <a:solidFill>
                  <a:srgbClr val="FF0000"/>
                </a:solidFill>
              </a:rPr>
              <a:t>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</a:t>
            </a:r>
            <a:r>
              <a:rPr>
                <a:solidFill>
                  <a:srgbClr val="FF0000"/>
                </a:solidFill>
              </a:rPr>
              <a:t>t12</a:t>
            </a:r>
            <a:r>
              <a:t>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t2, t0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Заголовок 2"/>
          <p:cNvSpPr txBox="1">
            <a:spLocks noGrp="1"/>
          </p:cNvSpPr>
          <p:nvPr>
            <p:ph type="title"/>
          </p:nvPr>
        </p:nvSpPr>
        <p:spPr>
          <a:xfrm>
            <a:off x="809587" y="-2"/>
            <a:ext cx="10515601" cy="78582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F. Результат оптимизации</a:t>
            </a:r>
          </a:p>
        </p:txBody>
      </p:sp>
      <p:sp>
        <p:nvSpPr>
          <p:cNvPr id="618" name="1.   decl t0…"/>
          <p:cNvSpPr txBox="1"/>
          <p:nvPr/>
        </p:nvSpPr>
        <p:spPr>
          <a:xfrm>
            <a:off x="7420175" y="1021286"/>
            <a:ext cx="1590261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t3,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619" name="21. mov t9 t8…"/>
          <p:cNvSpPr txBox="1"/>
          <p:nvPr/>
        </p:nvSpPr>
        <p:spPr>
          <a:xfrm>
            <a:off x="9239270" y="1214419"/>
            <a:ext cx="1590260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t9,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t8,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t2, t0</a:t>
            </a:r>
          </a:p>
        </p:txBody>
      </p:sp>
      <p:sp>
        <p:nvSpPr>
          <p:cNvPr id="620" name="1.   decl t0…"/>
          <p:cNvSpPr txBox="1"/>
          <p:nvPr/>
        </p:nvSpPr>
        <p:spPr>
          <a:xfrm>
            <a:off x="738146" y="1021286"/>
            <a:ext cx="1590261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 decl t5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t5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t5,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decl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621" name="21. mov t9 t8…"/>
          <p:cNvSpPr txBox="1"/>
          <p:nvPr/>
        </p:nvSpPr>
        <p:spPr>
          <a:xfrm>
            <a:off x="2666974" y="1214419"/>
            <a:ext cx="1706122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decl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t11,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t6, t0</a:t>
            </a:r>
          </a:p>
        </p:txBody>
      </p:sp>
      <p:grpSp>
        <p:nvGrpSpPr>
          <p:cNvPr id="624" name="Стрелка вправо 13"/>
          <p:cNvGrpSpPr/>
          <p:nvPr/>
        </p:nvGrpSpPr>
        <p:grpSpPr>
          <a:xfrm>
            <a:off x="4833885" y="2547721"/>
            <a:ext cx="2357461" cy="1744863"/>
            <a:chOff x="0" y="0"/>
            <a:chExt cx="2357459" cy="1744862"/>
          </a:xfrm>
        </p:grpSpPr>
        <p:sp>
          <p:nvSpPr>
            <p:cNvPr id="622" name="Стрелка"/>
            <p:cNvSpPr/>
            <p:nvPr/>
          </p:nvSpPr>
          <p:spPr>
            <a:xfrm>
              <a:off x="0" y="0"/>
              <a:ext cx="2357460" cy="1744863"/>
            </a:xfrm>
            <a:prstGeom prst="rightArrow">
              <a:avLst>
                <a:gd name="adj1" fmla="val 52597"/>
                <a:gd name="adj2" fmla="val 33715"/>
              </a:avLst>
            </a:prstGeom>
            <a:solidFill>
              <a:srgbClr val="FFFFFF"/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623" name="Кол-во строк кода и переменных уменьшилось на 4"/>
            <p:cNvSpPr txBox="1"/>
            <p:nvPr/>
          </p:nvSpPr>
          <p:spPr>
            <a:xfrm>
              <a:off x="12698" y="413785"/>
              <a:ext cx="2022645" cy="917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Кол-во строк кода и переменных уменьшилось на 4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193960"/>
            <a:ext cx="10515600" cy="748155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B. Описание информационной таблицы</a:t>
            </a:r>
          </a:p>
        </p:txBody>
      </p:sp>
      <p:sp>
        <p:nvSpPr>
          <p:cNvPr id="151" name="Объект 2"/>
          <p:cNvSpPr txBox="1">
            <a:spLocks noGrp="1"/>
          </p:cNvSpPr>
          <p:nvPr>
            <p:ph type="body" idx="1"/>
          </p:nvPr>
        </p:nvSpPr>
        <p:spPr>
          <a:xfrm>
            <a:off x="838200" y="1136069"/>
            <a:ext cx="10515600" cy="5430992"/>
          </a:xfrm>
          <a:prstGeom prst="rect">
            <a:avLst/>
          </a:prstGeom>
        </p:spPr>
        <p:txBody>
          <a:bodyPr/>
          <a:lstStyle/>
          <a:p>
            <a:pPr marL="374313" indent="-374313">
              <a:buFontTx/>
              <a:buAutoNum type="arabicPeriod"/>
            </a:pPr>
            <a:r>
              <a:t>Таблица содержит информацию об имени, типе, и значении операндов.</a:t>
            </a:r>
          </a:p>
          <a:p>
            <a:pPr marL="374313" indent="-374313">
              <a:buFontTx/>
              <a:buAutoNum type="arabicPeriod"/>
            </a:pPr>
            <a:r>
              <a:t>По мере обработки текста операнды добавляются в таблицу, если не были добавлены ранее.</a:t>
            </a:r>
          </a:p>
          <a:p>
            <a:pPr marL="374313" indent="-374313">
              <a:buFontTx/>
              <a:buAutoNum type="arabicPeriod"/>
            </a:pPr>
            <a:r>
              <a:t>Структурированная в таблицах информация упрощает процесс синтаксического анализа, сокращает объем обрабатываемой информации.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193960"/>
            <a:ext cx="10515600" cy="748155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B. Описание информационной таблицы</a:t>
            </a:r>
          </a:p>
        </p:txBody>
      </p:sp>
      <p:sp>
        <p:nvSpPr>
          <p:cNvPr id="154" name="Объект 2"/>
          <p:cNvSpPr txBox="1">
            <a:spLocks noGrp="1"/>
          </p:cNvSpPr>
          <p:nvPr>
            <p:ph type="body" idx="1"/>
          </p:nvPr>
        </p:nvSpPr>
        <p:spPr>
          <a:xfrm>
            <a:off x="838200" y="1136069"/>
            <a:ext cx="10515600" cy="543099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Будем хранить все числовые константы и идентификаторы  в информационной таблице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t>следующего формата:</a:t>
            </a:r>
          </a:p>
        </p:txBody>
      </p:sp>
      <p:sp>
        <p:nvSpPr>
          <p:cNvPr id="155" name="Квадрат"/>
          <p:cNvSpPr/>
          <p:nvPr/>
        </p:nvSpPr>
        <p:spPr>
          <a:xfrm>
            <a:off x="3748640" y="4343644"/>
            <a:ext cx="99527" cy="9629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grpSp>
        <p:nvGrpSpPr>
          <p:cNvPr id="159" name="Группа"/>
          <p:cNvGrpSpPr/>
          <p:nvPr/>
        </p:nvGrpSpPr>
        <p:grpSpPr>
          <a:xfrm>
            <a:off x="1821883" y="2686867"/>
            <a:ext cx="8352222" cy="2841482"/>
            <a:chOff x="0" y="0"/>
            <a:chExt cx="8352221" cy="2841480"/>
          </a:xfrm>
        </p:grpSpPr>
        <p:pic>
          <p:nvPicPr>
            <p:cNvPr id="156" name="Рисунок 1" descr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8352222" cy="284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7" name="Прямоугольник"/>
            <p:cNvSpPr/>
            <p:nvPr/>
          </p:nvSpPr>
          <p:spPr>
            <a:xfrm>
              <a:off x="5810681" y="1710156"/>
              <a:ext cx="2173292" cy="25921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58" name="Адрес"/>
            <p:cNvSpPr txBox="1"/>
            <p:nvPr/>
          </p:nvSpPr>
          <p:spPr>
            <a:xfrm>
              <a:off x="6582874" y="1689469"/>
              <a:ext cx="628905" cy="30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600"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Адрес</a:t>
              </a: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97819"/>
            <a:ext cx="10515600" cy="13255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C. Этап лексического анализа</a:t>
            </a:r>
          </a:p>
        </p:txBody>
      </p:sp>
      <p:sp>
        <p:nvSpPr>
          <p:cNvPr id="162" name="Объект 2"/>
          <p:cNvSpPr txBox="1">
            <a:spLocks noGrp="1"/>
          </p:cNvSpPr>
          <p:nvPr>
            <p:ph type="body" idx="1"/>
          </p:nvPr>
        </p:nvSpPr>
        <p:spPr>
          <a:xfrm>
            <a:off x="838200" y="1874428"/>
            <a:ext cx="10515600" cy="563880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Задача лексического анализатора - находить лексемы.</a:t>
            </a:r>
          </a:p>
          <a:p>
            <a:pPr marL="0" indent="0">
              <a:buSzTx/>
              <a:buNone/>
            </a:pPr>
            <a:r>
              <a:t>В арифметических выражениях могут встречаться следующие лексемы:</a:t>
            </a:r>
          </a:p>
          <a:p>
            <a:r>
              <a:t>арифметические операции</a:t>
            </a:r>
            <a:endParaRPr b="1">
              <a:latin typeface="+mj-lt"/>
              <a:ea typeface="+mj-ea"/>
              <a:cs typeface="+mj-cs"/>
              <a:sym typeface="Helvetica"/>
            </a:endParaRPr>
          </a:p>
          <a:p>
            <a:r>
              <a:t>идентификаторы переменных (ID)</a:t>
            </a:r>
            <a:endParaRPr b="1">
              <a:latin typeface="+mj-lt"/>
              <a:ea typeface="+mj-ea"/>
              <a:cs typeface="+mj-cs"/>
              <a:sym typeface="Helvetica"/>
            </a:endParaRPr>
          </a:p>
          <a:p>
            <a:r>
              <a:t>числовые константы (NUM)</a:t>
            </a:r>
            <a:endParaRPr b="1">
              <a:latin typeface="+mj-lt"/>
              <a:ea typeface="+mj-ea"/>
              <a:cs typeface="+mj-cs"/>
              <a:sym typeface="Helvetica"/>
            </a:endParaRPr>
          </a:p>
          <a:p>
            <a:r>
              <a:t>Отступы (пробелы, табуляция и перенос строки): « »,  «    ».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Идентификаторы переменных числовые константы"/>
          <p:cNvSpPr txBox="1">
            <a:spLocks noGrp="1"/>
          </p:cNvSpPr>
          <p:nvPr>
            <p:ph type="title"/>
          </p:nvPr>
        </p:nvSpPr>
        <p:spPr>
          <a:xfrm>
            <a:off x="838200" y="362717"/>
            <a:ext cx="10515600" cy="1325564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С. Идентификаторы переменных, числовые константы</a:t>
            </a:r>
          </a:p>
        </p:txBody>
      </p:sp>
      <p:sp>
        <p:nvSpPr>
          <p:cNvPr id="165" name="Идентификаторы отображаются в токены вида: [ID, N], где N – строка в таблице идентификаторов.…"/>
          <p:cNvSpPr txBox="1"/>
          <p:nvPr/>
        </p:nvSpPr>
        <p:spPr>
          <a:xfrm>
            <a:off x="881026" y="3357562"/>
            <a:ext cx="10515601" cy="841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Идентификаторы отображаются в токены вида: [ID, N], где N - номер соответствующей строки в информационной таблице.</a:t>
            </a:r>
          </a:p>
        </p:txBody>
      </p:sp>
      <p:sp>
        <p:nvSpPr>
          <p:cNvPr id="166" name="идентификаторы переменных (ID): A1, A2, res"/>
          <p:cNvSpPr txBox="1"/>
          <p:nvPr/>
        </p:nvSpPr>
        <p:spPr>
          <a:xfrm>
            <a:off x="881024" y="2143117"/>
            <a:ext cx="7508286" cy="530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идентификаторы переменных (ID):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 A1, A2, res</a:t>
            </a:r>
          </a:p>
        </p:txBody>
      </p:sp>
      <p:sp>
        <p:nvSpPr>
          <p:cNvPr id="167" name="числовые константы (NUM): 1, 2.0, 3.5"/>
          <p:cNvSpPr txBox="1"/>
          <p:nvPr/>
        </p:nvSpPr>
        <p:spPr>
          <a:xfrm>
            <a:off x="881024" y="2714618"/>
            <a:ext cx="6269416" cy="530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числовые константы (NUM):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 1, 2.0, 3.5</a:t>
            </a:r>
          </a:p>
        </p:txBody>
      </p:sp>
      <p:sp>
        <p:nvSpPr>
          <p:cNvPr id="168" name="Идентификаторы отображаются в токены вида: [ID, N], где N – строка в таблице идентификаторов.…"/>
          <p:cNvSpPr txBox="1"/>
          <p:nvPr/>
        </p:nvSpPr>
        <p:spPr>
          <a:xfrm>
            <a:off x="838199" y="4311373"/>
            <a:ext cx="10515602" cy="841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Константы отображаются в токены вида: [NUM, N], где N - номер соответствующей строки в информационной таблице.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Арифметические операции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С. Арифметические операции</a:t>
            </a:r>
          </a:p>
        </p:txBody>
      </p:sp>
      <p:sp>
        <p:nvSpPr>
          <p:cNvPr id="171" name="Сложение: +…"/>
          <p:cNvSpPr txBox="1"/>
          <p:nvPr/>
        </p:nvSpPr>
        <p:spPr>
          <a:xfrm>
            <a:off x="465385" y="1745132"/>
            <a:ext cx="2502844" cy="2015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80734" indent="-280734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Сложение: +</a:t>
            </a:r>
          </a:p>
          <a:p>
            <a:pPr marL="280734" indent="-280734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Вычитание: -</a:t>
            </a:r>
          </a:p>
          <a:p>
            <a:pPr marL="280734" indent="-280734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Умножение: *</a:t>
            </a:r>
          </a:p>
          <a:p>
            <a:pPr marL="280734" indent="-280734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Деление: /</a:t>
            </a:r>
          </a:p>
        </p:txBody>
      </p:sp>
      <p:sp>
        <p:nvSpPr>
          <p:cNvPr id="172" name="Лексический анализатор не вносит лексему арифметическое операции в информационную таблицу, но оставляет ее в цепочке лексем для синтаксического анализатора. Когда лексический анализатор встречает эти лексемы, он определяет их как &quot;операция&quot;."/>
          <p:cNvSpPr txBox="1"/>
          <p:nvPr/>
        </p:nvSpPr>
        <p:spPr>
          <a:xfrm>
            <a:off x="335461" y="4179863"/>
            <a:ext cx="11363668" cy="1634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Лексический анализатор не вносит лексему арифметической операции в информационную таблицу, но оставляет ее в цепочке лексем для синтаксического анализатора. Когда лексический анализатор встречает эти лексемы, он определяет их как "операция".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42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3" baseType="lpstr">
      <vt:lpstr>Тема Office</vt:lpstr>
      <vt:lpstr>№3. Решение задач на построение БНФ</vt:lpstr>
      <vt:lpstr>Задание 3.1(d)</vt:lpstr>
      <vt:lpstr>A. Псевдо-машинный код</vt:lpstr>
      <vt:lpstr>А. Псевдо-машинный код</vt:lpstr>
      <vt:lpstr>B. Описание информационной таблицы</vt:lpstr>
      <vt:lpstr>B. Описание информационной таблицы</vt:lpstr>
      <vt:lpstr>C. Этап лексического анализа</vt:lpstr>
      <vt:lpstr>С. Идентификаторы переменных, числовые константы</vt:lpstr>
      <vt:lpstr>С. Арифметические операции</vt:lpstr>
      <vt:lpstr>С. Отступы</vt:lpstr>
      <vt:lpstr>C. Пример работы лексического анализатора</vt:lpstr>
      <vt:lpstr>C. Пример работы лексического анализатора</vt:lpstr>
      <vt:lpstr>C. Пример работы лексического анализатора</vt:lpstr>
      <vt:lpstr>C. Пример работы лексического анализатора</vt:lpstr>
      <vt:lpstr>C. Пример работы лексического анализатора</vt:lpstr>
      <vt:lpstr>D. Этап синтаксического анализа</vt:lpstr>
      <vt:lpstr>D. Принцип построения дерева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Синтаксическое дерево разбора</vt:lpstr>
      <vt:lpstr>E. Семантический анализ</vt:lpstr>
      <vt:lpstr>E. Трансляция в псевдо-машинный код</vt:lpstr>
      <vt:lpstr>E. Трансляция в псевдо-машинный код</vt:lpstr>
      <vt:lpstr>E. Трансляция в псевдо-машинный код</vt:lpstr>
      <vt:lpstr>F. Оптимизация сгенерированного кода: уменьшение числа используемых регистров</vt:lpstr>
      <vt:lpstr>F. Безопасное изменение кода</vt:lpstr>
      <vt:lpstr>F. Пример оптимизации: mov t3, t2</vt:lpstr>
      <vt:lpstr>F. Пример оптимизации: mov t2, t1</vt:lpstr>
      <vt:lpstr>F. Пример оптимизации: mov t9, t8</vt:lpstr>
      <vt:lpstr>F. Пример оптимизации: mov t8, t7</vt:lpstr>
      <vt:lpstr>F. Результат оптимизации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№3. Решение задач на построение БНФ</dc:title>
  <cp:revision>4</cp:revision>
  <dcterms:modified xsi:type="dcterms:W3CDTF">2021-01-22T20:10:37Z</dcterms:modified>
</cp:coreProperties>
</file>