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4" r:id="rId5"/>
    <p:sldId id="277" r:id="rId6"/>
    <p:sldId id="278" r:id="rId7"/>
    <p:sldId id="279" r:id="rId8"/>
    <p:sldId id="280" r:id="rId9"/>
    <p:sldId id="272" r:id="rId10"/>
    <p:sldId id="266" r:id="rId11"/>
    <p:sldId id="271" r:id="rId12"/>
    <p:sldId id="267" r:id="rId13"/>
    <p:sldId id="268" r:id="rId14"/>
    <p:sldId id="269" r:id="rId15"/>
    <p:sldId id="270" r:id="rId16"/>
    <p:sldId id="27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rPr dirty="0" err="1"/>
              <a:t>Программа</a:t>
            </a:r>
            <a:r>
              <a:rPr dirty="0"/>
              <a:t> «Hello, World!»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en-US" dirty="0"/>
              <a:t>22</a:t>
            </a:r>
            <a:r>
              <a:rPr lang="ru-RU" dirty="0"/>
              <a:t>.</a:t>
            </a:r>
            <a:r>
              <a:rPr lang="en-US" dirty="0"/>
              <a:t>0</a:t>
            </a:r>
            <a:r>
              <a:rPr lang="ru-RU"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</a:t>
            </a:r>
            <a:r>
              <a:rPr lang="en-US" dirty="0"/>
              <a:t> (</a:t>
            </a:r>
            <a:r>
              <a:rPr lang="ru-RU" dirty="0"/>
              <a:t>возникает синтаксическая ошибка).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их типам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2CC9E3D-91EC-4B32-B439-336A2336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6117"/>
              </p:ext>
            </p:extLst>
          </p:nvPr>
        </p:nvGraphicFramePr>
        <p:xfrm>
          <a:off x="2032000" y="2153265"/>
          <a:ext cx="8127999" cy="440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922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600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529233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Токен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Неформальное 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4471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27627"/>
                  </a:ext>
                </a:extLst>
              </a:tr>
              <a:tr h="5022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Dstring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Любая цепочка символов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между </a:t>
                      </a:r>
                      <a:r>
                        <a:rPr lang="en-US" sz="1400" dirty="0"/>
                        <a:t>&lt; 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0932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Int, void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Символы: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n, t; v, o,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d;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0411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65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“Hello, world!\n”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Любые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цепочка символов между </a:t>
                      </a:r>
                      <a:r>
                        <a:rPr lang="en-US" sz="1400" dirty="0"/>
                        <a:t>“ “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7113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0, 1, 2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Числовая константа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236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Include,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, a1, a34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Буква, за которой следуют буквы или цифры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02"/>
            <a:ext cx="10515600" cy="734101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420238"/>
            <a:ext cx="11150600" cy="5437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идет определение директивы;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служебное слово (идентификатор</a:t>
            </a:r>
            <a:r>
              <a:rPr lang="en-US" dirty="0"/>
              <a:t> ID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Dstring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</a:t>
            </a:r>
            <a:r>
              <a:rPr lang="en-US" dirty="0"/>
              <a:t> </a:t>
            </a:r>
            <a:r>
              <a:rPr lang="ru-RU" dirty="0"/>
              <a:t>объявления директивы: </a:t>
            </a:r>
            <a:r>
              <a:rPr lang="en-US" dirty="0"/>
              <a:t>#ID </a:t>
            </a:r>
            <a:r>
              <a:rPr lang="en-US" dirty="0" err="1"/>
              <a:t>Dstring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" y="1451692"/>
            <a:ext cx="558957" cy="4144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1977946"/>
            <a:ext cx="1180749" cy="41744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33DE6-BA5C-4E0C-82D3-852078CC1F8B}"/>
              </a:ext>
            </a:extLst>
          </p:cNvPr>
          <p:cNvSpPr/>
          <p:nvPr/>
        </p:nvSpPr>
        <p:spPr>
          <a:xfrm>
            <a:off x="672435" y="2484716"/>
            <a:ext cx="1288445" cy="4616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&lt;stdio.h&gt;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 err="1"/>
              <a:t>Func_decl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(</a:t>
            </a:r>
            <a:r>
              <a:rPr lang="en-US" dirty="0"/>
              <a:t>Type</a:t>
            </a:r>
            <a:r>
              <a:rPr lang="ru-RU" dirty="0"/>
              <a:t>)</a:t>
            </a:r>
            <a:r>
              <a:rPr lang="en-US" dirty="0"/>
              <a:t>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(</a:t>
            </a:r>
            <a:r>
              <a:rPr lang="en-US" dirty="0"/>
              <a:t>Type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</a:t>
            </a:r>
            <a:r>
              <a:rPr lang="en-US" b="1" dirty="0"/>
              <a:t>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… 	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определения функции: </a:t>
            </a:r>
            <a:r>
              <a:rPr lang="en-US" dirty="0"/>
              <a:t>Type ID(Type){ 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70" y="941660"/>
            <a:ext cx="537319" cy="4029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9" y="1402704"/>
            <a:ext cx="774700" cy="365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96" y="1761775"/>
            <a:ext cx="262864" cy="4231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232" y="2192536"/>
            <a:ext cx="636974" cy="3981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420" y="2577637"/>
            <a:ext cx="231140" cy="3720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507" y="2975746"/>
            <a:ext cx="366680" cy="4938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889" y="3750625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параметр функции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String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Общий синтаксис вызова функции: </a:t>
            </a:r>
            <a:r>
              <a:rPr lang="en-US" dirty="0"/>
              <a:t>ID(ID); ID(String); ID(NUM);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87513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имя оператора возврата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dirty="0"/>
              <a:t>(NUM);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вызова оператора </a:t>
            </a:r>
            <a:r>
              <a:rPr lang="en-US" dirty="0"/>
              <a:t>return: return ID; return NUM; return;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13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16838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" y="2710790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[#][include][&lt;…&gt;]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объявление директивы</a:t>
            </a:r>
            <a:r>
              <a:rPr lang="en-US" sz="2800" dirty="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F5A2E9-6BA5-440F-9D18-C685772EB635}"/>
              </a:ext>
            </a:extLst>
          </p:cNvPr>
          <p:cNvSpPr/>
          <p:nvPr/>
        </p:nvSpPr>
        <p:spPr>
          <a:xfrm>
            <a:off x="899160" y="2792807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177482-2DD3-4D36-8C96-4B4103DD1431}"/>
              </a:ext>
            </a:extLst>
          </p:cNvPr>
          <p:cNvSpPr/>
          <p:nvPr/>
        </p:nvSpPr>
        <p:spPr>
          <a:xfrm>
            <a:off x="1371600" y="2792808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A6517A-D60C-4B20-9336-D311873C4135}"/>
              </a:ext>
            </a:extLst>
          </p:cNvPr>
          <p:cNvSpPr/>
          <p:nvPr/>
        </p:nvSpPr>
        <p:spPr>
          <a:xfrm>
            <a:off x="2824480" y="2792807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716695-F26B-4E70-963E-1AAF30F3F914}"/>
              </a:ext>
            </a:extLst>
          </p:cNvPr>
          <p:cNvSpPr/>
          <p:nvPr/>
        </p:nvSpPr>
        <p:spPr>
          <a:xfrm>
            <a:off x="4612640" y="2792807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257635-906F-45C2-9716-7FCB56FEE80B}"/>
              </a:ext>
            </a:extLst>
          </p:cNvPr>
          <p:cNvSpPr/>
          <p:nvPr/>
        </p:nvSpPr>
        <p:spPr>
          <a:xfrm>
            <a:off x="5283200" y="2792806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B8BD12-3AF3-4A6D-B4EB-81193A129100}"/>
              </a:ext>
            </a:extLst>
          </p:cNvPr>
          <p:cNvSpPr/>
          <p:nvPr/>
        </p:nvSpPr>
        <p:spPr>
          <a:xfrm>
            <a:off x="6365240" y="279280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FF1E0F-CEAA-4E9E-A434-3A37AD876A30}"/>
              </a:ext>
            </a:extLst>
          </p:cNvPr>
          <p:cNvSpPr/>
          <p:nvPr/>
        </p:nvSpPr>
        <p:spPr>
          <a:xfrm>
            <a:off x="8194040" y="280849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AD3035-0C97-4B1C-986F-FE9CF1C48041}"/>
              </a:ext>
            </a:extLst>
          </p:cNvPr>
          <p:cNvSpPr/>
          <p:nvPr/>
        </p:nvSpPr>
        <p:spPr>
          <a:xfrm>
            <a:off x="7741920" y="280177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9E2183-B5D2-4535-9D12-3273ED1E0AB3}"/>
              </a:ext>
            </a:extLst>
          </p:cNvPr>
          <p:cNvSpPr/>
          <p:nvPr/>
        </p:nvSpPr>
        <p:spPr>
          <a:xfrm>
            <a:off x="8623300" y="363029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6042E4-C83D-4BEA-9E7C-C1C090568076}"/>
              </a:ext>
            </a:extLst>
          </p:cNvPr>
          <p:cNvSpPr/>
          <p:nvPr/>
        </p:nvSpPr>
        <p:spPr>
          <a:xfrm>
            <a:off x="6771640" y="2804464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A62AC1-5B11-43B8-AB8F-803AD6F874BE}"/>
              </a:ext>
            </a:extLst>
          </p:cNvPr>
          <p:cNvSpPr/>
          <p:nvPr/>
        </p:nvSpPr>
        <p:spPr>
          <a:xfrm>
            <a:off x="876300" y="35953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38870E-0890-432B-8CDB-98DDDA5DEE25}"/>
              </a:ext>
            </a:extLst>
          </p:cNvPr>
          <p:cNvSpPr/>
          <p:nvPr/>
        </p:nvSpPr>
        <p:spPr>
          <a:xfrm>
            <a:off x="214757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0B9293-3678-4C74-A5B3-5EF83B096E58}"/>
              </a:ext>
            </a:extLst>
          </p:cNvPr>
          <p:cNvSpPr/>
          <p:nvPr/>
        </p:nvSpPr>
        <p:spPr>
          <a:xfrm>
            <a:off x="5575300" y="35953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578537-3301-4C6E-8997-49A994754E58}"/>
              </a:ext>
            </a:extLst>
          </p:cNvPr>
          <p:cNvSpPr/>
          <p:nvPr/>
        </p:nvSpPr>
        <p:spPr>
          <a:xfrm>
            <a:off x="2545080" y="35953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21A886-16B1-4AEB-919D-B27E144A6B01}"/>
              </a:ext>
            </a:extLst>
          </p:cNvPr>
          <p:cNvSpPr/>
          <p:nvPr/>
        </p:nvSpPr>
        <p:spPr>
          <a:xfrm>
            <a:off x="595630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F9766D-2AC3-4B90-AA88-6339EBAE9A07}"/>
              </a:ext>
            </a:extLst>
          </p:cNvPr>
          <p:cNvSpPr/>
          <p:nvPr/>
        </p:nvSpPr>
        <p:spPr>
          <a:xfrm>
            <a:off x="6365240" y="3617514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F96553-4486-41D3-B119-5641012C8F53}"/>
              </a:ext>
            </a:extLst>
          </p:cNvPr>
          <p:cNvSpPr/>
          <p:nvPr/>
        </p:nvSpPr>
        <p:spPr>
          <a:xfrm>
            <a:off x="7647940" y="3621157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9EACE0-2167-457E-819D-FF95184FEBC2}"/>
              </a:ext>
            </a:extLst>
          </p:cNvPr>
          <p:cNvSpPr/>
          <p:nvPr/>
        </p:nvSpPr>
        <p:spPr>
          <a:xfrm>
            <a:off x="8182610" y="361772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цепочка из 3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3 листа: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объявление директивы, и добавляет к листьям родительскую вершину «</a:t>
            </a:r>
            <a:r>
              <a:rPr lang="en-US" dirty="0"/>
              <a:t>Directive</a:t>
            </a:r>
            <a:r>
              <a:rPr lang="ru-RU" dirty="0"/>
              <a:t>»: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BC3A63-F6B2-4D51-8369-0633C03283AB}"/>
              </a:ext>
            </a:extLst>
          </p:cNvPr>
          <p:cNvSpPr/>
          <p:nvPr/>
        </p:nvSpPr>
        <p:spPr>
          <a:xfrm>
            <a:off x="4628322" y="4567657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FFA497-CB88-4436-B0ED-EABF3C680488}"/>
              </a:ext>
            </a:extLst>
          </p:cNvPr>
          <p:cNvSpPr/>
          <p:nvPr/>
        </p:nvSpPr>
        <p:spPr>
          <a:xfrm>
            <a:off x="3941325" y="5555009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0064D8-73A8-43A2-8DA5-FC2E27A5F3C9}"/>
              </a:ext>
            </a:extLst>
          </p:cNvPr>
          <p:cNvSpPr/>
          <p:nvPr/>
        </p:nvSpPr>
        <p:spPr>
          <a:xfrm>
            <a:off x="4583902" y="5555009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707778-00AB-4283-B5CB-011F2B4179EB}"/>
              </a:ext>
            </a:extLst>
          </p:cNvPr>
          <p:cNvSpPr/>
          <p:nvPr/>
        </p:nvSpPr>
        <p:spPr>
          <a:xfrm>
            <a:off x="5681328" y="5578659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A7E038-B377-48E5-AEA3-DB334BD0E1D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194773" y="5043723"/>
            <a:ext cx="1167388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DA440B-DDE7-4EED-8AE5-A4F5C75C10A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084416" y="5043723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3BA822-179C-4B0C-8BF2-0FE432107FA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362161" y="5043723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85AAFA-967B-4346-A7FD-7E27EA068AAB}"/>
              </a:ext>
            </a:extLst>
          </p:cNvPr>
          <p:cNvSpPr/>
          <p:nvPr/>
        </p:nvSpPr>
        <p:spPr>
          <a:xfrm>
            <a:off x="5217160" y="919133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1B131C-DB79-4B80-A6D5-730E2AB1DA6D}"/>
              </a:ext>
            </a:extLst>
          </p:cNvPr>
          <p:cNvSpPr/>
          <p:nvPr/>
        </p:nvSpPr>
        <p:spPr>
          <a:xfrm>
            <a:off x="5689600" y="919134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B25B6C8-962D-4445-9067-C5E16CF0E7B3}"/>
              </a:ext>
            </a:extLst>
          </p:cNvPr>
          <p:cNvSpPr/>
          <p:nvPr/>
        </p:nvSpPr>
        <p:spPr>
          <a:xfrm>
            <a:off x="7142480" y="919133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5F1AF4-62EB-4C89-B54B-ED3AFDEF5C15}"/>
              </a:ext>
            </a:extLst>
          </p:cNvPr>
          <p:cNvSpPr/>
          <p:nvPr/>
        </p:nvSpPr>
        <p:spPr>
          <a:xfrm>
            <a:off x="4074614" y="2727132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C5CBF15-DFAC-4CB4-A80E-25A2DD62B301}"/>
              </a:ext>
            </a:extLst>
          </p:cNvPr>
          <p:cNvSpPr/>
          <p:nvPr/>
        </p:nvSpPr>
        <p:spPr>
          <a:xfrm>
            <a:off x="4683869" y="2749303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10D22C-11FC-476F-BAF8-DF168F189DCB}"/>
              </a:ext>
            </a:extLst>
          </p:cNvPr>
          <p:cNvSpPr/>
          <p:nvPr/>
        </p:nvSpPr>
        <p:spPr>
          <a:xfrm>
            <a:off x="5781295" y="2772953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51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1"/>
            <a:ext cx="11907520" cy="46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Получена следующая цепочка из 6 лексем: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0CDB3-E67A-422B-90B1-BD7433CE4112}"/>
              </a:ext>
            </a:extLst>
          </p:cNvPr>
          <p:cNvSpPr/>
          <p:nvPr/>
        </p:nvSpPr>
        <p:spPr>
          <a:xfrm>
            <a:off x="7658867" y="757770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659173-61E6-4E36-88AB-B68F9E28C253}"/>
              </a:ext>
            </a:extLst>
          </p:cNvPr>
          <p:cNvSpPr/>
          <p:nvPr/>
        </p:nvSpPr>
        <p:spPr>
          <a:xfrm>
            <a:off x="8329427" y="757769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EADDBB-2FD5-425E-87E6-59CB3233E705}"/>
              </a:ext>
            </a:extLst>
          </p:cNvPr>
          <p:cNvSpPr/>
          <p:nvPr/>
        </p:nvSpPr>
        <p:spPr>
          <a:xfrm>
            <a:off x="9411467" y="75776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B6FEA-73B4-4201-94F5-388287202E7E}"/>
              </a:ext>
            </a:extLst>
          </p:cNvPr>
          <p:cNvSpPr/>
          <p:nvPr/>
        </p:nvSpPr>
        <p:spPr>
          <a:xfrm>
            <a:off x="11240267" y="7734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F3B949C-3131-4845-A9A1-B2793DC86E9C}"/>
              </a:ext>
            </a:extLst>
          </p:cNvPr>
          <p:cNvSpPr/>
          <p:nvPr/>
        </p:nvSpPr>
        <p:spPr>
          <a:xfrm>
            <a:off x="10788147" y="76673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FF28BA7-AD8C-42E6-962E-80D9D36EC7B5}"/>
              </a:ext>
            </a:extLst>
          </p:cNvPr>
          <p:cNvSpPr/>
          <p:nvPr/>
        </p:nvSpPr>
        <p:spPr>
          <a:xfrm>
            <a:off x="9817867" y="769427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67F59E5-7F67-4FED-8F8C-ACB996C6E0A4}"/>
              </a:ext>
            </a:extLst>
          </p:cNvPr>
          <p:cNvSpPr/>
          <p:nvPr/>
        </p:nvSpPr>
        <p:spPr>
          <a:xfrm>
            <a:off x="1517748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2449156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A5C43D01-ECB2-4DC8-B163-ED07AA1F8B29}"/>
              </a:ext>
            </a:extLst>
          </p:cNvPr>
          <p:cNvSpPr/>
          <p:nvPr/>
        </p:nvSpPr>
        <p:spPr>
          <a:xfrm>
            <a:off x="2485163" y="3735155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9CBC4FB0-6527-4027-9A75-5B8D86BB7DDF}"/>
              </a:ext>
            </a:extLst>
          </p:cNvPr>
          <p:cNvSpPr/>
          <p:nvPr/>
        </p:nvSpPr>
        <p:spPr>
          <a:xfrm>
            <a:off x="10514930" y="311742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6330AC-825C-4D49-AACB-44F4D170B4B5}"/>
              </a:ext>
            </a:extLst>
          </p:cNvPr>
          <p:cNvSpPr/>
          <p:nvPr/>
        </p:nvSpPr>
        <p:spPr>
          <a:xfrm>
            <a:off x="855367" y="3087289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B95821E-1E61-472E-95F4-ACEE289D2FD9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2814623" y="3520077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32416-B329-4A48-96D5-D75B9927F55A}"/>
              </a:ext>
            </a:extLst>
          </p:cNvPr>
          <p:cNvSpPr txBox="1"/>
          <p:nvPr/>
        </p:nvSpPr>
        <p:spPr>
          <a:xfrm>
            <a:off x="134257" y="4420312"/>
            <a:ext cx="553866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К вершинам без родителей добавляется </a:t>
            </a:r>
            <a:r>
              <a:rPr lang="ru-RU" dirty="0"/>
              <a:t>корень</a:t>
            </a:r>
            <a:r>
              <a:rPr lang="ru-RU" sz="1800" dirty="0"/>
              <a:t> «</a:t>
            </a:r>
            <a:r>
              <a:rPr lang="en-US" sz="1800" dirty="0" err="1"/>
              <a:t>Func_decl</a:t>
            </a:r>
            <a:r>
              <a:rPr lang="ru-RU" sz="1800" dirty="0"/>
              <a:t>»</a:t>
            </a:r>
            <a:r>
              <a:rPr lang="en-US" dirty="0"/>
              <a:t>:</a:t>
            </a:r>
            <a:endParaRPr lang="ru-RU" sz="18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1970572" y="3722536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3259708" y="374026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1D8ED-028E-473E-8961-935F33B7799A}"/>
              </a:ext>
            </a:extLst>
          </p:cNvPr>
          <p:cNvSpPr txBox="1"/>
          <p:nvPr/>
        </p:nvSpPr>
        <p:spPr>
          <a:xfrm>
            <a:off x="134256" y="1568053"/>
            <a:ext cx="5549939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По первым 5 лексемам синтаксический анализатор может предположить, что объявляется или определяется функция. Для лексем</a:t>
            </a:r>
            <a:r>
              <a:rPr lang="en-US" sz="1800" dirty="0"/>
              <a:t> int, main </a:t>
            </a:r>
            <a:r>
              <a:rPr lang="ru-RU" sz="1800" dirty="0"/>
              <a:t>создаст листья,</a:t>
            </a:r>
            <a:r>
              <a:rPr lang="en-US" sz="1800" dirty="0"/>
              <a:t> </a:t>
            </a:r>
            <a:r>
              <a:rPr lang="ru-RU" sz="1800" dirty="0"/>
              <a:t>а для лексем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/>
              <a:t>(, void, )  </a:t>
            </a:r>
            <a:r>
              <a:rPr lang="ru-RU" sz="1800" dirty="0"/>
              <a:t>дерево с корнем </a:t>
            </a:r>
            <a:r>
              <a:rPr lang="en-US" sz="1800" dirty="0" err="1"/>
              <a:t>args</a:t>
            </a:r>
            <a:r>
              <a:rPr lang="en-US" sz="1800" dirty="0"/>
              <a:t>: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76" idx="4"/>
            <a:endCxn id="38" idx="0"/>
          </p:cNvCxnSpPr>
          <p:nvPr/>
        </p:nvCxnSpPr>
        <p:spPr>
          <a:xfrm flipH="1">
            <a:off x="2177989" y="3520077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76" idx="4"/>
            <a:endCxn id="39" idx="0"/>
          </p:cNvCxnSpPr>
          <p:nvPr/>
        </p:nvCxnSpPr>
        <p:spPr>
          <a:xfrm>
            <a:off x="2816076" y="3520077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326D40-C7DF-46FB-A211-F0314D12DA5F}"/>
              </a:ext>
            </a:extLst>
          </p:cNvPr>
          <p:cNvSpPr txBox="1"/>
          <p:nvPr/>
        </p:nvSpPr>
        <p:spPr>
          <a:xfrm>
            <a:off x="6519081" y="1603655"/>
            <a:ext cx="529885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Дерево еще не достроено, следующая лексема – </a:t>
            </a:r>
            <a:r>
              <a:rPr lang="en-US" dirty="0"/>
              <a:t>{.</a:t>
            </a:r>
            <a:r>
              <a:rPr lang="ru-RU" dirty="0"/>
              <a:t> Теперь синтаксический анализатор считает, что это определение функции, и создает</a:t>
            </a:r>
            <a:r>
              <a:rPr lang="en-US" dirty="0"/>
              <a:t> </a:t>
            </a:r>
            <a:r>
              <a:rPr lang="ru-RU" dirty="0"/>
              <a:t>дерево с родителем </a:t>
            </a:r>
            <a:r>
              <a:rPr lang="en-US" dirty="0"/>
              <a:t>body </a:t>
            </a:r>
            <a:r>
              <a:rPr lang="ru-RU" dirty="0"/>
              <a:t>и листом </a:t>
            </a:r>
            <a:r>
              <a:rPr lang="en-US" dirty="0"/>
              <a:t>{: 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529A64-D53F-4711-88AB-506F2B632E04}"/>
              </a:ext>
            </a:extLst>
          </p:cNvPr>
          <p:cNvSpPr/>
          <p:nvPr/>
        </p:nvSpPr>
        <p:spPr>
          <a:xfrm>
            <a:off x="7986139" y="308728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FE2BEDFF-EF90-429A-B7C5-CCF96EE5BE2F}"/>
              </a:ext>
            </a:extLst>
          </p:cNvPr>
          <p:cNvSpPr/>
          <p:nvPr/>
        </p:nvSpPr>
        <p:spPr>
          <a:xfrm>
            <a:off x="8917547" y="308728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355D95-8DDE-42E8-9EDB-E3244F592FB7}"/>
              </a:ext>
            </a:extLst>
          </p:cNvPr>
          <p:cNvSpPr/>
          <p:nvPr/>
        </p:nvSpPr>
        <p:spPr>
          <a:xfrm>
            <a:off x="8953554" y="373515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BE00E960-2C32-4C65-997A-96F7ED842593}"/>
              </a:ext>
            </a:extLst>
          </p:cNvPr>
          <p:cNvSpPr/>
          <p:nvPr/>
        </p:nvSpPr>
        <p:spPr>
          <a:xfrm>
            <a:off x="7323758" y="308728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624593C6-3EA1-4310-8BBB-DC5B37DF5DDC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9283014" y="3520076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B5EF8E8B-CF10-4CFF-AACB-775785B0D9D0}"/>
              </a:ext>
            </a:extLst>
          </p:cNvPr>
          <p:cNvSpPr/>
          <p:nvPr/>
        </p:nvSpPr>
        <p:spPr>
          <a:xfrm>
            <a:off x="8438963" y="372253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E16D49CF-76E0-4377-9963-5EFECCAEA528}"/>
              </a:ext>
            </a:extLst>
          </p:cNvPr>
          <p:cNvSpPr/>
          <p:nvPr/>
        </p:nvSpPr>
        <p:spPr>
          <a:xfrm>
            <a:off x="9728099" y="374026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A6F368A0-24BC-4C18-B10D-DE12E0308B59}"/>
              </a:ext>
            </a:extLst>
          </p:cNvPr>
          <p:cNvCxnSpPr>
            <a:stCxn id="68" idx="4"/>
            <a:endCxn id="72" idx="0"/>
          </p:cNvCxnSpPr>
          <p:nvPr/>
        </p:nvCxnSpPr>
        <p:spPr>
          <a:xfrm flipH="1">
            <a:off x="8646380" y="3520076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EC6B20F4-29B0-4DFA-B8A7-8F169CDC35C9}"/>
              </a:ext>
            </a:extLst>
          </p:cNvPr>
          <p:cNvCxnSpPr>
            <a:stCxn id="68" idx="4"/>
            <a:endCxn id="73" idx="0"/>
          </p:cNvCxnSpPr>
          <p:nvPr/>
        </p:nvCxnSpPr>
        <p:spPr>
          <a:xfrm>
            <a:off x="9284467" y="3520076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47ED58C-E915-4940-9E8B-9FF951044509}"/>
              </a:ext>
            </a:extLst>
          </p:cNvPr>
          <p:cNvSpPr/>
          <p:nvPr/>
        </p:nvSpPr>
        <p:spPr>
          <a:xfrm>
            <a:off x="10408923" y="372027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F8ABEA6-1B59-4054-9C75-C11010C74AC2}"/>
              </a:ext>
            </a:extLst>
          </p:cNvPr>
          <p:cNvCxnSpPr>
            <a:stCxn id="78" idx="4"/>
            <a:endCxn id="82" idx="0"/>
          </p:cNvCxnSpPr>
          <p:nvPr/>
        </p:nvCxnSpPr>
        <p:spPr>
          <a:xfrm flipH="1">
            <a:off x="10602450" y="3550214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Овал 82">
            <a:extLst>
              <a:ext uri="{FF2B5EF4-FFF2-40B4-BE49-F238E27FC236}">
                <a16:creationId xmlns:a16="http://schemas.microsoft.com/office/drawing/2014/main" id="{C8F9ADF1-6403-4150-A389-0D390FF1A4DD}"/>
              </a:ext>
            </a:extLst>
          </p:cNvPr>
          <p:cNvSpPr/>
          <p:nvPr/>
        </p:nvSpPr>
        <p:spPr>
          <a:xfrm>
            <a:off x="4282799" y="566050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B3F231-2D25-40CB-9A0E-727C8AC023BC}"/>
              </a:ext>
            </a:extLst>
          </p:cNvPr>
          <p:cNvSpPr/>
          <p:nvPr/>
        </p:nvSpPr>
        <p:spPr>
          <a:xfrm>
            <a:off x="1754008" y="5630362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4BF3B6-9DA9-4C5F-AC1B-DA2D7AC48874}"/>
              </a:ext>
            </a:extLst>
          </p:cNvPr>
          <p:cNvSpPr/>
          <p:nvPr/>
        </p:nvSpPr>
        <p:spPr>
          <a:xfrm>
            <a:off x="2685416" y="5630362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09C4398-FF31-4665-98AB-23930C59F28E}"/>
              </a:ext>
            </a:extLst>
          </p:cNvPr>
          <p:cNvSpPr/>
          <p:nvPr/>
        </p:nvSpPr>
        <p:spPr>
          <a:xfrm>
            <a:off x="2721423" y="6278227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AD564602-7949-40B2-96F8-E00337E0EAB8}"/>
              </a:ext>
            </a:extLst>
          </p:cNvPr>
          <p:cNvSpPr/>
          <p:nvPr/>
        </p:nvSpPr>
        <p:spPr>
          <a:xfrm>
            <a:off x="1091627" y="5630361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1D95CBC3-A52B-4B98-B787-E9E83FABB676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3050883" y="6063149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Овал 88">
            <a:extLst>
              <a:ext uri="{FF2B5EF4-FFF2-40B4-BE49-F238E27FC236}">
                <a16:creationId xmlns:a16="http://schemas.microsoft.com/office/drawing/2014/main" id="{139586F6-F8E7-42D2-AC0B-509E6342402A}"/>
              </a:ext>
            </a:extLst>
          </p:cNvPr>
          <p:cNvSpPr/>
          <p:nvPr/>
        </p:nvSpPr>
        <p:spPr>
          <a:xfrm>
            <a:off x="2206832" y="6265608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793238D-7FD3-4630-A74E-8AF7F1F6298A}"/>
              </a:ext>
            </a:extLst>
          </p:cNvPr>
          <p:cNvSpPr/>
          <p:nvPr/>
        </p:nvSpPr>
        <p:spPr>
          <a:xfrm>
            <a:off x="3495968" y="628333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851DF251-E26C-4382-B54C-49C1636B867B}"/>
              </a:ext>
            </a:extLst>
          </p:cNvPr>
          <p:cNvCxnSpPr>
            <a:stCxn id="85" idx="4"/>
            <a:endCxn id="89" idx="0"/>
          </p:cNvCxnSpPr>
          <p:nvPr/>
        </p:nvCxnSpPr>
        <p:spPr>
          <a:xfrm flipH="1">
            <a:off x="2414249" y="6063149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F4465408-270B-4170-B39F-D329C3FAC2D3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3052336" y="6063149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436C529A-08C1-4955-A618-84E869FA86BE}"/>
              </a:ext>
            </a:extLst>
          </p:cNvPr>
          <p:cNvSpPr/>
          <p:nvPr/>
        </p:nvSpPr>
        <p:spPr>
          <a:xfrm>
            <a:off x="4176792" y="6263349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061C5C1-5F97-4353-B97D-2FAED9930917}"/>
              </a:ext>
            </a:extLst>
          </p:cNvPr>
          <p:cNvCxnSpPr>
            <a:stCxn id="83" idx="4"/>
            <a:endCxn id="93" idx="0"/>
          </p:cNvCxnSpPr>
          <p:nvPr/>
        </p:nvCxnSpPr>
        <p:spPr>
          <a:xfrm flipH="1">
            <a:off x="4370319" y="6093287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C5F3D9C8-EE54-4D48-8C0A-50FD3BDC1038}"/>
              </a:ext>
            </a:extLst>
          </p:cNvPr>
          <p:cNvSpPr/>
          <p:nvPr/>
        </p:nvSpPr>
        <p:spPr>
          <a:xfrm>
            <a:off x="2385405" y="4909907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515EFBD-6AA7-44F0-BE77-3DFE40E22DA5}"/>
              </a:ext>
            </a:extLst>
          </p:cNvPr>
          <p:cNvCxnSpPr>
            <a:stCxn id="95" idx="4"/>
            <a:endCxn id="87" idx="0"/>
          </p:cNvCxnSpPr>
          <p:nvPr/>
        </p:nvCxnSpPr>
        <p:spPr>
          <a:xfrm flipH="1">
            <a:off x="1324033" y="5342694"/>
            <a:ext cx="1737819" cy="28766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696785C-21A2-4851-9FE2-5F8EA44D5D40}"/>
              </a:ext>
            </a:extLst>
          </p:cNvPr>
          <p:cNvCxnSpPr>
            <a:stCxn id="95" idx="4"/>
            <a:endCxn id="84" idx="0"/>
          </p:cNvCxnSpPr>
          <p:nvPr/>
        </p:nvCxnSpPr>
        <p:spPr>
          <a:xfrm flipH="1">
            <a:off x="2120928" y="5342694"/>
            <a:ext cx="940924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C7199D3-A02D-445B-9F0A-38717C86A0FE}"/>
              </a:ext>
            </a:extLst>
          </p:cNvPr>
          <p:cNvCxnSpPr>
            <a:stCxn id="95" idx="4"/>
            <a:endCxn id="85" idx="0"/>
          </p:cNvCxnSpPr>
          <p:nvPr/>
        </p:nvCxnSpPr>
        <p:spPr>
          <a:xfrm flipH="1">
            <a:off x="3052336" y="5342694"/>
            <a:ext cx="9516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74070C6-4356-4396-84D1-D358DE978E05}"/>
              </a:ext>
            </a:extLst>
          </p:cNvPr>
          <p:cNvCxnSpPr>
            <a:stCxn id="95" idx="4"/>
            <a:endCxn id="83" idx="0"/>
          </p:cNvCxnSpPr>
          <p:nvPr/>
        </p:nvCxnSpPr>
        <p:spPr>
          <a:xfrm>
            <a:off x="3061852" y="5342694"/>
            <a:ext cx="1587867" cy="3178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0C5C8A-BF91-4231-892A-9597BC2D7373}"/>
              </a:ext>
            </a:extLst>
          </p:cNvPr>
          <p:cNvSpPr txBox="1"/>
          <p:nvPr/>
        </p:nvSpPr>
        <p:spPr>
          <a:xfrm>
            <a:off x="6519081" y="4479973"/>
            <a:ext cx="5265774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Дерево еще не достроено, т.к. у вершины </a:t>
            </a:r>
            <a:r>
              <a:rPr lang="en-US" sz="1800" dirty="0"/>
              <a:t>body </a:t>
            </a:r>
            <a:r>
              <a:rPr lang="ru-RU" dirty="0"/>
              <a:t>нету правого листа </a:t>
            </a:r>
            <a:r>
              <a:rPr lang="en-US" dirty="0"/>
              <a:t>}.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182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5726008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</a:t>
            </a:r>
            <a:r>
              <a:rPr lang="en-US" sz="1800" dirty="0"/>
              <a:t>5</a:t>
            </a:r>
            <a:r>
              <a:rPr lang="ru-RU" sz="1800" dirty="0"/>
              <a:t>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DFD061-6B98-4C2B-9A32-2E19602BFA43}"/>
              </a:ext>
            </a:extLst>
          </p:cNvPr>
          <p:cNvSpPr/>
          <p:nvPr/>
        </p:nvSpPr>
        <p:spPr>
          <a:xfrm>
            <a:off x="6241404" y="778183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7C19D5-470C-49F5-836C-DCD9F7FECF44}"/>
              </a:ext>
            </a:extLst>
          </p:cNvPr>
          <p:cNvSpPr/>
          <p:nvPr/>
        </p:nvSpPr>
        <p:spPr>
          <a:xfrm>
            <a:off x="751267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BCC7B9-E343-4859-B7E3-B350DAE11E70}"/>
              </a:ext>
            </a:extLst>
          </p:cNvPr>
          <p:cNvSpPr/>
          <p:nvPr/>
        </p:nvSpPr>
        <p:spPr>
          <a:xfrm>
            <a:off x="10940404" y="77818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E1ACED3-F1D6-440D-8989-5D61829C3E79}"/>
              </a:ext>
            </a:extLst>
          </p:cNvPr>
          <p:cNvSpPr/>
          <p:nvPr/>
        </p:nvSpPr>
        <p:spPr>
          <a:xfrm>
            <a:off x="7910184" y="778184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4D0E6D4-21C2-4B82-9EB9-40D54BDF7CEF}"/>
              </a:ext>
            </a:extLst>
          </p:cNvPr>
          <p:cNvSpPr/>
          <p:nvPr/>
        </p:nvSpPr>
        <p:spPr>
          <a:xfrm>
            <a:off x="1132140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5928269" y="1603251"/>
            <a:ext cx="598760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По считанным лексемам синтаксический анализатор определяет вызов функции и создает для вершин без родителя корень «</a:t>
            </a:r>
            <a:r>
              <a:rPr lang="en-US" dirty="0"/>
              <a:t>Call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Т.к. дерево на этапе 2 не было достроено, для вершины «</a:t>
            </a:r>
            <a:r>
              <a:rPr lang="en-US" dirty="0"/>
              <a:t>Call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440448" y="2572086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379046" y="257371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784565" y="3288094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214409" y="258240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702901" y="3006498"/>
            <a:ext cx="444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25162AE1-A41A-497F-80EA-D83D3D1C260D}"/>
              </a:ext>
            </a:extLst>
          </p:cNvPr>
          <p:cNvSpPr/>
          <p:nvPr/>
        </p:nvSpPr>
        <p:spPr>
          <a:xfrm>
            <a:off x="192697" y="327028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77CB5EA-56B2-4623-8E87-7D00639ABFAF}"/>
              </a:ext>
            </a:extLst>
          </p:cNvPr>
          <p:cNvSpPr/>
          <p:nvPr/>
        </p:nvSpPr>
        <p:spPr>
          <a:xfrm>
            <a:off x="2969798" y="32880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26661C3-D3E9-4858-A22F-F0D7D40CFB9B}"/>
              </a:ext>
            </a:extLst>
          </p:cNvPr>
          <p:cNvCxnSpPr>
            <a:cxnSpLocks/>
            <a:stCxn id="85" idx="4"/>
            <a:endCxn id="39" idx="0"/>
          </p:cNvCxnSpPr>
          <p:nvPr/>
        </p:nvCxnSpPr>
        <p:spPr>
          <a:xfrm flipH="1">
            <a:off x="414484" y="3006498"/>
            <a:ext cx="1288417" cy="2637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D97BB07-208F-4799-A09E-D5FE93491708}"/>
              </a:ext>
            </a:extLst>
          </p:cNvPr>
          <p:cNvCxnSpPr>
            <a:cxnSpLocks/>
            <a:stCxn id="85" idx="4"/>
            <a:endCxn id="40" idx="0"/>
          </p:cNvCxnSpPr>
          <p:nvPr/>
        </p:nvCxnSpPr>
        <p:spPr>
          <a:xfrm>
            <a:off x="1702901" y="3006498"/>
            <a:ext cx="148868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4697066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619705" y="392988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6732168" y="387357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DD83850-9FC9-4D7E-8B26-9FCA5F48FB16}"/>
              </a:ext>
            </a:extLst>
          </p:cNvPr>
          <p:cNvSpPr/>
          <p:nvPr/>
        </p:nvSpPr>
        <p:spPr>
          <a:xfrm>
            <a:off x="7663576" y="387357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0E7A972-8890-4604-BF22-7621EA3389CF}"/>
              </a:ext>
            </a:extLst>
          </p:cNvPr>
          <p:cNvSpPr/>
          <p:nvPr/>
        </p:nvSpPr>
        <p:spPr>
          <a:xfrm>
            <a:off x="7699583" y="457980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6069787" y="3873570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2C3FF5D-75DE-4204-B8A0-5086162870FC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8029043" y="4306358"/>
            <a:ext cx="1453" cy="2734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5A73F3CE-5F48-4ADF-9960-53AD1D7390AE}"/>
              </a:ext>
            </a:extLst>
          </p:cNvPr>
          <p:cNvSpPr/>
          <p:nvPr/>
        </p:nvSpPr>
        <p:spPr>
          <a:xfrm>
            <a:off x="7184992" y="456718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C8FABF1-491A-4D02-820C-3E4FD96889BC}"/>
              </a:ext>
            </a:extLst>
          </p:cNvPr>
          <p:cNvSpPr/>
          <p:nvPr/>
        </p:nvSpPr>
        <p:spPr>
          <a:xfrm>
            <a:off x="8474128" y="458491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C2D93A33-08EA-4FE7-8261-FB56F5B512DE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 flipH="1">
            <a:off x="7392409" y="4306358"/>
            <a:ext cx="638087" cy="260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58109D-AD44-4841-A7AD-04FFFA3393E9}"/>
              </a:ext>
            </a:extLst>
          </p:cNvPr>
          <p:cNvCxnSpPr>
            <a:stCxn id="56" idx="4"/>
            <a:endCxn id="61" idx="0"/>
          </p:cNvCxnSpPr>
          <p:nvPr/>
        </p:nvCxnSpPr>
        <p:spPr>
          <a:xfrm>
            <a:off x="8030496" y="4306358"/>
            <a:ext cx="637159" cy="2785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9154952" y="456492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9348479" y="4362674"/>
            <a:ext cx="638146" cy="2022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7363565" y="3104476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6302193" y="3537263"/>
            <a:ext cx="1737819" cy="3363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7099088" y="3537263"/>
            <a:ext cx="940924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  <a:endCxn id="56" idx="0"/>
          </p:cNvCxnSpPr>
          <p:nvPr/>
        </p:nvCxnSpPr>
        <p:spPr>
          <a:xfrm flipH="1">
            <a:off x="8030496" y="3537263"/>
            <a:ext cx="9516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8040012" y="3537263"/>
            <a:ext cx="1946613" cy="3926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9673962" y="459140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9139568" y="502418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9984539" y="502418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10000818" y="502418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8753720" y="534428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9660684" y="53531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9072482" y="606264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10434064" y="534428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9984539" y="578597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8480614" y="604483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11257715" y="606264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8702401" y="578597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9984539" y="578597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>
            <a:off x="9986625" y="4362674"/>
            <a:ext cx="14193" cy="2287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000587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4921073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4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4377446" y="1498389"/>
            <a:ext cx="781455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Т.к. дерево на этапе </a:t>
            </a:r>
            <a:r>
              <a:rPr lang="en-US" dirty="0"/>
              <a:t>3</a:t>
            </a:r>
            <a:r>
              <a:rPr lang="ru-RU" dirty="0"/>
              <a:t> не было достроено, для вершины «</a:t>
            </a:r>
            <a:r>
              <a:rPr lang="en-US" dirty="0"/>
              <a:t>Ret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</a:p>
          <a:p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следующей считанной лексемы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– }</a:t>
            </a:r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так же родитель будет </a:t>
            </a:r>
            <a:r>
              <a:rPr lang="ru-RU" dirty="0"/>
              <a:t>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Теперь дерево с корнем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достроено: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254891" y="2424936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223897" y="242656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1339655" y="3070659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059260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547752" y="2859348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34685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535489" y="3586346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4788156" y="356190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DD83850-9FC9-4D7E-8B26-9FCA5F48FB16}"/>
              </a:ext>
            </a:extLst>
          </p:cNvPr>
          <p:cNvSpPr/>
          <p:nvPr/>
        </p:nvSpPr>
        <p:spPr>
          <a:xfrm>
            <a:off x="5719564" y="356190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0E7A972-8890-4604-BF22-7621EA3389CF}"/>
              </a:ext>
            </a:extLst>
          </p:cNvPr>
          <p:cNvSpPr/>
          <p:nvPr/>
        </p:nvSpPr>
        <p:spPr>
          <a:xfrm>
            <a:off x="5755571" y="434129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4125775" y="356190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2C3FF5D-75DE-4204-B8A0-5086162870FC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6085031" y="3994696"/>
            <a:ext cx="1453" cy="3465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5A73F3CE-5F48-4ADF-9960-53AD1D7390AE}"/>
              </a:ext>
            </a:extLst>
          </p:cNvPr>
          <p:cNvSpPr/>
          <p:nvPr/>
        </p:nvSpPr>
        <p:spPr>
          <a:xfrm>
            <a:off x="5240980" y="432867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C8FABF1-491A-4D02-820C-3E4FD96889BC}"/>
              </a:ext>
            </a:extLst>
          </p:cNvPr>
          <p:cNvSpPr/>
          <p:nvPr/>
        </p:nvSpPr>
        <p:spPr>
          <a:xfrm>
            <a:off x="6530116" y="434640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C2D93A33-08EA-4FE7-8261-FB56F5B512DE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 flipH="1">
            <a:off x="5448397" y="3994696"/>
            <a:ext cx="638087" cy="333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58109D-AD44-4841-A7AD-04FFFA3393E9}"/>
              </a:ext>
            </a:extLst>
          </p:cNvPr>
          <p:cNvCxnSpPr>
            <a:stCxn id="56" idx="4"/>
            <a:endCxn id="61" idx="0"/>
          </p:cNvCxnSpPr>
          <p:nvPr/>
        </p:nvCxnSpPr>
        <p:spPr>
          <a:xfrm>
            <a:off x="6086484" y="3994696"/>
            <a:ext cx="637159" cy="351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7210940" y="432641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7404467" y="4019133"/>
            <a:ext cx="2497942" cy="30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5419553" y="2902542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4358181" y="3335329"/>
            <a:ext cx="1737819" cy="2265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5155076" y="3335329"/>
            <a:ext cx="940924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  <a:endCxn id="56" idx="0"/>
          </p:cNvCxnSpPr>
          <p:nvPr/>
        </p:nvCxnSpPr>
        <p:spPr>
          <a:xfrm flipH="1">
            <a:off x="6086484" y="3335329"/>
            <a:ext cx="9516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6096000" y="3335329"/>
            <a:ext cx="3806409" cy="2510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7729950" y="435289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7195556" y="478567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8040527" y="478567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8056806" y="478567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6809708" y="510577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7716672" y="511468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7128470" y="582413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8490052" y="510577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8040527" y="554746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6536602" y="580632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9313703" y="582413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6758389" y="554746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8040527" y="554746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 flipH="1">
            <a:off x="8056806" y="4019133"/>
            <a:ext cx="1845603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AC629C89-B6AF-47E5-A673-13CFE05E5F42}"/>
              </a:ext>
            </a:extLst>
          </p:cNvPr>
          <p:cNvSpPr/>
          <p:nvPr/>
        </p:nvSpPr>
        <p:spPr>
          <a:xfrm>
            <a:off x="8245688" y="792081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855E60F6-C1A6-4FCF-9737-0225C4E35338}"/>
              </a:ext>
            </a:extLst>
          </p:cNvPr>
          <p:cNvSpPr/>
          <p:nvPr/>
        </p:nvSpPr>
        <p:spPr>
          <a:xfrm>
            <a:off x="5987628" y="779297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0C2BA20-6BB2-4644-868A-1EBE3BE95896}"/>
              </a:ext>
            </a:extLst>
          </p:cNvPr>
          <p:cNvSpPr/>
          <p:nvPr/>
        </p:nvSpPr>
        <p:spPr>
          <a:xfrm>
            <a:off x="7270328" y="782940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280ED20-70CE-413D-B85E-C6887CDAC119}"/>
              </a:ext>
            </a:extLst>
          </p:cNvPr>
          <p:cNvSpPr/>
          <p:nvPr/>
        </p:nvSpPr>
        <p:spPr>
          <a:xfrm>
            <a:off x="7804998" y="77950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1E1E54DF-2250-4AAD-B87E-3A136350D334}"/>
              </a:ext>
            </a:extLst>
          </p:cNvPr>
          <p:cNvSpPr/>
          <p:nvPr/>
        </p:nvSpPr>
        <p:spPr>
          <a:xfrm>
            <a:off x="2670558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E7166-7F61-4CBD-AB51-BD1A7FE93ACA}"/>
              </a:ext>
            </a:extLst>
          </p:cNvPr>
          <p:cNvSpPr txBox="1"/>
          <p:nvPr/>
        </p:nvSpPr>
        <p:spPr>
          <a:xfrm>
            <a:off x="19675" y="3653319"/>
            <a:ext cx="392560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По первым </a:t>
            </a:r>
            <a:r>
              <a:rPr lang="en-US" dirty="0"/>
              <a:t>3</a:t>
            </a:r>
            <a:r>
              <a:rPr lang="ru-RU" dirty="0"/>
              <a:t> считанным лексемам синтаксический анализатор определяет операцию возврата и создает для вершин </a:t>
            </a:r>
            <a:r>
              <a:rPr lang="en-US" dirty="0"/>
              <a:t>return, </a:t>
            </a:r>
            <a:r>
              <a:rPr lang="en-US" dirty="0" err="1"/>
              <a:t>args</a:t>
            </a:r>
            <a:r>
              <a:rPr lang="en-US" dirty="0"/>
              <a:t>, ; </a:t>
            </a:r>
            <a:r>
              <a:rPr lang="ru-RU" dirty="0"/>
              <a:t>корень «</a:t>
            </a:r>
            <a:r>
              <a:rPr lang="en-US" dirty="0"/>
              <a:t>Ret</a:t>
            </a:r>
            <a:r>
              <a:rPr lang="ru-RU" dirty="0"/>
              <a:t>»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EC02AB41-05A9-43FB-B1F4-A67ED3D15C69}"/>
              </a:ext>
            </a:extLst>
          </p:cNvPr>
          <p:cNvSpPr/>
          <p:nvPr/>
        </p:nvSpPr>
        <p:spPr>
          <a:xfrm>
            <a:off x="534546" y="5629760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DD9C3D2-000F-47B7-931F-ACF3E2F0427C}"/>
              </a:ext>
            </a:extLst>
          </p:cNvPr>
          <p:cNvSpPr/>
          <p:nvPr/>
        </p:nvSpPr>
        <p:spPr>
          <a:xfrm>
            <a:off x="1503552" y="563138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28068CD-282A-4B3D-8278-56189DC44D3E}"/>
              </a:ext>
            </a:extLst>
          </p:cNvPr>
          <p:cNvSpPr/>
          <p:nvPr/>
        </p:nvSpPr>
        <p:spPr>
          <a:xfrm>
            <a:off x="1619310" y="6275483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2EC34FD7-FDCD-4527-A509-37F5C1C4EA67}"/>
              </a:ext>
            </a:extLst>
          </p:cNvPr>
          <p:cNvSpPr/>
          <p:nvPr/>
        </p:nvSpPr>
        <p:spPr>
          <a:xfrm>
            <a:off x="2338915" y="564007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D5C1B982-AB9C-45D2-BA47-C016A6A16046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1827407" y="6064172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725776E-3784-46B9-9B0C-8B393D51A8AB}"/>
              </a:ext>
            </a:extLst>
          </p:cNvPr>
          <p:cNvSpPr/>
          <p:nvPr/>
        </p:nvSpPr>
        <p:spPr>
          <a:xfrm>
            <a:off x="11619686" y="4352892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1BA6B6D-8961-4C03-990A-77FE3CB147A2}"/>
              </a:ext>
            </a:extLst>
          </p:cNvPr>
          <p:cNvSpPr/>
          <p:nvPr/>
        </p:nvSpPr>
        <p:spPr>
          <a:xfrm>
            <a:off x="1519775" y="49475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3FEB659-DBCE-44C0-BC6B-D42F90E6D818}"/>
              </a:ext>
            </a:extLst>
          </p:cNvPr>
          <p:cNvCxnSpPr>
            <a:stCxn id="91" idx="4"/>
            <a:endCxn id="79" idx="0"/>
          </p:cNvCxnSpPr>
          <p:nvPr/>
        </p:nvCxnSpPr>
        <p:spPr>
          <a:xfrm flipH="1">
            <a:off x="935598" y="5380377"/>
            <a:ext cx="908032" cy="2493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F7E253-3099-4BDA-86F0-9CE756230860}"/>
              </a:ext>
            </a:extLst>
          </p:cNvPr>
          <p:cNvCxnSpPr>
            <a:stCxn id="91" idx="4"/>
            <a:endCxn id="80" idx="0"/>
          </p:cNvCxnSpPr>
          <p:nvPr/>
        </p:nvCxnSpPr>
        <p:spPr>
          <a:xfrm flipH="1">
            <a:off x="1827407" y="5380377"/>
            <a:ext cx="16223" cy="2510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60B4117-8F5E-4D0D-BD59-74C7F5FEF173}"/>
              </a:ext>
            </a:extLst>
          </p:cNvPr>
          <p:cNvCxnSpPr>
            <a:stCxn id="91" idx="4"/>
            <a:endCxn id="82" idx="0"/>
          </p:cNvCxnSpPr>
          <p:nvPr/>
        </p:nvCxnSpPr>
        <p:spPr>
          <a:xfrm>
            <a:off x="1843630" y="5380377"/>
            <a:ext cx="717072" cy="2597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Овал 91">
            <a:extLst>
              <a:ext uri="{FF2B5EF4-FFF2-40B4-BE49-F238E27FC236}">
                <a16:creationId xmlns:a16="http://schemas.microsoft.com/office/drawing/2014/main" id="{907F08AB-2B2C-4E83-BCFB-40A21BCBAEF2}"/>
              </a:ext>
            </a:extLst>
          </p:cNvPr>
          <p:cNvSpPr/>
          <p:nvPr/>
        </p:nvSpPr>
        <p:spPr>
          <a:xfrm>
            <a:off x="9425575" y="5091600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02FEC37-AA75-4AFF-99F2-E7E44D55780C}"/>
              </a:ext>
            </a:extLst>
          </p:cNvPr>
          <p:cNvSpPr/>
          <p:nvPr/>
        </p:nvSpPr>
        <p:spPr>
          <a:xfrm>
            <a:off x="10302394" y="509322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F999324-FF83-4F88-81F7-7ADDFAF1D6A3}"/>
              </a:ext>
            </a:extLst>
          </p:cNvPr>
          <p:cNvSpPr/>
          <p:nvPr/>
        </p:nvSpPr>
        <p:spPr>
          <a:xfrm>
            <a:off x="10418152" y="582413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C87A3BD7-C0C3-46F6-9665-BC03136FB709}"/>
              </a:ext>
            </a:extLst>
          </p:cNvPr>
          <p:cNvSpPr/>
          <p:nvPr/>
        </p:nvSpPr>
        <p:spPr>
          <a:xfrm>
            <a:off x="11137757" y="510191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08D8844F-3C30-4E80-9A6B-7293EF726F24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10626249" y="5526012"/>
            <a:ext cx="0" cy="2981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Овал 96">
            <a:extLst>
              <a:ext uri="{FF2B5EF4-FFF2-40B4-BE49-F238E27FC236}">
                <a16:creationId xmlns:a16="http://schemas.microsoft.com/office/drawing/2014/main" id="{161DC5DC-8A34-4EDF-8EF7-FE64A82617A6}"/>
              </a:ext>
            </a:extLst>
          </p:cNvPr>
          <p:cNvSpPr/>
          <p:nvPr/>
        </p:nvSpPr>
        <p:spPr>
          <a:xfrm>
            <a:off x="10292925" y="432946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CEAFEF4-B9AF-4C94-ACAB-874E84410CBC}"/>
              </a:ext>
            </a:extLst>
          </p:cNvPr>
          <p:cNvCxnSpPr>
            <a:cxnSpLocks/>
            <a:stCxn id="97" idx="4"/>
            <a:endCxn id="92" idx="0"/>
          </p:cNvCxnSpPr>
          <p:nvPr/>
        </p:nvCxnSpPr>
        <p:spPr>
          <a:xfrm flipH="1">
            <a:off x="9816252" y="4762253"/>
            <a:ext cx="800528" cy="3293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1198663A-8608-4CB5-A0CE-28341C05F79A}"/>
              </a:ext>
            </a:extLst>
          </p:cNvPr>
          <p:cNvCxnSpPr>
            <a:stCxn id="97" idx="4"/>
            <a:endCxn id="93" idx="0"/>
          </p:cNvCxnSpPr>
          <p:nvPr/>
        </p:nvCxnSpPr>
        <p:spPr>
          <a:xfrm>
            <a:off x="10616780" y="4762253"/>
            <a:ext cx="9469" cy="3309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0C3847AD-7D84-414A-AC5C-06B9C2D9FF98}"/>
              </a:ext>
            </a:extLst>
          </p:cNvPr>
          <p:cNvCxnSpPr>
            <a:stCxn id="97" idx="4"/>
            <a:endCxn id="95" idx="0"/>
          </p:cNvCxnSpPr>
          <p:nvPr/>
        </p:nvCxnSpPr>
        <p:spPr>
          <a:xfrm>
            <a:off x="10616780" y="4762253"/>
            <a:ext cx="742764" cy="3396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75B03D5-5F78-4F5A-8E4E-0C8A514EDF04}"/>
              </a:ext>
            </a:extLst>
          </p:cNvPr>
          <p:cNvCxnSpPr>
            <a:stCxn id="54" idx="4"/>
            <a:endCxn id="97" idx="0"/>
          </p:cNvCxnSpPr>
          <p:nvPr/>
        </p:nvCxnSpPr>
        <p:spPr>
          <a:xfrm>
            <a:off x="9902409" y="4019133"/>
            <a:ext cx="714371" cy="3103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E6CFF3-D16D-4002-905B-C437A1DEC3D6}"/>
              </a:ext>
            </a:extLst>
          </p:cNvPr>
          <p:cNvCxnSpPr>
            <a:stCxn id="54" idx="4"/>
            <a:endCxn id="90" idx="0"/>
          </p:cNvCxnSpPr>
          <p:nvPr/>
        </p:nvCxnSpPr>
        <p:spPr>
          <a:xfrm>
            <a:off x="9902409" y="4019133"/>
            <a:ext cx="1939064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5110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54" y="27743"/>
            <a:ext cx="10515600" cy="776781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3309527" y="1192544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40147" y="2183967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9" y="3223860"/>
            <a:ext cx="475788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721169" y="3200210"/>
            <a:ext cx="9395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818595" y="3223860"/>
            <a:ext cx="115844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4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62633" y="2616754"/>
            <a:ext cx="1066319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190967" y="2616754"/>
            <a:ext cx="237985" cy="5834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428952" y="2616754"/>
            <a:ext cx="968866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28952" y="1625331"/>
            <a:ext cx="2569380" cy="5586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cxnSpLocks/>
            <a:stCxn id="3" idx="4"/>
            <a:endCxn id="67" idx="0"/>
          </p:cNvCxnSpPr>
          <p:nvPr/>
        </p:nvCxnSpPr>
        <p:spPr>
          <a:xfrm>
            <a:off x="3998332" y="1625331"/>
            <a:ext cx="3138603" cy="571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8E1CD66-4F74-4C0D-8623-CF9C0AA31CEC}"/>
              </a:ext>
            </a:extLst>
          </p:cNvPr>
          <p:cNvSpPr txBox="1"/>
          <p:nvPr/>
        </p:nvSpPr>
        <p:spPr>
          <a:xfrm>
            <a:off x="7669573" y="841815"/>
            <a:ext cx="423672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</a:t>
            </a:r>
            <a:r>
              <a:rPr lang="ru-RU" sz="2400" dirty="0"/>
              <a:t>поддеревьев создается корень «М</a:t>
            </a:r>
            <a:r>
              <a:rPr lang="en-US" sz="2400" dirty="0" err="1"/>
              <a:t>odule</a:t>
            </a:r>
            <a:r>
              <a:rPr lang="ru-RU" sz="2400" dirty="0"/>
              <a:t>»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04ECA51-E302-49CA-A9CE-81F04ECD5B1A}"/>
              </a:ext>
            </a:extLst>
          </p:cNvPr>
          <p:cNvSpPr/>
          <p:nvPr/>
        </p:nvSpPr>
        <p:spPr>
          <a:xfrm>
            <a:off x="9516108" y="326019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A019EB0-15F8-4ABA-AFE2-170E0B4CFAA1}"/>
              </a:ext>
            </a:extLst>
          </p:cNvPr>
          <p:cNvSpPr/>
          <p:nvPr/>
        </p:nvSpPr>
        <p:spPr>
          <a:xfrm>
            <a:off x="4428307" y="3235754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9CCD23BF-5323-4784-B953-42DD114FF075}"/>
              </a:ext>
            </a:extLst>
          </p:cNvPr>
          <p:cNvSpPr/>
          <p:nvPr/>
        </p:nvSpPr>
        <p:spPr>
          <a:xfrm>
            <a:off x="5359715" y="3235754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8052B5E-8AB4-4FBD-AD58-038E8B3A2705}"/>
              </a:ext>
            </a:extLst>
          </p:cNvPr>
          <p:cNvSpPr/>
          <p:nvPr/>
        </p:nvSpPr>
        <p:spPr>
          <a:xfrm>
            <a:off x="5395722" y="4277782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1FB0366B-1A6C-495C-BEE7-E637B6645E34}"/>
              </a:ext>
            </a:extLst>
          </p:cNvPr>
          <p:cNvSpPr/>
          <p:nvPr/>
        </p:nvSpPr>
        <p:spPr>
          <a:xfrm>
            <a:off x="3765926" y="3235753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632E54C-5733-4C08-AEF8-B1E1025529D1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5725182" y="3668541"/>
            <a:ext cx="1453" cy="6092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Овал 53">
            <a:extLst>
              <a:ext uri="{FF2B5EF4-FFF2-40B4-BE49-F238E27FC236}">
                <a16:creationId xmlns:a16="http://schemas.microsoft.com/office/drawing/2014/main" id="{BFF3C230-07E3-40DA-869B-124D3250294E}"/>
              </a:ext>
            </a:extLst>
          </p:cNvPr>
          <p:cNvSpPr/>
          <p:nvPr/>
        </p:nvSpPr>
        <p:spPr>
          <a:xfrm>
            <a:off x="4881131" y="4265163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BECAE7D-D239-499A-8ADF-EC7DCD905E64}"/>
              </a:ext>
            </a:extLst>
          </p:cNvPr>
          <p:cNvSpPr/>
          <p:nvPr/>
        </p:nvSpPr>
        <p:spPr>
          <a:xfrm>
            <a:off x="6170267" y="4282891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190AD5A8-1E23-49AE-B463-961165E05150}"/>
              </a:ext>
            </a:extLst>
          </p:cNvPr>
          <p:cNvCxnSpPr>
            <a:stCxn id="46" idx="4"/>
            <a:endCxn id="54" idx="0"/>
          </p:cNvCxnSpPr>
          <p:nvPr/>
        </p:nvCxnSpPr>
        <p:spPr>
          <a:xfrm flipH="1">
            <a:off x="5088548" y="3668541"/>
            <a:ext cx="638087" cy="5966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5960DCA-8F7A-4318-9783-DD0D483FFFEA}"/>
              </a:ext>
            </a:extLst>
          </p:cNvPr>
          <p:cNvCxnSpPr>
            <a:stCxn id="46" idx="4"/>
            <a:endCxn id="57" idx="0"/>
          </p:cNvCxnSpPr>
          <p:nvPr/>
        </p:nvCxnSpPr>
        <p:spPr>
          <a:xfrm>
            <a:off x="5726635" y="3668541"/>
            <a:ext cx="637159" cy="61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07DDAABD-807D-475B-960D-F5DB26C9E529}"/>
              </a:ext>
            </a:extLst>
          </p:cNvPr>
          <p:cNvSpPr/>
          <p:nvPr/>
        </p:nvSpPr>
        <p:spPr>
          <a:xfrm>
            <a:off x="7191559" y="426290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85A55D4-38FA-4A2D-A1F4-CA8E7598D8BF}"/>
              </a:ext>
            </a:extLst>
          </p:cNvPr>
          <p:cNvCxnSpPr>
            <a:stCxn id="43" idx="4"/>
            <a:endCxn id="63" idx="0"/>
          </p:cNvCxnSpPr>
          <p:nvPr/>
        </p:nvCxnSpPr>
        <p:spPr>
          <a:xfrm flipH="1">
            <a:off x="7385086" y="3692978"/>
            <a:ext cx="2497942" cy="5699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Овал 66">
            <a:extLst>
              <a:ext uri="{FF2B5EF4-FFF2-40B4-BE49-F238E27FC236}">
                <a16:creationId xmlns:a16="http://schemas.microsoft.com/office/drawing/2014/main" id="{1E0A74B9-B9FA-47A9-8F5A-A602BAE348A2}"/>
              </a:ext>
            </a:extLst>
          </p:cNvPr>
          <p:cNvSpPr/>
          <p:nvPr/>
        </p:nvSpPr>
        <p:spPr>
          <a:xfrm>
            <a:off x="6460488" y="2197004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6B30675-9EAE-4B1B-B09E-869835FB4E47}"/>
              </a:ext>
            </a:extLst>
          </p:cNvPr>
          <p:cNvCxnSpPr>
            <a:stCxn id="67" idx="4"/>
            <a:endCxn id="48" idx="0"/>
          </p:cNvCxnSpPr>
          <p:nvPr/>
        </p:nvCxnSpPr>
        <p:spPr>
          <a:xfrm flipH="1">
            <a:off x="3998332" y="2629791"/>
            <a:ext cx="3138603" cy="6059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19E02B4-1154-4703-A913-88143DC1C45C}"/>
              </a:ext>
            </a:extLst>
          </p:cNvPr>
          <p:cNvCxnSpPr>
            <a:stCxn id="67" idx="4"/>
            <a:endCxn id="44" idx="0"/>
          </p:cNvCxnSpPr>
          <p:nvPr/>
        </p:nvCxnSpPr>
        <p:spPr>
          <a:xfrm flipH="1">
            <a:off x="4795227" y="2629791"/>
            <a:ext cx="2341708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B572EC8-D1AA-4F18-B48F-BF449807E530}"/>
              </a:ext>
            </a:extLst>
          </p:cNvPr>
          <p:cNvCxnSpPr>
            <a:stCxn id="67" idx="4"/>
            <a:endCxn id="46" idx="0"/>
          </p:cNvCxnSpPr>
          <p:nvPr/>
        </p:nvCxnSpPr>
        <p:spPr>
          <a:xfrm flipH="1">
            <a:off x="5726635" y="2629791"/>
            <a:ext cx="1410300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122F6F11-55C9-46FF-915E-4D3BFD4C936B}"/>
              </a:ext>
            </a:extLst>
          </p:cNvPr>
          <p:cNvCxnSpPr>
            <a:stCxn id="67" idx="4"/>
            <a:endCxn id="43" idx="0"/>
          </p:cNvCxnSpPr>
          <p:nvPr/>
        </p:nvCxnSpPr>
        <p:spPr>
          <a:xfrm>
            <a:off x="7136935" y="2629791"/>
            <a:ext cx="2746093" cy="630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1E2F5D8D-8C28-4970-81C7-AB6CEF28473A}"/>
              </a:ext>
            </a:extLst>
          </p:cNvPr>
          <p:cNvSpPr/>
          <p:nvPr/>
        </p:nvSpPr>
        <p:spPr>
          <a:xfrm>
            <a:off x="7768933" y="4289380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80F41AE-3C5F-43B0-9DB8-05195E2A4497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flipH="1">
            <a:off x="7234539" y="4722167"/>
            <a:ext cx="861250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91124B3-F746-43EF-A086-58A343DC6DB0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flipH="1">
            <a:off x="8079510" y="4722167"/>
            <a:ext cx="16279" cy="44573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1159CE4-45CA-4B1D-B429-9C61488FC2C8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>
            <a:off x="8095789" y="4722167"/>
            <a:ext cx="655033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Овал 75">
            <a:extLst>
              <a:ext uri="{FF2B5EF4-FFF2-40B4-BE49-F238E27FC236}">
                <a16:creationId xmlns:a16="http://schemas.microsoft.com/office/drawing/2014/main" id="{5CFD196D-C1C7-45DD-AA20-ECE80FC5E05F}"/>
              </a:ext>
            </a:extLst>
          </p:cNvPr>
          <p:cNvSpPr/>
          <p:nvPr/>
        </p:nvSpPr>
        <p:spPr>
          <a:xfrm>
            <a:off x="6848691" y="5158994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9CD89205-25FC-4EEA-925A-3B2AB3629EC7}"/>
              </a:ext>
            </a:extLst>
          </p:cNvPr>
          <p:cNvSpPr/>
          <p:nvPr/>
        </p:nvSpPr>
        <p:spPr>
          <a:xfrm>
            <a:off x="7755655" y="516790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4423EA93-5C6B-4CEF-9681-38747AD202AC}"/>
              </a:ext>
            </a:extLst>
          </p:cNvPr>
          <p:cNvSpPr/>
          <p:nvPr/>
        </p:nvSpPr>
        <p:spPr>
          <a:xfrm>
            <a:off x="7167453" y="600381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5A8A868F-D82F-4E34-878D-16EB745A3FAD}"/>
              </a:ext>
            </a:extLst>
          </p:cNvPr>
          <p:cNvSpPr/>
          <p:nvPr/>
        </p:nvSpPr>
        <p:spPr>
          <a:xfrm>
            <a:off x="8529035" y="51589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5C4E4DC-4216-4F92-AA02-AC7BC6B71A7C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8079510" y="5600688"/>
            <a:ext cx="10723" cy="4031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A81C263-687D-49FC-B2DE-13FE4DE197A8}"/>
              </a:ext>
            </a:extLst>
          </p:cNvPr>
          <p:cNvSpPr/>
          <p:nvPr/>
        </p:nvSpPr>
        <p:spPr>
          <a:xfrm>
            <a:off x="6650936" y="598600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CB4CF75-CA35-47F6-820A-FEF48871F48F}"/>
              </a:ext>
            </a:extLst>
          </p:cNvPr>
          <p:cNvSpPr/>
          <p:nvPr/>
        </p:nvSpPr>
        <p:spPr>
          <a:xfrm>
            <a:off x="9075233" y="598600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FBE03EC-62EC-4467-BD07-483CE15240B7}"/>
              </a:ext>
            </a:extLst>
          </p:cNvPr>
          <p:cNvCxnSpPr>
            <a:cxnSpLocks/>
            <a:stCxn id="77" idx="4"/>
            <a:endCxn id="81" idx="0"/>
          </p:cNvCxnSpPr>
          <p:nvPr/>
        </p:nvCxnSpPr>
        <p:spPr>
          <a:xfrm flipH="1">
            <a:off x="6872723" y="5600688"/>
            <a:ext cx="1206787" cy="3853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C329FDB6-6FDE-4578-A7F7-5D45020FD561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>
            <a:off x="8079510" y="5600688"/>
            <a:ext cx="1217510" cy="3853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9E812F2-790A-4B1E-9089-6E34DB484389}"/>
              </a:ext>
            </a:extLst>
          </p:cNvPr>
          <p:cNvCxnSpPr>
            <a:stCxn id="43" idx="4"/>
            <a:endCxn id="72" idx="0"/>
          </p:cNvCxnSpPr>
          <p:nvPr/>
        </p:nvCxnSpPr>
        <p:spPr>
          <a:xfrm flipH="1">
            <a:off x="8095789" y="3692978"/>
            <a:ext cx="1787239" cy="5964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Овал 85">
            <a:extLst>
              <a:ext uri="{FF2B5EF4-FFF2-40B4-BE49-F238E27FC236}">
                <a16:creationId xmlns:a16="http://schemas.microsoft.com/office/drawing/2014/main" id="{70FB2F30-8694-4808-AAC7-4A67C5EB8F68}"/>
              </a:ext>
            </a:extLst>
          </p:cNvPr>
          <p:cNvSpPr/>
          <p:nvPr/>
        </p:nvSpPr>
        <p:spPr>
          <a:xfrm>
            <a:off x="11066115" y="429261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F2CAEC6-2FD1-4AC6-89B6-5C3570CF464B}"/>
              </a:ext>
            </a:extLst>
          </p:cNvPr>
          <p:cNvSpPr/>
          <p:nvPr/>
        </p:nvSpPr>
        <p:spPr>
          <a:xfrm>
            <a:off x="9406194" y="5144821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4C4A598-9FE4-4F5B-9241-75165D48D6D3}"/>
              </a:ext>
            </a:extLst>
          </p:cNvPr>
          <p:cNvSpPr/>
          <p:nvPr/>
        </p:nvSpPr>
        <p:spPr>
          <a:xfrm>
            <a:off x="10283013" y="514644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4B8DF61-0EAB-4A20-83AE-B075D5B92C8F}"/>
              </a:ext>
            </a:extLst>
          </p:cNvPr>
          <p:cNvSpPr/>
          <p:nvPr/>
        </p:nvSpPr>
        <p:spPr>
          <a:xfrm>
            <a:off x="10398771" y="600381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DB53F05-56E0-404E-903A-30EC5BF053E1}"/>
              </a:ext>
            </a:extLst>
          </p:cNvPr>
          <p:cNvSpPr/>
          <p:nvPr/>
        </p:nvSpPr>
        <p:spPr>
          <a:xfrm>
            <a:off x="11016507" y="515514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BDFA50ED-C0FA-459B-9CBD-2FB2A563F45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10606868" y="5579233"/>
            <a:ext cx="0" cy="4245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311AA29F-B082-49FA-B851-D379B520A67B}"/>
              </a:ext>
            </a:extLst>
          </p:cNvPr>
          <p:cNvSpPr/>
          <p:nvPr/>
        </p:nvSpPr>
        <p:spPr>
          <a:xfrm>
            <a:off x="10273544" y="4265954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DD0C4E75-D69A-4101-B308-85B49496ACCB}"/>
              </a:ext>
            </a:extLst>
          </p:cNvPr>
          <p:cNvCxnSpPr>
            <a:cxnSpLocks/>
            <a:stCxn id="93" idx="4"/>
            <a:endCxn id="87" idx="0"/>
          </p:cNvCxnSpPr>
          <p:nvPr/>
        </p:nvCxnSpPr>
        <p:spPr>
          <a:xfrm flipH="1">
            <a:off x="9796871" y="4698741"/>
            <a:ext cx="800528" cy="446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63914AD-52D8-44E6-9EAA-B821565335BC}"/>
              </a:ext>
            </a:extLst>
          </p:cNvPr>
          <p:cNvCxnSpPr>
            <a:stCxn id="93" idx="4"/>
            <a:endCxn id="89" idx="0"/>
          </p:cNvCxnSpPr>
          <p:nvPr/>
        </p:nvCxnSpPr>
        <p:spPr>
          <a:xfrm>
            <a:off x="10597399" y="4698741"/>
            <a:ext cx="9469" cy="447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8E2BC699-C8F8-45EF-B80B-A4AA8689DCA8}"/>
              </a:ext>
            </a:extLst>
          </p:cNvPr>
          <p:cNvCxnSpPr>
            <a:stCxn id="93" idx="4"/>
            <a:endCxn id="91" idx="0"/>
          </p:cNvCxnSpPr>
          <p:nvPr/>
        </p:nvCxnSpPr>
        <p:spPr>
          <a:xfrm>
            <a:off x="10597399" y="4698741"/>
            <a:ext cx="640895" cy="4563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A65C253-EE19-42E3-90BE-2CE8D5271B11}"/>
              </a:ext>
            </a:extLst>
          </p:cNvPr>
          <p:cNvCxnSpPr>
            <a:stCxn id="43" idx="4"/>
            <a:endCxn id="93" idx="0"/>
          </p:cNvCxnSpPr>
          <p:nvPr/>
        </p:nvCxnSpPr>
        <p:spPr>
          <a:xfrm>
            <a:off x="9883028" y="3692978"/>
            <a:ext cx="714371" cy="5729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561D5D20-7D88-4C18-BB88-719C96EB84B3}"/>
              </a:ext>
            </a:extLst>
          </p:cNvPr>
          <p:cNvCxnSpPr>
            <a:stCxn id="43" idx="4"/>
            <a:endCxn id="86" idx="0"/>
          </p:cNvCxnSpPr>
          <p:nvPr/>
        </p:nvCxnSpPr>
        <p:spPr>
          <a:xfrm>
            <a:off x="9883028" y="3692978"/>
            <a:ext cx="1404874" cy="5996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1246</Words>
  <Application>Microsoft Office PowerPoint</Application>
  <PresentationFormat>Широкоэкранный</PresentationFormat>
  <Paragraphs>268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Построение дерева. Этап 1</vt:lpstr>
      <vt:lpstr>Построение дерева. Этап 2</vt:lpstr>
      <vt:lpstr>Построение дерева. Этап 3</vt:lpstr>
      <vt:lpstr>Построение дерева. Этап 4</vt:lpstr>
      <vt:lpstr>Синтаксическое дерево разбора</vt:lpstr>
      <vt:lpstr>Описание построенного дерева</vt:lpstr>
      <vt:lpstr>Синтаксические правила</vt:lpstr>
      <vt:lpstr>Вершина «Directive»</vt:lpstr>
      <vt:lpstr>Вершина «Func_decl»</vt:lpstr>
      <vt:lpstr>Вершина «Call»</vt:lpstr>
      <vt:lpstr>Вершина «Ret»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Zheka Dikov</cp:lastModifiedBy>
  <cp:revision>126</cp:revision>
  <dcterms:modified xsi:type="dcterms:W3CDTF">2021-01-22T10:15:51Z</dcterms:modified>
</cp:coreProperties>
</file>