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3" y="2057400"/>
            <a:ext cx="3932249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81" y="6414761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pPr/>
            <a:r>
              <a:t>Решение задач на построение БНФ</a:t>
            </a:r>
          </a:p>
        </p:txBody>
      </p:sp>
      <p:sp>
        <p:nvSpPr>
          <p:cNvPr id="95" name="Подзаголовок 2"/>
          <p:cNvSpPr txBox="1"/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27.09.2020</a:t>
            </a:r>
          </a:p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Петрозаводский Государственный Университет</a:t>
            </a:r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/>
          <p:nvPr>
            <p:ph type="title"/>
          </p:nvPr>
        </p:nvSpPr>
        <p:spPr>
          <a:xfrm>
            <a:off x="532218" y="-353451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Синтаксическое дерево </a:t>
            </a:r>
          </a:p>
        </p:txBody>
      </p:sp>
      <p:sp>
        <p:nvSpPr>
          <p:cNvPr id="130" name="Текст 2"/>
          <p:cNvSpPr txBox="1"/>
          <p:nvPr>
            <p:ph type="body" sz="quarter" idx="1"/>
          </p:nvPr>
        </p:nvSpPr>
        <p:spPr>
          <a:xfrm>
            <a:off x="113117" y="609199"/>
            <a:ext cx="11965766" cy="362913"/>
          </a:xfrm>
          <a:prstGeom prst="rect">
            <a:avLst/>
          </a:prstGeom>
        </p:spPr>
        <p:txBody>
          <a:bodyPr/>
          <a:lstStyle>
            <a:lvl1pPr marL="217170" indent="-217170" defTabSz="868680">
              <a:lnSpc>
                <a:spcPct val="72000"/>
              </a:lnSpc>
              <a:spcBef>
                <a:spcPts val="900"/>
              </a:spcBef>
              <a:defRPr sz="2185"/>
            </a:lvl1pPr>
          </a:lstStyle>
          <a:p>
            <a:pPr/>
            <a:r>
              <a:t>c) John ate the salted big brown roasted peanut. </a:t>
            </a:r>
          </a:p>
        </p:txBody>
      </p:sp>
      <p:pic>
        <p:nvPicPr>
          <p:cNvPr id="131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036" y="866030"/>
            <a:ext cx="8087926" cy="5991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Задача 2.10 (d)</a:t>
            </a:r>
          </a:p>
        </p:txBody>
      </p:sp>
      <p:sp>
        <p:nvSpPr>
          <p:cNvPr id="134" name="Текст 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Опишите синтаксис текстового представления числовой вещественной константы языка Си.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Допустимое представление вещественной константы в языке Си</a:t>
            </a:r>
          </a:p>
        </p:txBody>
      </p:sp>
      <p:pic>
        <p:nvPicPr>
          <p:cNvPr id="13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0286" y="2237362"/>
            <a:ext cx="9451428" cy="3771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1"/>
          <p:cNvSpPr txBox="1"/>
          <p:nvPr>
            <p:ph type="title"/>
          </p:nvPr>
        </p:nvSpPr>
        <p:spPr>
          <a:xfrm>
            <a:off x="838200" y="155641"/>
            <a:ext cx="10515600" cy="59791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Описание синтаксиса</a:t>
            </a:r>
          </a:p>
        </p:txBody>
      </p:sp>
      <p:sp>
        <p:nvSpPr>
          <p:cNvPr id="140" name="Текст 1"/>
          <p:cNvSpPr txBox="1"/>
          <p:nvPr>
            <p:ph type="body" idx="1"/>
          </p:nvPr>
        </p:nvSpPr>
        <p:spPr>
          <a:xfrm>
            <a:off x="0" y="1138135"/>
            <a:ext cx="12192000" cy="571986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&lt;s_float&gt; → &lt;sign&gt;&lt;float&gt;	</a:t>
            </a:r>
            <a:r>
              <a:t> </a:t>
            </a:r>
            <a:r>
              <a:rPr>
                <a:solidFill>
                  <a:srgbClr val="545454"/>
                </a:solidFill>
              </a:rPr>
              <a:t>// </a:t>
            </a:r>
            <a:r>
              <a:rPr>
                <a:solidFill>
                  <a:srgbClr val="545454"/>
                </a:solidFill>
              </a:rPr>
              <a:t>состоит из знака и числа</a:t>
            </a:r>
            <a:endParaRPr sz="2600"/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&lt;float&gt;   → &lt;int&gt; 		</a:t>
            </a:r>
            <a:r>
              <a:t> </a:t>
            </a:r>
            <a:r>
              <a:rPr>
                <a:solidFill>
                  <a:srgbClr val="545454"/>
                </a:solidFill>
              </a:rPr>
              <a:t>// </a:t>
            </a:r>
            <a:r>
              <a:rPr>
                <a:solidFill>
                  <a:srgbClr val="545454"/>
                </a:solidFill>
              </a:rPr>
              <a:t>целое число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|.&lt;int&gt; </a:t>
            </a:r>
            <a:r>
              <a:t>		 </a:t>
            </a:r>
            <a:r>
              <a:rPr>
                <a:solidFill>
                  <a:srgbClr val="545454"/>
                </a:solidFill>
              </a:rPr>
              <a:t>// целое число, начинающееся с точки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|&lt;int&gt;.</a:t>
            </a:r>
            <a:r>
              <a:t>		 </a:t>
            </a:r>
            <a:r>
              <a:rPr>
                <a:solidFill>
                  <a:srgbClr val="545454"/>
                </a:solidFill>
              </a:rPr>
              <a:t>// целое число, заканчивающееся точкой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|&lt;int&gt;.&lt;int&gt; </a:t>
            </a:r>
            <a:r>
              <a:t>	 </a:t>
            </a:r>
            <a:r>
              <a:rPr>
                <a:solidFill>
                  <a:srgbClr val="545454"/>
                </a:solidFill>
              </a:rPr>
              <a:t>// число с целой и дробной частью</a:t>
            </a:r>
            <a:endParaRPr>
              <a:solidFill>
                <a:srgbClr val="545454"/>
              </a:solidFill>
            </a:endParaRPr>
          </a:p>
          <a:p>
            <a:pPr lvl="2" marL="0" indent="91440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|&lt;int&gt;e&lt;sign&gt;&lt;int&gt;</a:t>
            </a:r>
            <a:r>
              <a:t> </a:t>
            </a:r>
            <a:r>
              <a:rPr>
                <a:solidFill>
                  <a:srgbClr val="545454"/>
                </a:solidFill>
              </a:rPr>
              <a:t>// целое число, символ </a:t>
            </a:r>
            <a:r>
              <a:rPr>
                <a:solidFill>
                  <a:srgbClr val="545454"/>
                </a:solidFill>
              </a:rPr>
              <a:t>e</a:t>
            </a:r>
            <a:r>
              <a:rPr>
                <a:solidFill>
                  <a:srgbClr val="545454"/>
                </a:solidFill>
              </a:rPr>
              <a:t>, знак и целое число</a:t>
            </a:r>
            <a:endParaRPr>
              <a:solidFill>
                <a:srgbClr val="545454"/>
              </a:solidFill>
            </a:endParaRPr>
          </a:p>
          <a:p>
            <a:pPr lvl="2" marL="0" indent="91440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|&lt;int&gt;E&lt;sign&gt;&lt;int&gt;</a:t>
            </a:r>
            <a:r>
              <a:t> </a:t>
            </a:r>
            <a:r>
              <a:rPr>
                <a:solidFill>
                  <a:srgbClr val="545454"/>
                </a:solidFill>
              </a:rPr>
              <a:t>// целое число, символ Е, знак и целое число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&lt;int&gt;     → &lt;digit&gt; </a:t>
            </a:r>
            <a:r>
              <a:t>		 </a:t>
            </a:r>
            <a:r>
              <a:rPr>
                <a:solidFill>
                  <a:srgbClr val="545454"/>
                </a:solidFill>
              </a:rPr>
              <a:t>// целое число состоит из одной цифры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&lt;digit&gt;&lt;int&gt;</a:t>
            </a:r>
            <a:r>
              <a:t>	 </a:t>
            </a:r>
            <a:r>
              <a:rPr>
                <a:solidFill>
                  <a:srgbClr val="545454"/>
                </a:solidFill>
              </a:rPr>
              <a:t>// или из цифры и целого числа</a:t>
            </a:r>
            <a:endParaRPr>
              <a:solidFill>
                <a:srgbClr val="545454"/>
              </a:solidFill>
            </a:endParaRPr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&lt;digit&gt;   → 0|1|…|9</a:t>
            </a:r>
            <a:r>
              <a:t>		 </a:t>
            </a:r>
            <a:r>
              <a:rPr>
                <a:solidFill>
                  <a:srgbClr val="545454"/>
                </a:solidFill>
              </a:rPr>
              <a:t>// цифра может быть символом 0,1,…,9</a:t>
            </a:r>
            <a:endParaRPr sz="2600"/>
          </a:p>
          <a:p>
            <a:pPr marL="0" indent="0"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t>sign&gt;    → - | + | ‘ ’</a:t>
            </a:r>
            <a:r>
              <a:t>		 </a:t>
            </a:r>
            <a:r>
              <a:rPr>
                <a:solidFill>
                  <a:srgbClr val="545454"/>
                </a:solidFill>
              </a:rPr>
              <a:t>// знак минус, или плюс, или пустой символ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Заголовок 1"/>
          <p:cNvSpPr txBox="1"/>
          <p:nvPr>
            <p:ph type="title"/>
          </p:nvPr>
        </p:nvSpPr>
        <p:spPr>
          <a:xfrm>
            <a:off x="838200" y="0"/>
            <a:ext cx="10515600" cy="68546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Пример синтаксического дерева:</a:t>
            </a:r>
          </a:p>
        </p:txBody>
      </p:sp>
      <p:sp>
        <p:nvSpPr>
          <p:cNvPr id="143" name="Текст 2"/>
          <p:cNvSpPr txBox="1"/>
          <p:nvPr>
            <p:ph type="body" sz="quarter" idx="1"/>
          </p:nvPr>
        </p:nvSpPr>
        <p:spPr>
          <a:xfrm>
            <a:off x="54137" y="634165"/>
            <a:ext cx="12192001" cy="511040"/>
          </a:xfrm>
          <a:prstGeom prst="rect">
            <a:avLst/>
          </a:prstGeom>
        </p:spPr>
        <p:txBody>
          <a:bodyPr/>
          <a:lstStyle/>
          <a:p>
            <a:pPr marL="0" indent="355600">
              <a:buSzTx/>
              <a:buNone/>
            </a:pPr>
            <a:r>
              <a:t>Числовая вещественная константа: -0.</a:t>
            </a:r>
            <a:r>
              <a:t>123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1915051" y="1432211"/>
            <a:ext cx="1057133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&lt;s_float&gt;</a:t>
            </a:r>
          </a:p>
        </p:txBody>
      </p:sp>
      <p:sp>
        <p:nvSpPr>
          <p:cNvPr id="145" name="TextBox 4"/>
          <p:cNvSpPr txBox="1"/>
          <p:nvPr/>
        </p:nvSpPr>
        <p:spPr>
          <a:xfrm>
            <a:off x="442717" y="2117674"/>
            <a:ext cx="767786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&lt;sign&gt;</a:t>
            </a:r>
          </a:p>
        </p:txBody>
      </p:sp>
      <p:sp>
        <p:nvSpPr>
          <p:cNvPr id="146" name="TextBox 5"/>
          <p:cNvSpPr txBox="1"/>
          <p:nvPr/>
        </p:nvSpPr>
        <p:spPr>
          <a:xfrm>
            <a:off x="3510727" y="2158421"/>
            <a:ext cx="831286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&lt;float&gt;</a:t>
            </a:r>
          </a:p>
        </p:txBody>
      </p:sp>
      <p:sp>
        <p:nvSpPr>
          <p:cNvPr id="147" name="TextBox 6"/>
          <p:cNvSpPr txBox="1"/>
          <p:nvPr/>
        </p:nvSpPr>
        <p:spPr>
          <a:xfrm>
            <a:off x="2504152" y="2917275"/>
            <a:ext cx="631608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&lt;int&gt;</a:t>
            </a:r>
          </a:p>
        </p:txBody>
      </p:sp>
      <p:sp>
        <p:nvSpPr>
          <p:cNvPr id="148" name="TextBox 7"/>
          <p:cNvSpPr txBox="1"/>
          <p:nvPr/>
        </p:nvSpPr>
        <p:spPr>
          <a:xfrm>
            <a:off x="4858079" y="2928745"/>
            <a:ext cx="631608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&lt;int&gt;</a:t>
            </a:r>
          </a:p>
        </p:txBody>
      </p:sp>
      <p:sp>
        <p:nvSpPr>
          <p:cNvPr id="149" name="TextBox 8"/>
          <p:cNvSpPr txBox="1"/>
          <p:nvPr/>
        </p:nvSpPr>
        <p:spPr>
          <a:xfrm>
            <a:off x="3864138" y="2958631"/>
            <a:ext cx="161975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50" name="TextBox 9"/>
          <p:cNvSpPr txBox="1"/>
          <p:nvPr/>
        </p:nvSpPr>
        <p:spPr>
          <a:xfrm>
            <a:off x="2414384" y="3691504"/>
            <a:ext cx="811814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&lt;digit&gt;</a:t>
            </a:r>
          </a:p>
        </p:txBody>
      </p:sp>
      <p:sp>
        <p:nvSpPr>
          <p:cNvPr id="151" name="TextBox 10"/>
          <p:cNvSpPr txBox="1"/>
          <p:nvPr/>
        </p:nvSpPr>
        <p:spPr>
          <a:xfrm>
            <a:off x="4049207" y="3699069"/>
            <a:ext cx="811814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&lt;digit&gt;</a:t>
            </a:r>
          </a:p>
        </p:txBody>
      </p:sp>
      <p:sp>
        <p:nvSpPr>
          <p:cNvPr id="152" name="TextBox 11"/>
          <p:cNvSpPr txBox="1"/>
          <p:nvPr/>
        </p:nvSpPr>
        <p:spPr>
          <a:xfrm>
            <a:off x="5651058" y="3687705"/>
            <a:ext cx="631608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&lt;int&gt;</a:t>
            </a:r>
          </a:p>
        </p:txBody>
      </p:sp>
      <p:sp>
        <p:nvSpPr>
          <p:cNvPr id="153" name="TextBox 12"/>
          <p:cNvSpPr txBox="1"/>
          <p:nvPr/>
        </p:nvSpPr>
        <p:spPr>
          <a:xfrm>
            <a:off x="5040567" y="4458029"/>
            <a:ext cx="811814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&lt;digit&gt;</a:t>
            </a:r>
          </a:p>
        </p:txBody>
      </p:sp>
      <p:sp>
        <p:nvSpPr>
          <p:cNvPr id="154" name="TextBox 13"/>
          <p:cNvSpPr txBox="1"/>
          <p:nvPr/>
        </p:nvSpPr>
        <p:spPr>
          <a:xfrm>
            <a:off x="6327749" y="4458029"/>
            <a:ext cx="631609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&lt;int&gt;</a:t>
            </a:r>
          </a:p>
        </p:txBody>
      </p:sp>
      <p:sp>
        <p:nvSpPr>
          <p:cNvPr id="155" name="TextBox 14"/>
          <p:cNvSpPr txBox="1"/>
          <p:nvPr/>
        </p:nvSpPr>
        <p:spPr>
          <a:xfrm>
            <a:off x="6237980" y="5271737"/>
            <a:ext cx="811815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&lt;digit&gt;</a:t>
            </a:r>
          </a:p>
        </p:txBody>
      </p:sp>
      <p:cxnSp>
        <p:nvCxnSpPr>
          <p:cNvPr id="156" name="Прямая со стрелкой 16"/>
          <p:cNvCxnSpPr>
            <a:stCxn id="144" idx="0"/>
            <a:endCxn id="145" idx="0"/>
          </p:cNvCxnSpPr>
          <p:nvPr/>
        </p:nvCxnSpPr>
        <p:spPr>
          <a:xfrm flipH="1">
            <a:off x="826609" y="1602300"/>
            <a:ext cx="1617009" cy="68546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57" name="Прямая со стрелкой 18"/>
          <p:cNvCxnSpPr>
            <a:stCxn id="144" idx="0"/>
            <a:endCxn id="146" idx="0"/>
          </p:cNvCxnSpPr>
          <p:nvPr/>
        </p:nvCxnSpPr>
        <p:spPr>
          <a:xfrm>
            <a:off x="2443617" y="1602300"/>
            <a:ext cx="1482753" cy="72621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58" name="Прямая со стрелкой 21"/>
          <p:cNvCxnSpPr>
            <a:stCxn id="145" idx="0"/>
            <a:endCxn id="172" idx="0"/>
          </p:cNvCxnSpPr>
          <p:nvPr/>
        </p:nvCxnSpPr>
        <p:spPr>
          <a:xfrm>
            <a:off x="826609" y="2287762"/>
            <a:ext cx="11879" cy="8075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59" name="Прямая со стрелкой 23"/>
          <p:cNvCxnSpPr>
            <a:stCxn id="146" idx="0"/>
            <a:endCxn id="147" idx="0"/>
          </p:cNvCxnSpPr>
          <p:nvPr/>
        </p:nvCxnSpPr>
        <p:spPr>
          <a:xfrm flipH="1">
            <a:off x="2819955" y="2328510"/>
            <a:ext cx="1106415" cy="75885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0" name="Прямая со стрелкой 25"/>
          <p:cNvCxnSpPr>
            <a:stCxn id="146" idx="0"/>
            <a:endCxn id="148" idx="0"/>
          </p:cNvCxnSpPr>
          <p:nvPr/>
        </p:nvCxnSpPr>
        <p:spPr>
          <a:xfrm>
            <a:off x="3926369" y="2328510"/>
            <a:ext cx="1247514" cy="7703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1" name="Прямая со стрелкой 27"/>
          <p:cNvCxnSpPr>
            <a:stCxn id="147" idx="0"/>
            <a:endCxn id="150" idx="0"/>
          </p:cNvCxnSpPr>
          <p:nvPr/>
        </p:nvCxnSpPr>
        <p:spPr>
          <a:xfrm>
            <a:off x="2819955" y="3087363"/>
            <a:ext cx="336" cy="77423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2" name="Прямая со стрелкой 29"/>
          <p:cNvCxnSpPr>
            <a:stCxn id="146" idx="0"/>
            <a:endCxn id="149" idx="0"/>
          </p:cNvCxnSpPr>
          <p:nvPr/>
        </p:nvCxnSpPr>
        <p:spPr>
          <a:xfrm>
            <a:off x="3926369" y="2328510"/>
            <a:ext cx="18757" cy="80021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3" name="Прямая со стрелкой 37"/>
          <p:cNvCxnSpPr>
            <a:stCxn id="148" idx="0"/>
            <a:endCxn id="151" idx="0"/>
          </p:cNvCxnSpPr>
          <p:nvPr/>
        </p:nvCxnSpPr>
        <p:spPr>
          <a:xfrm flipH="1">
            <a:off x="4455113" y="3098833"/>
            <a:ext cx="718770" cy="7703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4" name="Прямая со стрелкой 39"/>
          <p:cNvCxnSpPr>
            <a:stCxn id="148" idx="0"/>
            <a:endCxn id="152" idx="0"/>
          </p:cNvCxnSpPr>
          <p:nvPr/>
        </p:nvCxnSpPr>
        <p:spPr>
          <a:xfrm>
            <a:off x="5173882" y="3098833"/>
            <a:ext cx="792981" cy="75896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5" name="Прямая со стрелкой 41"/>
          <p:cNvCxnSpPr>
            <a:stCxn id="152" idx="0"/>
            <a:endCxn id="153" idx="0"/>
          </p:cNvCxnSpPr>
          <p:nvPr/>
        </p:nvCxnSpPr>
        <p:spPr>
          <a:xfrm flipH="1">
            <a:off x="5446474" y="3857794"/>
            <a:ext cx="520389" cy="7703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6" name="Прямая со стрелкой 43"/>
          <p:cNvCxnSpPr>
            <a:stCxn id="152" idx="0"/>
            <a:endCxn id="154" idx="0"/>
          </p:cNvCxnSpPr>
          <p:nvPr/>
        </p:nvCxnSpPr>
        <p:spPr>
          <a:xfrm>
            <a:off x="5966862" y="3857794"/>
            <a:ext cx="676692" cy="7703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7" name="Прямая со стрелкой 45"/>
          <p:cNvCxnSpPr>
            <a:stCxn id="154" idx="0"/>
            <a:endCxn id="155" idx="0"/>
          </p:cNvCxnSpPr>
          <p:nvPr/>
        </p:nvCxnSpPr>
        <p:spPr>
          <a:xfrm>
            <a:off x="6643553" y="4628117"/>
            <a:ext cx="335" cy="81370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8" name="Прямая со стрелкой 49"/>
          <p:cNvCxnSpPr>
            <a:stCxn id="150" idx="0"/>
            <a:endCxn id="173" idx="0"/>
          </p:cNvCxnSpPr>
          <p:nvPr/>
        </p:nvCxnSpPr>
        <p:spPr>
          <a:xfrm>
            <a:off x="2820290" y="3861592"/>
            <a:ext cx="3854" cy="8014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9" name="Прямая со стрелкой 51"/>
          <p:cNvCxnSpPr>
            <a:stCxn id="151" idx="0"/>
            <a:endCxn id="174" idx="0"/>
          </p:cNvCxnSpPr>
          <p:nvPr/>
        </p:nvCxnSpPr>
        <p:spPr>
          <a:xfrm>
            <a:off x="4455113" y="3869157"/>
            <a:ext cx="3855" cy="7861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70" name="Прямая со стрелкой 53"/>
          <p:cNvCxnSpPr>
            <a:stCxn id="153" idx="0"/>
            <a:endCxn id="175" idx="0"/>
          </p:cNvCxnSpPr>
          <p:nvPr/>
        </p:nvCxnSpPr>
        <p:spPr>
          <a:xfrm>
            <a:off x="5446474" y="4628117"/>
            <a:ext cx="3854" cy="8255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71" name="Прямая со стрелкой 55"/>
          <p:cNvCxnSpPr>
            <a:stCxn id="155" idx="0"/>
            <a:endCxn id="176" idx="0"/>
          </p:cNvCxnSpPr>
          <p:nvPr/>
        </p:nvCxnSpPr>
        <p:spPr>
          <a:xfrm>
            <a:off x="6643887" y="5441825"/>
            <a:ext cx="3855" cy="76363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172" name="TextBox 63"/>
          <p:cNvSpPr txBox="1"/>
          <p:nvPr/>
        </p:nvSpPr>
        <p:spPr>
          <a:xfrm>
            <a:off x="694387" y="2928745"/>
            <a:ext cx="288201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‘</a:t>
            </a:r>
            <a:r>
              <a:t>-</a:t>
            </a:r>
            <a:r>
              <a:t>’</a:t>
            </a:r>
          </a:p>
        </p:txBody>
      </p:sp>
      <p:sp>
        <p:nvSpPr>
          <p:cNvPr id="173" name="TextBox 68"/>
          <p:cNvSpPr txBox="1"/>
          <p:nvPr/>
        </p:nvSpPr>
        <p:spPr>
          <a:xfrm>
            <a:off x="2714144" y="4496510"/>
            <a:ext cx="21999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4" name="TextBox 71"/>
          <p:cNvSpPr txBox="1"/>
          <p:nvPr/>
        </p:nvSpPr>
        <p:spPr>
          <a:xfrm>
            <a:off x="4348967" y="4488805"/>
            <a:ext cx="220000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5" name="TextBox 74"/>
          <p:cNvSpPr txBox="1"/>
          <p:nvPr/>
        </p:nvSpPr>
        <p:spPr>
          <a:xfrm>
            <a:off x="5340327" y="5287124"/>
            <a:ext cx="220000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6" name="TextBox 77"/>
          <p:cNvSpPr txBox="1"/>
          <p:nvPr/>
        </p:nvSpPr>
        <p:spPr>
          <a:xfrm>
            <a:off x="6537742" y="6038920"/>
            <a:ext cx="21999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7" name="TextBox 80"/>
          <p:cNvSpPr txBox="1"/>
          <p:nvPr/>
        </p:nvSpPr>
        <p:spPr>
          <a:xfrm>
            <a:off x="3052292" y="1410043"/>
            <a:ext cx="3845433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545454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// Число со знаком</a:t>
            </a:r>
          </a:p>
        </p:txBody>
      </p:sp>
      <p:sp>
        <p:nvSpPr>
          <p:cNvPr id="178" name="TextBox 81"/>
          <p:cNvSpPr txBox="1"/>
          <p:nvPr/>
        </p:nvSpPr>
        <p:spPr>
          <a:xfrm>
            <a:off x="4433063" y="2185292"/>
            <a:ext cx="5583504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45454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// число без знака, состоящее из целой и дробной части</a:t>
            </a:r>
          </a:p>
        </p:txBody>
      </p:sp>
      <p:sp>
        <p:nvSpPr>
          <p:cNvPr id="179" name="TextBox 82"/>
          <p:cNvSpPr txBox="1"/>
          <p:nvPr/>
        </p:nvSpPr>
        <p:spPr>
          <a:xfrm>
            <a:off x="5577182" y="2950174"/>
            <a:ext cx="5149187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45454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// целое число, состоящее из цифры и целого числа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дача 2.1 (d)"/>
          <p:cNvSpPr txBox="1"/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Задача 2.1 (d)</a:t>
            </a:r>
          </a:p>
        </p:txBody>
      </p:sp>
      <p:sp>
        <p:nvSpPr>
          <p:cNvPr id="100" name="Построить синтаксическое дерево и сформулировать набор БНФ для предложения на естественном языке.…"/>
          <p:cNvSpPr txBox="1"/>
          <p:nvPr>
            <p:ph type="subTitle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l">
              <a:defRPr sz="2800"/>
            </a:pPr>
            <a:r>
              <a:t>Построить синтаксическое дерево и сформулировать набор БНФ для предложения на естественном языке.</a:t>
            </a:r>
          </a:p>
          <a:p>
            <a:pPr algn="l">
              <a:defRPr sz="2800"/>
            </a:pPr>
          </a:p>
          <a:p>
            <a:pPr>
              <a:defRPr b="1" sz="3200"/>
            </a:pPr>
            <a:r>
              <a:t>«Eat at pleasure, drink with measure.»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Описание синтаксиса"/>
          <p:cNvSpPr txBox="1"/>
          <p:nvPr>
            <p:ph type="ctrTitle"/>
          </p:nvPr>
        </p:nvSpPr>
        <p:spPr>
          <a:xfrm>
            <a:off x="828675" y="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pPr/>
            <a:r>
              <a:t>Описание синтаксиса</a:t>
            </a:r>
          </a:p>
        </p:txBody>
      </p:sp>
      <p:sp>
        <p:nvSpPr>
          <p:cNvPr id="103" name="&lt;signed_float&gt; → &lt;sign&gt;&lt;float&gt;…"/>
          <p:cNvSpPr txBox="1"/>
          <p:nvPr/>
        </p:nvSpPr>
        <p:spPr>
          <a:xfrm>
            <a:off x="276766" y="2291081"/>
            <a:ext cx="11638468" cy="344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&lt;предлож&gt;     → &lt;прост.предл&gt;, &lt;предлож&gt; </a:t>
            </a:r>
            <a:r>
              <a:rPr sz="1300">
                <a:solidFill>
                  <a:srgbClr val="A7A7A7"/>
                </a:solidFill>
              </a:rPr>
              <a:t>// Предложение может быть                                                       </a:t>
            </a:r>
          </a:p>
          <a:p>
            <a:pPr>
              <a:defRPr sz="1300">
                <a:solidFill>
                  <a:srgbClr val="A7A7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 сложносочинённым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              | &lt;прост.предл&gt; </a:t>
            </a:r>
            <a:r>
              <a:rPr sz="1300">
                <a:solidFill>
                  <a:srgbClr val="A7A7A7"/>
                </a:solidFill>
              </a:rPr>
              <a:t>// или простым (база рекурсии)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&lt;прост.предл&gt; → &lt;сказ&gt; &lt;обст&gt; </a:t>
            </a:r>
            <a:r>
              <a:rPr sz="1300">
                <a:solidFill>
                  <a:srgbClr val="A7A7A7"/>
                </a:solidFill>
              </a:rPr>
              <a:t>// Простое состоит из сказуемого с обстоятельством </a:t>
            </a:r>
            <a:r>
              <a:t>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&lt;сказ&gt;        → &lt;глаг&gt; </a:t>
            </a:r>
            <a:r>
              <a:rPr sz="1300">
                <a:solidFill>
                  <a:srgbClr val="A7A7A7"/>
                </a:solidFill>
              </a:rPr>
              <a:t>// сказуемое - это глагол</a:t>
            </a:r>
            <a:endParaRPr sz="130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&lt;обст&gt;        → &lt;предлог&gt; &lt;сущ&gt; </a:t>
            </a:r>
            <a:r>
              <a:rPr sz="1300">
                <a:solidFill>
                  <a:srgbClr val="A7A7A7"/>
                </a:solidFill>
              </a:rPr>
              <a:t>// обстоятельство - предлог с существительным</a:t>
            </a:r>
            <a:endParaRPr sz="130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&lt;глаг&gt;        → eat | drink </a:t>
            </a:r>
            <a:r>
              <a:rPr sz="1300">
                <a:solidFill>
                  <a:srgbClr val="A7A7A7"/>
                </a:solidFill>
              </a:rPr>
              <a:t>// Допустимые глаголы</a:t>
            </a:r>
            <a:endParaRPr sz="130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&lt;предлог&gt;     → at | with </a:t>
            </a:r>
            <a:r>
              <a:rPr sz="1300">
                <a:solidFill>
                  <a:srgbClr val="A7A7A7"/>
                </a:solidFill>
              </a:rPr>
              <a:t>// Допустимые предлоги</a:t>
            </a:r>
            <a:endParaRPr sz="1300">
              <a:solidFill>
                <a:srgbClr val="A7A7A7"/>
              </a:solidFill>
            </a:endParaRPr>
          </a:p>
          <a:p>
            <a:pPr lvl="2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&lt;сущ&gt;         → pleasure | measure </a:t>
            </a:r>
            <a:r>
              <a:rPr sz="1300">
                <a:solidFill>
                  <a:srgbClr val="A7A7A7"/>
                </a:solidFill>
              </a:rPr>
              <a:t>// Допустимые существительные</a:t>
            </a:r>
          </a:p>
        </p:txBody>
      </p:sp>
      <p:sp>
        <p:nvSpPr>
          <p:cNvPr id="104" name="«Eat at pleasure, drink with measure.»"/>
          <p:cNvSpPr txBox="1"/>
          <p:nvPr/>
        </p:nvSpPr>
        <p:spPr>
          <a:xfrm>
            <a:off x="2781817" y="1319371"/>
            <a:ext cx="6628365" cy="49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«Eat at pleasure, drink with measure.»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Принципы построения дерева</a:t>
            </a:r>
          </a:p>
        </p:txBody>
      </p:sp>
      <p:sp>
        <p:nvSpPr>
          <p:cNvPr id="107" name="TextBox 2"/>
          <p:cNvSpPr txBox="1"/>
          <p:nvPr/>
        </p:nvSpPr>
        <p:spPr>
          <a:xfrm>
            <a:off x="955588" y="1769073"/>
            <a:ext cx="10527956" cy="370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1) &lt;предложение&gt; выступает в качестве корневой синтаксической группы дерева</a:t>
            </a:r>
          </a:p>
          <a:p>
            <a:pPr algn="just"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2)  базой рекурсии для предложения является простое предложение</a:t>
            </a:r>
          </a:p>
          <a:p>
            <a:pPr algn="just"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3) входящие в состав простого предложения подлежащее и сказуемое делятся на соответствующие их грамматическим правилам части речи</a:t>
            </a:r>
          </a:p>
          <a:p>
            <a:pPr algn="just"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4) синтаксические группы частей речи переходят в символьные константы, то есть конкретные слова</a:t>
            </a:r>
          </a:p>
          <a:p>
            <a:pPr algn="just"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5) листья дерева - слова предложения - на них построение дерева завершается</a:t>
            </a:r>
          </a:p>
          <a:p>
            <a:pPr algn="just">
              <a:defRPr sz="24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«Eat at pleasure, drink with measure.»"/>
          <p:cNvSpPr txBox="1"/>
          <p:nvPr/>
        </p:nvSpPr>
        <p:spPr>
          <a:xfrm>
            <a:off x="2781817" y="1344771"/>
            <a:ext cx="6628365" cy="49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«Eat at pleasure, drink with measure.»</a:t>
            </a:r>
          </a:p>
        </p:txBody>
      </p:sp>
      <p:sp>
        <p:nvSpPr>
          <p:cNvPr id="110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11" name="korzun2 (4).png" descr="korzun2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513" y="1834477"/>
            <a:ext cx="9495513" cy="507518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/* Сложносочиненное предложение */"/>
          <p:cNvSpPr txBox="1"/>
          <p:nvPr/>
        </p:nvSpPr>
        <p:spPr>
          <a:xfrm>
            <a:off x="6098651" y="1904620"/>
            <a:ext cx="3923810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A7A7A7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/* Сложносочиненное предложение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«Eat at pleasure.»"/>
          <p:cNvSpPr txBox="1"/>
          <p:nvPr/>
        </p:nvSpPr>
        <p:spPr>
          <a:xfrm>
            <a:off x="4520824" y="1179671"/>
            <a:ext cx="3150351" cy="49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«Eat at pleasure.»</a:t>
            </a:r>
          </a:p>
        </p:txBody>
      </p:sp>
      <p:sp>
        <p:nvSpPr>
          <p:cNvPr id="115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16" name="korzun2 (5).png" descr="korzun2 (5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8551" y="1687714"/>
            <a:ext cx="5549903" cy="4838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sp>
        <p:nvSpPr>
          <p:cNvPr id="119" name="«Eat at pleasure, eat at pleasure, eat at pleasure.»"/>
          <p:cNvSpPr txBox="1"/>
          <p:nvPr/>
        </p:nvSpPr>
        <p:spPr>
          <a:xfrm>
            <a:off x="1812548" y="1179671"/>
            <a:ext cx="8566902" cy="49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«Eat at pleasure, eat at pleasure, eat at pleasure.»</a:t>
            </a:r>
          </a:p>
        </p:txBody>
      </p:sp>
      <p:pic>
        <p:nvPicPr>
          <p:cNvPr id="120" name="korzun2 (6).png" descr="korzun2 (6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049" y="2099718"/>
            <a:ext cx="9359901" cy="4000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Задача 2.2</a:t>
            </a:r>
          </a:p>
        </p:txBody>
      </p:sp>
      <p:sp>
        <p:nvSpPr>
          <p:cNvPr id="123" name="Текс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Исследовать случай, когда перед существительным (peanut) может быть произвольное число прилагательных (salted, big, brown, roasted, …).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1"/>
          <p:cNvSpPr txBox="1"/>
          <p:nvPr>
            <p:ph type="title"/>
          </p:nvPr>
        </p:nvSpPr>
        <p:spPr>
          <a:xfrm>
            <a:off x="374070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Грамматические правила</a:t>
            </a:r>
          </a:p>
        </p:txBody>
      </p:sp>
      <p:sp>
        <p:nvSpPr>
          <p:cNvPr id="126" name="Текст 2"/>
          <p:cNvSpPr txBox="1"/>
          <p:nvPr>
            <p:ph type="body" idx="1"/>
          </p:nvPr>
        </p:nvSpPr>
        <p:spPr>
          <a:xfrm>
            <a:off x="374070" y="1938835"/>
            <a:ext cx="11817933" cy="43513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&lt;предложение&gt; → &lt;подлежащее&gt; &lt;сказуемое&gt; &lt;дополнение&gt;</a:t>
            </a:r>
            <a:r>
              <a:t> </a:t>
            </a:r>
            <a:r>
              <a:rPr sz="1000">
                <a:solidFill>
                  <a:srgbClr val="A7A7A7"/>
                </a:solidFill>
              </a:rPr>
              <a:t>// </a:t>
            </a:r>
            <a:r>
              <a:rPr sz="1000">
                <a:solidFill>
                  <a:srgbClr val="A7A7A7"/>
                </a:solidFill>
              </a:rPr>
              <a:t>простое предложение с дополнением</a:t>
            </a:r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&lt;подлежащее&gt; → &lt;существительное&gt;</a:t>
            </a:r>
            <a:r>
              <a:rPr>
                <a:solidFill>
                  <a:srgbClr val="A7A7A7"/>
                </a:solidFill>
              </a:rPr>
              <a:t> </a:t>
            </a:r>
            <a:r>
              <a:rPr sz="1000">
                <a:solidFill>
                  <a:srgbClr val="A7A7A7"/>
                </a:solidFill>
              </a:rPr>
              <a:t>// </a:t>
            </a:r>
            <a:r>
              <a:rPr sz="1000">
                <a:solidFill>
                  <a:srgbClr val="A7A7A7"/>
                </a:solidFill>
              </a:rPr>
              <a:t>подлежащее – это существительное</a:t>
            </a:r>
            <a:endParaRPr sz="1000"/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&lt;сказуемое&gt; → &lt;глагол&gt; </a:t>
            </a:r>
            <a:r>
              <a:rPr>
                <a:solidFill>
                  <a:srgbClr val="A7A7A7"/>
                </a:solidFill>
              </a:rPr>
              <a:t>// </a:t>
            </a:r>
            <a:r>
              <a:rPr sz="1000">
                <a:solidFill>
                  <a:srgbClr val="A7A7A7"/>
                </a:solidFill>
              </a:rPr>
              <a:t>сказуемое – это глагол</a:t>
            </a:r>
            <a:endParaRPr sz="1000"/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&lt;дополнение&gt; → &lt;артикль&gt; &lt;список прилагательных&gt; &lt;существительное&gt;</a:t>
            </a:r>
            <a:r>
              <a:t> </a:t>
            </a:r>
            <a:r>
              <a:rPr sz="1000">
                <a:solidFill>
                  <a:srgbClr val="A7A7A7"/>
                </a:solidFill>
              </a:rPr>
              <a:t>// </a:t>
            </a:r>
            <a:r>
              <a:rPr sz="1000">
                <a:solidFill>
                  <a:srgbClr val="A7A7A7"/>
                </a:solidFill>
              </a:rPr>
              <a:t>дополнение включает артикль, затем список прилагательных и описываемое существительное</a:t>
            </a:r>
            <a:endParaRPr sz="1000"/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&lt;список прилагательных&gt; → &lt;прилагательное&gt; &lt;список прилагательных&gt; </a:t>
            </a:r>
          </a:p>
          <a:p>
            <a:pPr marL="0" indent="0">
              <a:lnSpc>
                <a:spcPct val="81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			   | &lt;прилагательное&gt; </a:t>
            </a:r>
            <a:br/>
            <a:r>
              <a:t>				   </a:t>
            </a:r>
            <a:r>
              <a:t>| &lt;&gt; </a:t>
            </a:r>
            <a:r>
              <a:rPr sz="1000">
                <a:solidFill>
                  <a:srgbClr val="A7A7A7"/>
                </a:solidFill>
              </a:rPr>
              <a:t>// </a:t>
            </a:r>
            <a:r>
              <a:rPr sz="1000">
                <a:solidFill>
                  <a:srgbClr val="A7A7A7"/>
                </a:solidFill>
              </a:rPr>
              <a:t>список прилагательных с рекурсией, или одно прилагательное, или его отсутствие</a:t>
            </a:r>
            <a:endParaRPr>
              <a:solidFill>
                <a:srgbClr val="A7A7A7"/>
              </a:solidFill>
            </a:endParaRPr>
          </a:p>
          <a:p>
            <a:pPr marL="0" indent="0">
              <a:lnSpc>
                <a:spcPct val="81000"/>
              </a:lnSpc>
              <a:buSzTx/>
              <a:buNone/>
              <a:defRPr sz="1600">
                <a:solidFill>
                  <a:srgbClr val="A7A7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sz="2000">
                <a:solidFill>
                  <a:srgbClr val="000000"/>
                </a:solidFill>
              </a:rPr>
              <a:t>&lt;прилагательное&gt; → </a:t>
            </a:r>
            <a:r>
              <a:rPr sz="2000">
                <a:solidFill>
                  <a:srgbClr val="000000"/>
                </a:solidFill>
              </a:rPr>
              <a:t>salted | big | brown | roasted </a:t>
            </a:r>
            <a:r>
              <a:rPr sz="800"/>
              <a:t>// </a:t>
            </a:r>
            <a:r>
              <a:rPr sz="800"/>
              <a:t>допустимые прилагательные</a:t>
            </a:r>
            <a:endParaRPr sz="2000"/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&lt;существительное&gt; → John | peanut</a:t>
            </a:r>
            <a:r>
              <a:t> </a:t>
            </a:r>
            <a:r>
              <a:rPr sz="1000">
                <a:solidFill>
                  <a:srgbClr val="A7A7A7"/>
                </a:solidFill>
              </a:rPr>
              <a:t>// </a:t>
            </a:r>
            <a:r>
              <a:rPr sz="1000">
                <a:solidFill>
                  <a:srgbClr val="A7A7A7"/>
                </a:solidFill>
              </a:rPr>
              <a:t>допустимые существительные</a:t>
            </a:r>
            <a:endParaRPr sz="1000">
              <a:solidFill>
                <a:srgbClr val="A7A7A7"/>
              </a:solidFill>
            </a:endParaRPr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&lt;глагол&gt; → ate</a:t>
            </a:r>
            <a:r>
              <a:t> </a:t>
            </a:r>
            <a:r>
              <a:rPr sz="1000">
                <a:solidFill>
                  <a:srgbClr val="A7A7A7"/>
                </a:solidFill>
              </a:rPr>
              <a:t>// </a:t>
            </a:r>
            <a:r>
              <a:rPr sz="1000">
                <a:solidFill>
                  <a:srgbClr val="A7A7A7"/>
                </a:solidFill>
              </a:rPr>
              <a:t>допустимый глагол</a:t>
            </a:r>
            <a:endParaRPr sz="1000">
              <a:solidFill>
                <a:srgbClr val="A7A7A7"/>
              </a:solidFill>
            </a:endParaRPr>
          </a:p>
          <a:p>
            <a:pPr>
              <a:lnSpc>
                <a:spcPct val="81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&lt;артикль&gt; → the</a:t>
            </a:r>
            <a:r>
              <a:t> </a:t>
            </a:r>
            <a:r>
              <a:rPr sz="1000">
                <a:solidFill>
                  <a:srgbClr val="A7A7A7"/>
                </a:solidFill>
              </a:rPr>
              <a:t>// </a:t>
            </a:r>
            <a:r>
              <a:rPr sz="1000">
                <a:solidFill>
                  <a:srgbClr val="A7A7A7"/>
                </a:solidFill>
              </a:rPr>
              <a:t>допустимый артикль</a:t>
            </a:r>
          </a:p>
        </p:txBody>
      </p:sp>
      <p:sp>
        <p:nvSpPr>
          <p:cNvPr id="127" name="TextBox 1"/>
          <p:cNvSpPr txBox="1"/>
          <p:nvPr/>
        </p:nvSpPr>
        <p:spPr>
          <a:xfrm>
            <a:off x="374070" y="1321360"/>
            <a:ext cx="5947957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John ate the salted big brown roasted peanut.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