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82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14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58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№3. Решение задач на построение БНФ</a:t>
            </a:r>
          </a:p>
        </p:txBody>
      </p:sp>
      <p:sp>
        <p:nvSpPr>
          <p:cNvPr id="113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39430" y="6270816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ru-RU" dirty="0"/>
              <a:t>2</a:t>
            </a:r>
            <a:r>
              <a:rPr lang="en-US" dirty="0"/>
              <a:t>5</a:t>
            </a:r>
            <a:r>
              <a:rPr dirty="0"/>
              <a:t>.</a:t>
            </a:r>
            <a:r>
              <a:rPr lang="ru-RU" dirty="0"/>
              <a:t>0</a:t>
            </a:r>
            <a:r>
              <a:rPr dirty="0"/>
              <a:t>1.202</a:t>
            </a:r>
            <a:r>
              <a:rPr lang="ru-RU" dirty="0"/>
              <a:t>1</a:t>
            </a:r>
            <a:endParaRPr dirty="0"/>
          </a:p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79" name="2*A1*A3 + 1/2*PI/A2"/>
          <p:cNvSpPr txBox="1"/>
          <p:nvPr/>
        </p:nvSpPr>
        <p:spPr>
          <a:xfrm>
            <a:off x="3020011" y="1561574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sp>
        <p:nvSpPr>
          <p:cNvPr id="180" name="Имеется выражение"/>
          <p:cNvSpPr txBox="1"/>
          <p:nvPr/>
        </p:nvSpPr>
        <p:spPr>
          <a:xfrm>
            <a:off x="503329" y="1592582"/>
            <a:ext cx="233309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Имеется выражение</a:t>
            </a:r>
          </a:p>
        </p:txBody>
      </p:sp>
      <p:sp>
        <p:nvSpPr>
          <p:cNvPr id="181" name="A1, A3, PI и A2 - переменные. Пусть они уже были инициализированы ранее, тогда информационная…"/>
          <p:cNvSpPr txBox="1"/>
          <p:nvPr/>
        </p:nvSpPr>
        <p:spPr>
          <a:xfrm>
            <a:off x="527376" y="2173475"/>
            <a:ext cx="335123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A1, </a:t>
            </a:r>
            <a:r>
              <a:rPr dirty="0" err="1"/>
              <a:t>A3</a:t>
            </a:r>
            <a:r>
              <a:rPr dirty="0"/>
              <a:t>, PI и </a:t>
            </a:r>
            <a:r>
              <a:rPr dirty="0" err="1"/>
              <a:t>A2</a:t>
            </a:r>
            <a:r>
              <a:rPr dirty="0"/>
              <a:t> - </a:t>
            </a:r>
            <a:r>
              <a:rPr dirty="0" err="1"/>
              <a:t>переменные</a:t>
            </a:r>
            <a:r>
              <a:rPr dirty="0"/>
              <a:t>. </a:t>
            </a:r>
          </a:p>
        </p:txBody>
      </p:sp>
      <p:graphicFrame>
        <p:nvGraphicFramePr>
          <p:cNvPr id="182" name="Таблица"/>
          <p:cNvGraphicFramePr/>
          <p:nvPr>
            <p:extLst>
              <p:ext uri="{D42A27DB-BD31-4B8C-83A1-F6EECF244321}">
                <p14:modId xmlns:p14="http://schemas.microsoft.com/office/powerpoint/2010/main" val="1083386804"/>
              </p:ext>
            </p:extLst>
          </p:nvPr>
        </p:nvGraphicFramePr>
        <p:xfrm>
          <a:off x="4816063" y="3446323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>
                          <a:sym typeface="Helvetica"/>
                        </a:rPr>
                        <a:t>Тип</a:t>
                      </a:r>
                      <a:endParaRPr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>
                          <a:sym typeface="Helvetica"/>
                        </a:rPr>
                        <a:t>Имя</a:t>
                      </a:r>
                      <a:endParaRPr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>
                          <a:sym typeface="Helvetica"/>
                        </a:rPr>
                        <a:t>Значени</a:t>
                      </a:r>
                      <a:r>
                        <a:rPr lang="ru-RU" sz="1200" dirty="0">
                          <a:sym typeface="Helvetica"/>
                        </a:rPr>
                        <a:t>е</a:t>
                      </a:r>
                      <a:endParaRPr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FDEAE5-B904-4F10-A02A-151429859FDB}"/>
              </a:ext>
            </a:extLst>
          </p:cNvPr>
          <p:cNvSpPr txBox="1"/>
          <p:nvPr/>
        </p:nvSpPr>
        <p:spPr>
          <a:xfrm>
            <a:off x="503329" y="2542803"/>
            <a:ext cx="115118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В начале работы лексического анализатора информационная таблица пустая: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62030-D370-4C75-9DD8-480D4D316848}"/>
              </a:ext>
            </a:extLst>
          </p:cNvPr>
          <p:cNvSpPr txBox="1"/>
          <p:nvPr/>
        </p:nvSpPr>
        <p:spPr>
          <a:xfrm>
            <a:off x="4816063" y="4027572"/>
            <a:ext cx="255987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…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89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graphicFrame>
        <p:nvGraphicFramePr>
          <p:cNvPr id="190" name="Таблица"/>
          <p:cNvGraphicFramePr/>
          <p:nvPr>
            <p:extLst>
              <p:ext uri="{D42A27DB-BD31-4B8C-83A1-F6EECF244321}">
                <p14:modId xmlns:p14="http://schemas.microsoft.com/office/powerpoint/2010/main" val="414159185"/>
              </p:ext>
            </p:extLst>
          </p:nvPr>
        </p:nvGraphicFramePr>
        <p:xfrm>
          <a:off x="9318457" y="3307487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2"/>
          <p:cNvSpPr txBox="1"/>
          <p:nvPr/>
        </p:nvSpPr>
        <p:spPr>
          <a:xfrm>
            <a:off x="8984839" y="442189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95" name="ЛА считывает первую лексему выражения - 2"/>
          <p:cNvSpPr txBox="1"/>
          <p:nvPr/>
        </p:nvSpPr>
        <p:spPr>
          <a:xfrm>
            <a:off x="419163" y="2377877"/>
            <a:ext cx="50728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первую лексему выражения - </a:t>
            </a:r>
            <a:r>
              <a:rPr b="1"/>
              <a:t>2</a:t>
            </a:r>
          </a:p>
        </p:txBody>
      </p:sp>
      <p:sp>
        <p:nvSpPr>
          <p:cNvPr id="196" name="Информационная таблица"/>
          <p:cNvSpPr txBox="1"/>
          <p:nvPr/>
        </p:nvSpPr>
        <p:spPr>
          <a:xfrm>
            <a:off x="9350306" y="2938963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sp>
        <p:nvSpPr>
          <p:cNvPr id="197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198" name="Это числовая константа. Она добавляется в информационную таблицу,…"/>
          <p:cNvSpPr txBox="1"/>
          <p:nvPr/>
        </p:nvSpPr>
        <p:spPr>
          <a:xfrm>
            <a:off x="443211" y="2873667"/>
            <a:ext cx="793960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числовая</a:t>
            </a:r>
            <a:r>
              <a:rPr dirty="0"/>
              <a:t> </a:t>
            </a:r>
            <a:r>
              <a:rPr dirty="0" err="1"/>
              <a:t>константа</a:t>
            </a:r>
            <a:r>
              <a:rPr dirty="0"/>
              <a:t>.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добавляется</a:t>
            </a:r>
            <a:r>
              <a:rPr dirty="0"/>
              <a:t> в </a:t>
            </a:r>
            <a:r>
              <a:rPr dirty="0" err="1"/>
              <a:t>информационную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,</a:t>
            </a:r>
          </a:p>
          <a:p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ранее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встречалась</a:t>
            </a:r>
            <a:r>
              <a:rPr dirty="0"/>
              <a:t>.</a:t>
            </a:r>
          </a:p>
        </p:txBody>
      </p:sp>
      <p:graphicFrame>
        <p:nvGraphicFramePr>
          <p:cNvPr id="199" name="Таблица"/>
          <p:cNvGraphicFramePr/>
          <p:nvPr>
            <p:extLst>
              <p:ext uri="{D42A27DB-BD31-4B8C-83A1-F6EECF244321}">
                <p14:modId xmlns:p14="http://schemas.microsoft.com/office/powerpoint/2010/main" val="674361559"/>
              </p:ext>
            </p:extLst>
          </p:nvPr>
        </p:nvGraphicFramePr>
        <p:xfrm>
          <a:off x="9318456" y="3992986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381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0"/>
          <p:cNvSpPr txBox="1"/>
          <p:nvPr/>
        </p:nvSpPr>
        <p:spPr>
          <a:xfrm>
            <a:off x="9077233" y="411691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01" name="Линия"/>
          <p:cNvSpPr/>
          <p:nvPr/>
        </p:nvSpPr>
        <p:spPr>
          <a:xfrm flipH="1"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02" name="Таблица"/>
          <p:cNvGraphicFramePr/>
          <p:nvPr>
            <p:extLst>
              <p:ext uri="{D42A27DB-BD31-4B8C-83A1-F6EECF244321}">
                <p14:modId xmlns:p14="http://schemas.microsoft.com/office/powerpoint/2010/main" val="661275625"/>
              </p:ext>
            </p:extLst>
          </p:nvPr>
        </p:nvGraphicFramePr>
        <p:xfrm>
          <a:off x="5857358" y="5029297"/>
          <a:ext cx="477283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04" name="Таблица"/>
          <p:cNvGraphicFramePr/>
          <p:nvPr/>
        </p:nvGraphicFramePr>
        <p:xfrm>
          <a:off x="5857358" y="3798792"/>
          <a:ext cx="477283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07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11" name="ЛА считывает следующую лексему выражения - *"/>
          <p:cNvSpPr txBox="1"/>
          <p:nvPr/>
        </p:nvSpPr>
        <p:spPr>
          <a:xfrm>
            <a:off x="419163" y="2377877"/>
            <a:ext cx="55125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*</a:t>
            </a:r>
          </a:p>
        </p:txBody>
      </p:sp>
      <p:sp>
        <p:nvSpPr>
          <p:cNvPr id="212" name="Это знак арифметической операции."/>
          <p:cNvSpPr txBox="1"/>
          <p:nvPr/>
        </p:nvSpPr>
        <p:spPr>
          <a:xfrm>
            <a:off x="443211" y="2873667"/>
            <a:ext cx="414660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знак</a:t>
            </a:r>
            <a:r>
              <a:rPr dirty="0"/>
              <a:t> </a:t>
            </a:r>
            <a:r>
              <a:rPr dirty="0" err="1"/>
              <a:t>арифметической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.</a:t>
            </a:r>
          </a:p>
        </p:txBody>
      </p:sp>
      <p:sp>
        <p:nvSpPr>
          <p:cNvPr id="213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14" name="Линия"/>
          <p:cNvSpPr/>
          <p:nvPr/>
        </p:nvSpPr>
        <p:spPr>
          <a:xfrm>
            <a:off x="6096000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15" name="Таблица"/>
          <p:cNvGraphicFramePr/>
          <p:nvPr>
            <p:extLst>
              <p:ext uri="{D42A27DB-BD31-4B8C-83A1-F6EECF244321}">
                <p14:modId xmlns:p14="http://schemas.microsoft.com/office/powerpoint/2010/main" val="2535922830"/>
              </p:ext>
            </p:extLst>
          </p:nvPr>
        </p:nvGraphicFramePr>
        <p:xfrm>
          <a:off x="5618716" y="5029297"/>
          <a:ext cx="954566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17" name="Таблица"/>
          <p:cNvGraphicFramePr/>
          <p:nvPr/>
        </p:nvGraphicFramePr>
        <p:xfrm>
          <a:off x="5618716" y="3798792"/>
          <a:ext cx="954566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Таблица">
            <a:extLst>
              <a:ext uri="{FF2B5EF4-FFF2-40B4-BE49-F238E27FC236}">
                <a16:creationId xmlns:a16="http://schemas.microsoft.com/office/drawing/2014/main" id="{E1D32830-C9F6-4CC5-BDCC-A1CFFCE58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862234"/>
              </p:ext>
            </p:extLst>
          </p:nvPr>
        </p:nvGraphicFramePr>
        <p:xfrm>
          <a:off x="9289506" y="2904857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</a:tbl>
          </a:graphicData>
        </a:graphic>
      </p:graphicFrame>
      <p:sp>
        <p:nvSpPr>
          <p:cNvPr id="25" name="2">
            <a:extLst>
              <a:ext uri="{FF2B5EF4-FFF2-40B4-BE49-F238E27FC236}">
                <a16:creationId xmlns:a16="http://schemas.microsoft.com/office/drawing/2014/main" id="{5561507E-D8A2-47B5-9F22-00987D9B0C90}"/>
              </a:ext>
            </a:extLst>
          </p:cNvPr>
          <p:cNvSpPr txBox="1"/>
          <p:nvPr/>
        </p:nvSpPr>
        <p:spPr>
          <a:xfrm>
            <a:off x="8955888" y="401926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26" name="Информационная таблица">
            <a:extLst>
              <a:ext uri="{FF2B5EF4-FFF2-40B4-BE49-F238E27FC236}">
                <a16:creationId xmlns:a16="http://schemas.microsoft.com/office/drawing/2014/main" id="{7924718D-97A6-4356-ABC8-80B960201CB9}"/>
              </a:ext>
            </a:extLst>
          </p:cNvPr>
          <p:cNvSpPr txBox="1"/>
          <p:nvPr/>
        </p:nvSpPr>
        <p:spPr>
          <a:xfrm>
            <a:off x="9289506" y="2563295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6141C69D-14AC-4837-99CB-B2168EF9B874}"/>
              </a:ext>
            </a:extLst>
          </p:cNvPr>
          <p:cNvSpPr txBox="1"/>
          <p:nvPr/>
        </p:nvSpPr>
        <p:spPr>
          <a:xfrm>
            <a:off x="9048282" y="371428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25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29" name="ЛА считывает следующую лексему выражения - A1"/>
          <p:cNvSpPr txBox="1"/>
          <p:nvPr/>
        </p:nvSpPr>
        <p:spPr>
          <a:xfrm>
            <a:off x="419163" y="2377877"/>
            <a:ext cx="571577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A1</a:t>
            </a:r>
          </a:p>
        </p:txBody>
      </p:sp>
      <p:sp>
        <p:nvSpPr>
          <p:cNvPr id="230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31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32" name="Таблица"/>
          <p:cNvGraphicFramePr/>
          <p:nvPr>
            <p:extLst>
              <p:ext uri="{D42A27DB-BD31-4B8C-83A1-F6EECF244321}">
                <p14:modId xmlns:p14="http://schemas.microsoft.com/office/powerpoint/2010/main" val="1903649779"/>
              </p:ext>
            </p:extLst>
          </p:nvPr>
        </p:nvGraphicFramePr>
        <p:xfrm>
          <a:off x="5380074" y="5029297"/>
          <a:ext cx="1431849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34" name="Таблица"/>
          <p:cNvGraphicFramePr/>
          <p:nvPr/>
        </p:nvGraphicFramePr>
        <p:xfrm>
          <a:off x="5380074" y="3777090"/>
          <a:ext cx="1431849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" name="Это идентификатор переменной. Он уже есть в информационной таблице."/>
          <p:cNvSpPr txBox="1"/>
          <p:nvPr/>
        </p:nvSpPr>
        <p:spPr>
          <a:xfrm>
            <a:off x="443211" y="2873667"/>
            <a:ext cx="86507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идентификатор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.</a:t>
            </a:r>
            <a:r>
              <a:rPr lang="en-US" dirty="0"/>
              <a:t> </a:t>
            </a:r>
            <a:r>
              <a:rPr lang="ru-RU" dirty="0"/>
              <a:t>Он добавляется в информационную таблицу,</a:t>
            </a:r>
          </a:p>
          <a:p>
            <a:r>
              <a:rPr lang="ru-RU" dirty="0"/>
              <a:t>так как ранее не встречался</a:t>
            </a:r>
            <a:endParaRPr dirty="0"/>
          </a:p>
        </p:txBody>
      </p:sp>
      <p:graphicFrame>
        <p:nvGraphicFramePr>
          <p:cNvPr id="19" name="Таблица">
            <a:extLst>
              <a:ext uri="{FF2B5EF4-FFF2-40B4-BE49-F238E27FC236}">
                <a16:creationId xmlns:a16="http://schemas.microsoft.com/office/drawing/2014/main" id="{A037C287-1B17-4D4C-A9F7-490BDA99E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945225"/>
              </p:ext>
            </p:extLst>
          </p:nvPr>
        </p:nvGraphicFramePr>
        <p:xfrm>
          <a:off x="9188916" y="3152082"/>
          <a:ext cx="2559873" cy="199168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</a:tbl>
          </a:graphicData>
        </a:graphic>
      </p:graphicFrame>
      <p:sp>
        <p:nvSpPr>
          <p:cNvPr id="20" name="2">
            <a:extLst>
              <a:ext uri="{FF2B5EF4-FFF2-40B4-BE49-F238E27FC236}">
                <a16:creationId xmlns:a16="http://schemas.microsoft.com/office/drawing/2014/main" id="{E7E703DD-237F-46B4-A710-DB319C419D35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21" name="Информационная таблица">
            <a:extLst>
              <a:ext uri="{FF2B5EF4-FFF2-40B4-BE49-F238E27FC236}">
                <a16:creationId xmlns:a16="http://schemas.microsoft.com/office/drawing/2014/main" id="{F50623BF-6969-4B51-A1EC-83BC92E6B685}"/>
              </a:ext>
            </a:extLst>
          </p:cNvPr>
          <p:cNvSpPr txBox="1"/>
          <p:nvPr/>
        </p:nvSpPr>
        <p:spPr>
          <a:xfrm>
            <a:off x="9252612" y="2743332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51E6E0EC-7D26-4071-A4F9-F78AC5D72EA7}"/>
              </a:ext>
            </a:extLst>
          </p:cNvPr>
          <p:cNvSpPr txBox="1"/>
          <p:nvPr/>
        </p:nvSpPr>
        <p:spPr>
          <a:xfrm>
            <a:off x="8947692" y="3961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5056D889-E507-488A-9930-7353DBD1BBD4}"/>
              </a:ext>
            </a:extLst>
          </p:cNvPr>
          <p:cNvSpPr txBox="1"/>
          <p:nvPr/>
        </p:nvSpPr>
        <p:spPr>
          <a:xfrm>
            <a:off x="8909934" y="466347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6BD3D5-C73B-4BC4-892C-E76667E52B5A}"/>
              </a:ext>
            </a:extLst>
          </p:cNvPr>
          <p:cNvSpPr/>
          <p:nvPr/>
        </p:nvSpPr>
        <p:spPr>
          <a:xfrm>
            <a:off x="9178965" y="4468305"/>
            <a:ext cx="2579772" cy="68911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A186807A-89A3-4AC2-A903-01E83D34B219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1AA43444-0075-49E2-994B-0352D9B1A00E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D70BEA08-BF84-4E7C-B0FE-27D8E0E39CCC}"/>
              </a:ext>
            </a:extLst>
          </p:cNvPr>
          <p:cNvSpPr txBox="1"/>
          <p:nvPr/>
        </p:nvSpPr>
        <p:spPr>
          <a:xfrm>
            <a:off x="419163" y="2377877"/>
            <a:ext cx="544315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- </a:t>
            </a:r>
            <a:r>
              <a:rPr lang="ru-RU" b="1" dirty="0"/>
              <a:t>*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99E49C34-A9CE-427B-82FA-E57DF0AEE1D0}"/>
              </a:ext>
            </a:extLst>
          </p:cNvPr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2FC44EB8-51D6-4FDB-BAD4-4A4C55B0C942}"/>
              </a:ext>
            </a:extLst>
          </p:cNvPr>
          <p:cNvSpPr/>
          <p:nvPr/>
        </p:nvSpPr>
        <p:spPr>
          <a:xfrm>
            <a:off x="6096000" y="4280928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EA390FF2-E14E-4990-A6AA-20CB5A9E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831705"/>
              </p:ext>
            </p:extLst>
          </p:nvPr>
        </p:nvGraphicFramePr>
        <p:xfrm>
          <a:off x="5091862" y="5008408"/>
          <a:ext cx="2008272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0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A5B86C02-E356-4E30-A375-285B2A28D523}"/>
              </a:ext>
            </a:extLst>
          </p:cNvPr>
          <p:cNvSpPr txBox="1"/>
          <p:nvPr/>
        </p:nvSpPr>
        <p:spPr>
          <a:xfrm>
            <a:off x="5319271" y="4688371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366BFAA3-A74D-490E-B3CC-E1BB29A91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128131"/>
              </p:ext>
            </p:extLst>
          </p:nvPr>
        </p:nvGraphicFramePr>
        <p:xfrm>
          <a:off x="5091862" y="3776709"/>
          <a:ext cx="2008272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0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9B4FAEAE-C037-4242-BB69-0D46F76AC166}"/>
              </a:ext>
            </a:extLst>
          </p:cNvPr>
          <p:cNvSpPr txBox="1"/>
          <p:nvPr/>
        </p:nvSpPr>
        <p:spPr>
          <a:xfrm>
            <a:off x="443211" y="2873667"/>
            <a:ext cx="405495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  <p:graphicFrame>
        <p:nvGraphicFramePr>
          <p:cNvPr id="11" name="Таблица">
            <a:extLst>
              <a:ext uri="{FF2B5EF4-FFF2-40B4-BE49-F238E27FC236}">
                <a16:creationId xmlns:a16="http://schemas.microsoft.com/office/drawing/2014/main" id="{A534C677-E691-4FF0-88FE-A785A0912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369677"/>
              </p:ext>
            </p:extLst>
          </p:nvPr>
        </p:nvGraphicFramePr>
        <p:xfrm>
          <a:off x="9188916" y="3152082"/>
          <a:ext cx="2559873" cy="199168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</a:tbl>
          </a:graphicData>
        </a:graphic>
      </p:graphicFrame>
      <p:sp>
        <p:nvSpPr>
          <p:cNvPr id="12" name="2">
            <a:extLst>
              <a:ext uri="{FF2B5EF4-FFF2-40B4-BE49-F238E27FC236}">
                <a16:creationId xmlns:a16="http://schemas.microsoft.com/office/drawing/2014/main" id="{4A91C2E1-0AE0-4DC9-80AC-4E3C99CE2072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3" name="Информационная таблица">
            <a:extLst>
              <a:ext uri="{FF2B5EF4-FFF2-40B4-BE49-F238E27FC236}">
                <a16:creationId xmlns:a16="http://schemas.microsoft.com/office/drawing/2014/main" id="{F4DC9F1A-E14C-4DDD-BAD5-D789BB6D6A32}"/>
              </a:ext>
            </a:extLst>
          </p:cNvPr>
          <p:cNvSpPr txBox="1"/>
          <p:nvPr/>
        </p:nvSpPr>
        <p:spPr>
          <a:xfrm>
            <a:off x="9252612" y="2743332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1E38589A-F89A-4BD6-B40B-D22DCD15E9C1}"/>
              </a:ext>
            </a:extLst>
          </p:cNvPr>
          <p:cNvSpPr txBox="1"/>
          <p:nvPr/>
        </p:nvSpPr>
        <p:spPr>
          <a:xfrm>
            <a:off x="8947692" y="3961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7F74A7C7-839D-45AC-9F4A-54C419E9626D}"/>
              </a:ext>
            </a:extLst>
          </p:cNvPr>
          <p:cNvSpPr txBox="1"/>
          <p:nvPr/>
        </p:nvSpPr>
        <p:spPr>
          <a:xfrm>
            <a:off x="8909934" y="466347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5065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0A042EAC-82B1-474A-AC0B-42E617DF52D0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4543DDFA-0EC0-4135-BA35-0D4FC7445F2A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D64E68E6-E02A-4CD8-B581-D8B70992E6AA}"/>
              </a:ext>
            </a:extLst>
          </p:cNvPr>
          <p:cNvSpPr txBox="1"/>
          <p:nvPr/>
        </p:nvSpPr>
        <p:spPr>
          <a:xfrm>
            <a:off x="419163" y="2377877"/>
            <a:ext cx="564833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</a:t>
            </a:r>
            <a:r>
              <a:rPr dirty="0"/>
              <a:t> </a:t>
            </a:r>
            <a:r>
              <a:rPr lang="en-US" b="1" dirty="0" err="1"/>
              <a:t>A3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222C19E9-0DB3-4168-8E2A-BC4D8D3471F7}"/>
              </a:ext>
            </a:extLst>
          </p:cNvPr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55650D48-FACC-4EAB-8A49-0ED81D196DDA}"/>
              </a:ext>
            </a:extLst>
          </p:cNvPr>
          <p:cNvSpPr/>
          <p:nvPr/>
        </p:nvSpPr>
        <p:spPr>
          <a:xfrm>
            <a:off x="6096000" y="4280928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10E85003-33F5-41FC-8944-35FDBDC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175799"/>
              </p:ext>
            </p:extLst>
          </p:nvPr>
        </p:nvGraphicFramePr>
        <p:xfrm>
          <a:off x="4641432" y="5008408"/>
          <a:ext cx="2909130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8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D29FB9F8-85E3-49F1-BC24-A617A865D6DF}"/>
              </a:ext>
            </a:extLst>
          </p:cNvPr>
          <p:cNvSpPr txBox="1"/>
          <p:nvPr/>
        </p:nvSpPr>
        <p:spPr>
          <a:xfrm>
            <a:off x="5319271" y="4688371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D61BD7F7-D064-493C-ACA8-715BCC862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139131"/>
              </p:ext>
            </p:extLst>
          </p:nvPr>
        </p:nvGraphicFramePr>
        <p:xfrm>
          <a:off x="4641433" y="3769206"/>
          <a:ext cx="2909130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8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9F5FE22C-CA6B-4C82-8A3A-EFE6FDB522D7}"/>
              </a:ext>
            </a:extLst>
          </p:cNvPr>
          <p:cNvSpPr txBox="1"/>
          <p:nvPr/>
        </p:nvSpPr>
        <p:spPr>
          <a:xfrm>
            <a:off x="412566" y="2743332"/>
            <a:ext cx="8650762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Это идентификатор переменной. Он добавляется в информационную таблицу,</a:t>
            </a:r>
          </a:p>
          <a:p>
            <a:r>
              <a:rPr lang="ru-RU" dirty="0"/>
              <a:t>так как ранее не встречался</a:t>
            </a:r>
          </a:p>
          <a:p>
            <a:endParaRPr lang="ru-RU" dirty="0"/>
          </a:p>
        </p:txBody>
      </p:sp>
      <p:graphicFrame>
        <p:nvGraphicFramePr>
          <p:cNvPr id="11" name="Таблица">
            <a:extLst>
              <a:ext uri="{FF2B5EF4-FFF2-40B4-BE49-F238E27FC236}">
                <a16:creationId xmlns:a16="http://schemas.microsoft.com/office/drawing/2014/main" id="{2296BDF3-E617-4985-B040-7FBF08519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13066"/>
              </p:ext>
            </p:extLst>
          </p:nvPr>
        </p:nvGraphicFramePr>
        <p:xfrm>
          <a:off x="9188916" y="3152082"/>
          <a:ext cx="2559873" cy="265558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</a:tbl>
          </a:graphicData>
        </a:graphic>
      </p:graphicFrame>
      <p:sp>
        <p:nvSpPr>
          <p:cNvPr id="12" name="2">
            <a:extLst>
              <a:ext uri="{FF2B5EF4-FFF2-40B4-BE49-F238E27FC236}">
                <a16:creationId xmlns:a16="http://schemas.microsoft.com/office/drawing/2014/main" id="{857E868F-F7CA-42AC-B2E4-C343D669DD83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3" name="Информационная таблица">
            <a:extLst>
              <a:ext uri="{FF2B5EF4-FFF2-40B4-BE49-F238E27FC236}">
                <a16:creationId xmlns:a16="http://schemas.microsoft.com/office/drawing/2014/main" id="{5620ADBE-8D65-4281-8326-9241CFA77CD9}"/>
              </a:ext>
            </a:extLst>
          </p:cNvPr>
          <p:cNvSpPr txBox="1"/>
          <p:nvPr/>
        </p:nvSpPr>
        <p:spPr>
          <a:xfrm>
            <a:off x="9252612" y="2743332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36398CBE-183A-4728-BF81-0A63513680F9}"/>
              </a:ext>
            </a:extLst>
          </p:cNvPr>
          <p:cNvSpPr txBox="1"/>
          <p:nvPr/>
        </p:nvSpPr>
        <p:spPr>
          <a:xfrm>
            <a:off x="8947692" y="3961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4FDD50C3-6DA8-463C-A1AC-A1D34A55F60F}"/>
              </a:ext>
            </a:extLst>
          </p:cNvPr>
          <p:cNvSpPr txBox="1"/>
          <p:nvPr/>
        </p:nvSpPr>
        <p:spPr>
          <a:xfrm>
            <a:off x="8909934" y="460860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8" name="0">
            <a:extLst>
              <a:ext uri="{FF2B5EF4-FFF2-40B4-BE49-F238E27FC236}">
                <a16:creationId xmlns:a16="http://schemas.microsoft.com/office/drawing/2014/main" id="{BB7E213E-046D-4D62-94E6-57F277E3A41D}"/>
              </a:ext>
            </a:extLst>
          </p:cNvPr>
          <p:cNvSpPr txBox="1"/>
          <p:nvPr/>
        </p:nvSpPr>
        <p:spPr>
          <a:xfrm>
            <a:off x="8918148" y="528602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A1E3C12-ED0F-46FF-B504-DF9E6A58E980}"/>
              </a:ext>
            </a:extLst>
          </p:cNvPr>
          <p:cNvSpPr/>
          <p:nvPr/>
        </p:nvSpPr>
        <p:spPr>
          <a:xfrm>
            <a:off x="9178965" y="5129784"/>
            <a:ext cx="2569824" cy="67788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004223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8FF96861-9CEC-420B-B6C1-E857A2A88D26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36093F3E-C890-4D07-9C2B-E484F4BB0451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ED28AF67-DA06-4FF1-BB3D-2EDAF2C076F8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ru-RU" b="1" dirty="0"/>
              <a:t>+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EFAB5558-3449-44C0-A143-D156452DB20D}"/>
              </a:ext>
            </a:extLst>
          </p:cNvPr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C03B2A57-7A19-4EAD-A283-0B06C87BFB95}"/>
              </a:ext>
            </a:extLst>
          </p:cNvPr>
          <p:cNvSpPr/>
          <p:nvPr/>
        </p:nvSpPr>
        <p:spPr>
          <a:xfrm>
            <a:off x="6096000" y="4280928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AE5B438D-1055-42A9-ADC0-C9C338D92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820014"/>
              </p:ext>
            </p:extLst>
          </p:nvPr>
        </p:nvGraphicFramePr>
        <p:xfrm>
          <a:off x="4187952" y="5008408"/>
          <a:ext cx="3362610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3B9AD88B-A093-4795-9BD7-12B7EBBC9075}"/>
              </a:ext>
            </a:extLst>
          </p:cNvPr>
          <p:cNvSpPr txBox="1"/>
          <p:nvPr/>
        </p:nvSpPr>
        <p:spPr>
          <a:xfrm>
            <a:off x="5319271" y="4688371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9E831306-0C61-4246-8615-D6E2D53EE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37035"/>
              </p:ext>
            </p:extLst>
          </p:nvPr>
        </p:nvGraphicFramePr>
        <p:xfrm>
          <a:off x="4187953" y="3769206"/>
          <a:ext cx="3362610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">
            <a:extLst>
              <a:ext uri="{FF2B5EF4-FFF2-40B4-BE49-F238E27FC236}">
                <a16:creationId xmlns:a16="http://schemas.microsoft.com/office/drawing/2014/main" id="{B1C6365C-FC8D-42FF-8D0D-3B79A1373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86668"/>
              </p:ext>
            </p:extLst>
          </p:nvPr>
        </p:nvGraphicFramePr>
        <p:xfrm>
          <a:off x="9188916" y="3152082"/>
          <a:ext cx="2559873" cy="265558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</a:tbl>
          </a:graphicData>
        </a:graphic>
      </p:graphicFrame>
      <p:sp>
        <p:nvSpPr>
          <p:cNvPr id="12" name="2">
            <a:extLst>
              <a:ext uri="{FF2B5EF4-FFF2-40B4-BE49-F238E27FC236}">
                <a16:creationId xmlns:a16="http://schemas.microsoft.com/office/drawing/2014/main" id="{5B0128CF-9D53-4397-9052-0598BF9259A9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3" name="Информационная таблица">
            <a:extLst>
              <a:ext uri="{FF2B5EF4-FFF2-40B4-BE49-F238E27FC236}">
                <a16:creationId xmlns:a16="http://schemas.microsoft.com/office/drawing/2014/main" id="{7F75F75B-7B16-4699-AC48-0591A6D24BFA}"/>
              </a:ext>
            </a:extLst>
          </p:cNvPr>
          <p:cNvSpPr txBox="1"/>
          <p:nvPr/>
        </p:nvSpPr>
        <p:spPr>
          <a:xfrm>
            <a:off x="9252612" y="2743332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A67ED65D-A4FB-4B9D-B094-1BA91BCFB8DB}"/>
              </a:ext>
            </a:extLst>
          </p:cNvPr>
          <p:cNvSpPr txBox="1"/>
          <p:nvPr/>
        </p:nvSpPr>
        <p:spPr>
          <a:xfrm>
            <a:off x="8947692" y="3961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0D246BD2-E4B4-48DB-A381-7E93975EB6F4}"/>
              </a:ext>
            </a:extLst>
          </p:cNvPr>
          <p:cNvSpPr txBox="1"/>
          <p:nvPr/>
        </p:nvSpPr>
        <p:spPr>
          <a:xfrm>
            <a:off x="8909934" y="460860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6" name="0">
            <a:extLst>
              <a:ext uri="{FF2B5EF4-FFF2-40B4-BE49-F238E27FC236}">
                <a16:creationId xmlns:a16="http://schemas.microsoft.com/office/drawing/2014/main" id="{90F0464C-F6D3-4861-B847-E273E5281C4A}"/>
              </a:ext>
            </a:extLst>
          </p:cNvPr>
          <p:cNvSpPr txBox="1"/>
          <p:nvPr/>
        </p:nvSpPr>
        <p:spPr>
          <a:xfrm>
            <a:off x="8918148" y="528602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8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7A1CC095-9A8C-455D-A904-6201ED662D0B}"/>
              </a:ext>
            </a:extLst>
          </p:cNvPr>
          <p:cNvSpPr txBox="1"/>
          <p:nvPr/>
        </p:nvSpPr>
        <p:spPr>
          <a:xfrm>
            <a:off x="443211" y="2782754"/>
            <a:ext cx="405495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39103360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453E1BB4-2AB2-4422-8327-0A033A918127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1DA8F633-CE9D-47C1-991D-731DC8B89167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5DB35693-9FD0-4D8D-BAA1-390C5ABF7C26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ru-RU" b="1" dirty="0"/>
              <a:t>1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597E152E-1D4F-44E2-91F7-4E87FBEE38B3}"/>
              </a:ext>
            </a:extLst>
          </p:cNvPr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3AB9475E-C53C-4AC9-8443-CD249C5F3195}"/>
              </a:ext>
            </a:extLst>
          </p:cNvPr>
          <p:cNvSpPr/>
          <p:nvPr/>
        </p:nvSpPr>
        <p:spPr>
          <a:xfrm>
            <a:off x="6096000" y="4280928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3ADC5A25-D85A-4F3E-AA2E-B863B8074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280158"/>
              </p:ext>
            </p:extLst>
          </p:nvPr>
        </p:nvGraphicFramePr>
        <p:xfrm>
          <a:off x="4187952" y="5008408"/>
          <a:ext cx="3950205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99667CE1-3DA4-47EB-A53B-561A29FA866F}"/>
              </a:ext>
            </a:extLst>
          </p:cNvPr>
          <p:cNvSpPr txBox="1"/>
          <p:nvPr/>
        </p:nvSpPr>
        <p:spPr>
          <a:xfrm>
            <a:off x="5319271" y="4688371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DE4D40F6-7032-4CA9-B426-BE2E0B399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411711"/>
              </p:ext>
            </p:extLst>
          </p:nvPr>
        </p:nvGraphicFramePr>
        <p:xfrm>
          <a:off x="4187952" y="3769206"/>
          <a:ext cx="3950205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ED014893-49EE-4B04-92C4-572DE5EE9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556657"/>
              </p:ext>
            </p:extLst>
          </p:nvPr>
        </p:nvGraphicFramePr>
        <p:xfrm>
          <a:off x="9188916" y="2138326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</a:tbl>
          </a:graphicData>
        </a:graphic>
      </p:graphicFrame>
      <p:sp>
        <p:nvSpPr>
          <p:cNvPr id="11" name="2">
            <a:extLst>
              <a:ext uri="{FF2B5EF4-FFF2-40B4-BE49-F238E27FC236}">
                <a16:creationId xmlns:a16="http://schemas.microsoft.com/office/drawing/2014/main" id="{D1EB149D-D0CF-47E8-A8DE-44D6270B5E10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2" name="Информационная таблица">
            <a:extLst>
              <a:ext uri="{FF2B5EF4-FFF2-40B4-BE49-F238E27FC236}">
                <a16:creationId xmlns:a16="http://schemas.microsoft.com/office/drawing/2014/main" id="{34EB30BA-8D98-425E-B52C-3EBA0421F402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106F55A7-1137-44F8-AC52-604F63B4E13F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50A053D7-6F3F-4A88-8758-9AF54EC118E8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16165BCB-8468-4DC2-BCF0-B109B28A4E41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6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50DC0F1E-D4FF-4E33-AE23-3B9F556251C7}"/>
              </a:ext>
            </a:extLst>
          </p:cNvPr>
          <p:cNvSpPr txBox="1"/>
          <p:nvPr/>
        </p:nvSpPr>
        <p:spPr>
          <a:xfrm>
            <a:off x="443210" y="2782754"/>
            <a:ext cx="8572763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числовая константа. Она добавляется в информационную таблицу,</a:t>
            </a:r>
          </a:p>
          <a:p>
            <a:r>
              <a:rPr lang="ru-RU" dirty="0"/>
              <a:t>так как ранее не встречалась</a:t>
            </a:r>
          </a:p>
          <a:p>
            <a:endParaRPr lang="ru-RU" dirty="0"/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F33AC571-2F23-458E-8DAB-45BF5C9E3BAA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85568C1-51D0-4602-BA2C-9962BBAED383}"/>
              </a:ext>
            </a:extLst>
          </p:cNvPr>
          <p:cNvSpPr/>
          <p:nvPr/>
        </p:nvSpPr>
        <p:spPr>
          <a:xfrm>
            <a:off x="9188916" y="4782312"/>
            <a:ext cx="2559873" cy="6754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246834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C819785F-1111-407D-B7AB-32608E3E6324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63BF646B-6857-4D55-8471-5DCDB5EF97CD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1AE6AE98-FA96-4C08-B27F-162AF3744B22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/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FE3489F3-A0A0-414B-97ED-71928CDF83C9}"/>
              </a:ext>
            </a:extLst>
          </p:cNvPr>
          <p:cNvSpPr txBox="1"/>
          <p:nvPr/>
        </p:nvSpPr>
        <p:spPr>
          <a:xfrm>
            <a:off x="4432174" y="3450334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2A34A475-69FF-474C-A175-58BC61B4F1E1}"/>
              </a:ext>
            </a:extLst>
          </p:cNvPr>
          <p:cNvSpPr/>
          <p:nvPr/>
        </p:nvSpPr>
        <p:spPr>
          <a:xfrm>
            <a:off x="5219640" y="4285020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A5D9AC8C-D9BF-4723-9313-0AE2FA072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88806"/>
              </p:ext>
            </p:extLst>
          </p:nvPr>
        </p:nvGraphicFramePr>
        <p:xfrm>
          <a:off x="2963634" y="5008700"/>
          <a:ext cx="4516152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D3D98F84-D290-4DC5-95A7-68E7D7F057EA}"/>
              </a:ext>
            </a:extLst>
          </p:cNvPr>
          <p:cNvSpPr txBox="1"/>
          <p:nvPr/>
        </p:nvSpPr>
        <p:spPr>
          <a:xfrm>
            <a:off x="4392177" y="468866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EDA90397-1BD7-4F9F-84E8-BDAE6B978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07645"/>
              </p:ext>
            </p:extLst>
          </p:nvPr>
        </p:nvGraphicFramePr>
        <p:xfrm>
          <a:off x="2963634" y="3769498"/>
          <a:ext cx="4516152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6CBE2477-EDC3-4A7E-9B3C-E5EDC1A9C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579197"/>
              </p:ext>
            </p:extLst>
          </p:nvPr>
        </p:nvGraphicFramePr>
        <p:xfrm>
          <a:off x="9188916" y="2138326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</a:tbl>
          </a:graphicData>
        </a:graphic>
      </p:graphicFrame>
      <p:sp>
        <p:nvSpPr>
          <p:cNvPr id="11" name="2">
            <a:extLst>
              <a:ext uri="{FF2B5EF4-FFF2-40B4-BE49-F238E27FC236}">
                <a16:creationId xmlns:a16="http://schemas.microsoft.com/office/drawing/2014/main" id="{FEFD69E5-97EA-4B6C-8F12-3C163C902E7A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2" name="Информационная таблица">
            <a:extLst>
              <a:ext uri="{FF2B5EF4-FFF2-40B4-BE49-F238E27FC236}">
                <a16:creationId xmlns:a16="http://schemas.microsoft.com/office/drawing/2014/main" id="{264A49FB-FB8F-4888-B5A1-F31EC45C8DAC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ECDAC80D-6DDF-4D9F-A967-78FA952DFAE7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7B2D5DAC-CB02-489D-B37C-5D199CBBB885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1DE90C6B-64CC-4204-88F7-43331A646124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6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C066749E-0C04-499C-B8A3-9B5BA1C1A75D}"/>
              </a:ext>
            </a:extLst>
          </p:cNvPr>
          <p:cNvSpPr txBox="1"/>
          <p:nvPr/>
        </p:nvSpPr>
        <p:spPr>
          <a:xfrm>
            <a:off x="443210" y="2782754"/>
            <a:ext cx="857276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423E01B5-51A3-4428-BDD9-296F9B8F90BC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1047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AEB5B572-8AF6-4D76-8FAE-98ADAC725D50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B5A306B6-E9B8-4E84-B33A-18DFC9BEE27E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773EC779-63D2-496B-A1EA-C7412D80369D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2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74816D3D-5B14-4F9F-AEF4-D34259A3B526}"/>
              </a:ext>
            </a:extLst>
          </p:cNvPr>
          <p:cNvSpPr txBox="1"/>
          <p:nvPr/>
        </p:nvSpPr>
        <p:spPr>
          <a:xfrm>
            <a:off x="4706494" y="3429000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9FF16FE1-6059-4AE7-ABDD-9AB17B404DB5}"/>
              </a:ext>
            </a:extLst>
          </p:cNvPr>
          <p:cNvSpPr/>
          <p:nvPr/>
        </p:nvSpPr>
        <p:spPr>
          <a:xfrm>
            <a:off x="5493960" y="426368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66A2B713-1798-4156-995F-DA752B1B1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702407"/>
              </p:ext>
            </p:extLst>
          </p:nvPr>
        </p:nvGraphicFramePr>
        <p:xfrm>
          <a:off x="2745834" y="4987366"/>
          <a:ext cx="5008266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85D8A2C3-003B-420E-9817-B57F66CD81A4}"/>
              </a:ext>
            </a:extLst>
          </p:cNvPr>
          <p:cNvSpPr txBox="1"/>
          <p:nvPr/>
        </p:nvSpPr>
        <p:spPr>
          <a:xfrm>
            <a:off x="4666497" y="4667329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4855D10E-6883-4EAC-9325-791548782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149402"/>
              </p:ext>
            </p:extLst>
          </p:nvPr>
        </p:nvGraphicFramePr>
        <p:xfrm>
          <a:off x="2745834" y="3779775"/>
          <a:ext cx="5008266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F356B96E-DEA4-44B2-91A8-02B5AF392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34237"/>
              </p:ext>
            </p:extLst>
          </p:nvPr>
        </p:nvGraphicFramePr>
        <p:xfrm>
          <a:off x="9188916" y="2138326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</a:tbl>
          </a:graphicData>
        </a:graphic>
      </p:graphicFrame>
      <p:sp>
        <p:nvSpPr>
          <p:cNvPr id="11" name="2">
            <a:extLst>
              <a:ext uri="{FF2B5EF4-FFF2-40B4-BE49-F238E27FC236}">
                <a16:creationId xmlns:a16="http://schemas.microsoft.com/office/drawing/2014/main" id="{0B6B10E8-89FF-4875-9107-47DEA8CF01A1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2" name="Информационная таблица">
            <a:extLst>
              <a:ext uri="{FF2B5EF4-FFF2-40B4-BE49-F238E27FC236}">
                <a16:creationId xmlns:a16="http://schemas.microsoft.com/office/drawing/2014/main" id="{924334B5-4A89-41EC-9A24-5EEF8327F183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6E5FE2A6-0702-43D5-9F18-209B5B7EB2F7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2722A50F-CE7E-4E96-9450-992479C228DA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0A569D5E-0E32-41C7-816D-63966B37C984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6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C3198EAE-3B08-4282-8EEB-D198052DEB6C}"/>
              </a:ext>
            </a:extLst>
          </p:cNvPr>
          <p:cNvSpPr txBox="1"/>
          <p:nvPr/>
        </p:nvSpPr>
        <p:spPr>
          <a:xfrm>
            <a:off x="443210" y="2782754"/>
            <a:ext cx="857276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числовая константа. Она не добавляется в информационную таблицу, так как уже встречалась ранее. </a:t>
            </a:r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38007421-1E04-42CF-9FA5-E1AAB0A77E74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089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Задание 3.1(d)</a:t>
            </a:r>
          </a:p>
        </p:txBody>
      </p:sp>
      <p:sp>
        <p:nvSpPr>
          <p:cNvPr id="118" name="Объект 2"/>
          <p:cNvSpPr txBox="1">
            <a:spLocks noGrp="1"/>
          </p:cNvSpPr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3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d) 2*A1*</a:t>
            </a:r>
            <a:r>
              <a:rPr dirty="0" err="1"/>
              <a:t>A3</a:t>
            </a:r>
            <a:r>
              <a:rPr dirty="0"/>
              <a:t> + 1/2*PI/</a:t>
            </a:r>
            <a:r>
              <a:rPr dirty="0" err="1"/>
              <a:t>A2</a:t>
            </a:r>
            <a:endParaRPr dirty="0"/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rPr dirty="0" err="1"/>
              <a:t>Разобрать</a:t>
            </a:r>
            <a:r>
              <a:rPr dirty="0"/>
              <a:t> </a:t>
            </a:r>
            <a:r>
              <a:rPr dirty="0" err="1"/>
              <a:t>задачу</a:t>
            </a:r>
            <a:r>
              <a:rPr dirty="0"/>
              <a:t> </a:t>
            </a:r>
            <a:r>
              <a:rPr dirty="0" err="1"/>
              <a:t>трансляции</a:t>
            </a:r>
            <a:r>
              <a:rPr dirty="0"/>
              <a:t>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выражений</a:t>
            </a:r>
            <a:r>
              <a:rPr dirty="0"/>
              <a:t> в </a:t>
            </a:r>
            <a:r>
              <a:rPr dirty="0" err="1"/>
              <a:t>псевдо-машинный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Предложить</a:t>
            </a:r>
            <a:r>
              <a:rPr dirty="0"/>
              <a:t> </a:t>
            </a:r>
            <a:r>
              <a:rPr dirty="0" err="1"/>
              <a:t>псевдо-машинный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 (</a:t>
            </a:r>
            <a:r>
              <a:rPr dirty="0" err="1"/>
              <a:t>похож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инструкции</a:t>
            </a:r>
            <a:r>
              <a:rPr dirty="0"/>
              <a:t> </a:t>
            </a:r>
            <a:r>
              <a:rPr dirty="0" err="1"/>
              <a:t>языка</a:t>
            </a:r>
            <a:r>
              <a:rPr dirty="0"/>
              <a:t> </a:t>
            </a:r>
            <a:r>
              <a:rPr dirty="0" err="1"/>
              <a:t>ассемблера</a:t>
            </a:r>
            <a:r>
              <a:rPr dirty="0"/>
              <a:t>)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информационную</a:t>
            </a:r>
            <a:r>
              <a:rPr dirty="0"/>
              <a:t> </a:t>
            </a:r>
            <a:r>
              <a:rPr dirty="0" err="1"/>
              <a:t>таблицу</a:t>
            </a:r>
            <a:endParaRPr dirty="0"/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стадию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(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 </a:t>
            </a:r>
            <a:r>
              <a:rPr dirty="0" err="1"/>
              <a:t>распознавать</a:t>
            </a:r>
            <a:r>
              <a:rPr dirty="0"/>
              <a:t>, </a:t>
            </a:r>
            <a:r>
              <a:rPr dirty="0" err="1"/>
              <a:t>работа</a:t>
            </a:r>
            <a:r>
              <a:rPr dirty="0"/>
              <a:t> с </a:t>
            </a:r>
            <a:r>
              <a:rPr dirty="0" err="1"/>
              <a:t>инф</a:t>
            </a:r>
            <a:r>
              <a:rPr dirty="0"/>
              <a:t>. </a:t>
            </a:r>
            <a:r>
              <a:rPr dirty="0" err="1"/>
              <a:t>таблицей</a:t>
            </a:r>
            <a:r>
              <a:rPr dirty="0"/>
              <a:t>).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(</a:t>
            </a:r>
            <a:r>
              <a:rPr dirty="0" err="1"/>
              <a:t>ручной</a:t>
            </a:r>
            <a:r>
              <a:rPr dirty="0"/>
              <a:t>)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endParaRPr dirty="0"/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стадию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(</a:t>
            </a:r>
            <a:r>
              <a:rPr dirty="0" err="1"/>
              <a:t>синтаксис</a:t>
            </a:r>
            <a:r>
              <a:rPr dirty="0"/>
              <a:t> в </a:t>
            </a:r>
            <a:r>
              <a:rPr dirty="0" err="1"/>
              <a:t>виде</a:t>
            </a:r>
            <a:r>
              <a:rPr dirty="0"/>
              <a:t> </a:t>
            </a:r>
            <a:r>
              <a:rPr dirty="0" err="1"/>
              <a:t>БНФ</a:t>
            </a:r>
            <a:r>
              <a:rPr dirty="0"/>
              <a:t>, </a:t>
            </a:r>
            <a:r>
              <a:rPr dirty="0" err="1"/>
              <a:t>работа</a:t>
            </a:r>
            <a:r>
              <a:rPr dirty="0"/>
              <a:t> с </a:t>
            </a:r>
            <a:r>
              <a:rPr dirty="0" err="1"/>
              <a:t>инф</a:t>
            </a:r>
            <a:r>
              <a:rPr dirty="0"/>
              <a:t>. </a:t>
            </a:r>
            <a:r>
              <a:rPr dirty="0" err="1"/>
              <a:t>таблицей</a:t>
            </a:r>
            <a:r>
              <a:rPr dirty="0"/>
              <a:t>).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(</a:t>
            </a:r>
            <a:r>
              <a:rPr dirty="0" err="1"/>
              <a:t>ручной</a:t>
            </a:r>
            <a:r>
              <a:rPr dirty="0"/>
              <a:t>)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endParaRPr dirty="0"/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стадию</a:t>
            </a:r>
            <a:r>
              <a:rPr dirty="0"/>
              <a:t> </a:t>
            </a:r>
            <a:r>
              <a:rPr dirty="0" err="1"/>
              <a:t>семантического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.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(</a:t>
            </a:r>
            <a:r>
              <a:rPr dirty="0" err="1"/>
              <a:t>ручной</a:t>
            </a:r>
            <a:r>
              <a:rPr dirty="0"/>
              <a:t>)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семантического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r>
              <a:rPr dirty="0"/>
              <a:t> с </a:t>
            </a:r>
            <a:r>
              <a:rPr dirty="0" err="1"/>
              <a:t>генерацией</a:t>
            </a:r>
            <a:r>
              <a:rPr dirty="0"/>
              <a:t> </a:t>
            </a:r>
            <a:r>
              <a:rPr dirty="0" err="1"/>
              <a:t>конкретной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псевдомашинном</a:t>
            </a:r>
            <a:r>
              <a:rPr dirty="0"/>
              <a:t> </a:t>
            </a:r>
            <a:r>
              <a:rPr dirty="0" err="1"/>
              <a:t>коде</a:t>
            </a:r>
            <a:r>
              <a:rPr dirty="0"/>
              <a:t>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Разобрать</a:t>
            </a:r>
            <a:r>
              <a:rPr dirty="0"/>
              <a:t> </a:t>
            </a:r>
            <a:r>
              <a:rPr dirty="0" err="1"/>
              <a:t>варианты</a:t>
            </a:r>
            <a:r>
              <a:rPr dirty="0"/>
              <a:t> </a:t>
            </a:r>
            <a:r>
              <a:rPr dirty="0" err="1"/>
              <a:t>оптимизации</a:t>
            </a:r>
            <a:r>
              <a:rPr dirty="0"/>
              <a:t> </a:t>
            </a:r>
            <a:r>
              <a:rPr dirty="0" err="1"/>
              <a:t>генерируемого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.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оптимизации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уменьшения</a:t>
            </a:r>
            <a:r>
              <a:rPr dirty="0"/>
              <a:t> </a:t>
            </a:r>
            <a:r>
              <a:rPr dirty="0" err="1"/>
              <a:t>используемой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 (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регистров</a:t>
            </a:r>
            <a:r>
              <a:rPr dirty="0"/>
              <a:t>)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повышения</a:t>
            </a:r>
            <a:r>
              <a:rPr dirty="0"/>
              <a:t> </a:t>
            </a:r>
            <a:r>
              <a:rPr dirty="0" err="1"/>
              <a:t>скорости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(</a:t>
            </a:r>
            <a:r>
              <a:rPr dirty="0" err="1"/>
              <a:t>уменьшение</a:t>
            </a:r>
            <a:r>
              <a:rPr dirty="0"/>
              <a:t> </a:t>
            </a:r>
            <a:r>
              <a:rPr dirty="0" err="1"/>
              <a:t>размера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–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инструкций</a:t>
            </a:r>
            <a:r>
              <a:rPr dirty="0"/>
              <a:t> в </a:t>
            </a:r>
            <a:r>
              <a:rPr dirty="0" err="1"/>
              <a:t>программе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A620D7B2-EA78-429B-AFC6-64884849C254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BA129189-B16E-4B56-BB04-E2D6BD44DC52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B2CA444A-CD42-4ACA-8579-4FB1790DB4F9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*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B8D33740-87C3-4C1D-B937-6F4ACE6C98B1}"/>
              </a:ext>
            </a:extLst>
          </p:cNvPr>
          <p:cNvSpPr txBox="1"/>
          <p:nvPr/>
        </p:nvSpPr>
        <p:spPr>
          <a:xfrm>
            <a:off x="4203574" y="34235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9610200B-3B89-4570-B960-A85275FE7A95}"/>
              </a:ext>
            </a:extLst>
          </p:cNvPr>
          <p:cNvSpPr/>
          <p:nvPr/>
        </p:nvSpPr>
        <p:spPr>
          <a:xfrm>
            <a:off x="4991040" y="4258244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B08D46D7-4986-498F-812B-187DAA4C5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197780"/>
              </p:ext>
            </p:extLst>
          </p:nvPr>
        </p:nvGraphicFramePr>
        <p:xfrm>
          <a:off x="2242914" y="4981924"/>
          <a:ext cx="5556920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442FD563-2C44-4621-BE20-9F135689B8E4}"/>
              </a:ext>
            </a:extLst>
          </p:cNvPr>
          <p:cNvSpPr txBox="1"/>
          <p:nvPr/>
        </p:nvSpPr>
        <p:spPr>
          <a:xfrm>
            <a:off x="4163577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80B43DB5-D5D6-438C-9323-375A3AF69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297987"/>
              </p:ext>
            </p:extLst>
          </p:nvPr>
        </p:nvGraphicFramePr>
        <p:xfrm>
          <a:off x="2242913" y="3774333"/>
          <a:ext cx="5556920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161AFD0E-B27A-4601-B239-0419452DB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311757"/>
              </p:ext>
            </p:extLst>
          </p:nvPr>
        </p:nvGraphicFramePr>
        <p:xfrm>
          <a:off x="9188916" y="2138326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</a:tbl>
          </a:graphicData>
        </a:graphic>
      </p:graphicFrame>
      <p:sp>
        <p:nvSpPr>
          <p:cNvPr id="12" name="Информационная таблица">
            <a:extLst>
              <a:ext uri="{FF2B5EF4-FFF2-40B4-BE49-F238E27FC236}">
                <a16:creationId xmlns:a16="http://schemas.microsoft.com/office/drawing/2014/main" id="{21E3D1DE-C1D6-4536-A953-06F7FE5193A7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4B4AFBF8-D8C0-49B8-B2F9-17EEEBBB14EC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6DDB2F8C-E940-4745-8B28-66A88038CFDF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D655E497-9853-4372-839F-AEF82D93FC6E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61E19DE4-7B91-43BF-AF0A-2C846637818C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18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EC64F398-A1AA-4384-9860-07C989DE9031}"/>
              </a:ext>
            </a:extLst>
          </p:cNvPr>
          <p:cNvSpPr txBox="1"/>
          <p:nvPr/>
        </p:nvSpPr>
        <p:spPr>
          <a:xfrm>
            <a:off x="443210" y="2782754"/>
            <a:ext cx="857276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42622093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E9DF9E59-7943-44AD-9D8C-D3C9E79617E3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6EC6C18A-6559-442E-BFEB-6550DE4878DB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785DAF74-B956-4F09-B5CB-AFC6FFAF1B91}"/>
              </a:ext>
            </a:extLst>
          </p:cNvPr>
          <p:cNvSpPr txBox="1"/>
          <p:nvPr/>
        </p:nvSpPr>
        <p:spPr>
          <a:xfrm>
            <a:off x="419163" y="2377877"/>
            <a:ext cx="562268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en-US" dirty="0"/>
              <a:t>PI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A42E8895-B3BD-496B-A9DD-FBAE914B5D5D}"/>
              </a:ext>
            </a:extLst>
          </p:cNvPr>
          <p:cNvSpPr txBox="1"/>
          <p:nvPr/>
        </p:nvSpPr>
        <p:spPr>
          <a:xfrm>
            <a:off x="4063686" y="3421489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2699A479-E1DB-421A-B33F-1F3B8EFD5244}"/>
              </a:ext>
            </a:extLst>
          </p:cNvPr>
          <p:cNvSpPr/>
          <p:nvPr/>
        </p:nvSpPr>
        <p:spPr>
          <a:xfrm>
            <a:off x="4849567" y="427075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E8D9111A-86A0-4281-A8F8-21298D3EF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91224"/>
              </p:ext>
            </p:extLst>
          </p:nvPr>
        </p:nvGraphicFramePr>
        <p:xfrm>
          <a:off x="1491542" y="4981924"/>
          <a:ext cx="6123843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CFAAD89B-9639-4D4C-A10F-D15AF40EDD3F}"/>
              </a:ext>
            </a:extLst>
          </p:cNvPr>
          <p:cNvSpPr txBox="1"/>
          <p:nvPr/>
        </p:nvSpPr>
        <p:spPr>
          <a:xfrm>
            <a:off x="4022104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F8808EC6-4764-480D-94CE-237C0F35F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188582"/>
              </p:ext>
            </p:extLst>
          </p:nvPr>
        </p:nvGraphicFramePr>
        <p:xfrm>
          <a:off x="1491540" y="3774333"/>
          <a:ext cx="6123843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539388883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PI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7B50B683-FA64-46E8-A6CD-B3F162E79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681049"/>
              </p:ext>
            </p:extLst>
          </p:nvPr>
        </p:nvGraphicFramePr>
        <p:xfrm>
          <a:off x="9188916" y="2138326"/>
          <a:ext cx="2559873" cy="398337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</a:tbl>
          </a:graphicData>
        </a:graphic>
      </p:graphicFrame>
      <p:sp>
        <p:nvSpPr>
          <p:cNvPr id="11" name="Информационная таблица">
            <a:extLst>
              <a:ext uri="{FF2B5EF4-FFF2-40B4-BE49-F238E27FC236}">
                <a16:creationId xmlns:a16="http://schemas.microsoft.com/office/drawing/2014/main" id="{2A6A999E-E956-4008-A910-D65632F635C8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2" name="0">
            <a:extLst>
              <a:ext uri="{FF2B5EF4-FFF2-40B4-BE49-F238E27FC236}">
                <a16:creationId xmlns:a16="http://schemas.microsoft.com/office/drawing/2014/main" id="{498633B2-D883-440E-833E-5773CD17BD04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86AC7DE0-8A60-4D41-B41A-4DB2648E7643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0215F284-24F8-4060-BF5E-78B2F2FFE327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DB8F49B1-DB81-4B47-8543-2528558EE1C7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D93ADEDA-18D7-4D16-BE4A-DE8998985370}"/>
              </a:ext>
            </a:extLst>
          </p:cNvPr>
          <p:cNvSpPr txBox="1"/>
          <p:nvPr/>
        </p:nvSpPr>
        <p:spPr>
          <a:xfrm>
            <a:off x="8905688" y="5595265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BE78F7-D497-420F-9F36-5E8256E8DE2B}"/>
              </a:ext>
            </a:extLst>
          </p:cNvPr>
          <p:cNvSpPr/>
          <p:nvPr/>
        </p:nvSpPr>
        <p:spPr>
          <a:xfrm>
            <a:off x="9178965" y="5440680"/>
            <a:ext cx="2559873" cy="68102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99B71567-A72F-4A5C-964C-DF054052C5C5}"/>
              </a:ext>
            </a:extLst>
          </p:cNvPr>
          <p:cNvSpPr txBox="1"/>
          <p:nvPr/>
        </p:nvSpPr>
        <p:spPr>
          <a:xfrm>
            <a:off x="443210" y="2782754"/>
            <a:ext cx="857276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числовая константа. Она добавляется в информационную таблицу,</a:t>
            </a:r>
          </a:p>
          <a:p>
            <a:r>
              <a:rPr lang="ru-RU" dirty="0"/>
              <a:t>так как ранее не встречалась</a:t>
            </a:r>
          </a:p>
        </p:txBody>
      </p:sp>
    </p:spTree>
    <p:extLst>
      <p:ext uri="{BB962C8B-B14F-4D97-AF65-F5344CB8AC3E}">
        <p14:creationId xmlns:p14="http://schemas.microsoft.com/office/powerpoint/2010/main" val="25535443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76BBC1A9-6191-4D9E-B2E3-6821596E0C6E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9" name="2*A1*A3 + 1/2*PI/A2">
            <a:extLst>
              <a:ext uri="{FF2B5EF4-FFF2-40B4-BE49-F238E27FC236}">
                <a16:creationId xmlns:a16="http://schemas.microsoft.com/office/drawing/2014/main" id="{B0A165A3-6CEB-4E92-8D8F-7D044306BD3F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0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F11A5107-D0C4-4A71-BB9B-01A9C95DA492}"/>
              </a:ext>
            </a:extLst>
          </p:cNvPr>
          <p:cNvSpPr txBox="1"/>
          <p:nvPr/>
        </p:nvSpPr>
        <p:spPr>
          <a:xfrm>
            <a:off x="419163" y="2377877"/>
            <a:ext cx="546399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en-US" dirty="0"/>
              <a:t>/</a:t>
            </a:r>
            <a:endParaRPr b="1" dirty="0"/>
          </a:p>
        </p:txBody>
      </p:sp>
      <p:sp>
        <p:nvSpPr>
          <p:cNvPr id="41" name="Цепочка лексем">
            <a:extLst>
              <a:ext uri="{FF2B5EF4-FFF2-40B4-BE49-F238E27FC236}">
                <a16:creationId xmlns:a16="http://schemas.microsoft.com/office/drawing/2014/main" id="{E035D13F-ACA9-4420-9263-1E5694721E64}"/>
              </a:ext>
            </a:extLst>
          </p:cNvPr>
          <p:cNvSpPr txBox="1"/>
          <p:nvPr/>
        </p:nvSpPr>
        <p:spPr>
          <a:xfrm>
            <a:off x="4063686" y="3421489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42" name="Линия">
            <a:extLst>
              <a:ext uri="{FF2B5EF4-FFF2-40B4-BE49-F238E27FC236}">
                <a16:creationId xmlns:a16="http://schemas.microsoft.com/office/drawing/2014/main" id="{AE775921-D074-4308-8D70-23BA9770558F}"/>
              </a:ext>
            </a:extLst>
          </p:cNvPr>
          <p:cNvSpPr/>
          <p:nvPr/>
        </p:nvSpPr>
        <p:spPr>
          <a:xfrm>
            <a:off x="4849567" y="427075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3" name="Таблица">
            <a:extLst>
              <a:ext uri="{FF2B5EF4-FFF2-40B4-BE49-F238E27FC236}">
                <a16:creationId xmlns:a16="http://schemas.microsoft.com/office/drawing/2014/main" id="{78F39D99-32F1-4CA4-8A8D-621EF46FE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279921"/>
              </p:ext>
            </p:extLst>
          </p:nvPr>
        </p:nvGraphicFramePr>
        <p:xfrm>
          <a:off x="1491542" y="4981924"/>
          <a:ext cx="6728904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Цепочка токенов">
            <a:extLst>
              <a:ext uri="{FF2B5EF4-FFF2-40B4-BE49-F238E27FC236}">
                <a16:creationId xmlns:a16="http://schemas.microsoft.com/office/drawing/2014/main" id="{AAB64C32-AEFA-43DD-8F5A-B96203C7894F}"/>
              </a:ext>
            </a:extLst>
          </p:cNvPr>
          <p:cNvSpPr txBox="1"/>
          <p:nvPr/>
        </p:nvSpPr>
        <p:spPr>
          <a:xfrm>
            <a:off x="4022104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45" name="Таблица">
            <a:extLst>
              <a:ext uri="{FF2B5EF4-FFF2-40B4-BE49-F238E27FC236}">
                <a16:creationId xmlns:a16="http://schemas.microsoft.com/office/drawing/2014/main" id="{7A4FA6AF-75F1-40D3-8966-822C70A45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582169"/>
              </p:ext>
            </p:extLst>
          </p:nvPr>
        </p:nvGraphicFramePr>
        <p:xfrm>
          <a:off x="1491540" y="3774333"/>
          <a:ext cx="6728904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539388883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097076191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PI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Таблица">
            <a:extLst>
              <a:ext uri="{FF2B5EF4-FFF2-40B4-BE49-F238E27FC236}">
                <a16:creationId xmlns:a16="http://schemas.microsoft.com/office/drawing/2014/main" id="{BED6E9DB-5D37-4A0B-9732-06A37A1D9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596726"/>
              </p:ext>
            </p:extLst>
          </p:nvPr>
        </p:nvGraphicFramePr>
        <p:xfrm>
          <a:off x="9188916" y="2138326"/>
          <a:ext cx="2559873" cy="398337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</a:tbl>
          </a:graphicData>
        </a:graphic>
      </p:graphicFrame>
      <p:sp>
        <p:nvSpPr>
          <p:cNvPr id="47" name="Информационная таблица">
            <a:extLst>
              <a:ext uri="{FF2B5EF4-FFF2-40B4-BE49-F238E27FC236}">
                <a16:creationId xmlns:a16="http://schemas.microsoft.com/office/drawing/2014/main" id="{69FAF6DF-82DF-4B1D-A4E7-648060543978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48" name="0">
            <a:extLst>
              <a:ext uri="{FF2B5EF4-FFF2-40B4-BE49-F238E27FC236}">
                <a16:creationId xmlns:a16="http://schemas.microsoft.com/office/drawing/2014/main" id="{DA55F013-AF4C-4C22-A808-9DD7466080CC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49" name="0">
            <a:extLst>
              <a:ext uri="{FF2B5EF4-FFF2-40B4-BE49-F238E27FC236}">
                <a16:creationId xmlns:a16="http://schemas.microsoft.com/office/drawing/2014/main" id="{600C851A-E7CE-4979-8E5A-07C8CE19F775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50" name="0">
            <a:extLst>
              <a:ext uri="{FF2B5EF4-FFF2-40B4-BE49-F238E27FC236}">
                <a16:creationId xmlns:a16="http://schemas.microsoft.com/office/drawing/2014/main" id="{38B300C2-5723-4A5E-BE66-8D8087AF43A8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51" name="0">
            <a:extLst>
              <a:ext uri="{FF2B5EF4-FFF2-40B4-BE49-F238E27FC236}">
                <a16:creationId xmlns:a16="http://schemas.microsoft.com/office/drawing/2014/main" id="{BA1DF2C8-A6B8-4D8B-A716-9706784F2BA0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52" name="0">
            <a:extLst>
              <a:ext uri="{FF2B5EF4-FFF2-40B4-BE49-F238E27FC236}">
                <a16:creationId xmlns:a16="http://schemas.microsoft.com/office/drawing/2014/main" id="{1346A949-606E-43B3-998E-888C9FA320EB}"/>
              </a:ext>
            </a:extLst>
          </p:cNvPr>
          <p:cNvSpPr txBox="1"/>
          <p:nvPr/>
        </p:nvSpPr>
        <p:spPr>
          <a:xfrm>
            <a:off x="8905688" y="5595265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55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DB2B6D2C-CACF-4B75-8383-AAC345C0B8C6}"/>
              </a:ext>
            </a:extLst>
          </p:cNvPr>
          <p:cNvSpPr txBox="1"/>
          <p:nvPr/>
        </p:nvSpPr>
        <p:spPr>
          <a:xfrm>
            <a:off x="443210" y="2782754"/>
            <a:ext cx="857276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28165196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030FFCEC-6E11-47AB-A7F9-A713CECCB13A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DB2A69A0-136C-428E-868A-9C7ECC1D49E1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47C154EA-3BD7-4261-9A25-43ED70ADDA6E}"/>
              </a:ext>
            </a:extLst>
          </p:cNvPr>
          <p:cNvSpPr txBox="1"/>
          <p:nvPr/>
        </p:nvSpPr>
        <p:spPr>
          <a:xfrm>
            <a:off x="419163" y="2377877"/>
            <a:ext cx="568680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en-US" dirty="0" err="1"/>
              <a:t>A2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D82C9692-8576-4D1E-9F0C-5E4F80440D4C}"/>
              </a:ext>
            </a:extLst>
          </p:cNvPr>
          <p:cNvSpPr txBox="1"/>
          <p:nvPr/>
        </p:nvSpPr>
        <p:spPr>
          <a:xfrm>
            <a:off x="3410346" y="3421489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D755605A-4DA0-4A21-B15B-7DECD0A095A4}"/>
              </a:ext>
            </a:extLst>
          </p:cNvPr>
          <p:cNvSpPr/>
          <p:nvPr/>
        </p:nvSpPr>
        <p:spPr>
          <a:xfrm>
            <a:off x="4196227" y="427075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DE8B3A2A-6930-4143-ABA9-855D15B6F2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04614"/>
              </p:ext>
            </p:extLst>
          </p:nvPr>
        </p:nvGraphicFramePr>
        <p:xfrm>
          <a:off x="838202" y="4981924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5722D260-4C8E-4F5B-8B3D-D3C13062B885}"/>
              </a:ext>
            </a:extLst>
          </p:cNvPr>
          <p:cNvSpPr txBox="1"/>
          <p:nvPr/>
        </p:nvSpPr>
        <p:spPr>
          <a:xfrm>
            <a:off x="3368764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2A52A50B-0370-4633-A478-463AA8B33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55730"/>
              </p:ext>
            </p:extLst>
          </p:nvPr>
        </p:nvGraphicFramePr>
        <p:xfrm>
          <a:off x="838200" y="3774333"/>
          <a:ext cx="7336537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53938888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09707619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106555681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PI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8DEF6B45-2BFD-457B-93FD-61FB340661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898675"/>
              </p:ext>
            </p:extLst>
          </p:nvPr>
        </p:nvGraphicFramePr>
        <p:xfrm>
          <a:off x="9212964" y="1740220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11" name="Информационная таблица">
            <a:extLst>
              <a:ext uri="{FF2B5EF4-FFF2-40B4-BE49-F238E27FC236}">
                <a16:creationId xmlns:a16="http://schemas.microsoft.com/office/drawing/2014/main" id="{49072579-D0F1-4292-A2F4-3524120EDD54}"/>
              </a:ext>
            </a:extLst>
          </p:cNvPr>
          <p:cNvSpPr txBox="1"/>
          <p:nvPr/>
        </p:nvSpPr>
        <p:spPr>
          <a:xfrm>
            <a:off x="9276660" y="1331470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2" name="0">
            <a:extLst>
              <a:ext uri="{FF2B5EF4-FFF2-40B4-BE49-F238E27FC236}">
                <a16:creationId xmlns:a16="http://schemas.microsoft.com/office/drawing/2014/main" id="{15B24D67-8A4E-40C9-AEDC-721B610947BF}"/>
              </a:ext>
            </a:extLst>
          </p:cNvPr>
          <p:cNvSpPr txBox="1"/>
          <p:nvPr/>
        </p:nvSpPr>
        <p:spPr>
          <a:xfrm>
            <a:off x="8971740" y="254964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57582896-500D-4583-B0CE-AFAF74E66769}"/>
              </a:ext>
            </a:extLst>
          </p:cNvPr>
          <p:cNvSpPr txBox="1"/>
          <p:nvPr/>
        </p:nvSpPr>
        <p:spPr>
          <a:xfrm>
            <a:off x="8933982" y="3196745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EA3A31AC-D42A-458A-A99E-A1A0ADC99356}"/>
              </a:ext>
            </a:extLst>
          </p:cNvPr>
          <p:cNvSpPr txBox="1"/>
          <p:nvPr/>
        </p:nvSpPr>
        <p:spPr>
          <a:xfrm>
            <a:off x="8942196" y="3874158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DDECCBA5-E8B3-403A-80F6-4B226F1492FB}"/>
              </a:ext>
            </a:extLst>
          </p:cNvPr>
          <p:cNvSpPr txBox="1"/>
          <p:nvPr/>
        </p:nvSpPr>
        <p:spPr>
          <a:xfrm>
            <a:off x="8942196" y="455157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16" name="0">
            <a:extLst>
              <a:ext uri="{FF2B5EF4-FFF2-40B4-BE49-F238E27FC236}">
                <a16:creationId xmlns:a16="http://schemas.microsoft.com/office/drawing/2014/main" id="{BA99CD76-7CBE-480B-B75A-CFAA545C70FF}"/>
              </a:ext>
            </a:extLst>
          </p:cNvPr>
          <p:cNvSpPr txBox="1"/>
          <p:nvPr/>
        </p:nvSpPr>
        <p:spPr>
          <a:xfrm>
            <a:off x="8929736" y="519715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17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6BA7E3FA-18A4-4812-8AE2-C6AB4C6A4735}"/>
              </a:ext>
            </a:extLst>
          </p:cNvPr>
          <p:cNvSpPr txBox="1"/>
          <p:nvPr/>
        </p:nvSpPr>
        <p:spPr>
          <a:xfrm>
            <a:off x="443210" y="2782754"/>
            <a:ext cx="857276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числовая константа. Она добавляется в информационную таблицу,</a:t>
            </a:r>
          </a:p>
          <a:p>
            <a:r>
              <a:rPr lang="ru-RU" dirty="0"/>
              <a:t>так как ранее не встречалась</a:t>
            </a:r>
          </a:p>
        </p:txBody>
      </p:sp>
      <p:sp>
        <p:nvSpPr>
          <p:cNvPr id="18" name="0">
            <a:extLst>
              <a:ext uri="{FF2B5EF4-FFF2-40B4-BE49-F238E27FC236}">
                <a16:creationId xmlns:a16="http://schemas.microsoft.com/office/drawing/2014/main" id="{5344DCB1-9D63-4A32-88DD-34801934A7AE}"/>
              </a:ext>
            </a:extLst>
          </p:cNvPr>
          <p:cNvSpPr txBox="1"/>
          <p:nvPr/>
        </p:nvSpPr>
        <p:spPr>
          <a:xfrm>
            <a:off x="8942196" y="5874572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1DFAF5-BF7D-4E6E-B6AC-BD0388AD5C1F}"/>
              </a:ext>
            </a:extLst>
          </p:cNvPr>
          <p:cNvSpPr/>
          <p:nvPr/>
        </p:nvSpPr>
        <p:spPr>
          <a:xfrm>
            <a:off x="9203013" y="5718725"/>
            <a:ext cx="2559873" cy="68102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86279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C7A2EDD8-D826-445F-8140-67501F6FFEF2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20" name="2*A1*A3 + 1/2*PI/A2">
            <a:extLst>
              <a:ext uri="{FF2B5EF4-FFF2-40B4-BE49-F238E27FC236}">
                <a16:creationId xmlns:a16="http://schemas.microsoft.com/office/drawing/2014/main" id="{6177A67A-2BF6-471F-9CE0-81BDB88CE6C6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1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DD144FFF-3DF5-4BDD-9D9F-0F5EA4B38FDA}"/>
              </a:ext>
            </a:extLst>
          </p:cNvPr>
          <p:cNvSpPr txBox="1"/>
          <p:nvPr/>
        </p:nvSpPr>
        <p:spPr>
          <a:xfrm>
            <a:off x="419163" y="2377877"/>
            <a:ext cx="590321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Таким образом, полностью считав выражение имеем:</a:t>
            </a:r>
          </a:p>
        </p:txBody>
      </p:sp>
      <p:sp>
        <p:nvSpPr>
          <p:cNvPr id="22" name="Цепочка лексем">
            <a:extLst>
              <a:ext uri="{FF2B5EF4-FFF2-40B4-BE49-F238E27FC236}">
                <a16:creationId xmlns:a16="http://schemas.microsoft.com/office/drawing/2014/main" id="{864BC361-8472-42F8-87CF-8E46F76591BF}"/>
              </a:ext>
            </a:extLst>
          </p:cNvPr>
          <p:cNvSpPr txBox="1"/>
          <p:nvPr/>
        </p:nvSpPr>
        <p:spPr>
          <a:xfrm>
            <a:off x="3410346" y="3421489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23" name="Линия">
            <a:extLst>
              <a:ext uri="{FF2B5EF4-FFF2-40B4-BE49-F238E27FC236}">
                <a16:creationId xmlns:a16="http://schemas.microsoft.com/office/drawing/2014/main" id="{FF60761F-F78D-4DEF-9FCE-C6DEC3065919}"/>
              </a:ext>
            </a:extLst>
          </p:cNvPr>
          <p:cNvSpPr/>
          <p:nvPr/>
        </p:nvSpPr>
        <p:spPr>
          <a:xfrm>
            <a:off x="4196227" y="427075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4" name="Таблица">
            <a:extLst>
              <a:ext uri="{FF2B5EF4-FFF2-40B4-BE49-F238E27FC236}">
                <a16:creationId xmlns:a16="http://schemas.microsoft.com/office/drawing/2014/main" id="{B0B992EF-CEF1-4076-9457-E2C8717AF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800039"/>
              </p:ext>
            </p:extLst>
          </p:nvPr>
        </p:nvGraphicFramePr>
        <p:xfrm>
          <a:off x="838202" y="4981924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Цепочка токенов">
            <a:extLst>
              <a:ext uri="{FF2B5EF4-FFF2-40B4-BE49-F238E27FC236}">
                <a16:creationId xmlns:a16="http://schemas.microsoft.com/office/drawing/2014/main" id="{819582D6-91D0-45D2-865F-04F1C8D921CF}"/>
              </a:ext>
            </a:extLst>
          </p:cNvPr>
          <p:cNvSpPr txBox="1"/>
          <p:nvPr/>
        </p:nvSpPr>
        <p:spPr>
          <a:xfrm>
            <a:off x="3368764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26" name="Таблица">
            <a:extLst>
              <a:ext uri="{FF2B5EF4-FFF2-40B4-BE49-F238E27FC236}">
                <a16:creationId xmlns:a16="http://schemas.microsoft.com/office/drawing/2014/main" id="{2CB16A42-5422-47FD-AE1E-7A5E86E39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225402"/>
              </p:ext>
            </p:extLst>
          </p:nvPr>
        </p:nvGraphicFramePr>
        <p:xfrm>
          <a:off x="838200" y="3774333"/>
          <a:ext cx="7336537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53938888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09707619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106555681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PI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4E93E63C-EB85-455C-9BBE-0790F30E8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689364"/>
              </p:ext>
            </p:extLst>
          </p:nvPr>
        </p:nvGraphicFramePr>
        <p:xfrm>
          <a:off x="9212964" y="1740220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8" name="Информационная таблица">
            <a:extLst>
              <a:ext uri="{FF2B5EF4-FFF2-40B4-BE49-F238E27FC236}">
                <a16:creationId xmlns:a16="http://schemas.microsoft.com/office/drawing/2014/main" id="{924EE851-C73B-499F-8C1F-E25EE3347C48}"/>
              </a:ext>
            </a:extLst>
          </p:cNvPr>
          <p:cNvSpPr txBox="1"/>
          <p:nvPr/>
        </p:nvSpPr>
        <p:spPr>
          <a:xfrm>
            <a:off x="9276660" y="1331470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355DE061-A325-43B3-BD90-FB989E165769}"/>
              </a:ext>
            </a:extLst>
          </p:cNvPr>
          <p:cNvSpPr txBox="1"/>
          <p:nvPr/>
        </p:nvSpPr>
        <p:spPr>
          <a:xfrm>
            <a:off x="8971740" y="254964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30" name="0">
            <a:extLst>
              <a:ext uri="{FF2B5EF4-FFF2-40B4-BE49-F238E27FC236}">
                <a16:creationId xmlns:a16="http://schemas.microsoft.com/office/drawing/2014/main" id="{DAE014B3-5CD2-4F30-82F0-E189E91C6F49}"/>
              </a:ext>
            </a:extLst>
          </p:cNvPr>
          <p:cNvSpPr txBox="1"/>
          <p:nvPr/>
        </p:nvSpPr>
        <p:spPr>
          <a:xfrm>
            <a:off x="8933982" y="3196745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31" name="0">
            <a:extLst>
              <a:ext uri="{FF2B5EF4-FFF2-40B4-BE49-F238E27FC236}">
                <a16:creationId xmlns:a16="http://schemas.microsoft.com/office/drawing/2014/main" id="{20D0B2D0-FBCC-45BF-9058-B4506FF6E022}"/>
              </a:ext>
            </a:extLst>
          </p:cNvPr>
          <p:cNvSpPr txBox="1"/>
          <p:nvPr/>
        </p:nvSpPr>
        <p:spPr>
          <a:xfrm>
            <a:off x="8942196" y="3874158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32" name="0">
            <a:extLst>
              <a:ext uri="{FF2B5EF4-FFF2-40B4-BE49-F238E27FC236}">
                <a16:creationId xmlns:a16="http://schemas.microsoft.com/office/drawing/2014/main" id="{02B02A83-3C6B-41E7-82A3-8FEBA266E58B}"/>
              </a:ext>
            </a:extLst>
          </p:cNvPr>
          <p:cNvSpPr txBox="1"/>
          <p:nvPr/>
        </p:nvSpPr>
        <p:spPr>
          <a:xfrm>
            <a:off x="8942196" y="455157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33" name="0">
            <a:extLst>
              <a:ext uri="{FF2B5EF4-FFF2-40B4-BE49-F238E27FC236}">
                <a16:creationId xmlns:a16="http://schemas.microsoft.com/office/drawing/2014/main" id="{28C0B502-66BC-49C6-B4C1-F09F296F5AE4}"/>
              </a:ext>
            </a:extLst>
          </p:cNvPr>
          <p:cNvSpPr txBox="1"/>
          <p:nvPr/>
        </p:nvSpPr>
        <p:spPr>
          <a:xfrm>
            <a:off x="8929736" y="519715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35" name="0">
            <a:extLst>
              <a:ext uri="{FF2B5EF4-FFF2-40B4-BE49-F238E27FC236}">
                <a16:creationId xmlns:a16="http://schemas.microsoft.com/office/drawing/2014/main" id="{72BD0613-FDC1-40EF-8FB6-57AC555E9D35}"/>
              </a:ext>
            </a:extLst>
          </p:cNvPr>
          <p:cNvSpPr txBox="1"/>
          <p:nvPr/>
        </p:nvSpPr>
        <p:spPr>
          <a:xfrm>
            <a:off x="8942196" y="5874572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17339"/>
            <a:ext cx="10515600" cy="7247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Этап синтаксического анализа</a:t>
            </a:r>
          </a:p>
        </p:txBody>
      </p:sp>
      <p:sp>
        <p:nvSpPr>
          <p:cNvPr id="261" name="Объект 2"/>
          <p:cNvSpPr txBox="1">
            <a:spLocks noGrp="1"/>
          </p:cNvSpPr>
          <p:nvPr>
            <p:ph type="body" idx="1"/>
          </p:nvPr>
        </p:nvSpPr>
        <p:spPr>
          <a:xfrm>
            <a:off x="180104" y="1163780"/>
            <a:ext cx="11831791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Синтаксический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опирается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исходный</a:t>
            </a:r>
            <a:r>
              <a:rPr dirty="0"/>
              <a:t> </a:t>
            </a:r>
            <a:r>
              <a:rPr dirty="0" err="1"/>
              <a:t>набор</a:t>
            </a:r>
            <a:r>
              <a:rPr dirty="0"/>
              <a:t> БНФ: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&lt;expr&gt;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 ID		  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имя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переменной</a:t>
            </a:r>
            <a:endParaRPr dirty="0">
              <a:solidFill>
                <a:srgbClr val="808080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	| NUM		 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числовая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константа</a:t>
            </a:r>
            <a:endParaRPr dirty="0">
              <a:solidFill>
                <a:srgbClr val="808080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rPr lang="ru-RU" dirty="0">
                <a:solidFill>
                  <a:srgbClr val="333333"/>
                </a:solidFill>
              </a:rPr>
              <a:t>	</a:t>
            </a:r>
            <a:r>
              <a:rPr lang="en-US" dirty="0">
                <a:solidFill>
                  <a:srgbClr val="333333"/>
                </a:solidFill>
              </a:rPr>
              <a:t>| &lt;expr&gt; &lt;op&gt; &lt;expr&gt;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двух выражений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(&lt;expr&gt;)</a:t>
            </a:r>
            <a:r>
              <a:rPr lang="en-US" dirty="0"/>
              <a:t>		        </a:t>
            </a:r>
            <a:r>
              <a:rPr lang="en-US" dirty="0">
                <a:solidFill>
                  <a:srgbClr val="808080"/>
                </a:solidFill>
              </a:rPr>
              <a:t>// </a:t>
            </a:r>
            <a:r>
              <a:rPr lang="ru-RU" dirty="0">
                <a:solidFill>
                  <a:srgbClr val="808080"/>
                </a:solidFill>
              </a:rPr>
              <a:t>выражение в скобках</a:t>
            </a:r>
            <a:endParaRPr dirty="0"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endParaRPr dirty="0"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&lt;op&gt;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+ | - | * | / 	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арифм.операция</a:t>
            </a:r>
            <a:endParaRPr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Принцип построения дерева</a:t>
            </a:r>
          </a:p>
        </p:txBody>
      </p:sp>
      <p:sp>
        <p:nvSpPr>
          <p:cNvPr id="264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Синтаксический анализатор считывает лексемы до тех пор, пока не будет найдено соответствие БНФ правилу. После этого он строит часть дерева, листья которого – сами лексемы, а родительские вершины - выражения &lt;expr&gt;.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268" name="Прямая со стрелкой 5"/>
          <p:cNvSpPr/>
          <p:nvPr/>
        </p:nvSpPr>
        <p:spPr>
          <a:xfrm flipH="1">
            <a:off x="439946" y="759119"/>
            <a:ext cx="6" cy="69012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69" name="Рисунок 9" descr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25" y="2863968"/>
            <a:ext cx="2191826" cy="306237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7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graphicFrame>
        <p:nvGraphicFramePr>
          <p:cNvPr id="17" name="Таблица">
            <a:extLst>
              <a:ext uri="{FF2B5EF4-FFF2-40B4-BE49-F238E27FC236}">
                <a16:creationId xmlns:a16="http://schemas.microsoft.com/office/drawing/2014/main" id="{47BF4BE4-1275-4312-B2B3-AD18A10F6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88524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18" name="Информационная таблица">
            <a:extLst>
              <a:ext uri="{FF2B5EF4-FFF2-40B4-BE49-F238E27FC236}">
                <a16:creationId xmlns:a16="http://schemas.microsoft.com/office/drawing/2014/main" id="{D8469174-3450-4D90-969D-58236C875CCC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9" name="0">
            <a:extLst>
              <a:ext uri="{FF2B5EF4-FFF2-40B4-BE49-F238E27FC236}">
                <a16:creationId xmlns:a16="http://schemas.microsoft.com/office/drawing/2014/main" id="{369233C4-AA8F-48D8-934C-B966C248CA47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0" name="0">
            <a:extLst>
              <a:ext uri="{FF2B5EF4-FFF2-40B4-BE49-F238E27FC236}">
                <a16:creationId xmlns:a16="http://schemas.microsoft.com/office/drawing/2014/main" id="{01941601-2910-4F55-92AF-3FC8CB7B751A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FB95E6C2-887E-4EA4-B5F3-3B5E6D87676E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C30681CA-F234-4F0D-A03A-92B49B5BB6E5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E7D98EE9-4773-4EDE-A943-72B9486319F1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CE137FBD-BCB3-4ED2-BC2A-6C978D98482C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5" name="Таблица">
            <a:extLst>
              <a:ext uri="{FF2B5EF4-FFF2-40B4-BE49-F238E27FC236}">
                <a16:creationId xmlns:a16="http://schemas.microsoft.com/office/drawing/2014/main" id="{EAA65A50-A960-4711-9BDD-A61A8DBBF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022952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3095C9-F34A-482F-AB59-31632B1A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210" y="5188455"/>
            <a:ext cx="904875" cy="542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284" name="Прямая со стрелкой 5"/>
          <p:cNvSpPr/>
          <p:nvPr/>
        </p:nvSpPr>
        <p:spPr>
          <a:xfrm flipH="1">
            <a:off x="1011360" y="756148"/>
            <a:ext cx="6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5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713" y="3968204"/>
            <a:ext cx="1145024" cy="134698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2AA51A-45E1-4DB4-9850-C7FF4447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35" y="3136900"/>
            <a:ext cx="4038600" cy="2981325"/>
          </a:xfrm>
          <a:prstGeom prst="rect">
            <a:avLst/>
          </a:prstGeom>
        </p:spPr>
      </p:pic>
      <p:sp>
        <p:nvSpPr>
          <p:cNvPr id="18" name="2*A1*A3 + 1/2*PI/A2">
            <a:extLst>
              <a:ext uri="{FF2B5EF4-FFF2-40B4-BE49-F238E27FC236}">
                <a16:creationId xmlns:a16="http://schemas.microsoft.com/office/drawing/2014/main" id="{8F09D0C6-F93D-4E5C-B24D-69F6E711C927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9" name="Таблица">
            <a:extLst>
              <a:ext uri="{FF2B5EF4-FFF2-40B4-BE49-F238E27FC236}">
                <a16:creationId xmlns:a16="http://schemas.microsoft.com/office/drawing/2014/main" id="{FE55CDBC-1451-42DF-86EE-6F412400D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0" name="Информационная таблица">
            <a:extLst>
              <a:ext uri="{FF2B5EF4-FFF2-40B4-BE49-F238E27FC236}">
                <a16:creationId xmlns:a16="http://schemas.microsoft.com/office/drawing/2014/main" id="{976786C6-27CB-4410-9A97-B130E55D59FC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2449CB25-49DF-45B8-A9BE-0E36E3B4E897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B7ABD655-F44A-41E9-A37B-2B412482C72D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C04EFDF7-3397-4E56-B9A3-F979EE7FF2E3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99B0A725-25DF-4A9E-8B82-2F2FBEE529FB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F8E4124C-4B27-419C-A3DA-3B1884AC6006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5CC1D7EB-2116-4795-9EDA-E830503AC536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1381C056-30C8-40E8-A3EF-C79F6B262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94CF50-DAB3-4FB8-B849-25F04D89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55" y="5541695"/>
            <a:ext cx="628650" cy="495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60FD3C-433C-4C02-9C19-3C5538E03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642" y="5433033"/>
            <a:ext cx="904875" cy="542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ая со стрелкой 5"/>
          <p:cNvSpPr/>
          <p:nvPr/>
        </p:nvSpPr>
        <p:spPr>
          <a:xfrm flipH="1">
            <a:off x="1399549" y="741258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0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" name="2*A1*A3 + 1/2*PI/A2">
            <a:extLst>
              <a:ext uri="{FF2B5EF4-FFF2-40B4-BE49-F238E27FC236}">
                <a16:creationId xmlns:a16="http://schemas.microsoft.com/office/drawing/2014/main" id="{F1C1C60C-B945-4D1C-9CB1-2880B939D587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18776F88-F96E-401E-9841-CA41AE548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8" name="Информационная таблица">
            <a:extLst>
              <a:ext uri="{FF2B5EF4-FFF2-40B4-BE49-F238E27FC236}">
                <a16:creationId xmlns:a16="http://schemas.microsoft.com/office/drawing/2014/main" id="{765B9731-EDA7-4325-AD8C-06C61AC8FBC3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1C44FBE9-C231-4107-860A-B34BBEA798E4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30" name="0">
            <a:extLst>
              <a:ext uri="{FF2B5EF4-FFF2-40B4-BE49-F238E27FC236}">
                <a16:creationId xmlns:a16="http://schemas.microsoft.com/office/drawing/2014/main" id="{7468D94E-33FC-4ADB-9AD1-D68AAE65C743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31" name="0">
            <a:extLst>
              <a:ext uri="{FF2B5EF4-FFF2-40B4-BE49-F238E27FC236}">
                <a16:creationId xmlns:a16="http://schemas.microsoft.com/office/drawing/2014/main" id="{21871A49-460F-4DF8-8565-7AAA53715924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32" name="0">
            <a:extLst>
              <a:ext uri="{FF2B5EF4-FFF2-40B4-BE49-F238E27FC236}">
                <a16:creationId xmlns:a16="http://schemas.microsoft.com/office/drawing/2014/main" id="{479FB07C-82A2-4F77-AC24-B972439C3223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33" name="0">
            <a:extLst>
              <a:ext uri="{FF2B5EF4-FFF2-40B4-BE49-F238E27FC236}">
                <a16:creationId xmlns:a16="http://schemas.microsoft.com/office/drawing/2014/main" id="{DDC5A51B-CD7F-4C13-B236-DA34D4F19140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34" name="0">
            <a:extLst>
              <a:ext uri="{FF2B5EF4-FFF2-40B4-BE49-F238E27FC236}">
                <a16:creationId xmlns:a16="http://schemas.microsoft.com/office/drawing/2014/main" id="{5C4C9147-EE0A-42FD-A316-7902339D5A89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35" name="Таблица">
            <a:extLst>
              <a:ext uri="{FF2B5EF4-FFF2-40B4-BE49-F238E27FC236}">
                <a16:creationId xmlns:a16="http://schemas.microsoft.com/office/drawing/2014/main" id="{6F9E7E6D-72FC-4CC9-90BE-AF387F3C0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987992"/>
              </p:ext>
            </p:extLst>
          </p:nvPr>
        </p:nvGraphicFramePr>
        <p:xfrm>
          <a:off x="0" y="1407164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949355-40D7-406F-A9D6-FA752D6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00" y="2186253"/>
            <a:ext cx="6168731" cy="46464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A. Псевдо-машинный код</a:t>
            </a:r>
          </a:p>
        </p:txBody>
      </p:sp>
      <p:sp>
        <p:nvSpPr>
          <p:cNvPr id="121" name="Объект 2"/>
          <p:cNvSpPr txBox="1">
            <a:spLocks noGrp="1"/>
          </p:cNvSpPr>
          <p:nvPr>
            <p:ph type="body" idx="1"/>
          </p:nvPr>
        </p:nvSpPr>
        <p:spPr>
          <a:xfrm>
            <a:off x="0" y="1200722"/>
            <a:ext cx="12192004" cy="5657281"/>
          </a:xfrm>
          <a:prstGeom prst="rect">
            <a:avLst/>
          </a:prstGeom>
        </p:spPr>
        <p:txBody>
          <a:bodyPr/>
          <a:lstStyle/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будем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t1, t2,…,</a:t>
            </a:r>
            <a:r>
              <a:rPr dirty="0" err="1"/>
              <a:t>tn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</a:t>
            </a:r>
            <a:r>
              <a:rPr b="1" i="1" dirty="0"/>
              <a:t>double</a:t>
            </a:r>
            <a:r>
              <a:rPr dirty="0"/>
              <a:t>.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псевдо-машинного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вычисления</a:t>
            </a:r>
            <a:r>
              <a:rPr dirty="0"/>
              <a:t>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выражений</a:t>
            </a:r>
            <a:r>
              <a:rPr dirty="0"/>
              <a:t>, в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транслироваться</a:t>
            </a:r>
            <a:r>
              <a:rPr dirty="0"/>
              <a:t> </a:t>
            </a:r>
            <a:r>
              <a:rPr dirty="0" err="1"/>
              <a:t>исходный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: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ti</a:t>
            </a:r>
            <a:r>
              <a:rPr dirty="0"/>
              <a:t>		// </a:t>
            </a:r>
            <a:r>
              <a:rPr dirty="0" err="1"/>
              <a:t>объявление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;</a:t>
            </a:r>
          </a:p>
          <a:p>
            <a:pPr marL="0" indent="0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 mov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</a:t>
            </a:r>
            <a:r>
              <a:rPr lang="ru-RU" b="0" dirty="0">
                <a:latin typeface="+mn-lt"/>
                <a:ea typeface="+mn-ea"/>
                <a:cs typeface="+mn-cs"/>
                <a:sym typeface="Calibri"/>
              </a:rPr>
              <a:t>	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запись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 в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где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 -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числовая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константа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</a:t>
            </a:r>
            <a:r>
              <a:rPr dirty="0"/>
              <a:t> (</a:t>
            </a:r>
            <a:r>
              <a:rPr dirty="0" err="1"/>
              <a:t>val</a:t>
            </a:r>
            <a:r>
              <a:rPr dirty="0"/>
              <a:t>), </a:t>
            </a:r>
            <a:r>
              <a:rPr dirty="0" err="1"/>
              <a:t>ti</a:t>
            </a:r>
            <a:r>
              <a:rPr dirty="0"/>
              <a:t> </a:t>
            </a:r>
            <a:r>
              <a:rPr lang="ru-RU" dirty="0"/>
              <a:t>	</a:t>
            </a:r>
            <a:r>
              <a:rPr dirty="0"/>
              <a:t>//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адресу</a:t>
            </a:r>
            <a:r>
              <a:rPr dirty="0"/>
              <a:t> </a:t>
            </a:r>
            <a:r>
              <a:rPr dirty="0" err="1"/>
              <a:t>val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val</a:t>
            </a:r>
            <a:r>
              <a:rPr dirty="0"/>
              <a:t> - </a:t>
            </a:r>
            <a:r>
              <a:rPr dirty="0" err="1"/>
              <a:t>переменна</a:t>
            </a:r>
            <a:r>
              <a:rPr lang="ru-RU" dirty="0"/>
              <a:t>я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lang="ru-RU"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add </a:t>
            </a:r>
            <a:r>
              <a:rPr dirty="0" err="1"/>
              <a:t>tj</a:t>
            </a:r>
            <a:r>
              <a:rPr dirty="0"/>
              <a:t>, </a:t>
            </a:r>
            <a:r>
              <a:rPr dirty="0" err="1"/>
              <a:t>ti</a:t>
            </a:r>
            <a:r>
              <a:rPr dirty="0"/>
              <a:t> 		// </a:t>
            </a:r>
            <a:r>
              <a:rPr dirty="0" err="1"/>
              <a:t>добавление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tj</a:t>
            </a:r>
            <a:r>
              <a:rPr dirty="0"/>
              <a:t> к </a:t>
            </a:r>
            <a:r>
              <a:rPr dirty="0" err="1"/>
              <a:t>ti</a:t>
            </a:r>
            <a:r>
              <a:rPr dirty="0"/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sub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вычитание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mul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умножение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на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div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деление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на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записывается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Прямая со стрелкой 5"/>
          <p:cNvSpPr/>
          <p:nvPr/>
        </p:nvSpPr>
        <p:spPr>
          <a:xfrm>
            <a:off x="1974104" y="704596"/>
            <a:ext cx="0" cy="74167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" name="2*A1*A3 + 1/2*PI/A2">
            <a:extLst>
              <a:ext uri="{FF2B5EF4-FFF2-40B4-BE49-F238E27FC236}">
                <a16:creationId xmlns:a16="http://schemas.microsoft.com/office/drawing/2014/main" id="{170F4DC4-EB73-4750-ABD3-CF9FC8C6E18A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9" name="Таблица">
            <a:extLst>
              <a:ext uri="{FF2B5EF4-FFF2-40B4-BE49-F238E27FC236}">
                <a16:creationId xmlns:a16="http://schemas.microsoft.com/office/drawing/2014/main" id="{9BD29CD1-5A46-4E20-9EF7-C6118A22F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0" name="Информационная таблица">
            <a:extLst>
              <a:ext uri="{FF2B5EF4-FFF2-40B4-BE49-F238E27FC236}">
                <a16:creationId xmlns:a16="http://schemas.microsoft.com/office/drawing/2014/main" id="{6193E7B8-3386-4222-98FC-00D505A1437E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F3DC084D-115D-476A-9EFB-2D6D8D79790E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93D4B2B2-4476-4491-B9A7-CCCAB259B17E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DE513D16-DE8B-4E38-BE01-3CFF5D5650C7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453A8379-19CB-4ECF-B3DA-AD2B2EB717F1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3B802021-C347-4406-BBEC-0554001DADC7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0B24C1BF-786A-4914-8E29-C6B01A2EE134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7A6B3ACA-5B11-4C25-A8C0-590C81A35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558002"/>
              </p:ext>
            </p:extLst>
          </p:nvPr>
        </p:nvGraphicFramePr>
        <p:xfrm>
          <a:off x="0" y="144626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94336F-01EA-49C8-A458-89D79D59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84" y="2897030"/>
            <a:ext cx="6019800" cy="3448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Прямая со стрелкой 5"/>
          <p:cNvSpPr/>
          <p:nvPr/>
        </p:nvSpPr>
        <p:spPr>
          <a:xfrm flipH="1">
            <a:off x="2523232" y="850392"/>
            <a:ext cx="512" cy="595876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3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" name="2*A1*A3 + 1/2*PI/A2">
            <a:extLst>
              <a:ext uri="{FF2B5EF4-FFF2-40B4-BE49-F238E27FC236}">
                <a16:creationId xmlns:a16="http://schemas.microsoft.com/office/drawing/2014/main" id="{23772E33-0090-4C19-B07B-F6C0B31A3D83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8" name="Таблица">
            <a:extLst>
              <a:ext uri="{FF2B5EF4-FFF2-40B4-BE49-F238E27FC236}">
                <a16:creationId xmlns:a16="http://schemas.microsoft.com/office/drawing/2014/main" id="{6E43E77E-3782-46FD-8F34-1B3D29BD81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19" name="Информационная таблица">
            <a:extLst>
              <a:ext uri="{FF2B5EF4-FFF2-40B4-BE49-F238E27FC236}">
                <a16:creationId xmlns:a16="http://schemas.microsoft.com/office/drawing/2014/main" id="{2B3241B5-7B1B-4C7C-A443-3AB0DAD3AAA2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0" name="0">
            <a:extLst>
              <a:ext uri="{FF2B5EF4-FFF2-40B4-BE49-F238E27FC236}">
                <a16:creationId xmlns:a16="http://schemas.microsoft.com/office/drawing/2014/main" id="{0C025923-6CC5-4C58-9DD6-C7AF9A69C4D4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06C0AB81-42EB-4ED8-B439-FA6B72F4C47E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D4B3E3ED-C13D-4FA9-8919-9A15360DF30B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557D891F-5594-413C-8034-1BDCD96485A6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252EC3DB-44FC-4591-B9E4-15C9FC537441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F0F4258D-D7A7-4DDA-A0A9-DE83136B3CB6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6" name="Таблица">
            <a:extLst>
              <a:ext uri="{FF2B5EF4-FFF2-40B4-BE49-F238E27FC236}">
                <a16:creationId xmlns:a16="http://schemas.microsoft.com/office/drawing/2014/main" id="{04230F84-06BB-4E65-BF61-C4059886B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756992"/>
              </p:ext>
            </p:extLst>
          </p:nvPr>
        </p:nvGraphicFramePr>
        <p:xfrm>
          <a:off x="0" y="1441112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AD211F-2745-4C21-831C-BA563209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1" y="2319530"/>
            <a:ext cx="6867525" cy="441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ая со стрелкой 5"/>
          <p:cNvSpPr/>
          <p:nvPr/>
        </p:nvSpPr>
        <p:spPr>
          <a:xfrm flipH="1">
            <a:off x="3282652" y="868680"/>
            <a:ext cx="44" cy="577588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5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" name="2*A1*A3 + 1/2*PI/A2">
            <a:extLst>
              <a:ext uri="{FF2B5EF4-FFF2-40B4-BE49-F238E27FC236}">
                <a16:creationId xmlns:a16="http://schemas.microsoft.com/office/drawing/2014/main" id="{23073160-8BCB-4D93-AC2D-6FF4496DD310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9" name="Таблица">
            <a:extLst>
              <a:ext uri="{FF2B5EF4-FFF2-40B4-BE49-F238E27FC236}">
                <a16:creationId xmlns:a16="http://schemas.microsoft.com/office/drawing/2014/main" id="{65D277DB-5E81-4EA6-80BC-C2CDD0D86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0" name="Информационная таблица">
            <a:extLst>
              <a:ext uri="{FF2B5EF4-FFF2-40B4-BE49-F238E27FC236}">
                <a16:creationId xmlns:a16="http://schemas.microsoft.com/office/drawing/2014/main" id="{33E900BF-82E4-4ACD-87AC-9287F2B35A99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BE0DDF26-DDC2-439F-9FEE-81C8B954F20A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5243F85C-1361-4462-A7A4-58F395335545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15015E29-66E9-4D42-AB5B-2B05D7B6FE77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D22AEF4A-1592-4DDE-B9A7-926D330043A0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DECFF480-95ED-44BD-A804-E98A301B7C51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07BBE533-F9C2-4170-9AE3-1703C7E3C8F5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EEF6882B-4C91-47B0-914C-CD24F58C8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75F8D1-9E0B-4D30-A12A-5C2F9098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47" y="2733867"/>
            <a:ext cx="6191250" cy="3590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ая со стрелкой 5"/>
          <p:cNvSpPr/>
          <p:nvPr/>
        </p:nvSpPr>
        <p:spPr>
          <a:xfrm flipH="1">
            <a:off x="3831336" y="886968"/>
            <a:ext cx="0" cy="55930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67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" name="2*A1*A3 + 1/2*PI/A2">
            <a:extLst>
              <a:ext uri="{FF2B5EF4-FFF2-40B4-BE49-F238E27FC236}">
                <a16:creationId xmlns:a16="http://schemas.microsoft.com/office/drawing/2014/main" id="{0A4B8C90-C90C-4017-8218-D43508C37620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" name="Таблица">
            <a:extLst>
              <a:ext uri="{FF2B5EF4-FFF2-40B4-BE49-F238E27FC236}">
                <a16:creationId xmlns:a16="http://schemas.microsoft.com/office/drawing/2014/main" id="{47B012FA-186B-41AB-9E73-EC5F09A3D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1" name="Информационная таблица">
            <a:extLst>
              <a:ext uri="{FF2B5EF4-FFF2-40B4-BE49-F238E27FC236}">
                <a16:creationId xmlns:a16="http://schemas.microsoft.com/office/drawing/2014/main" id="{3F66F8D7-B873-4021-B3E3-91B623AC4CAB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E4B1DB62-3052-40B5-81A7-ADBC64F8BBF6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4E0C5BC7-8063-4EA4-9E4B-19B634FC4EBE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3ACE2C08-F823-4E50-8215-7268DEB0877C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A34246BB-10CE-4642-BD56-4D704DC12932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29309363-41A3-44EC-B297-A56266B1DBAC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533ACD92-02EE-4D6A-880B-77221BBAC72F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8" name="Таблица">
            <a:extLst>
              <a:ext uri="{FF2B5EF4-FFF2-40B4-BE49-F238E27FC236}">
                <a16:creationId xmlns:a16="http://schemas.microsoft.com/office/drawing/2014/main" id="{0F74E17B-76EC-4D89-8B51-43465C69E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81D48-CE5D-4B11-ACB8-A9CD9861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9" y="2619567"/>
            <a:ext cx="7410450" cy="3819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Прямая со стрелкой 5"/>
          <p:cNvSpPr/>
          <p:nvPr/>
        </p:nvSpPr>
        <p:spPr>
          <a:xfrm flipH="1">
            <a:off x="4389754" y="89417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8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0" name="2*A1*A3 + 1/2*PI/A2">
            <a:extLst>
              <a:ext uri="{FF2B5EF4-FFF2-40B4-BE49-F238E27FC236}">
                <a16:creationId xmlns:a16="http://schemas.microsoft.com/office/drawing/2014/main" id="{97902EDA-B976-413A-A8CE-6FED148CDA52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1" name="Таблица">
            <a:extLst>
              <a:ext uri="{FF2B5EF4-FFF2-40B4-BE49-F238E27FC236}">
                <a16:creationId xmlns:a16="http://schemas.microsoft.com/office/drawing/2014/main" id="{AA819522-EEAF-4201-A232-27BF96B4C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2" name="Информационная таблица">
            <a:extLst>
              <a:ext uri="{FF2B5EF4-FFF2-40B4-BE49-F238E27FC236}">
                <a16:creationId xmlns:a16="http://schemas.microsoft.com/office/drawing/2014/main" id="{DD1E10C7-E193-4299-83AC-A2C0AA73F258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6074A68C-6F94-468D-A312-9E4C7E2DF4E9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10835013-0D50-47AE-8F41-7DFA574DF622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869B8D14-0C51-48C6-BC27-07566088486C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6F829F42-6761-42CF-B723-46D184868C81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863FFF8D-A94C-45C1-BAF7-D464141F0957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0CADDC69-2EB0-462F-9840-EFC9F19B8A32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9" name="Таблица">
            <a:extLst>
              <a:ext uri="{FF2B5EF4-FFF2-40B4-BE49-F238E27FC236}">
                <a16:creationId xmlns:a16="http://schemas.microsoft.com/office/drawing/2014/main" id="{CC39E8FB-32B8-43B3-BE9D-24D2F65BC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549F6E-E9AA-4DD4-B255-439B8AED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" y="2681644"/>
            <a:ext cx="8382000" cy="3848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Прямая со стрелкой 5"/>
          <p:cNvSpPr/>
          <p:nvPr/>
        </p:nvSpPr>
        <p:spPr>
          <a:xfrm flipH="1">
            <a:off x="4953464" y="905117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0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0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" name="2*A1*A3 + 1/2*PI/A2">
            <a:extLst>
              <a:ext uri="{FF2B5EF4-FFF2-40B4-BE49-F238E27FC236}">
                <a16:creationId xmlns:a16="http://schemas.microsoft.com/office/drawing/2014/main" id="{EE5E8D3F-3B12-46FB-9270-A19D6EDB5083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" name="Таблица">
            <a:extLst>
              <a:ext uri="{FF2B5EF4-FFF2-40B4-BE49-F238E27FC236}">
                <a16:creationId xmlns:a16="http://schemas.microsoft.com/office/drawing/2014/main" id="{BBCF0D17-31C9-43FC-A48D-56C794168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1" name="Информационная таблица">
            <a:extLst>
              <a:ext uri="{FF2B5EF4-FFF2-40B4-BE49-F238E27FC236}">
                <a16:creationId xmlns:a16="http://schemas.microsoft.com/office/drawing/2014/main" id="{0BAD209B-0AF6-4C03-8620-9A59514B1A68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67EEE586-E6D2-442B-8C88-1EAB3F468857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E1239958-EE50-402E-9DD8-0325B4B5A791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86638070-BB03-4BCF-B402-F8A17FEA3F21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3CB564EE-CA61-490B-AB48-33606803C602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C41F46F5-5694-4761-BEE2-754B27FA1146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493555C5-B339-4F98-9C9C-A87F5F6FB450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8" name="Таблица">
            <a:extLst>
              <a:ext uri="{FF2B5EF4-FFF2-40B4-BE49-F238E27FC236}">
                <a16:creationId xmlns:a16="http://schemas.microsoft.com/office/drawing/2014/main" id="{EFA2D502-0808-48A0-B17C-6532B87FD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A0432-13D7-4B5C-B348-F2D42E2A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6" y="2716055"/>
            <a:ext cx="8610600" cy="3629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ая со стрелкой 5"/>
          <p:cNvSpPr/>
          <p:nvPr/>
        </p:nvSpPr>
        <p:spPr>
          <a:xfrm flipH="1">
            <a:off x="5524359" y="850442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" name="2*A1*A3 + 1/2*PI/A2">
            <a:extLst>
              <a:ext uri="{FF2B5EF4-FFF2-40B4-BE49-F238E27FC236}">
                <a16:creationId xmlns:a16="http://schemas.microsoft.com/office/drawing/2014/main" id="{D656C390-2EFF-470C-834D-57B8393B685D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" name="Таблица">
            <a:extLst>
              <a:ext uri="{FF2B5EF4-FFF2-40B4-BE49-F238E27FC236}">
                <a16:creationId xmlns:a16="http://schemas.microsoft.com/office/drawing/2014/main" id="{122225EB-9D85-4302-BF32-E81A95BC2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3" name="Информационная таблица">
            <a:extLst>
              <a:ext uri="{FF2B5EF4-FFF2-40B4-BE49-F238E27FC236}">
                <a16:creationId xmlns:a16="http://schemas.microsoft.com/office/drawing/2014/main" id="{8D34002C-1C63-4077-AB46-DA7C449C5E89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2B188461-C081-4228-A3B7-4B2572BA8717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AB59B033-AC0A-4945-89BE-FDC9FF71F7D8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BBE76502-8BD8-42F1-9C50-284D3C5BF77B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DFF800FF-E714-45A1-83D9-13C1925DB855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E70967D5-3075-4D1D-A8DD-FC84841BD2A9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077DB563-3A20-44B8-B19D-24675ACBF66C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30" name="Таблица">
            <a:extLst>
              <a:ext uri="{FF2B5EF4-FFF2-40B4-BE49-F238E27FC236}">
                <a16:creationId xmlns:a16="http://schemas.microsoft.com/office/drawing/2014/main" id="{CDA6D5B3-915C-46AF-80F7-1D4FA709B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9935DE-5142-44BF-A1B7-BE487E90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5" y="2681584"/>
            <a:ext cx="9134012" cy="31950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ая со стрелкой 5"/>
          <p:cNvSpPr/>
          <p:nvPr/>
        </p:nvSpPr>
        <p:spPr>
          <a:xfrm flipH="1">
            <a:off x="6083058" y="89417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4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35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" name="2*A1*A3 + 1/2*PI/A2">
            <a:extLst>
              <a:ext uri="{FF2B5EF4-FFF2-40B4-BE49-F238E27FC236}">
                <a16:creationId xmlns:a16="http://schemas.microsoft.com/office/drawing/2014/main" id="{FD687093-A5DC-4170-8E0F-934A7930D642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" name="Таблица">
            <a:extLst>
              <a:ext uri="{FF2B5EF4-FFF2-40B4-BE49-F238E27FC236}">
                <a16:creationId xmlns:a16="http://schemas.microsoft.com/office/drawing/2014/main" id="{FC720012-F6CA-4D62-A06E-ADC533612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3" name="Информационная таблица">
            <a:extLst>
              <a:ext uri="{FF2B5EF4-FFF2-40B4-BE49-F238E27FC236}">
                <a16:creationId xmlns:a16="http://schemas.microsoft.com/office/drawing/2014/main" id="{8C329AAE-17BA-4F24-A6FE-CE9BFEF5CB61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693788F9-35D5-41B5-AF2E-001554B12F5A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F9E67A9A-8586-4199-8E65-8675A3036FF9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1315F93D-999B-4B2A-A226-0B288FB6C2D2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954D964D-0572-4953-A12C-EB725F5F5F48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36FB6670-CB3C-466B-8D2E-D868610664B5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7C01918D-D763-48FB-A0C3-F9EFCEF05F16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30" name="Таблица">
            <a:extLst>
              <a:ext uri="{FF2B5EF4-FFF2-40B4-BE49-F238E27FC236}">
                <a16:creationId xmlns:a16="http://schemas.microsoft.com/office/drawing/2014/main" id="{AF821A0B-DD6D-4ED7-A931-8D1661EE4E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D626EF-018D-4CDD-A782-77AF5D50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" y="2438400"/>
            <a:ext cx="9248775" cy="441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Прямая со стрелкой 5"/>
          <p:cNvSpPr/>
          <p:nvPr/>
        </p:nvSpPr>
        <p:spPr>
          <a:xfrm flipH="1">
            <a:off x="6693407" y="923388"/>
            <a:ext cx="1" cy="520697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D. </a:t>
            </a:r>
            <a:r>
              <a:rPr dirty="0" err="1"/>
              <a:t>Построение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 </a:t>
            </a:r>
            <a:r>
              <a:rPr dirty="0" err="1"/>
              <a:t>поэтапно</a:t>
            </a:r>
            <a:endParaRPr dirty="0"/>
          </a:p>
        </p:txBody>
      </p:sp>
      <p:sp>
        <p:nvSpPr>
          <p:cNvPr id="21" name="2*A1*A3 + 1/2*PI/A2">
            <a:extLst>
              <a:ext uri="{FF2B5EF4-FFF2-40B4-BE49-F238E27FC236}">
                <a16:creationId xmlns:a16="http://schemas.microsoft.com/office/drawing/2014/main" id="{BE545D9A-C3A6-4FDB-8A3C-98B416EF2B81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" name="Таблица">
            <a:extLst>
              <a:ext uri="{FF2B5EF4-FFF2-40B4-BE49-F238E27FC236}">
                <a16:creationId xmlns:a16="http://schemas.microsoft.com/office/drawing/2014/main" id="{7FD9447D-0E01-4E62-8A80-925A820FA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3" name="Информационная таблица">
            <a:extLst>
              <a:ext uri="{FF2B5EF4-FFF2-40B4-BE49-F238E27FC236}">
                <a16:creationId xmlns:a16="http://schemas.microsoft.com/office/drawing/2014/main" id="{B5076CC6-8F88-4EA7-8804-DE489D143FCC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986BA343-2C3B-45A8-85FD-8A42CF7E3828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F256D01C-997D-45F4-A3BA-404BB2645068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C63AFC95-DDB3-4730-96A7-BA907E03D1D9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285A1546-5C74-49A6-9A6A-4C947AE166EB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EB6CCCE5-EF9B-4141-BF8F-7F5367EDFCD8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39DA47C5-9276-4746-ACC0-55BF0DC43DA4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31" name="Таблица">
            <a:extLst>
              <a:ext uri="{FF2B5EF4-FFF2-40B4-BE49-F238E27FC236}">
                <a16:creationId xmlns:a16="http://schemas.microsoft.com/office/drawing/2014/main" id="{18624CD4-F73B-49D1-BD20-2BEAE9DF4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180443"/>
              </p:ext>
            </p:extLst>
          </p:nvPr>
        </p:nvGraphicFramePr>
        <p:xfrm>
          <a:off x="205184" y="1444086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057794-5D52-482A-952A-4D4617CC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82" y="2223370"/>
            <a:ext cx="7716774" cy="44910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Прямая со стрелкой 5"/>
          <p:cNvSpPr/>
          <p:nvPr/>
        </p:nvSpPr>
        <p:spPr>
          <a:xfrm flipH="1">
            <a:off x="7252139" y="89417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7" name="Прямоугольник"/>
          <p:cNvSpPr/>
          <p:nvPr/>
        </p:nvSpPr>
        <p:spPr>
          <a:xfrm rot="5949">
            <a:off x="6484805" y="518094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8" name="&lt;id&gt;"/>
          <p:cNvSpPr txBox="1"/>
          <p:nvPr/>
        </p:nvSpPr>
        <p:spPr>
          <a:xfrm>
            <a:off x="6528059" y="5166851"/>
            <a:ext cx="415461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46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7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" name="2*A1*A3 + 1/2*PI/A2">
            <a:extLst>
              <a:ext uri="{FF2B5EF4-FFF2-40B4-BE49-F238E27FC236}">
                <a16:creationId xmlns:a16="http://schemas.microsoft.com/office/drawing/2014/main" id="{7CC72DE0-6769-459F-AD2F-273EEEC0FD78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" name="Таблица">
            <a:extLst>
              <a:ext uri="{FF2B5EF4-FFF2-40B4-BE49-F238E27FC236}">
                <a16:creationId xmlns:a16="http://schemas.microsoft.com/office/drawing/2014/main" id="{373DECC1-D081-43F1-987F-AE8488C14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1" name="Информационная таблица">
            <a:extLst>
              <a:ext uri="{FF2B5EF4-FFF2-40B4-BE49-F238E27FC236}">
                <a16:creationId xmlns:a16="http://schemas.microsoft.com/office/drawing/2014/main" id="{36B64BBE-1559-473C-BED5-D6F2B4E45AD9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D82DDACC-6546-48FE-BAAD-26C8D6DFB3EA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4E5D6AD7-0B0A-40B3-B9B2-FF770B4630B8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73F90680-966E-4E8D-BA53-D6617DAAA211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4110359B-F255-475C-812C-C908F19CE599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7F28EE96-1FC9-420F-A630-C80CEDFAD1EA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4C84005C-79B4-42F6-A1E3-1B124279DD54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8" name="Таблица">
            <a:extLst>
              <a:ext uri="{FF2B5EF4-FFF2-40B4-BE49-F238E27FC236}">
                <a16:creationId xmlns:a16="http://schemas.microsoft.com/office/drawing/2014/main" id="{4EF79042-2EA2-4035-863F-8CC6D6C35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13F87F-F17E-4E9E-9C87-0B29A8EB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0" y="2207771"/>
            <a:ext cx="8232842" cy="46472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А. Псевдо-машинный код</a:t>
            </a:r>
          </a:p>
        </p:txBody>
      </p:sp>
      <p:grpSp>
        <p:nvGrpSpPr>
          <p:cNvPr id="146" name="Группа"/>
          <p:cNvGrpSpPr/>
          <p:nvPr/>
        </p:nvGrpSpPr>
        <p:grpSpPr>
          <a:xfrm>
            <a:off x="2332872" y="1652832"/>
            <a:ext cx="7526256" cy="4319047"/>
            <a:chOff x="-1" y="-126217"/>
            <a:chExt cx="7526255" cy="4319046"/>
          </a:xfrm>
        </p:grpSpPr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26217"/>
              <a:ext cx="7526255" cy="4319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переменную"/>
            <p:cNvSpPr txBox="1"/>
            <p:nvPr/>
          </p:nvSpPr>
          <p:spPr>
            <a:xfrm>
              <a:off x="3385220" y="-10461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 dirty="0" err="1"/>
                <a:t>переменную</a:t>
              </a:r>
              <a:endParaRPr sz="900" dirty="0"/>
            </a:p>
          </p:txBody>
        </p:sp>
        <p:sp>
          <p:nvSpPr>
            <p:cNvPr id="129" name="переменную"/>
            <p:cNvSpPr txBox="1"/>
            <p:nvPr/>
          </p:nvSpPr>
          <p:spPr>
            <a:xfrm>
              <a:off x="2630212" y="29980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 dirty="0" err="1"/>
                <a:t>переменную</a:t>
              </a:r>
              <a:endParaRPr sz="900" dirty="0"/>
            </a:p>
          </p:txBody>
        </p:sp>
        <p:sp>
          <p:nvSpPr>
            <p:cNvPr id="132" name="переменную"/>
            <p:cNvSpPr txBox="1"/>
            <p:nvPr/>
          </p:nvSpPr>
          <p:spPr>
            <a:xfrm>
              <a:off x="2630212" y="548289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35" name="переменную"/>
            <p:cNvSpPr txBox="1"/>
            <p:nvPr/>
          </p:nvSpPr>
          <p:spPr>
            <a:xfrm>
              <a:off x="3385221" y="1599568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38" name="переменную"/>
            <p:cNvSpPr txBox="1"/>
            <p:nvPr/>
          </p:nvSpPr>
          <p:spPr>
            <a:xfrm>
              <a:off x="3385221" y="2469263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41" name="переменную"/>
            <p:cNvSpPr txBox="1"/>
            <p:nvPr/>
          </p:nvSpPr>
          <p:spPr>
            <a:xfrm>
              <a:off x="2630212" y="266040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44" name="переменную"/>
            <p:cNvSpPr txBox="1"/>
            <p:nvPr/>
          </p:nvSpPr>
          <p:spPr>
            <a:xfrm>
              <a:off x="2630212" y="3319843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ru-RU" sz="900" dirty="0"/>
                <a:t>п</a:t>
              </a:r>
              <a:r>
                <a:rPr sz="900" dirty="0" err="1"/>
                <a:t>еременну</a:t>
              </a:r>
              <a:r>
                <a:rPr lang="ru-RU" sz="900" dirty="0"/>
                <a:t>ю</a:t>
              </a:r>
              <a:endParaRPr sz="900" dirty="0"/>
            </a:p>
          </p:txBody>
        </p:sp>
      </p:grpSp>
      <p:sp>
        <p:nvSpPr>
          <p:cNvPr id="147" name="2*A1*A3 + 1/2*PI/A2"/>
          <p:cNvSpPr txBox="1"/>
          <p:nvPr/>
        </p:nvSpPr>
        <p:spPr>
          <a:xfrm>
            <a:off x="4684055" y="120157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sp>
        <p:nvSpPr>
          <p:cNvPr id="148" name="Результат вычисления сохраняется в переменной t0"/>
          <p:cNvSpPr txBox="1"/>
          <p:nvPr/>
        </p:nvSpPr>
        <p:spPr>
          <a:xfrm>
            <a:off x="3516328" y="6228532"/>
            <a:ext cx="5159344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вычисления</a:t>
            </a:r>
            <a:r>
              <a:rPr dirty="0"/>
              <a:t> </a:t>
            </a:r>
            <a:r>
              <a:rPr dirty="0" err="1"/>
              <a:t>сохраняется</a:t>
            </a:r>
            <a:r>
              <a:rPr dirty="0"/>
              <a:t> в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t0</a:t>
            </a:r>
            <a:endParaRPr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57867"/>
            <a:ext cx="10515600" cy="623175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r>
              <a:t>D. Синтаксическое дерево разбора</a:t>
            </a:r>
          </a:p>
        </p:txBody>
      </p:sp>
      <p:sp>
        <p:nvSpPr>
          <p:cNvPr id="484" name="Прямоугольник"/>
          <p:cNvSpPr/>
          <p:nvPr/>
        </p:nvSpPr>
        <p:spPr>
          <a:xfrm rot="5949">
            <a:off x="6775628" y="458592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85" name="&lt;id&gt;"/>
          <p:cNvSpPr txBox="1"/>
          <p:nvPr/>
        </p:nvSpPr>
        <p:spPr>
          <a:xfrm>
            <a:off x="6818882" y="4571832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16" name="2*A1*A3 + 1/2*PI/A2">
            <a:extLst>
              <a:ext uri="{FF2B5EF4-FFF2-40B4-BE49-F238E27FC236}">
                <a16:creationId xmlns:a16="http://schemas.microsoft.com/office/drawing/2014/main" id="{79FE8284-D42E-463B-B3D3-326DAB2DF9DA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7" name="Таблица">
            <a:extLst>
              <a:ext uri="{FF2B5EF4-FFF2-40B4-BE49-F238E27FC236}">
                <a16:creationId xmlns:a16="http://schemas.microsoft.com/office/drawing/2014/main" id="{295F2380-5564-4FE6-9BD6-B8F8B8BB1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18" name="Информационная таблица">
            <a:extLst>
              <a:ext uri="{FF2B5EF4-FFF2-40B4-BE49-F238E27FC236}">
                <a16:creationId xmlns:a16="http://schemas.microsoft.com/office/drawing/2014/main" id="{4A2AC836-7CF5-42E8-AA68-CEFB55B078DE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9" name="0">
            <a:extLst>
              <a:ext uri="{FF2B5EF4-FFF2-40B4-BE49-F238E27FC236}">
                <a16:creationId xmlns:a16="http://schemas.microsoft.com/office/drawing/2014/main" id="{6A383814-57D4-4BCD-9D2E-2E1C10A301B6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0" name="0">
            <a:extLst>
              <a:ext uri="{FF2B5EF4-FFF2-40B4-BE49-F238E27FC236}">
                <a16:creationId xmlns:a16="http://schemas.microsoft.com/office/drawing/2014/main" id="{DF0EE434-4CA4-4270-A17F-96C3CD7FDDE4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A905EEEA-D3F4-4B2A-9D72-1B5588270AAF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98067B16-69F4-45BF-9619-C15C91603601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C326D680-FF06-4887-97DB-4B948E82B8E0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1FC18BB3-A1DB-475A-B52B-C00E8B8B13C6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19EAE0-6227-40DE-9D18-0ABE3A6D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" y="1446268"/>
            <a:ext cx="8420100" cy="4752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Семантический анализ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Семантический анализ</a:t>
            </a:r>
          </a:p>
        </p:txBody>
      </p:sp>
      <p:sp>
        <p:nvSpPr>
          <p:cNvPr id="498" name="Метод обхода дерева:…"/>
          <p:cNvSpPr txBox="1">
            <a:spLocks noGrp="1"/>
          </p:cNvSpPr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обхода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: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dirty="0" err="1"/>
              <a:t>Дерево</a:t>
            </a:r>
            <a:r>
              <a:rPr dirty="0"/>
              <a:t> </a:t>
            </a:r>
            <a:r>
              <a:rPr dirty="0" err="1"/>
              <a:t>обходится</a:t>
            </a:r>
            <a:r>
              <a:rPr dirty="0"/>
              <a:t> в </a:t>
            </a:r>
            <a:r>
              <a:rPr dirty="0" err="1"/>
              <a:t>глубину</a:t>
            </a:r>
            <a:r>
              <a:rPr dirty="0"/>
              <a:t>,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сначала</a:t>
            </a:r>
            <a:r>
              <a:rPr dirty="0"/>
              <a:t> </a:t>
            </a:r>
            <a:r>
              <a:rPr dirty="0" err="1"/>
              <a:t>обходятся</a:t>
            </a:r>
            <a:r>
              <a:rPr dirty="0"/>
              <a:t> </a:t>
            </a:r>
            <a:r>
              <a:rPr dirty="0" err="1"/>
              <a:t>левые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затем</a:t>
            </a:r>
            <a:r>
              <a:rPr dirty="0"/>
              <a:t> </a:t>
            </a:r>
            <a:r>
              <a:rPr dirty="0" err="1"/>
              <a:t>правые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Правила</a:t>
            </a:r>
            <a:r>
              <a:rPr dirty="0"/>
              <a:t> </a:t>
            </a:r>
            <a:r>
              <a:rPr dirty="0" err="1"/>
              <a:t>генерации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обработке</a:t>
            </a:r>
            <a:r>
              <a:rPr dirty="0"/>
              <a:t> </a:t>
            </a:r>
            <a:r>
              <a:rPr dirty="0" err="1"/>
              <a:t>вершин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новой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 &lt;expr&gt; </a:t>
            </a:r>
            <a:r>
              <a:rPr dirty="0" err="1"/>
              <a:t>объявляется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-&gt;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endParaRPr b="1" i="1" dirty="0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эта</a:t>
            </a:r>
            <a:r>
              <a:rPr dirty="0"/>
              <a:t> </a:t>
            </a:r>
            <a:r>
              <a:rPr dirty="0" err="1"/>
              <a:t>вершина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единственного</a:t>
            </a:r>
            <a:r>
              <a:rPr dirty="0"/>
              <a:t> </a:t>
            </a:r>
            <a:r>
              <a:rPr dirty="0" err="1"/>
              <a:t>потомка</a:t>
            </a:r>
            <a:r>
              <a:rPr dirty="0"/>
              <a:t> - </a:t>
            </a:r>
            <a:r>
              <a:rPr dirty="0" err="1"/>
              <a:t>константу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соответствующее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информационной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 -&gt; 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mov &lt;const&gt;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</a:t>
            </a:r>
            <a:r>
              <a:rPr sz="1400" b="1" i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endParaRPr sz="1400" dirty="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эта</a:t>
            </a:r>
            <a:r>
              <a:rPr dirty="0"/>
              <a:t> </a:t>
            </a:r>
            <a:r>
              <a:rPr dirty="0" err="1"/>
              <a:t>вершина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единственного</a:t>
            </a:r>
            <a:r>
              <a:rPr dirty="0"/>
              <a:t> </a:t>
            </a:r>
            <a:r>
              <a:rPr dirty="0" err="1"/>
              <a:t>потомка</a:t>
            </a:r>
            <a:r>
              <a:rPr dirty="0"/>
              <a:t> - </a:t>
            </a:r>
            <a:r>
              <a:rPr dirty="0" err="1"/>
              <a:t>переменную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соответствующее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адресу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информационной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 -&gt; 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mov (&lt;var&gt;)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endParaRPr b="1" i="1" dirty="0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возвращаемся</a:t>
            </a:r>
            <a:r>
              <a:rPr dirty="0"/>
              <a:t> в </a:t>
            </a:r>
            <a:r>
              <a:rPr dirty="0" err="1"/>
              <a:t>вершину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tj</a:t>
            </a:r>
            <a:r>
              <a:rPr dirty="0"/>
              <a:t> -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левой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затем</a:t>
            </a:r>
            <a:r>
              <a:rPr dirty="0"/>
              <a:t> к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применяется</a:t>
            </a:r>
            <a:r>
              <a:rPr dirty="0"/>
              <a:t> </a:t>
            </a:r>
            <a:r>
              <a:rPr dirty="0" err="1"/>
              <a:t>арифметическая</a:t>
            </a:r>
            <a:r>
              <a:rPr dirty="0"/>
              <a:t> </a:t>
            </a:r>
            <a:r>
              <a:rPr dirty="0" err="1"/>
              <a:t>операция</a:t>
            </a:r>
            <a:r>
              <a:rPr dirty="0"/>
              <a:t> </a:t>
            </a:r>
            <a:r>
              <a:rPr dirty="0" err="1"/>
              <a:t>соответствующая</a:t>
            </a:r>
            <a:r>
              <a:rPr dirty="0"/>
              <a:t> </a:t>
            </a:r>
            <a:r>
              <a:rPr dirty="0" err="1"/>
              <a:t>значению</a:t>
            </a:r>
            <a:r>
              <a:rPr dirty="0"/>
              <a:t> </a:t>
            </a:r>
            <a:r>
              <a:rPr dirty="0" err="1"/>
              <a:t>листа</a:t>
            </a:r>
            <a:r>
              <a:rPr dirty="0"/>
              <a:t> </a:t>
            </a:r>
            <a:r>
              <a:rPr dirty="0" err="1"/>
              <a:t>центральной</a:t>
            </a:r>
            <a:r>
              <a:rPr dirty="0"/>
              <a:t> </a:t>
            </a:r>
            <a:r>
              <a:rPr dirty="0" err="1"/>
              <a:t>ветки</a:t>
            </a:r>
            <a:r>
              <a:rPr dirty="0"/>
              <a:t> с </a:t>
            </a:r>
            <a:r>
              <a:rPr dirty="0" err="1"/>
              <a:t>участием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tk</a:t>
            </a:r>
            <a:r>
              <a:rPr dirty="0"/>
              <a:t> -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. </a:t>
            </a:r>
            <a:endParaRPr lang="en-US" dirty="0"/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lang="en-US" dirty="0"/>
              <a:t>-&gt; mov </a:t>
            </a:r>
            <a:r>
              <a:rPr lang="en-US" dirty="0" err="1"/>
              <a:t>tj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dirty="0"/>
              <a:t>     add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sub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</a:t>
            </a:r>
            <a:r>
              <a:rPr dirty="0" err="1"/>
              <a:t>mul</a:t>
            </a:r>
            <a:r>
              <a:rPr dirty="0"/>
              <a:t>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div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    (‘+’, ‘-‘, ‘*’, ‘/‘ </a:t>
            </a:r>
            <a:r>
              <a:rPr dirty="0" err="1"/>
              <a:t>соответственно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02" name="Линия"/>
          <p:cNvSpPr/>
          <p:nvPr/>
        </p:nvSpPr>
        <p:spPr>
          <a:xfrm flipH="1">
            <a:off x="2706090" y="1900251"/>
            <a:ext cx="1389217" cy="69511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3" name="Линия"/>
          <p:cNvSpPr/>
          <p:nvPr/>
        </p:nvSpPr>
        <p:spPr>
          <a:xfrm>
            <a:off x="4483067" y="1208018"/>
            <a:ext cx="5" cy="42312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4" name="Линия"/>
          <p:cNvSpPr/>
          <p:nvPr/>
        </p:nvSpPr>
        <p:spPr>
          <a:xfrm flipH="1">
            <a:off x="1741157" y="2960964"/>
            <a:ext cx="693643" cy="3776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5" name="Линия"/>
          <p:cNvSpPr/>
          <p:nvPr/>
        </p:nvSpPr>
        <p:spPr>
          <a:xfrm flipH="1">
            <a:off x="965166" y="3633868"/>
            <a:ext cx="562771" cy="32137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6" name="Линия"/>
          <p:cNvSpPr/>
          <p:nvPr/>
        </p:nvSpPr>
        <p:spPr>
          <a:xfrm flipV="1">
            <a:off x="1068720" y="3746979"/>
            <a:ext cx="725028" cy="26688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7" name="Линия"/>
          <p:cNvSpPr/>
          <p:nvPr/>
        </p:nvSpPr>
        <p:spPr>
          <a:xfrm>
            <a:off x="1785271" y="3725247"/>
            <a:ext cx="477384" cy="29743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8" name="Линия"/>
          <p:cNvSpPr/>
          <p:nvPr/>
        </p:nvSpPr>
        <p:spPr>
          <a:xfrm flipH="1">
            <a:off x="774667" y="4157321"/>
            <a:ext cx="85862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9" name="Линия"/>
          <p:cNvSpPr/>
          <p:nvPr/>
        </p:nvSpPr>
        <p:spPr>
          <a:xfrm flipH="1">
            <a:off x="1039363" y="4001411"/>
            <a:ext cx="59475" cy="625405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0" name="Линия"/>
          <p:cNvSpPr/>
          <p:nvPr/>
        </p:nvSpPr>
        <p:spPr>
          <a:xfrm>
            <a:off x="2288245" y="4057324"/>
            <a:ext cx="5" cy="5135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1" name="1. decl t0"/>
          <p:cNvSpPr txBox="1"/>
          <p:nvPr/>
        </p:nvSpPr>
        <p:spPr>
          <a:xfrm>
            <a:off x="3790646" y="1484081"/>
            <a:ext cx="656593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1. decl t0 </a:t>
            </a:r>
          </a:p>
        </p:txBody>
      </p:sp>
      <p:sp>
        <p:nvSpPr>
          <p:cNvPr id="512" name="2. decl t1"/>
          <p:cNvSpPr txBox="1"/>
          <p:nvPr/>
        </p:nvSpPr>
        <p:spPr>
          <a:xfrm>
            <a:off x="2088843" y="2538178"/>
            <a:ext cx="656594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2. decl t1 </a:t>
            </a:r>
          </a:p>
        </p:txBody>
      </p:sp>
      <p:sp>
        <p:nvSpPr>
          <p:cNvPr id="513" name="3. decl t2"/>
          <p:cNvSpPr txBox="1"/>
          <p:nvPr/>
        </p:nvSpPr>
        <p:spPr>
          <a:xfrm>
            <a:off x="1102934" y="3249378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3. decl t2</a:t>
            </a:r>
          </a:p>
        </p:txBody>
      </p:sp>
      <p:sp>
        <p:nvSpPr>
          <p:cNvPr id="514" name="4. decl t3"/>
          <p:cNvSpPr txBox="1"/>
          <p:nvPr/>
        </p:nvSpPr>
        <p:spPr>
          <a:xfrm>
            <a:off x="340934" y="38852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4. decl t3</a:t>
            </a:r>
          </a:p>
        </p:txBody>
      </p:sp>
      <p:sp>
        <p:nvSpPr>
          <p:cNvPr id="515" name="5. mov 2 t3"/>
          <p:cNvSpPr txBox="1"/>
          <p:nvPr/>
        </p:nvSpPr>
        <p:spPr>
          <a:xfrm>
            <a:off x="-14669" y="4450019"/>
            <a:ext cx="77596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5. mov 2, t3</a:t>
            </a:r>
          </a:p>
        </p:txBody>
      </p:sp>
      <p:sp>
        <p:nvSpPr>
          <p:cNvPr id="516" name="6. decl t4"/>
          <p:cNvSpPr txBox="1"/>
          <p:nvPr/>
        </p:nvSpPr>
        <p:spPr>
          <a:xfrm>
            <a:off x="2219343" y="37963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6. decl t4</a:t>
            </a:r>
          </a:p>
        </p:txBody>
      </p:sp>
      <p:sp>
        <p:nvSpPr>
          <p:cNvPr id="517" name="7. mov (A1) t4"/>
          <p:cNvSpPr txBox="1"/>
          <p:nvPr/>
        </p:nvSpPr>
        <p:spPr>
          <a:xfrm>
            <a:off x="2207834" y="5066365"/>
            <a:ext cx="94151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7. mov (A1), t4</a:t>
            </a:r>
          </a:p>
        </p:txBody>
      </p:sp>
      <p:sp>
        <p:nvSpPr>
          <p:cNvPr id="518" name="Линия"/>
          <p:cNvSpPr/>
          <p:nvPr/>
        </p:nvSpPr>
        <p:spPr>
          <a:xfrm>
            <a:off x="2830064" y="3777965"/>
            <a:ext cx="5" cy="72785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9" name="Линия"/>
          <p:cNvSpPr/>
          <p:nvPr/>
        </p:nvSpPr>
        <p:spPr>
          <a:xfrm flipH="1" flipV="1">
            <a:off x="2102629" y="3619379"/>
            <a:ext cx="717356" cy="17848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0" name="8. mov t3 t2…"/>
          <p:cNvSpPr txBox="1"/>
          <p:nvPr/>
        </p:nvSpPr>
        <p:spPr>
          <a:xfrm>
            <a:off x="2226797" y="3288407"/>
            <a:ext cx="822759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8. mov t3, t2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9. mul t4, t2</a:t>
            </a:r>
          </a:p>
        </p:txBody>
      </p:sp>
      <p:sp>
        <p:nvSpPr>
          <p:cNvPr id="523" name="1.   decl t0…"/>
          <p:cNvSpPr txBox="1"/>
          <p:nvPr/>
        </p:nvSpPr>
        <p:spPr>
          <a:xfrm>
            <a:off x="9123046" y="643874"/>
            <a:ext cx="1577758" cy="266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076DB-7C89-4F40-B706-6729B27C0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49" y="4694374"/>
            <a:ext cx="466725" cy="180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486A09-9ACB-449E-B68D-65CC94652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80" y="4899274"/>
            <a:ext cx="228600" cy="171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551094-47F3-402F-A697-BB7CDCEB6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660" y="4812787"/>
            <a:ext cx="276225" cy="2095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258087-10FE-49EB-9A96-F3AFF9187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891" y="6031611"/>
            <a:ext cx="209550" cy="1714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5767F85-0AC4-47EA-BAEC-F676CFFD9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3056" y="6059043"/>
            <a:ext cx="304800" cy="2000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7C6E99B-35B0-4121-861E-80E0B43A72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3098" y="4884493"/>
            <a:ext cx="352425" cy="2190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63288C7-B756-4869-A265-97619F61AC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8414" y="4279324"/>
            <a:ext cx="323850" cy="20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pic>
        <p:nvPicPr>
          <p:cNvPr id="526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Линия"/>
          <p:cNvSpPr/>
          <p:nvPr/>
        </p:nvSpPr>
        <p:spPr>
          <a:xfrm flipV="1">
            <a:off x="2120076" y="3079799"/>
            <a:ext cx="738370" cy="34151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8" name="Линия"/>
          <p:cNvSpPr/>
          <p:nvPr/>
        </p:nvSpPr>
        <p:spPr>
          <a:xfrm>
            <a:off x="2832298" y="3076249"/>
            <a:ext cx="1074445" cy="72185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9" name="10. decl t5"/>
          <p:cNvSpPr txBox="1"/>
          <p:nvPr/>
        </p:nvSpPr>
        <p:spPr>
          <a:xfrm>
            <a:off x="3930346" y="35922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10. decl t5</a:t>
            </a:r>
          </a:p>
        </p:txBody>
      </p:sp>
      <p:sp>
        <p:nvSpPr>
          <p:cNvPr id="530" name="Линия"/>
          <p:cNvSpPr/>
          <p:nvPr/>
        </p:nvSpPr>
        <p:spPr>
          <a:xfrm flipH="1">
            <a:off x="3813373" y="3870147"/>
            <a:ext cx="2981" cy="96608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1" name="11. mov (A3) t5"/>
          <p:cNvSpPr txBox="1"/>
          <p:nvPr/>
        </p:nvSpPr>
        <p:spPr>
          <a:xfrm>
            <a:off x="3828746" y="4773381"/>
            <a:ext cx="104390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11. mov (A3), t5 </a:t>
            </a:r>
          </a:p>
        </p:txBody>
      </p:sp>
      <p:sp>
        <p:nvSpPr>
          <p:cNvPr id="532" name="Линия"/>
          <p:cNvSpPr/>
          <p:nvPr/>
        </p:nvSpPr>
        <p:spPr>
          <a:xfrm flipH="1" flipV="1">
            <a:off x="4631580" y="3655471"/>
            <a:ext cx="167189" cy="121391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3" name="Линия"/>
          <p:cNvSpPr/>
          <p:nvPr/>
        </p:nvSpPr>
        <p:spPr>
          <a:xfrm flipH="1" flipV="1">
            <a:off x="3040805" y="2976964"/>
            <a:ext cx="1592864" cy="69861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4" name="12. mov t2 t1…"/>
          <p:cNvSpPr txBox="1"/>
          <p:nvPr/>
        </p:nvSpPr>
        <p:spPr>
          <a:xfrm>
            <a:off x="3037676" y="2561501"/>
            <a:ext cx="894451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13. mul t5, t1 </a:t>
            </a:r>
          </a:p>
        </p:txBody>
      </p:sp>
      <p:sp>
        <p:nvSpPr>
          <p:cNvPr id="535" name="Линия"/>
          <p:cNvSpPr/>
          <p:nvPr/>
        </p:nvSpPr>
        <p:spPr>
          <a:xfrm flipV="1">
            <a:off x="2792164" y="1981948"/>
            <a:ext cx="1676153" cy="652234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6" name="Линия"/>
          <p:cNvSpPr/>
          <p:nvPr/>
        </p:nvSpPr>
        <p:spPr>
          <a:xfrm>
            <a:off x="4456955" y="1981816"/>
            <a:ext cx="2424613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7" name="14. decl t6"/>
          <p:cNvSpPr txBox="1"/>
          <p:nvPr/>
        </p:nvSpPr>
        <p:spPr>
          <a:xfrm>
            <a:off x="6292546" y="2855678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14. decl t6</a:t>
            </a:r>
          </a:p>
        </p:txBody>
      </p:sp>
      <p:sp>
        <p:nvSpPr>
          <p:cNvPr id="538" name="Линия"/>
          <p:cNvSpPr/>
          <p:nvPr/>
        </p:nvSpPr>
        <p:spPr>
          <a:xfrm flipH="1">
            <a:off x="6318560" y="3117644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9" name="15. decl t7"/>
          <p:cNvSpPr txBox="1"/>
          <p:nvPr/>
        </p:nvSpPr>
        <p:spPr>
          <a:xfrm>
            <a:off x="5644846" y="34906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15. decl t7</a:t>
            </a:r>
          </a:p>
        </p:txBody>
      </p:sp>
      <p:sp>
        <p:nvSpPr>
          <p:cNvPr id="540" name="Линия"/>
          <p:cNvSpPr/>
          <p:nvPr/>
        </p:nvSpPr>
        <p:spPr>
          <a:xfrm flipH="1">
            <a:off x="5555636" y="4014523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1" name="16. decl t8"/>
          <p:cNvSpPr txBox="1"/>
          <p:nvPr/>
        </p:nvSpPr>
        <p:spPr>
          <a:xfrm>
            <a:off x="4835580" y="43923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16. decl t8</a:t>
            </a:r>
          </a:p>
        </p:txBody>
      </p:sp>
      <p:sp>
        <p:nvSpPr>
          <p:cNvPr id="542" name="Линия"/>
          <p:cNvSpPr/>
          <p:nvPr/>
        </p:nvSpPr>
        <p:spPr>
          <a:xfrm flipH="1">
            <a:off x="4640095" y="4892759"/>
            <a:ext cx="737498" cy="35876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3" name="17. decl t9"/>
          <p:cNvSpPr txBox="1"/>
          <p:nvPr/>
        </p:nvSpPr>
        <p:spPr>
          <a:xfrm>
            <a:off x="3730680" y="53321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17. decl t9</a:t>
            </a:r>
          </a:p>
        </p:txBody>
      </p:sp>
      <p:sp>
        <p:nvSpPr>
          <p:cNvPr id="544" name="Линия"/>
          <p:cNvSpPr/>
          <p:nvPr/>
        </p:nvSpPr>
        <p:spPr>
          <a:xfrm flipH="1">
            <a:off x="4401684" y="5540607"/>
            <a:ext cx="14143" cy="38907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5" name="18. mov 1 t9"/>
          <p:cNvSpPr txBox="1"/>
          <p:nvPr/>
        </p:nvSpPr>
        <p:spPr>
          <a:xfrm>
            <a:off x="3672632" y="5951027"/>
            <a:ext cx="84677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18. mov 1, t9</a:t>
            </a:r>
          </a:p>
        </p:txBody>
      </p:sp>
      <p:sp>
        <p:nvSpPr>
          <p:cNvPr id="546" name="Линия"/>
          <p:cNvSpPr/>
          <p:nvPr/>
        </p:nvSpPr>
        <p:spPr>
          <a:xfrm flipV="1">
            <a:off x="4913064" y="4866735"/>
            <a:ext cx="683771" cy="115834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7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8" name="19. decl t10"/>
          <p:cNvSpPr txBox="1"/>
          <p:nvPr/>
        </p:nvSpPr>
        <p:spPr>
          <a:xfrm>
            <a:off x="6257144" y="5125527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19. decl t10</a:t>
            </a:r>
          </a:p>
        </p:txBody>
      </p:sp>
      <p:sp>
        <p:nvSpPr>
          <p:cNvPr id="549" name="Линия"/>
          <p:cNvSpPr/>
          <p:nvPr/>
        </p:nvSpPr>
        <p:spPr>
          <a:xfrm>
            <a:off x="5992755" y="5381764"/>
            <a:ext cx="5" cy="89332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0" name="20. mov 2 t10"/>
          <p:cNvSpPr txBox="1"/>
          <p:nvPr/>
        </p:nvSpPr>
        <p:spPr>
          <a:xfrm>
            <a:off x="5914244" y="6368460"/>
            <a:ext cx="91757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20. mov 2, t10</a:t>
            </a:r>
          </a:p>
        </p:txBody>
      </p:sp>
      <p:sp>
        <p:nvSpPr>
          <p:cNvPr id="55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53" name="1.   decl t0…"/>
          <p:cNvSpPr txBox="1"/>
          <p:nvPr/>
        </p:nvSpPr>
        <p:spPr>
          <a:xfrm>
            <a:off x="9123046" y="643873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dirty="0" err="1"/>
              <a:t>decl</a:t>
            </a:r>
            <a:r>
              <a:rPr dirty="0"/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2912C-1A36-4D8D-A863-0F7B6E99B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5" y="4885166"/>
            <a:ext cx="285750" cy="209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41BAB-0FB4-4115-A1F3-871A61841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62" y="4832905"/>
            <a:ext cx="200025" cy="18097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B423029-11B1-4909-B1F4-FA0EE956C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891" y="6031611"/>
            <a:ext cx="209550" cy="17145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8370CC9-D61A-4B2D-89F3-683A9B3D8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056" y="6059043"/>
            <a:ext cx="304800" cy="20002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AFDF8E9-A069-4BA3-8966-B53100688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98" y="4893637"/>
            <a:ext cx="352425" cy="21907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4D65BCB-4566-4158-9760-177641357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8414" y="4279324"/>
            <a:ext cx="323850" cy="20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57" name="Линия"/>
          <p:cNvSpPr/>
          <p:nvPr/>
        </p:nvSpPr>
        <p:spPr>
          <a:xfrm flipV="1">
            <a:off x="6225587" y="5202740"/>
            <a:ext cx="5" cy="772069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8" name="Линия"/>
          <p:cNvSpPr/>
          <p:nvPr/>
        </p:nvSpPr>
        <p:spPr>
          <a:xfrm flipH="1" flipV="1">
            <a:off x="5233106" y="4356538"/>
            <a:ext cx="995959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9" name="21. mov t9 t8…"/>
          <p:cNvSpPr txBox="1"/>
          <p:nvPr/>
        </p:nvSpPr>
        <p:spPr>
          <a:xfrm>
            <a:off x="4310050" y="4143380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</p:txBody>
      </p:sp>
      <p:sp>
        <p:nvSpPr>
          <p:cNvPr id="560" name="Линия"/>
          <p:cNvSpPr/>
          <p:nvPr/>
        </p:nvSpPr>
        <p:spPr>
          <a:xfrm flipV="1">
            <a:off x="5327641" y="3804187"/>
            <a:ext cx="815100" cy="53952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1" name="Линия"/>
          <p:cNvSpPr/>
          <p:nvPr/>
        </p:nvSpPr>
        <p:spPr>
          <a:xfrm>
            <a:off x="6170721" y="3849494"/>
            <a:ext cx="444304" cy="20998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2" name="23. decl t11"/>
          <p:cNvSpPr txBox="1"/>
          <p:nvPr/>
        </p:nvSpPr>
        <p:spPr>
          <a:xfrm>
            <a:off x="6442840" y="3772539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23. decl t11</a:t>
            </a:r>
          </a:p>
        </p:txBody>
      </p:sp>
      <p:sp>
        <p:nvSpPr>
          <p:cNvPr id="563" name="Линия"/>
          <p:cNvSpPr/>
          <p:nvPr/>
        </p:nvSpPr>
        <p:spPr>
          <a:xfrm>
            <a:off x="6646354" y="4305951"/>
            <a:ext cx="203994" cy="81224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4" name="24. mov (PI) t11"/>
          <p:cNvSpPr txBox="1"/>
          <p:nvPr/>
        </p:nvSpPr>
        <p:spPr>
          <a:xfrm>
            <a:off x="6861940" y="5004439"/>
            <a:ext cx="103885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24. mov (PI), t11</a:t>
            </a:r>
          </a:p>
        </p:txBody>
      </p:sp>
      <p:sp>
        <p:nvSpPr>
          <p:cNvPr id="565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6" name="&lt;id&gt;"/>
          <p:cNvSpPr txBox="1"/>
          <p:nvPr/>
        </p:nvSpPr>
        <p:spPr>
          <a:xfrm>
            <a:off x="6897344" y="4520727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&lt;id&gt;</a:t>
            </a:r>
          </a:p>
        </p:txBody>
      </p:sp>
      <p:sp>
        <p:nvSpPr>
          <p:cNvPr id="567" name="Линия"/>
          <p:cNvSpPr/>
          <p:nvPr/>
        </p:nvSpPr>
        <p:spPr>
          <a:xfrm flipH="1" flipV="1">
            <a:off x="7174513" y="3726896"/>
            <a:ext cx="197698" cy="116946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8" name="Линия"/>
          <p:cNvSpPr/>
          <p:nvPr/>
        </p:nvSpPr>
        <p:spPr>
          <a:xfrm flipH="1" flipV="1">
            <a:off x="6345294" y="3705516"/>
            <a:ext cx="848970" cy="4784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9" name="25. mov t8 t7…"/>
          <p:cNvSpPr txBox="1"/>
          <p:nvPr/>
        </p:nvSpPr>
        <p:spPr>
          <a:xfrm>
            <a:off x="4881552" y="3500437"/>
            <a:ext cx="933673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</p:txBody>
      </p:sp>
      <p:sp>
        <p:nvSpPr>
          <p:cNvPr id="570" name="Линия"/>
          <p:cNvSpPr/>
          <p:nvPr/>
        </p:nvSpPr>
        <p:spPr>
          <a:xfrm flipV="1">
            <a:off x="6292855" y="3013168"/>
            <a:ext cx="642992" cy="51704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1" name="Линия"/>
          <p:cNvSpPr/>
          <p:nvPr/>
        </p:nvSpPr>
        <p:spPr>
          <a:xfrm>
            <a:off x="6931824" y="3005689"/>
            <a:ext cx="1011342" cy="33187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2" name="27. decl t12"/>
          <p:cNvSpPr txBox="1"/>
          <p:nvPr/>
        </p:nvSpPr>
        <p:spPr>
          <a:xfrm>
            <a:off x="7700140" y="3062694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27. decl t12</a:t>
            </a:r>
          </a:p>
        </p:txBody>
      </p:sp>
      <p:sp>
        <p:nvSpPr>
          <p:cNvPr id="573" name="28. mov (A2)  t12"/>
          <p:cNvSpPr txBox="1"/>
          <p:nvPr/>
        </p:nvSpPr>
        <p:spPr>
          <a:xfrm>
            <a:off x="7666945" y="4413315"/>
            <a:ext cx="1114711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28. mov (A2),  t12</a:t>
            </a:r>
          </a:p>
        </p:txBody>
      </p:sp>
      <p:sp>
        <p:nvSpPr>
          <p:cNvPr id="574" name="Линия"/>
          <p:cNvSpPr/>
          <p:nvPr/>
        </p:nvSpPr>
        <p:spPr>
          <a:xfrm>
            <a:off x="7983956" y="3628630"/>
            <a:ext cx="189376" cy="64704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5" name="Линия"/>
          <p:cNvSpPr/>
          <p:nvPr/>
        </p:nvSpPr>
        <p:spPr>
          <a:xfrm flipV="1">
            <a:off x="8655212" y="3057488"/>
            <a:ext cx="5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Линия"/>
          <p:cNvSpPr/>
          <p:nvPr/>
        </p:nvSpPr>
        <p:spPr>
          <a:xfrm flipH="1" flipV="1">
            <a:off x="7150851" y="2835020"/>
            <a:ext cx="1503913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7" name="29. mov t7 t6…"/>
          <p:cNvSpPr txBox="1"/>
          <p:nvPr/>
        </p:nvSpPr>
        <p:spPr>
          <a:xfrm>
            <a:off x="7134548" y="2306964"/>
            <a:ext cx="893565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</p:txBody>
      </p:sp>
      <p:sp>
        <p:nvSpPr>
          <p:cNvPr id="578" name="Линия"/>
          <p:cNvSpPr/>
          <p:nvPr/>
        </p:nvSpPr>
        <p:spPr>
          <a:xfrm flipH="1" flipV="1">
            <a:off x="4397681" y="1797092"/>
            <a:ext cx="2669585" cy="87676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31. mov t1 t0…"/>
          <p:cNvSpPr txBox="1"/>
          <p:nvPr/>
        </p:nvSpPr>
        <p:spPr>
          <a:xfrm>
            <a:off x="4423540" y="1354461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80" name="1.   decl t0…"/>
          <p:cNvSpPr txBox="1"/>
          <p:nvPr/>
        </p:nvSpPr>
        <p:spPr>
          <a:xfrm>
            <a:off x="8882081" y="682909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dirty="0" err="1"/>
              <a:t>decl</a:t>
            </a:r>
            <a:r>
              <a:rPr dirty="0"/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  <p:sp>
        <p:nvSpPr>
          <p:cNvPr id="581" name="21. mov t9 t8…"/>
          <p:cNvSpPr txBox="1"/>
          <p:nvPr/>
        </p:nvSpPr>
        <p:spPr>
          <a:xfrm>
            <a:off x="10453716" y="1357295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99BE64B-3FAD-49F0-8560-241D1E320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4" y="4772961"/>
            <a:ext cx="285750" cy="20955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09A0215-755C-4E4A-9654-4EAADDB0D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478" y="4723177"/>
            <a:ext cx="200025" cy="18097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5965B79-D6EA-4371-918E-864B56AC2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563" y="5921883"/>
            <a:ext cx="209550" cy="17145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E622CBD-12A2-4AB7-93EB-DCEB3B8FA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584" y="5949315"/>
            <a:ext cx="304800" cy="20002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813CF9B-0EB0-4E0A-8003-78D35EC88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770" y="4774765"/>
            <a:ext cx="352425" cy="21907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160F0A2-08E5-4487-851C-CE1A78E46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0086" y="4160452"/>
            <a:ext cx="323850" cy="20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Заголовок 2"/>
          <p:cNvSpPr txBox="1">
            <a:spLocks noGrp="1"/>
          </p:cNvSpPr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00"/>
            </a:lvl1pPr>
          </a:lstStyle>
          <a:p>
            <a:r>
              <a:rPr dirty="0"/>
              <a:t>F. </a:t>
            </a:r>
            <a:r>
              <a:rPr dirty="0" err="1"/>
              <a:t>Оптимизация</a:t>
            </a:r>
            <a:r>
              <a:rPr dirty="0"/>
              <a:t> </a:t>
            </a:r>
            <a:r>
              <a:rPr dirty="0" err="1"/>
              <a:t>сгенерированного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: </a:t>
            </a:r>
            <a:r>
              <a:rPr dirty="0" err="1"/>
              <a:t>уменьшение</a:t>
            </a:r>
            <a:r>
              <a:rPr dirty="0"/>
              <a:t> </a:t>
            </a:r>
            <a:r>
              <a:rPr dirty="0" err="1"/>
              <a:t>числа</a:t>
            </a:r>
            <a:r>
              <a:rPr dirty="0"/>
              <a:t> </a:t>
            </a:r>
            <a:r>
              <a:rPr dirty="0" err="1"/>
              <a:t>используемых</a:t>
            </a:r>
            <a:r>
              <a:rPr dirty="0"/>
              <a:t> </a:t>
            </a:r>
            <a:r>
              <a:rPr lang="ru-RU" dirty="0"/>
              <a:t>переменных</a:t>
            </a:r>
            <a:endParaRPr dirty="0"/>
          </a:p>
        </p:txBody>
      </p:sp>
      <p:sp>
        <p:nvSpPr>
          <p:cNvPr id="584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571610"/>
            <a:ext cx="11287206" cy="5072103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Рассмотрим</a:t>
            </a:r>
            <a:r>
              <a:rPr dirty="0"/>
              <a:t> </a:t>
            </a:r>
            <a:r>
              <a:rPr dirty="0" err="1"/>
              <a:t>инструкцию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j:</a:t>
            </a:r>
            <a:endParaRPr lang="ru-RU" dirty="0"/>
          </a:p>
          <a:p>
            <a:pPr marL="0" indent="358140" defTabSz="905255">
              <a:spcBef>
                <a:spcPts val="90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П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tj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соответствует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а </a:t>
            </a:r>
            <a:r>
              <a:rPr b="1" dirty="0" err="1"/>
              <a:t>ti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–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левой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дочерней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Инструкция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выполняется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когда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алгоритм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обхода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выходит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вершины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значит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ti</a:t>
            </a:r>
            <a:r>
              <a:rPr b="1" dirty="0"/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больше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в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коде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используется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и е</a:t>
            </a:r>
            <a:r>
              <a:rPr lang="ru-RU" dirty="0">
                <a:latin typeface="+mn-lt"/>
                <a:ea typeface="+mn-ea"/>
                <a:cs typeface="+mn-cs"/>
                <a:sym typeface="Calibri"/>
              </a:rPr>
              <a:t>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можно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ru-RU" dirty="0">
                <a:latin typeface="+mn-lt"/>
                <a:ea typeface="+mn-ea"/>
                <a:cs typeface="+mn-cs"/>
                <a:sym typeface="Calibri"/>
              </a:rPr>
              <a:t>использовать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повторно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</a:t>
            </a:r>
            <a:endParaRPr dirty="0">
              <a:latin typeface="+mn-lt"/>
              <a:ea typeface="+mn-ea"/>
              <a:cs typeface="+mn-cs"/>
            </a:endParaRPr>
          </a:p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Принцип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</a:t>
            </a:r>
            <a:r>
              <a:rPr dirty="0"/>
              <a:t>;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Ниже</a:t>
            </a:r>
            <a:r>
              <a:rPr dirty="0"/>
              <a:t>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первую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Удаляем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Заменяем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– </a:t>
            </a:r>
            <a:r>
              <a:rPr dirty="0" err="1"/>
              <a:t>число</a:t>
            </a:r>
            <a:r>
              <a:rPr dirty="0"/>
              <a:t> </a:t>
            </a:r>
            <a:r>
              <a:rPr lang="ru-RU" dirty="0"/>
              <a:t>переменных</a:t>
            </a:r>
            <a:r>
              <a:rPr dirty="0"/>
              <a:t> </a:t>
            </a:r>
            <a:r>
              <a:rPr dirty="0" err="1"/>
              <a:t>уменьшено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1;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500040"/>
            <a:ext cx="10515601" cy="7858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Безопасное изменение кода</a:t>
            </a:r>
          </a:p>
        </p:txBody>
      </p:sp>
      <p:sp>
        <p:nvSpPr>
          <p:cNvPr id="587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785926"/>
            <a:ext cx="11287206" cy="4857787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rPr dirty="0" err="1"/>
              <a:t>Покажем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и </a:t>
            </a:r>
            <a:r>
              <a:rPr dirty="0" err="1"/>
              <a:t>замена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приведет</a:t>
            </a:r>
            <a:r>
              <a:rPr dirty="0"/>
              <a:t> к </a:t>
            </a:r>
            <a:r>
              <a:rPr lang="ru-RU" dirty="0"/>
              <a:t>искажению </a:t>
            </a:r>
            <a:r>
              <a:rPr dirty="0" err="1"/>
              <a:t>результата</a:t>
            </a:r>
            <a:r>
              <a:rPr dirty="0"/>
              <a:t>:</a:t>
            </a:r>
          </a:p>
          <a:p>
            <a:pPr marL="361950" indent="-361950">
              <a:buFontTx/>
              <a:buAutoNum type="arabicParenR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строка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существует</a:t>
            </a:r>
            <a:r>
              <a:rPr dirty="0"/>
              <a:t> в </a:t>
            </a:r>
            <a:r>
              <a:rPr dirty="0" err="1"/>
              <a:t>коде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переменн</a:t>
            </a:r>
            <a:r>
              <a:rPr lang="ru-RU" dirty="0"/>
              <a:t>ой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рано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поздно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присвоено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, </a:t>
            </a:r>
            <a:r>
              <a:rPr dirty="0" err="1"/>
              <a:t>значит</a:t>
            </a:r>
            <a:r>
              <a:rPr dirty="0"/>
              <a:t> в </a:t>
            </a:r>
            <a:r>
              <a:rPr dirty="0" err="1"/>
              <a:t>коде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строка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S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 </a:t>
            </a:r>
            <a:r>
              <a:rPr dirty="0"/>
              <a:t>- </a:t>
            </a:r>
            <a:r>
              <a:rPr lang="ru-RU" dirty="0"/>
              <a:t>числовая константа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.</a:t>
            </a:r>
          </a:p>
          <a:p>
            <a:pPr marL="361950" indent="-361950">
              <a:buFontTx/>
              <a:buAutoNum type="arabicParenR"/>
            </a:pP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удаления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и </a:t>
            </a:r>
            <a:r>
              <a:rPr dirty="0" err="1"/>
              <a:t>замены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, </a:t>
            </a:r>
            <a:r>
              <a:rPr dirty="0" err="1"/>
              <a:t>строка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S</a:t>
            </a:r>
            <a:r>
              <a:rPr dirty="0"/>
              <a:t> </a:t>
            </a:r>
            <a:r>
              <a:rPr dirty="0" err="1"/>
              <a:t>примет</a:t>
            </a:r>
            <a:r>
              <a:rPr dirty="0"/>
              <a:t> </a:t>
            </a:r>
            <a:r>
              <a:rPr dirty="0" err="1"/>
              <a:t>вид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. </a:t>
            </a:r>
            <a:r>
              <a:rPr dirty="0" err="1"/>
              <a:t>Теперь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 </a:t>
            </a:r>
            <a:r>
              <a:rPr dirty="0" err="1"/>
              <a:t>полностью</a:t>
            </a:r>
            <a:r>
              <a:rPr dirty="0"/>
              <a:t> </a:t>
            </a:r>
            <a:r>
              <a:rPr dirty="0" err="1"/>
              <a:t>заменяет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t3, t2</a:t>
            </a:r>
          </a:p>
        </p:txBody>
      </p:sp>
      <p:sp>
        <p:nvSpPr>
          <p:cNvPr id="590" name="1.   decl t0…"/>
          <p:cNvSpPr txBox="1"/>
          <p:nvPr/>
        </p:nvSpPr>
        <p:spPr>
          <a:xfrm>
            <a:off x="666709" y="107154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</a:t>
            </a:r>
            <a:r>
              <a:rPr dirty="0"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strike="sngStrike" dirty="0" err="1">
                <a:solidFill>
                  <a:srgbClr val="FF0000"/>
                </a:solidFill>
              </a:rPr>
              <a:t>decl</a:t>
            </a:r>
            <a:r>
              <a:rPr strike="sngStrike" dirty="0">
                <a:solidFill>
                  <a:srgbClr val="FF0000"/>
                </a:solidFill>
              </a:rPr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</a:t>
            </a:r>
            <a:r>
              <a:rPr dirty="0">
                <a:solidFill>
                  <a:srgbClr val="FF0000"/>
                </a:solidFill>
              </a:rPr>
              <a:t>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t5</a:t>
            </a:r>
            <a:r>
              <a:rPr dirty="0"/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  <p:sp>
        <p:nvSpPr>
          <p:cNvPr id="591" name="21. mov t9 t8…"/>
          <p:cNvSpPr txBox="1"/>
          <p:nvPr/>
        </p:nvSpPr>
        <p:spPr>
          <a:xfrm>
            <a:off x="2595538" y="1142981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2" name="1.   decl t0…"/>
          <p:cNvSpPr txBox="1"/>
          <p:nvPr/>
        </p:nvSpPr>
        <p:spPr>
          <a:xfrm>
            <a:off x="7310446" y="107154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00B0F0"/>
                </a:solidFill>
              </a:rPr>
              <a:t>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00B0F0"/>
                </a:solidFill>
              </a:rPr>
              <a:t>t3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3" name="21. mov t9 t8…"/>
          <p:cNvSpPr txBox="1"/>
          <p:nvPr/>
        </p:nvSpPr>
        <p:spPr>
          <a:xfrm>
            <a:off x="9096395" y="1071546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4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t2, t1</a:t>
            </a:r>
          </a:p>
        </p:txBody>
      </p:sp>
      <p:sp>
        <p:nvSpPr>
          <p:cNvPr id="597" name="1.   decl t0…"/>
          <p:cNvSpPr txBox="1"/>
          <p:nvPr/>
        </p:nvSpPr>
        <p:spPr>
          <a:xfrm>
            <a:off x="7310446" y="1057357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8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 t0</a:t>
            </a:r>
          </a:p>
        </p:txBody>
      </p:sp>
      <p:sp>
        <p:nvSpPr>
          <p:cNvPr id="599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0" name="1.   decl t0…"/>
          <p:cNvSpPr txBox="1"/>
          <p:nvPr/>
        </p:nvSpPr>
        <p:spPr>
          <a:xfrm>
            <a:off x="666709" y="1057357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1" name="21. mov t9 t8…"/>
          <p:cNvSpPr txBox="1"/>
          <p:nvPr/>
        </p:nvSpPr>
        <p:spPr>
          <a:xfrm>
            <a:off x="2452659" y="1225689"/>
            <a:ext cx="1706122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 t0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t9, t8</a:t>
            </a:r>
          </a:p>
        </p:txBody>
      </p:sp>
      <p:sp>
        <p:nvSpPr>
          <p:cNvPr id="604" name="1.   decl t0…"/>
          <p:cNvSpPr txBox="1"/>
          <p:nvPr/>
        </p:nvSpPr>
        <p:spPr>
          <a:xfrm>
            <a:off x="7310446" y="1033310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5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00B0F0"/>
                </a:solidFill>
              </a:rPr>
              <a:t>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06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7" name="1.   decl t0…"/>
          <p:cNvSpPr txBox="1"/>
          <p:nvPr/>
        </p:nvSpPr>
        <p:spPr>
          <a:xfrm>
            <a:off x="738146" y="1033310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8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FF0000"/>
                </a:solidFill>
              </a:rPr>
              <a:t>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B. Описание информационной таблицы</a:t>
            </a:r>
          </a:p>
        </p:txBody>
      </p:sp>
      <p:sp>
        <p:nvSpPr>
          <p:cNvPr id="151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374313" indent="-374313">
              <a:buFontTx/>
              <a:buAutoNum type="arabicPeriod"/>
            </a:pPr>
            <a:r>
              <a:rPr dirty="0" err="1"/>
              <a:t>Таблица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, </a:t>
            </a:r>
            <a:r>
              <a:rPr dirty="0" err="1"/>
              <a:t>типе</a:t>
            </a:r>
            <a:r>
              <a:rPr dirty="0"/>
              <a:t>, и </a:t>
            </a:r>
            <a:r>
              <a:rPr dirty="0" err="1"/>
              <a:t>значении</a:t>
            </a:r>
            <a:r>
              <a:rPr dirty="0"/>
              <a:t> </a:t>
            </a:r>
            <a:r>
              <a:rPr dirty="0" err="1"/>
              <a:t>операндов</a:t>
            </a:r>
            <a:r>
              <a:rPr dirty="0"/>
              <a:t>.</a:t>
            </a:r>
          </a:p>
          <a:p>
            <a:pPr marL="374313" indent="-374313">
              <a:buFontTx/>
              <a:buAutoNum type="arabicPeriod"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</a:t>
            </a:r>
            <a:r>
              <a:rPr dirty="0" err="1"/>
              <a:t>операнды</a:t>
            </a:r>
            <a:r>
              <a:rPr dirty="0"/>
              <a:t> </a:t>
            </a:r>
            <a:r>
              <a:rPr dirty="0" err="1"/>
              <a:t>добавляются</a:t>
            </a:r>
            <a:r>
              <a:rPr dirty="0"/>
              <a:t> в </a:t>
            </a:r>
            <a:r>
              <a:rPr dirty="0" err="1"/>
              <a:t>таблицу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были</a:t>
            </a:r>
            <a:r>
              <a:rPr dirty="0"/>
              <a:t> </a:t>
            </a:r>
            <a:r>
              <a:rPr dirty="0" err="1"/>
              <a:t>добавлены</a:t>
            </a:r>
            <a:r>
              <a:rPr dirty="0"/>
              <a:t> </a:t>
            </a:r>
            <a:r>
              <a:rPr dirty="0" err="1"/>
              <a:t>ранее</a:t>
            </a:r>
            <a:r>
              <a:rPr dirty="0"/>
              <a:t>.</a:t>
            </a:r>
          </a:p>
          <a:p>
            <a:pPr marL="374313" indent="-374313">
              <a:buFontTx/>
              <a:buAutoNum type="arabicPeriod"/>
            </a:pPr>
            <a:r>
              <a:rPr dirty="0" err="1"/>
              <a:t>Структурированная</a:t>
            </a:r>
            <a:r>
              <a:rPr dirty="0"/>
              <a:t> в </a:t>
            </a:r>
            <a:r>
              <a:rPr dirty="0" err="1"/>
              <a:t>таблицах</a:t>
            </a:r>
            <a:r>
              <a:rPr dirty="0"/>
              <a:t> </a:t>
            </a:r>
            <a:r>
              <a:rPr dirty="0" err="1"/>
              <a:t>информация</a:t>
            </a:r>
            <a:r>
              <a:rPr dirty="0"/>
              <a:t> </a:t>
            </a:r>
            <a:r>
              <a:rPr dirty="0" err="1"/>
              <a:t>упрощает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, </a:t>
            </a:r>
            <a:r>
              <a:rPr dirty="0" err="1"/>
              <a:t>сокращает</a:t>
            </a:r>
            <a:r>
              <a:rPr dirty="0"/>
              <a:t> </a:t>
            </a:r>
            <a:r>
              <a:rPr dirty="0" err="1"/>
              <a:t>объем</a:t>
            </a:r>
            <a:r>
              <a:rPr dirty="0"/>
              <a:t> </a:t>
            </a:r>
            <a:r>
              <a:rPr dirty="0" err="1"/>
              <a:t>обрабатываемой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.</a:t>
            </a:r>
          </a:p>
        </p:txBody>
      </p:sp>
      <p:grpSp>
        <p:nvGrpSpPr>
          <p:cNvPr id="4" name="Группа">
            <a:extLst>
              <a:ext uri="{FF2B5EF4-FFF2-40B4-BE49-F238E27FC236}">
                <a16:creationId xmlns:a16="http://schemas.microsoft.com/office/drawing/2014/main" id="{E7E94B03-82EB-42FE-8184-245030D219FE}"/>
              </a:ext>
            </a:extLst>
          </p:cNvPr>
          <p:cNvGrpSpPr/>
          <p:nvPr/>
        </p:nvGrpSpPr>
        <p:grpSpPr>
          <a:xfrm>
            <a:off x="2384742" y="4285761"/>
            <a:ext cx="7422516" cy="2378279"/>
            <a:chOff x="0" y="0"/>
            <a:chExt cx="8352221" cy="2841480"/>
          </a:xfrm>
        </p:grpSpPr>
        <p:pic>
          <p:nvPicPr>
            <p:cNvPr id="5" name="Рисунок 1" descr="Рисунок 1">
              <a:extLst>
                <a:ext uri="{FF2B5EF4-FFF2-40B4-BE49-F238E27FC236}">
                  <a16:creationId xmlns:a16="http://schemas.microsoft.com/office/drawing/2014/main" id="{53C441CE-C2AE-4C40-A986-E87A64C1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8352222" cy="284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Прямоугольник">
              <a:extLst>
                <a:ext uri="{FF2B5EF4-FFF2-40B4-BE49-F238E27FC236}">
                  <a16:creationId xmlns:a16="http://schemas.microsoft.com/office/drawing/2014/main" id="{B6594BAE-4D99-44DD-AF65-E25510B4F0B2}"/>
                </a:ext>
              </a:extLst>
            </p:cNvPr>
            <p:cNvSpPr/>
            <p:nvPr/>
          </p:nvSpPr>
          <p:spPr>
            <a:xfrm>
              <a:off x="5810681" y="1710156"/>
              <a:ext cx="2173292" cy="2592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" name="Адрес">
              <a:extLst>
                <a:ext uri="{FF2B5EF4-FFF2-40B4-BE49-F238E27FC236}">
                  <a16:creationId xmlns:a16="http://schemas.microsoft.com/office/drawing/2014/main" id="{AAFA9F15-8C02-461B-B964-EA304C4959C6}"/>
                </a:ext>
              </a:extLst>
            </p:cNvPr>
            <p:cNvSpPr txBox="1"/>
            <p:nvPr/>
          </p:nvSpPr>
          <p:spPr>
            <a:xfrm>
              <a:off x="6582874" y="1689469"/>
              <a:ext cx="628905" cy="30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Адрес</a:t>
              </a:r>
            </a:p>
          </p:txBody>
        </p:sp>
      </p:grp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t8, t7</a:t>
            </a:r>
          </a:p>
        </p:txBody>
      </p:sp>
      <p:sp>
        <p:nvSpPr>
          <p:cNvPr id="611" name="1.   decl t0…"/>
          <p:cNvSpPr txBox="1"/>
          <p:nvPr/>
        </p:nvSpPr>
        <p:spPr>
          <a:xfrm>
            <a:off x="7310446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2" name="21. mov t9 t8…"/>
          <p:cNvSpPr txBox="1"/>
          <p:nvPr/>
        </p:nvSpPr>
        <p:spPr>
          <a:xfrm>
            <a:off x="9096395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00B0F0"/>
                </a:solidFill>
              </a:rPr>
              <a:t>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13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4" name="1.   decl t0…"/>
          <p:cNvSpPr txBox="1"/>
          <p:nvPr/>
        </p:nvSpPr>
        <p:spPr>
          <a:xfrm>
            <a:off x="750171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5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FF0000"/>
                </a:solidFill>
              </a:rPr>
              <a:t>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Результат оптимизации</a:t>
            </a:r>
          </a:p>
        </p:txBody>
      </p:sp>
      <p:sp>
        <p:nvSpPr>
          <p:cNvPr id="618" name="1.   decl t0…"/>
          <p:cNvSpPr txBox="1"/>
          <p:nvPr/>
        </p:nvSpPr>
        <p:spPr>
          <a:xfrm>
            <a:off x="7420175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9" name="21. mov t9 t8…"/>
          <p:cNvSpPr txBox="1"/>
          <p:nvPr/>
        </p:nvSpPr>
        <p:spPr>
          <a:xfrm>
            <a:off x="9239270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t8,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20" name="1.   decl t0…"/>
          <p:cNvSpPr txBox="1"/>
          <p:nvPr/>
        </p:nvSpPr>
        <p:spPr>
          <a:xfrm>
            <a:off x="738146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21" name="21. mov t9 t8…"/>
          <p:cNvSpPr txBox="1"/>
          <p:nvPr/>
        </p:nvSpPr>
        <p:spPr>
          <a:xfrm>
            <a:off x="2666974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grpSp>
        <p:nvGrpSpPr>
          <p:cNvPr id="624" name="Стрелка вправо 13"/>
          <p:cNvGrpSpPr/>
          <p:nvPr/>
        </p:nvGrpSpPr>
        <p:grpSpPr>
          <a:xfrm>
            <a:off x="4833885" y="2547721"/>
            <a:ext cx="2357461" cy="1744863"/>
            <a:chOff x="0" y="0"/>
            <a:chExt cx="2357459" cy="1744862"/>
          </a:xfrm>
        </p:grpSpPr>
        <p:sp>
          <p:nvSpPr>
            <p:cNvPr id="622" name="Стрелка"/>
            <p:cNvSpPr/>
            <p:nvPr/>
          </p:nvSpPr>
          <p:spPr>
            <a:xfrm>
              <a:off x="0" y="0"/>
              <a:ext cx="2357460" cy="1744863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23" name="Кол-во строк кода и переменных уменьшилось на 4"/>
            <p:cNvSpPr txBox="1"/>
            <p:nvPr/>
          </p:nvSpPr>
          <p:spPr>
            <a:xfrm>
              <a:off x="12698" y="413785"/>
              <a:ext cx="2022645" cy="917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C. </a:t>
            </a:r>
            <a:r>
              <a:rPr dirty="0" err="1"/>
              <a:t>Этап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</a:t>
            </a:r>
            <a:endParaRPr dirty="0"/>
          </a:p>
        </p:txBody>
      </p:sp>
      <p:sp>
        <p:nvSpPr>
          <p:cNvPr id="162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874428"/>
            <a:ext cx="10515600" cy="43334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Задача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r>
              <a:rPr dirty="0"/>
              <a:t> - </a:t>
            </a:r>
            <a:r>
              <a:rPr dirty="0" err="1"/>
              <a:t>находить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.</a:t>
            </a:r>
          </a:p>
          <a:p>
            <a:pPr marL="0" indent="0">
              <a:buSzTx/>
              <a:buNone/>
            </a:pPr>
            <a:r>
              <a:rPr dirty="0"/>
              <a:t>В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выражениях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встречаться</a:t>
            </a:r>
            <a:r>
              <a:rPr dirty="0"/>
              <a:t> </a:t>
            </a:r>
            <a:r>
              <a:rPr dirty="0" err="1"/>
              <a:t>следующие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:</a:t>
            </a:r>
          </a:p>
          <a:p>
            <a:r>
              <a:rPr dirty="0" err="1"/>
              <a:t>арифметические</a:t>
            </a:r>
            <a:r>
              <a:rPr dirty="0"/>
              <a:t> </a:t>
            </a:r>
            <a:r>
              <a:rPr dirty="0" err="1"/>
              <a:t>операции</a:t>
            </a:r>
            <a:endParaRPr lang="ru-RU"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lang="ru-RU" dirty="0"/>
              <a:t>идентификаторы переменных (ID)</a:t>
            </a:r>
            <a:endParaRPr lang="ru-RU"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/>
              <a:t>числовые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(NUM)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/>
              <a:t>Отступы</a:t>
            </a:r>
            <a:r>
              <a:rPr dirty="0"/>
              <a:t> (</a:t>
            </a:r>
            <a:r>
              <a:rPr dirty="0" err="1"/>
              <a:t>пробелы</a:t>
            </a:r>
            <a:r>
              <a:rPr dirty="0"/>
              <a:t>, </a:t>
            </a:r>
            <a:r>
              <a:rPr dirty="0" err="1"/>
              <a:t>табуляция</a:t>
            </a:r>
            <a:r>
              <a:rPr dirty="0"/>
              <a:t> и </a:t>
            </a:r>
            <a:r>
              <a:rPr dirty="0" err="1"/>
              <a:t>перенос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): « »,  «    ».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Идентификаторы переменных числовые констант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Идентификаторы переменных, числовые константы</a:t>
            </a:r>
          </a:p>
        </p:txBody>
      </p:sp>
      <p:sp>
        <p:nvSpPr>
          <p:cNvPr id="166" name="идентификаторы переменных (ID): A1, A2, res"/>
          <p:cNvSpPr txBox="1"/>
          <p:nvPr/>
        </p:nvSpPr>
        <p:spPr>
          <a:xfrm>
            <a:off x="881024" y="2143117"/>
            <a:ext cx="7508286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идентификаторы</a:t>
            </a:r>
            <a:r>
              <a:rPr dirty="0"/>
              <a:t> </a:t>
            </a:r>
            <a:r>
              <a:rPr dirty="0" err="1"/>
              <a:t>переменных</a:t>
            </a:r>
            <a:r>
              <a:rPr dirty="0"/>
              <a:t> (ID):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A1, A2, res</a:t>
            </a:r>
          </a:p>
        </p:txBody>
      </p:sp>
      <p:sp>
        <p:nvSpPr>
          <p:cNvPr id="167" name="числовые константы (NUM): 1, 2.0, 3.5"/>
          <p:cNvSpPr txBox="1"/>
          <p:nvPr/>
        </p:nvSpPr>
        <p:spPr>
          <a:xfrm>
            <a:off x="881024" y="2714618"/>
            <a:ext cx="6269416" cy="53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числовые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(NUM):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1, 2.0, 3.5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4937E-CB98-4475-8702-961B3E1344AA}"/>
              </a:ext>
            </a:extLst>
          </p:cNvPr>
          <p:cNvSpPr txBox="1"/>
          <p:nvPr/>
        </p:nvSpPr>
        <p:spPr>
          <a:xfrm>
            <a:off x="603504" y="3547872"/>
            <a:ext cx="10963656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Лексический анализатор считывает лексему «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(Заголовки)"/>
              </a:rPr>
              <a:t>А1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», определяет ее тип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(Заголовки)"/>
              </a:rPr>
              <a:t>ID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) и добавляет в информационную  таблицу строку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(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вида: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[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(Заголовки)"/>
              </a:rPr>
              <a:t>ID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(Заголовки)"/>
              </a:rPr>
              <a:t>A1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Адрес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]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. Лексический анализатор запрашивает адрес у внешнего механизма.</a:t>
            </a:r>
            <a:endParaRPr lang="en-US" dirty="0">
              <a:latin typeface="Helvetica (Заголовки)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Лексический анализатор считывает лексему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«1», определяет ее тип (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NUM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) и добавляет в информационную таблицу строку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(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вида: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[</a:t>
            </a:r>
            <a:r>
              <a:rPr lang="en-US" dirty="0">
                <a:latin typeface="Helvetica (Заголовки)"/>
              </a:rPr>
              <a:t>NUM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Адрес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]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. Лексический анализатор запрашивает адрес у внешнего механизма.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Арифметические операции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Арифметические операции</a:t>
            </a:r>
          </a:p>
        </p:txBody>
      </p:sp>
      <p:sp>
        <p:nvSpPr>
          <p:cNvPr id="171" name="Сложение: +…"/>
          <p:cNvSpPr txBox="1"/>
          <p:nvPr/>
        </p:nvSpPr>
        <p:spPr>
          <a:xfrm>
            <a:off x="465385" y="1745132"/>
            <a:ext cx="2502844" cy="201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Сложение: +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Вычитание: -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Умножение: *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Деление: /</a:t>
            </a:r>
          </a:p>
        </p:txBody>
      </p:sp>
      <p:sp>
        <p:nvSpPr>
          <p:cNvPr id="172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3"/>
            <a:ext cx="11363668" cy="163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err="1"/>
              <a:t>Лексический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вносит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арифметической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 в </a:t>
            </a:r>
            <a:r>
              <a:rPr dirty="0" err="1"/>
              <a:t>информационную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оставляет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в </a:t>
            </a:r>
            <a:r>
              <a:rPr dirty="0" err="1"/>
              <a:t>цепочке</a:t>
            </a:r>
            <a:r>
              <a:rPr dirty="0"/>
              <a:t> </a:t>
            </a:r>
            <a:r>
              <a:rPr dirty="0" err="1"/>
              <a:t>лексем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r>
              <a:rPr dirty="0"/>
              <a:t>.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лексический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встречает</a:t>
            </a:r>
            <a:r>
              <a:rPr dirty="0"/>
              <a:t> </a:t>
            </a: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,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определяет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"</a:t>
            </a:r>
            <a:r>
              <a:rPr dirty="0" err="1"/>
              <a:t>операция</a:t>
            </a:r>
            <a:r>
              <a:rPr dirty="0"/>
              <a:t>".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тступ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Отступы</a:t>
            </a:r>
          </a:p>
        </p:txBody>
      </p:sp>
      <p:sp>
        <p:nvSpPr>
          <p:cNvPr id="175" name="Пробелы: « »;…"/>
          <p:cNvSpPr txBox="1"/>
          <p:nvPr/>
        </p:nvSpPr>
        <p:spPr>
          <a:xfrm>
            <a:off x="293620" y="2059233"/>
            <a:ext cx="2847288" cy="96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Табуляция: «    »;</a:t>
            </a:r>
          </a:p>
        </p:txBody>
      </p:sp>
      <p:sp>
        <p:nvSpPr>
          <p:cNvPr id="176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8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err="1"/>
              <a:t>Лексический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вносит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символов</a:t>
            </a:r>
            <a:r>
              <a:rPr dirty="0"/>
              <a:t> </a:t>
            </a:r>
            <a:r>
              <a:rPr dirty="0" err="1"/>
              <a:t>отступа</a:t>
            </a:r>
            <a:r>
              <a:rPr dirty="0"/>
              <a:t> в </a:t>
            </a:r>
            <a:r>
              <a:rPr dirty="0" err="1"/>
              <a:t>таблицу</a:t>
            </a:r>
            <a:r>
              <a:rPr dirty="0"/>
              <a:t> и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попадают</a:t>
            </a:r>
            <a:r>
              <a:rPr dirty="0"/>
              <a:t> в </a:t>
            </a:r>
            <a:r>
              <a:rPr dirty="0" err="1"/>
              <a:t>цепочку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5490</Words>
  <Application>Microsoft Office PowerPoint</Application>
  <PresentationFormat>Широкоэкранный</PresentationFormat>
  <Paragraphs>1827</Paragraphs>
  <Slides>51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Helvetica</vt:lpstr>
      <vt:lpstr>Helvetica (Заголовки)</vt:lpstr>
      <vt:lpstr>Тема Office</vt:lpstr>
      <vt:lpstr>№3. Решение задач на построение БНФ</vt:lpstr>
      <vt:lpstr>Задание 3.1(d)</vt:lpstr>
      <vt:lpstr>A. Псевдо-машинный код</vt:lpstr>
      <vt:lpstr>А. Псевдо-машинный код</vt:lpstr>
      <vt:lpstr>B. Описание информационной таблицы</vt:lpstr>
      <vt:lpstr>C. Этап лексического анализа</vt:lpstr>
      <vt:lpstr>С. Идентификаторы переменных, числовые константы</vt:lpstr>
      <vt:lpstr>С. Арифметические операции</vt:lpstr>
      <vt:lpstr>С. Отступы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D. Этап синтаксического анализа</vt:lpstr>
      <vt:lpstr>D. Принцип построения дерева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Синтаксическое дерево разбора</vt:lpstr>
      <vt:lpstr>E. Семантический анализ</vt:lpstr>
      <vt:lpstr>E. Трансляция в псевдо-машинный код</vt:lpstr>
      <vt:lpstr>E. Трансляция в псевдо-машинный код</vt:lpstr>
      <vt:lpstr>E. Трансляция в псевдо-машинный код</vt:lpstr>
      <vt:lpstr>F. Оптимизация сгенерированного кода: уменьшение числа используемых переменных</vt:lpstr>
      <vt:lpstr>F. Безопасное изменение кода</vt:lpstr>
      <vt:lpstr>F. Пример оптимизации: mov t3, t2</vt:lpstr>
      <vt:lpstr>F. Пример оптимизации: mov t2, t1</vt:lpstr>
      <vt:lpstr>F. Пример оптимизации: mov t9, t8</vt:lpstr>
      <vt:lpstr>F. Пример оптимизации: mov t8, t7</vt:lpstr>
      <vt:lpstr>F. Результат оптимизации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№3. Решение задач на построение БНФ</dc:title>
  <dc:creator>New_new</dc:creator>
  <cp:lastModifiedBy>Даниил</cp:lastModifiedBy>
  <cp:revision>44</cp:revision>
  <dcterms:modified xsi:type="dcterms:W3CDTF">2021-01-25T15:24:28Z</dcterms:modified>
</cp:coreProperties>
</file>