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80251" autoAdjust="0"/>
  </p:normalViewPr>
  <p:slideViewPr>
    <p:cSldViewPr snapToGrid="0">
      <p:cViewPr varScale="1">
        <p:scale>
          <a:sx n="58" d="100"/>
          <a:sy n="58" d="100"/>
        </p:scale>
        <p:origin x="119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507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56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24572-D54A-4A45-8CE4-D2FECA69EF65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104875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75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6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A1FB0-5EF3-4A9D-87C9-42452B98DD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9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Flash- Where program is stored.</a:t>
            </a:r>
          </a:p>
          <a:p>
            <a:r>
              <a:rPr lang="en-US" dirty="0"/>
              <a:t>SRAM-Static Random Access Memory (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sketch creates and manipulates variables when it runs </a:t>
            </a:r>
            <a:r>
              <a:rPr lang="en-US" dirty="0"/>
              <a:t>)</a:t>
            </a:r>
          </a:p>
          <a:p>
            <a:r>
              <a:rPr lang="en-US" dirty="0"/>
              <a:t>EEPROM-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Electrically Erasable Programmable Read-Only Memory </a:t>
            </a:r>
            <a:r>
              <a:rPr lang="en-GB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memory whose values are kept when the board is turned off </a:t>
            </a:r>
            <a:r>
              <a:rPr lang="en-GB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GB" b="1" dirty="0"/>
          </a:p>
        </p:txBody>
      </p:sp>
      <p:sp>
        <p:nvSpPr>
          <p:cNvPr id="10486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A1FB0-5EF3-4A9D-87C9-42452B98DDD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0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b="1" dirty="0"/>
          </a:p>
        </p:txBody>
      </p:sp>
      <p:sp>
        <p:nvSpPr>
          <p:cNvPr id="10486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A1FB0-5EF3-4A9D-87C9-42452B98DDD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A1FB0-5EF3-4A9D-87C9-42452B98DDDB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4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6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048586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48587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46855-C51F-4A0D-BF8F-EF24918E0FA7}" type="datetime1">
              <a:rPr lang="en-US" smtClean="0"/>
              <a:t>5/5/2023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6807F52-7EF1-4FDD-B4A0-5DC9DACBD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6641-70B6-4937-B0C8-EFAE3768F6D6}" type="datetime1">
              <a:rPr lang="en-US" smtClean="0"/>
              <a:t>5/5/2023</a:t>
            </a:fld>
            <a:endParaRPr lang="en-US"/>
          </a:p>
        </p:txBody>
      </p:sp>
      <p:sp>
        <p:nvSpPr>
          <p:cNvPr id="10487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10487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2FE7-7503-4BAE-95BD-2A5A8DCA8CEC}" type="datetime1">
              <a:rPr lang="en-US" smtClean="0"/>
              <a:t>5/5/2023</a:t>
            </a:fld>
            <a:endParaRPr lang="en-US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DCB2-506F-4BF0-8E1B-3840D62251E9}" type="datetime1">
              <a:rPr lang="en-US" smtClean="0"/>
              <a:t>5/5/2023</a:t>
            </a:fld>
            <a:endParaRPr 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2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E15A401-63E2-404F-895A-65872E1B4201}" type="datetime1">
              <a:rPr lang="en-US" smtClean="0"/>
              <a:t>5/5/2023</a:t>
            </a:fld>
            <a:endParaRPr lang="en-US"/>
          </a:p>
        </p:txBody>
      </p:sp>
      <p:sp>
        <p:nvSpPr>
          <p:cNvPr id="104872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grpSp>
        <p:nvGrpSpPr>
          <p:cNvPr id="73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1048726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48727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0487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6807F52-7EF1-4FDD-B4A0-5DC9DACBD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0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31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3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FAF2-15E3-43F2-B1E1-C5784D61896E}" type="datetime1">
              <a:rPr lang="en-US" smtClean="0"/>
              <a:t>5/5/2023</a:t>
            </a:fld>
            <a:endParaRPr lang="en-US"/>
          </a:p>
        </p:txBody>
      </p:sp>
      <p:sp>
        <p:nvSpPr>
          <p:cNvPr id="104873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10487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6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7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3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9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4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0CC3-286D-40EA-814F-32E4598CFF4E}" type="datetime1">
              <a:rPr lang="en-US" smtClean="0"/>
              <a:t>5/5/2023</a:t>
            </a:fld>
            <a:endParaRPr lang="en-US"/>
          </a:p>
        </p:txBody>
      </p:sp>
      <p:sp>
        <p:nvSpPr>
          <p:cNvPr id="104874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104874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10BA-2604-43F3-B00A-434440E935DE}" type="datetime1">
              <a:rPr lang="en-US" smtClean="0"/>
              <a:t>5/5/2023</a:t>
            </a:fld>
            <a:endParaRPr lang="en-US"/>
          </a:p>
        </p:txBody>
      </p:sp>
      <p:sp>
        <p:nvSpPr>
          <p:cNvPr id="104870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10487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CCE8-70F0-414E-A0D4-AA7C2C3D2964}" type="datetime1">
              <a:rPr lang="en-US" smtClean="0"/>
              <a:t>5/5/2023</a:t>
            </a:fld>
            <a:endParaRPr lang="en-US"/>
          </a:p>
        </p:txBody>
      </p:sp>
      <p:sp>
        <p:nvSpPr>
          <p:cNvPr id="104874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sp>
        <p:nvSpPr>
          <p:cNvPr id="10487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47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48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49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6EAF-FD3A-4694-9E36-D30262D72653}" type="datetime1">
              <a:rPr lang="en-US" smtClean="0"/>
              <a:t>5/5/2023</a:t>
            </a:fld>
            <a:endParaRPr lang="en-US"/>
          </a:p>
        </p:txBody>
      </p:sp>
      <p:sp>
        <p:nvSpPr>
          <p:cNvPr id="10487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Makers ( http://www.meetup.com/Pune-Makers/ )</a:t>
            </a:r>
          </a:p>
        </p:txBody>
      </p:sp>
      <p:grpSp>
        <p:nvGrpSpPr>
          <p:cNvPr id="78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48752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48753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0487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0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11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054E-28D3-4AD5-B456-A9AD1ACDE59E}" type="datetime1">
              <a:rPr lang="en-US" smtClean="0"/>
              <a:t>5/5/2023</a:t>
            </a:fld>
            <a:endParaRPr lang="en-US"/>
          </a:p>
        </p:txBody>
      </p:sp>
      <p:grpSp>
        <p:nvGrpSpPr>
          <p:cNvPr id="70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48713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48714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0487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62C5E97-EE00-4083-BA64-2541CEBD30FD}" type="datetime1">
              <a:rPr lang="en-US" smtClean="0"/>
              <a:t>5/5/2023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Pune Makers ( http://www.meetup.com/Pune-Makers/ )</a:t>
            </a:r>
          </a:p>
        </p:txBody>
      </p:sp>
      <p:grpSp>
        <p:nvGrpSpPr>
          <p:cNvPr id="13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48580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48581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6807F52-7EF1-4FDD-B4A0-5DC9DACBD9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/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9B477531-5D5E-441C-AFA0-AC10B2B9EA13}"/>
              </a:ext>
            </a:extLst>
          </p:cNvPr>
          <p:cNvSpPr txBox="1"/>
          <p:nvPr/>
        </p:nvSpPr>
        <p:spPr>
          <a:xfrm>
            <a:off x="2211281" y="1683353"/>
            <a:ext cx="7315008" cy="2895664"/>
          </a:xfrm>
          <a:prstGeom prst="rect">
            <a:avLst/>
          </a:prstGeom>
        </p:spPr>
        <p:txBody>
          <a:bodyPr wrap="square" lIns="0" tIns="12700" rIns="0" bIns="0">
            <a:spAutoFit/>
          </a:bodyPr>
          <a:lstStyle/>
          <a:p>
            <a:pPr marL="12700" algn="ctr" eaLnBrk="1" hangingPunct="1">
              <a:spcBef>
                <a:spcPts val="100"/>
              </a:spcBef>
              <a:buFont typeface="Arial" panose="020B0604020202020204" pitchFamily="34" charset="0"/>
              <a:buNone/>
              <a:defRPr/>
            </a:pPr>
            <a:r>
              <a:rPr lang="en-IN" sz="4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 –  Arduino </a:t>
            </a:r>
          </a:p>
          <a:p>
            <a:pPr marL="12700" algn="ctr" eaLnBrk="1" hangingPunct="1">
              <a:spcBef>
                <a:spcPts val="100"/>
              </a:spcBef>
              <a:buFont typeface="Arial" panose="020B0604020202020204" pitchFamily="34" charset="0"/>
              <a:buNone/>
              <a:defRPr/>
            </a:pPr>
            <a:r>
              <a:rPr lang="en-IN" sz="4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Compiled and Presented by:</a:t>
            </a:r>
          </a:p>
          <a:p>
            <a:pPr marL="12700" algn="ctr" eaLnBrk="1" hangingPunct="1"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sz="3600" spc="-5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 V A L Vara Prasad</a:t>
            </a:r>
          </a:p>
          <a:p>
            <a:pPr marL="12700" algn="ctr" eaLnBrk="1" hangingPunct="1"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sz="3600" spc="-5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  nukala.ece2021@vietsp.com</a:t>
            </a:r>
          </a:p>
          <a:p>
            <a:pPr marL="12700" algn="ctr" eaLnBrk="1" hangingPunct="1">
              <a:spcBef>
                <a:spcPts val="100"/>
              </a:spcBef>
              <a:buFont typeface="Arial" panose="020B0604020202020204" pitchFamily="34" charset="0"/>
              <a:buNone/>
              <a:defRPr/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984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your </a:t>
            </a:r>
            <a:r>
              <a:rPr lang="en-US" dirty="0" err="1"/>
              <a:t>arduino</a:t>
            </a:r>
            <a:endParaRPr lang="en-US" dirty="0"/>
          </a:p>
        </p:txBody>
      </p:sp>
      <p:sp>
        <p:nvSpPr>
          <p:cNvPr id="1048651" name="Content Placeholder 2"/>
          <p:cNvSpPr>
            <a:spLocks noGrp="1"/>
          </p:cNvSpPr>
          <p:nvPr>
            <p:ph idx="1"/>
          </p:nvPr>
        </p:nvSpPr>
        <p:spPr>
          <a:xfrm>
            <a:off x="1069848" y="2093976"/>
            <a:ext cx="4596166" cy="4078224"/>
          </a:xfrm>
        </p:spPr>
        <p:txBody>
          <a:bodyPr>
            <a:normAutofit/>
          </a:bodyPr>
          <a:lstStyle/>
          <a:p>
            <a:r>
              <a:rPr lang="en-US" dirty="0"/>
              <a:t>Before you start programming, double check that correct board is selected under Tools </a:t>
            </a:r>
            <a:r>
              <a:rPr lang="en-US" dirty="0">
                <a:sym typeface="Wingdings" pitchFamily="2" charset="2"/>
              </a:rPr>
              <a:t> Board.</a:t>
            </a:r>
          </a:p>
          <a:p>
            <a:r>
              <a:rPr lang="en-US" dirty="0">
                <a:sym typeface="Wingdings" pitchFamily="2" charset="2"/>
              </a:rPr>
              <a:t>Now, you can start playing with </a:t>
            </a:r>
            <a:r>
              <a:rPr lang="en-US" dirty="0" err="1">
                <a:sym typeface="Wingdings" pitchFamily="2" charset="2"/>
              </a:rPr>
              <a:t>Arduino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/>
          </a:p>
        </p:txBody>
      </p:sp>
      <p:sp>
        <p:nvSpPr>
          <p:cNvPr id="10486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t>10</a:t>
            </a:fld>
            <a:endParaRPr lang="en-US"/>
          </a:p>
        </p:txBody>
      </p:sp>
      <p:pic>
        <p:nvPicPr>
          <p:cNvPr id="209716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9900FF"/>
              </a:clrFrom>
              <a:clrTo>
                <a:srgbClr val="9900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0" y="2011680"/>
            <a:ext cx="5710691" cy="29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your </a:t>
            </a:r>
            <a:r>
              <a:rPr lang="en-US" dirty="0" err="1"/>
              <a:t>arduino</a:t>
            </a:r>
            <a:endParaRPr lang="en-US" dirty="0"/>
          </a:p>
        </p:txBody>
      </p:sp>
      <p:sp>
        <p:nvSpPr>
          <p:cNvPr id="1048655" name="Content Placeholder 2"/>
          <p:cNvSpPr>
            <a:spLocks noGrp="1"/>
          </p:cNvSpPr>
          <p:nvPr>
            <p:ph idx="1"/>
          </p:nvPr>
        </p:nvSpPr>
        <p:spPr>
          <a:xfrm>
            <a:off x="1069848" y="2093976"/>
            <a:ext cx="4596166" cy="4078224"/>
          </a:xfrm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err="1"/>
              <a:t>Arduino</a:t>
            </a:r>
            <a:r>
              <a:rPr lang="en-GB" dirty="0"/>
              <a:t> Uno can be programmed with the </a:t>
            </a:r>
            <a:r>
              <a:rPr lang="en-GB" dirty="0" err="1"/>
              <a:t>Arduino</a:t>
            </a:r>
            <a:r>
              <a:rPr lang="en-GB" dirty="0"/>
              <a:t> software. Select "</a:t>
            </a:r>
            <a:r>
              <a:rPr lang="en-GB" dirty="0" err="1"/>
              <a:t>Arduino</a:t>
            </a:r>
            <a:r>
              <a:rPr lang="en-GB" dirty="0"/>
              <a:t> Uno from the Tools &gt; Board menu (according to the microcontroller on your board).</a:t>
            </a:r>
          </a:p>
          <a:p>
            <a:r>
              <a:rPr lang="en-US" dirty="0"/>
              <a:t>All the peripheral connected with Computers are using Serial Port.</a:t>
            </a:r>
          </a:p>
          <a:p>
            <a:r>
              <a:rPr lang="en-US" dirty="0"/>
              <a:t>You can check port for </a:t>
            </a:r>
            <a:r>
              <a:rPr lang="en-US" dirty="0" err="1"/>
              <a:t>Arduino</a:t>
            </a:r>
            <a:r>
              <a:rPr lang="en-US" dirty="0"/>
              <a:t> Uno in Device Manger.</a:t>
            </a:r>
          </a:p>
        </p:txBody>
      </p:sp>
      <p:sp>
        <p:nvSpPr>
          <p:cNvPr id="104865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t>11</a:t>
            </a:fld>
            <a:endParaRPr lang="en-US"/>
          </a:p>
        </p:txBody>
      </p:sp>
      <p:pic>
        <p:nvPicPr>
          <p:cNvPr id="2097161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AEC9"/>
              </a:clrFrom>
              <a:clrTo>
                <a:srgbClr val="FFAEC9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32310" y="1445532"/>
            <a:ext cx="468947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</a:t>
            </a:r>
            <a:r>
              <a:rPr lang="en-US" dirty="0" err="1"/>
              <a:t>vs</a:t>
            </a:r>
            <a:r>
              <a:rPr lang="en-US" dirty="0"/>
              <a:t> output</a:t>
            </a:r>
          </a:p>
        </p:txBody>
      </p:sp>
      <p:sp>
        <p:nvSpPr>
          <p:cNvPr id="104866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t>12</a:t>
            </a:fld>
            <a:endParaRPr lang="en-US"/>
          </a:p>
        </p:txBody>
      </p:sp>
      <p:pic>
        <p:nvPicPr>
          <p:cNvPr id="2097162" name="Picture 4" descr="pic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1474" y="2120900"/>
            <a:ext cx="7455401" cy="40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Major concepts</a:t>
            </a:r>
          </a:p>
        </p:txBody>
      </p:sp>
      <p:sp>
        <p:nvSpPr>
          <p:cNvPr id="10486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t>13</a:t>
            </a:fld>
            <a:endParaRPr lang="en-US"/>
          </a:p>
        </p:txBody>
      </p:sp>
      <p:sp>
        <p:nvSpPr>
          <p:cNvPr id="104866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digitalWrite</a:t>
            </a:r>
            <a:r>
              <a:rPr lang="en-US" dirty="0"/>
              <a:t>()</a:t>
            </a:r>
          </a:p>
          <a:p>
            <a:r>
              <a:rPr lang="en-US" dirty="0" err="1"/>
              <a:t>analogWrite</a:t>
            </a:r>
            <a:r>
              <a:rPr lang="en-US" dirty="0"/>
              <a:t>()</a:t>
            </a:r>
          </a:p>
          <a:p>
            <a:r>
              <a:rPr lang="en-US" dirty="0" err="1"/>
              <a:t>digitalRead</a:t>
            </a:r>
            <a:r>
              <a:rPr lang="en-US" dirty="0"/>
              <a:t>()</a:t>
            </a:r>
          </a:p>
          <a:p>
            <a:r>
              <a:rPr lang="en-US" dirty="0"/>
              <a:t>If (statements) / Boolean</a:t>
            </a:r>
          </a:p>
          <a:p>
            <a:r>
              <a:rPr lang="en-US" dirty="0" err="1"/>
              <a:t>analogRead</a:t>
            </a:r>
            <a:endParaRPr lang="en-US" dirty="0"/>
          </a:p>
          <a:p>
            <a:r>
              <a:rPr lang="en-US" dirty="0"/>
              <a:t>Serial Communication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</a:t>
            </a:r>
            <a:r>
              <a:rPr lang="en-US" dirty="0" err="1"/>
              <a:t>vs</a:t>
            </a:r>
            <a:r>
              <a:rPr lang="en-US" dirty="0"/>
              <a:t> digital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1069848" y="2093976"/>
            <a:ext cx="10241280" cy="4078224"/>
          </a:xfrm>
        </p:spPr>
        <p:txBody>
          <a:bodyPr>
            <a:normAutofit/>
          </a:bodyPr>
          <a:lstStyle/>
          <a:p>
            <a:pPr marL="0" indent="0"/>
            <a:r>
              <a:rPr lang="en-US" dirty="0"/>
              <a:t>Microcontrollers are </a:t>
            </a:r>
            <a:r>
              <a:rPr lang="en-US" b="1" dirty="0"/>
              <a:t>digital</a:t>
            </a:r>
            <a:r>
              <a:rPr lang="en-US" dirty="0"/>
              <a:t> devices – ON or OFF.  Also called – discrete.</a:t>
            </a:r>
          </a:p>
          <a:p>
            <a:pPr marL="0" indent="0"/>
            <a:endParaRPr lang="en-US" b="1" dirty="0"/>
          </a:p>
          <a:p>
            <a:pPr marL="0" indent="0"/>
            <a:r>
              <a:rPr lang="en-US" b="1" dirty="0"/>
              <a:t>Analog</a:t>
            </a:r>
            <a:r>
              <a:rPr lang="en-US" dirty="0"/>
              <a:t> signals are anything that can be a full range of values.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10486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t>14</a:t>
            </a:fld>
            <a:endParaRPr lang="en-US"/>
          </a:p>
        </p:txBody>
      </p:sp>
      <p:grpSp>
        <p:nvGrpSpPr>
          <p:cNvPr id="54" name="Group 13"/>
          <p:cNvGrpSpPr/>
          <p:nvPr/>
        </p:nvGrpSpPr>
        <p:grpSpPr bwMode="auto">
          <a:xfrm>
            <a:off x="1740354" y="4198257"/>
            <a:ext cx="8077200" cy="1498600"/>
            <a:chOff x="124460" y="4394200"/>
            <a:chExt cx="8077200" cy="1498600"/>
          </a:xfrm>
        </p:grpSpPr>
        <p:pic>
          <p:nvPicPr>
            <p:cNvPr id="2097163" name="Picture 8" descr="http://soulargrooves.com/new/wp-content/uploads/2012/11/analog-signal.gif"/>
            <p:cNvPicPr>
              <a:picLocks noChangeAspect="1" noChangeArrowheads="1"/>
            </p:cNvPicPr>
            <p:nvPr/>
          </p:nvPicPr>
          <p:blipFill>
            <a:blip r:embed="rId2" cstate="print"/>
            <a:srcRect t="50000"/>
            <a:stretch>
              <a:fillRect/>
            </a:stretch>
          </p:blipFill>
          <p:spPr bwMode="auto">
            <a:xfrm>
              <a:off x="815975" y="4394200"/>
              <a:ext cx="3200400" cy="127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97164" name="Picture 8" descr="http://soulargrooves.com/new/wp-content/uploads/2012/11/analog-signal.gif"/>
            <p:cNvPicPr>
              <a:picLocks noChangeAspect="1" noChangeArrowheads="1"/>
            </p:cNvPicPr>
            <p:nvPr/>
          </p:nvPicPr>
          <p:blipFill>
            <a:blip r:embed="rId2" cstate="print"/>
            <a:srcRect t="30556" b="50000"/>
            <a:stretch>
              <a:fillRect/>
            </a:stretch>
          </p:blipFill>
          <p:spPr bwMode="auto">
            <a:xfrm>
              <a:off x="4895850" y="5398294"/>
              <a:ext cx="3200400" cy="49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145729" name="Straight Connector 8"/>
            <p:cNvCxnSpPr>
              <a:cxnSpLocks/>
            </p:cNvCxnSpPr>
            <p:nvPr/>
          </p:nvCxnSpPr>
          <p:spPr bwMode="auto">
            <a:xfrm flipV="1">
              <a:off x="5021898" y="4827588"/>
              <a:ext cx="795337" cy="49212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5" name="Group 8"/>
            <p:cNvGrpSpPr/>
            <p:nvPr/>
          </p:nvGrpSpPr>
          <p:grpSpPr bwMode="auto">
            <a:xfrm>
              <a:off x="127635" y="4657517"/>
              <a:ext cx="657225" cy="294640"/>
              <a:chOff x="48260" y="4657517"/>
              <a:chExt cx="657225" cy="294640"/>
            </a:xfrm>
          </p:grpSpPr>
          <p:sp>
            <p:nvSpPr>
              <p:cNvPr id="1048670" name="TextBox 12"/>
              <p:cNvSpPr txBox="1">
                <a:spLocks noChangeArrowheads="1"/>
              </p:cNvSpPr>
              <p:nvPr/>
            </p:nvSpPr>
            <p:spPr bwMode="auto">
              <a:xfrm>
                <a:off x="48260" y="4657517"/>
                <a:ext cx="520700" cy="2946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sz="1600">
                    <a:solidFill>
                      <a:schemeClr val="tx1"/>
                    </a:solidFill>
                  </a:rPr>
                  <a:t>5 V</a:t>
                </a:r>
              </a:p>
            </p:txBody>
          </p:sp>
          <p:cxnSp>
            <p:nvCxnSpPr>
              <p:cNvPr id="3145730" name="Straight Connector 5"/>
              <p:cNvCxnSpPr>
                <a:cxnSpLocks/>
                <a:stCxn id="1048670" idx="3"/>
              </p:cNvCxnSpPr>
              <p:nvPr/>
            </p:nvCxnSpPr>
            <p:spPr bwMode="auto">
              <a:xfrm>
                <a:off x="568960" y="4827588"/>
                <a:ext cx="13652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6" name="Group 9"/>
            <p:cNvGrpSpPr/>
            <p:nvPr/>
          </p:nvGrpSpPr>
          <p:grpSpPr bwMode="auto">
            <a:xfrm>
              <a:off x="124460" y="5152817"/>
              <a:ext cx="660400" cy="294640"/>
              <a:chOff x="63500" y="5152817"/>
              <a:chExt cx="660400" cy="294640"/>
            </a:xfrm>
          </p:grpSpPr>
          <p:sp>
            <p:nvSpPr>
              <p:cNvPr id="1048671" name="TextBox 2"/>
              <p:cNvSpPr txBox="1">
                <a:spLocks noChangeArrowheads="1"/>
              </p:cNvSpPr>
              <p:nvPr/>
            </p:nvSpPr>
            <p:spPr bwMode="auto">
              <a:xfrm>
                <a:off x="63500" y="5152817"/>
                <a:ext cx="520700" cy="2946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sz="1600">
                    <a:solidFill>
                      <a:schemeClr val="tx1"/>
                    </a:solidFill>
                  </a:rPr>
                  <a:t>0 V</a:t>
                </a:r>
              </a:p>
            </p:txBody>
          </p:sp>
          <p:cxnSp>
            <p:nvCxnSpPr>
              <p:cNvPr id="3145731" name="Straight Connector 7"/>
              <p:cNvCxnSpPr>
                <a:cxnSpLocks/>
                <a:stCxn id="1048671" idx="3"/>
              </p:cNvCxnSpPr>
              <p:nvPr/>
            </p:nvCxnSpPr>
            <p:spPr bwMode="auto">
              <a:xfrm>
                <a:off x="584200" y="5322888"/>
                <a:ext cx="139700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7" name="Group 18"/>
            <p:cNvGrpSpPr/>
            <p:nvPr/>
          </p:nvGrpSpPr>
          <p:grpSpPr bwMode="auto">
            <a:xfrm>
              <a:off x="4295775" y="4657517"/>
              <a:ext cx="657860" cy="294640"/>
              <a:chOff x="48260" y="4657517"/>
              <a:chExt cx="657860" cy="294640"/>
            </a:xfrm>
          </p:grpSpPr>
          <p:sp>
            <p:nvSpPr>
              <p:cNvPr id="1048672" name="TextBox 19"/>
              <p:cNvSpPr txBox="1">
                <a:spLocks noChangeArrowheads="1"/>
              </p:cNvSpPr>
              <p:nvPr/>
            </p:nvSpPr>
            <p:spPr bwMode="auto">
              <a:xfrm>
                <a:off x="48260" y="4657517"/>
                <a:ext cx="520700" cy="2946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sz="1600">
                    <a:solidFill>
                      <a:schemeClr val="tx1"/>
                    </a:solidFill>
                  </a:rPr>
                  <a:t>5 V</a:t>
                </a:r>
              </a:p>
            </p:txBody>
          </p:sp>
          <p:cxnSp>
            <p:nvCxnSpPr>
              <p:cNvPr id="3145732" name="Straight Connector 19"/>
              <p:cNvCxnSpPr>
                <a:cxnSpLocks/>
                <a:stCxn id="1048672" idx="3"/>
              </p:cNvCxnSpPr>
              <p:nvPr/>
            </p:nvCxnSpPr>
            <p:spPr bwMode="auto">
              <a:xfrm>
                <a:off x="569595" y="4827588"/>
                <a:ext cx="13652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8" name="Group 24"/>
            <p:cNvGrpSpPr/>
            <p:nvPr/>
          </p:nvGrpSpPr>
          <p:grpSpPr bwMode="auto">
            <a:xfrm>
              <a:off x="4292600" y="5152817"/>
              <a:ext cx="661035" cy="294640"/>
              <a:chOff x="63500" y="5152817"/>
              <a:chExt cx="661035" cy="294640"/>
            </a:xfrm>
          </p:grpSpPr>
          <p:sp>
            <p:nvSpPr>
              <p:cNvPr id="1048673" name="TextBox 25"/>
              <p:cNvSpPr txBox="1">
                <a:spLocks noChangeArrowheads="1"/>
              </p:cNvSpPr>
              <p:nvPr/>
            </p:nvSpPr>
            <p:spPr bwMode="auto">
              <a:xfrm>
                <a:off x="63500" y="5152817"/>
                <a:ext cx="520700" cy="2946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sz="1600">
                    <a:solidFill>
                      <a:schemeClr val="tx1"/>
                    </a:solidFill>
                  </a:rPr>
                  <a:t>0 V</a:t>
                </a:r>
              </a:p>
            </p:txBody>
          </p:sp>
          <p:cxnSp>
            <p:nvCxnSpPr>
              <p:cNvPr id="3145733" name="Straight Connector 17"/>
              <p:cNvCxnSpPr>
                <a:cxnSpLocks/>
                <a:stCxn id="1048673" idx="3"/>
              </p:cNvCxnSpPr>
              <p:nvPr/>
            </p:nvCxnSpPr>
            <p:spPr bwMode="auto">
              <a:xfrm>
                <a:off x="584835" y="5322888"/>
                <a:ext cx="139700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145734" name="Straight Connector 13"/>
            <p:cNvCxnSpPr>
              <a:cxnSpLocks/>
            </p:cNvCxnSpPr>
            <p:nvPr/>
          </p:nvCxnSpPr>
          <p:spPr bwMode="auto">
            <a:xfrm>
              <a:off x="5817235" y="4826000"/>
              <a:ext cx="793750" cy="493713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35" name="Straight Connector 14"/>
            <p:cNvCxnSpPr>
              <a:cxnSpLocks/>
            </p:cNvCxnSpPr>
            <p:nvPr/>
          </p:nvCxnSpPr>
          <p:spPr bwMode="auto">
            <a:xfrm flipV="1">
              <a:off x="6610985" y="4827588"/>
              <a:ext cx="795338" cy="49212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5736" name="Straight Connector 15"/>
            <p:cNvCxnSpPr>
              <a:cxnSpLocks/>
            </p:cNvCxnSpPr>
            <p:nvPr/>
          </p:nvCxnSpPr>
          <p:spPr bwMode="auto">
            <a:xfrm>
              <a:off x="7406323" y="4826000"/>
              <a:ext cx="795337" cy="493713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</a:t>
            </a:r>
            <a:r>
              <a:rPr lang="en-US" dirty="0" err="1"/>
              <a:t>vs</a:t>
            </a:r>
            <a:r>
              <a:rPr lang="en-US" dirty="0"/>
              <a:t> digital</a:t>
            </a:r>
          </a:p>
        </p:txBody>
      </p:sp>
      <p:sp>
        <p:nvSpPr>
          <p:cNvPr id="1048675" name="Content Placeholder 2"/>
          <p:cNvSpPr>
            <a:spLocks noGrp="1"/>
          </p:cNvSpPr>
          <p:nvPr>
            <p:ph idx="1"/>
          </p:nvPr>
        </p:nvSpPr>
        <p:spPr>
          <a:xfrm>
            <a:off x="1069848" y="2093976"/>
            <a:ext cx="6033081" cy="4078224"/>
          </a:xfrm>
        </p:spPr>
        <p:txBody>
          <a:bodyPr>
            <a:normAutofit/>
          </a:bodyPr>
          <a:lstStyle/>
          <a:p>
            <a:pPr marL="0" indent="0"/>
            <a:r>
              <a:rPr lang="en-US" dirty="0"/>
              <a:t>Analog Sensors</a:t>
            </a:r>
          </a:p>
        </p:txBody>
      </p:sp>
      <p:sp>
        <p:nvSpPr>
          <p:cNvPr id="104867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4194304" name="Table 24"/>
          <p:cNvGraphicFramePr>
            <a:graphicFrameLocks noGrp="1"/>
          </p:cNvGraphicFramePr>
          <p:nvPr/>
        </p:nvGraphicFramePr>
        <p:xfrm>
          <a:off x="1237343" y="2767239"/>
          <a:ext cx="5163458" cy="275729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8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Sensors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Variables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Mic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soundVolume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Photoresistor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lightLevel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Potentiometer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dialPosition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Temp Sensor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temperature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Flex Sensor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bend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Accelerometer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tilt/acceleration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48678" name="Content Placeholder 2"/>
          <p:cNvSpPr txBox="1"/>
          <p:nvPr/>
        </p:nvSpPr>
        <p:spPr>
          <a:xfrm>
            <a:off x="6970056" y="2099415"/>
            <a:ext cx="4198687" cy="4078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Digital Sensors</a:t>
            </a:r>
          </a:p>
          <a:p>
            <a:pPr lvl="1">
              <a:buFont typeface="Arial"/>
              <a:buChar char="•"/>
            </a:pPr>
            <a:r>
              <a:rPr lang="en-US" sz="2000" dirty="0"/>
              <a:t>Digital sensors are more straight forward than Analog.</a:t>
            </a:r>
          </a:p>
          <a:p>
            <a:pPr lvl="1">
              <a:buFont typeface="Arial"/>
              <a:buChar char="•"/>
            </a:pPr>
            <a:r>
              <a:rPr lang="en-US" sz="2000" dirty="0"/>
              <a:t>No matter what the sensor there are only two settings: On and Off</a:t>
            </a:r>
          </a:p>
          <a:p>
            <a:pPr lvl="1">
              <a:buFont typeface="Arial"/>
              <a:buChar char="•"/>
            </a:pP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Example, Push button, Switch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communication</a:t>
            </a:r>
            <a:endParaRPr lang="en-GB" dirty="0"/>
          </a:p>
        </p:txBody>
      </p:sp>
      <p:sp>
        <p:nvSpPr>
          <p:cNvPr id="104868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“Serial” because data is broken into bits, each sent one after another in a single wire.</a:t>
            </a:r>
          </a:p>
          <a:p>
            <a:endParaRPr lang="en-US" dirty="0"/>
          </a:p>
          <a:p>
            <a:r>
              <a:rPr lang="en-US" dirty="0"/>
              <a:t>Compiling turns your program into binary data (ones and zeros)</a:t>
            </a:r>
          </a:p>
          <a:p>
            <a:endParaRPr lang="en-US" dirty="0"/>
          </a:p>
          <a:p>
            <a:r>
              <a:rPr lang="en-US" dirty="0"/>
              <a:t>Uploading sends the bits through USB cable to the </a:t>
            </a:r>
            <a:r>
              <a:rPr lang="en-US" dirty="0" err="1"/>
              <a:t>Arduino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 two LEDs near the USB connector blink when data is transmitted.</a:t>
            </a:r>
          </a:p>
          <a:p>
            <a:pPr lvl="1"/>
            <a:r>
              <a:rPr lang="en-US" sz="1800" dirty="0"/>
              <a:t>RX blinks when the </a:t>
            </a:r>
            <a:r>
              <a:rPr lang="en-US" sz="1800" dirty="0" err="1"/>
              <a:t>Arduino</a:t>
            </a:r>
            <a:r>
              <a:rPr lang="en-US" sz="1800" dirty="0"/>
              <a:t> is receiving data.</a:t>
            </a:r>
          </a:p>
          <a:p>
            <a:pPr lvl="1"/>
            <a:r>
              <a:rPr lang="en-US" sz="2000" dirty="0"/>
              <a:t>TX blinks when the </a:t>
            </a:r>
            <a:r>
              <a:rPr lang="en-US" sz="2000" dirty="0" err="1"/>
              <a:t>Arduino</a:t>
            </a:r>
            <a:r>
              <a:rPr lang="en-US" sz="2000" dirty="0"/>
              <a:t> is transmitting data 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104868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Let’s start coding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#1 led blink</a:t>
            </a:r>
          </a:p>
        </p:txBody>
      </p:sp>
      <p:sp>
        <p:nvSpPr>
          <p:cNvPr id="104868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t>18</a:t>
            </a:fld>
            <a:endParaRPr lang="en-US"/>
          </a:p>
        </p:txBody>
      </p:sp>
      <p:sp>
        <p:nvSpPr>
          <p:cNvPr id="104868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digitalWrite</a:t>
            </a:r>
            <a:r>
              <a:rPr lang="en-US" dirty="0"/>
              <a:t>()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t>19</a:t>
            </a:fld>
            <a:endParaRPr lang="en-US"/>
          </a:p>
        </p:txBody>
      </p:sp>
      <p:pic>
        <p:nvPicPr>
          <p:cNvPr id="209716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4275" y="595313"/>
            <a:ext cx="474345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45737" name="Straight Arrow Connector 11"/>
          <p:cNvCxnSpPr>
            <a:cxnSpLocks/>
          </p:cNvCxnSpPr>
          <p:nvPr/>
        </p:nvCxnSpPr>
        <p:spPr>
          <a:xfrm flipV="1">
            <a:off x="2857500" y="1240971"/>
            <a:ext cx="1028700" cy="538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8" name="Straight Arrow Connector 13"/>
          <p:cNvCxnSpPr>
            <a:cxnSpLocks/>
          </p:cNvCxnSpPr>
          <p:nvPr/>
        </p:nvCxnSpPr>
        <p:spPr>
          <a:xfrm>
            <a:off x="2988129" y="702129"/>
            <a:ext cx="1230085" cy="560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91" name="TextBox 16"/>
          <p:cNvSpPr txBox="1"/>
          <p:nvPr/>
        </p:nvSpPr>
        <p:spPr>
          <a:xfrm>
            <a:off x="2269671" y="1877786"/>
            <a:ext cx="843280" cy="320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</a:t>
            </a:r>
            <a:endParaRPr lang="en-GB" dirty="0"/>
          </a:p>
        </p:txBody>
      </p:sp>
      <p:sp>
        <p:nvSpPr>
          <p:cNvPr id="1048692" name="TextBox 17"/>
          <p:cNvSpPr txBox="1"/>
          <p:nvPr/>
        </p:nvSpPr>
        <p:spPr>
          <a:xfrm>
            <a:off x="2237007" y="277575"/>
            <a:ext cx="741681" cy="320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</a:t>
            </a:r>
            <a:endParaRPr lang="en-GB" dirty="0"/>
          </a:p>
        </p:txBody>
      </p:sp>
      <p:pic>
        <p:nvPicPr>
          <p:cNvPr id="209716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3325" y="623888"/>
            <a:ext cx="470535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45739" name="Straight Arrow Connector 19"/>
          <p:cNvCxnSpPr>
            <a:cxnSpLocks/>
          </p:cNvCxnSpPr>
          <p:nvPr/>
        </p:nvCxnSpPr>
        <p:spPr>
          <a:xfrm flipV="1">
            <a:off x="2988129" y="5181600"/>
            <a:ext cx="707571" cy="10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93" name="TextBox 21"/>
          <p:cNvSpPr txBox="1"/>
          <p:nvPr/>
        </p:nvSpPr>
        <p:spPr>
          <a:xfrm>
            <a:off x="1273602" y="5029192"/>
            <a:ext cx="1414781" cy="320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Status Message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Introduction to </a:t>
            </a:r>
            <a:r>
              <a:rPr lang="en-US" dirty="0" err="1"/>
              <a:t>arduino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Arduino</a:t>
            </a:r>
            <a:endParaRPr lang="en-US" dirty="0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1069848" y="2093976"/>
            <a:ext cx="10241280" cy="4078224"/>
          </a:xfrm>
        </p:spPr>
        <p:txBody>
          <a:bodyPr>
            <a:normAutofit/>
          </a:bodyPr>
          <a:lstStyle/>
          <a:p>
            <a:r>
              <a:rPr lang="en-US" dirty="0" err="1"/>
              <a:t>Arduino</a:t>
            </a:r>
            <a:r>
              <a:rPr lang="en-US" dirty="0"/>
              <a:t> is the go-to gear for artists, hobbyists, students, and anyone with a gadgetry dream.</a:t>
            </a:r>
          </a:p>
          <a:p>
            <a:endParaRPr lang="en-US" dirty="0"/>
          </a:p>
          <a:p>
            <a:r>
              <a:rPr lang="en-US" dirty="0" err="1"/>
              <a:t>Arduino</a:t>
            </a:r>
            <a:r>
              <a:rPr lang="en-US" dirty="0"/>
              <a:t> rose out of another formidable challenge: how to teach students to create electronics, fast. </a:t>
            </a:r>
          </a:p>
          <a:p>
            <a:endParaRPr lang="en-US" dirty="0"/>
          </a:p>
          <a:p>
            <a:r>
              <a:rPr lang="en-US" dirty="0"/>
              <a:t>With </a:t>
            </a:r>
            <a:r>
              <a:rPr lang="en-US" dirty="0" err="1"/>
              <a:t>Arduino</a:t>
            </a:r>
            <a:r>
              <a:rPr lang="en-US" dirty="0"/>
              <a:t>, you can control almost everything around you be it simple LED or giant Robots.</a:t>
            </a:r>
          </a:p>
        </p:txBody>
      </p:sp>
      <p:sp>
        <p:nvSpPr>
          <p:cNvPr id="104860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Arduino</a:t>
            </a:r>
            <a:endParaRPr lang="en-US" dirty="0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>
          <a:xfrm>
            <a:off x="1069848" y="2093976"/>
            <a:ext cx="10241280" cy="4078224"/>
          </a:xfrm>
        </p:spPr>
        <p:txBody>
          <a:bodyPr>
            <a:normAutofit/>
          </a:bodyPr>
          <a:lstStyle/>
          <a:p>
            <a:r>
              <a:rPr lang="en-US" dirty="0"/>
              <a:t>Basically </a:t>
            </a:r>
            <a:r>
              <a:rPr lang="en-US" dirty="0" err="1"/>
              <a:t>Arduino</a:t>
            </a:r>
            <a:r>
              <a:rPr lang="en-US" dirty="0"/>
              <a:t>  is Microcontroller. </a:t>
            </a:r>
          </a:p>
          <a:p>
            <a:endParaRPr lang="en-US" dirty="0"/>
          </a:p>
          <a:p>
            <a:r>
              <a:rPr lang="en-US" dirty="0"/>
              <a:t>Microcontroller is microprocessor with memory, RAM and some other peripheral connected with it. </a:t>
            </a:r>
          </a:p>
          <a:p>
            <a:endParaRPr lang="en-US" dirty="0"/>
          </a:p>
          <a:p>
            <a:r>
              <a:rPr lang="en-GB" dirty="0"/>
              <a:t>The </a:t>
            </a:r>
            <a:r>
              <a:rPr lang="en-GB" dirty="0" err="1"/>
              <a:t>Arduino</a:t>
            </a:r>
            <a:r>
              <a:rPr lang="en-GB" dirty="0"/>
              <a:t> Uno is a microcontroller board based on the ATmega328 . The ATmega328 has  Flash memory of 32 KB (with 0.5 KB used for the </a:t>
            </a:r>
            <a:r>
              <a:rPr lang="en-GB" dirty="0" err="1"/>
              <a:t>bootloader</a:t>
            </a:r>
            <a:r>
              <a:rPr lang="en-GB" dirty="0"/>
              <a:t>). It also has 2 KB of SRAM and 1 KB of EEPROM</a:t>
            </a:r>
            <a:endParaRPr lang="en-US" dirty="0"/>
          </a:p>
        </p:txBody>
      </p:sp>
      <p:sp>
        <p:nvSpPr>
          <p:cNvPr id="10486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</a:t>
            </a:r>
            <a:r>
              <a:rPr lang="en-US" dirty="0" err="1"/>
              <a:t>Arduino</a:t>
            </a:r>
            <a:endParaRPr lang="en-US" dirty="0"/>
          </a:p>
        </p:txBody>
      </p:sp>
      <p:sp>
        <p:nvSpPr>
          <p:cNvPr id="10486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t>5</a:t>
            </a:fld>
            <a:endParaRPr lang="en-US"/>
          </a:p>
        </p:txBody>
      </p:sp>
      <p:pic>
        <p:nvPicPr>
          <p:cNvPr id="209715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5455" y="4521538"/>
            <a:ext cx="3086100" cy="1512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66071" y="4118773"/>
            <a:ext cx="228600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53258" y="2770188"/>
            <a:ext cx="2895600" cy="2032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5" name="Picture 2" descr="https://encrypted-tbn1.gstatic.com/images?q=tbn:ANd9GcTX738sOefLcdYQe0qGix1GRW1P0RdgSsd6pa-JinGygya8UgGeNw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55737" y="2029279"/>
            <a:ext cx="2619375" cy="1743076"/>
          </a:xfrm>
          <a:prstGeom prst="rect">
            <a:avLst/>
          </a:prstGeom>
          <a:noFill/>
        </p:spPr>
      </p:pic>
      <p:pic>
        <p:nvPicPr>
          <p:cNvPr id="209715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71806" y="2018393"/>
            <a:ext cx="2409825" cy="18954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48614" name="TextBox 10"/>
          <p:cNvSpPr txBox="1"/>
          <p:nvPr/>
        </p:nvSpPr>
        <p:spPr>
          <a:xfrm>
            <a:off x="5796643" y="5739521"/>
            <a:ext cx="205740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Arduino Mega 2560 </a:t>
            </a:r>
          </a:p>
          <a:p>
            <a:endParaRPr lang="en-US" dirty="0"/>
          </a:p>
        </p:txBody>
      </p:sp>
      <p:sp>
        <p:nvSpPr>
          <p:cNvPr id="1048615" name="TextBox 11"/>
          <p:cNvSpPr txBox="1"/>
          <p:nvPr/>
        </p:nvSpPr>
        <p:spPr>
          <a:xfrm>
            <a:off x="636813" y="3903406"/>
            <a:ext cx="205740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Arduino LilyPad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48616" name="TextBox 12"/>
          <p:cNvSpPr txBox="1"/>
          <p:nvPr/>
        </p:nvSpPr>
        <p:spPr>
          <a:xfrm>
            <a:off x="4317175" y="4817945"/>
            <a:ext cx="205740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Arduino Uno </a:t>
            </a:r>
          </a:p>
          <a:p>
            <a:endParaRPr lang="en-US" dirty="0"/>
          </a:p>
        </p:txBody>
      </p:sp>
      <p:sp>
        <p:nvSpPr>
          <p:cNvPr id="1048617" name="TextBox 13"/>
          <p:cNvSpPr txBox="1"/>
          <p:nvPr/>
        </p:nvSpPr>
        <p:spPr>
          <a:xfrm>
            <a:off x="8499021" y="4055197"/>
            <a:ext cx="205740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DIY Arduino</a:t>
            </a: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48618" name="TextBox 14"/>
          <p:cNvSpPr txBox="1"/>
          <p:nvPr/>
        </p:nvSpPr>
        <p:spPr>
          <a:xfrm>
            <a:off x="934027" y="1731282"/>
            <a:ext cx="205740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Boarduino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 Kit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Arduino</a:t>
            </a:r>
            <a:r>
              <a:rPr lang="en-US" dirty="0"/>
              <a:t> </a:t>
            </a:r>
            <a:r>
              <a:rPr lang="en-US" dirty="0" err="1"/>
              <a:t>uno</a:t>
            </a:r>
            <a:endParaRPr lang="en-US" dirty="0"/>
          </a:p>
        </p:txBody>
      </p:sp>
      <p:sp>
        <p:nvSpPr>
          <p:cNvPr id="1048623" name="Content Placeholder 2"/>
          <p:cNvSpPr>
            <a:spLocks noGrp="1"/>
          </p:cNvSpPr>
          <p:nvPr>
            <p:ph idx="1"/>
          </p:nvPr>
        </p:nvSpPr>
        <p:spPr>
          <a:xfrm>
            <a:off x="1069848" y="2093976"/>
            <a:ext cx="10033581" cy="4078224"/>
          </a:xfrm>
        </p:spPr>
        <p:txBody>
          <a:bodyPr>
            <a:normAutofit/>
          </a:bodyPr>
          <a:lstStyle/>
          <a:p>
            <a:r>
              <a:rPr lang="en-US" dirty="0"/>
              <a:t>What does it have?</a:t>
            </a:r>
          </a:p>
          <a:p>
            <a:pPr lvl="1"/>
            <a:r>
              <a:rPr lang="en-US" dirty="0"/>
              <a:t>14 Digital In/Out pins (6 can be used as PWM)</a:t>
            </a:r>
          </a:p>
          <a:p>
            <a:pPr lvl="1"/>
            <a:r>
              <a:rPr lang="en-US" dirty="0"/>
              <a:t>6 Analog Inputs</a:t>
            </a:r>
          </a:p>
          <a:p>
            <a:pPr lvl="1"/>
            <a:r>
              <a:rPr lang="en-US"/>
              <a:t>A </a:t>
            </a:r>
            <a:r>
              <a:rPr lang="en-US" dirty="0"/>
              <a:t>USB Connection</a:t>
            </a:r>
          </a:p>
          <a:p>
            <a:pPr lvl="1"/>
            <a:r>
              <a:rPr lang="en-US" dirty="0"/>
              <a:t>A Power Jack</a:t>
            </a:r>
          </a:p>
          <a:p>
            <a:pPr lvl="1"/>
            <a:r>
              <a:rPr lang="en-US" dirty="0"/>
              <a:t>Reset Button</a:t>
            </a:r>
          </a:p>
          <a:p>
            <a:pPr lvl="1"/>
            <a:r>
              <a:rPr lang="en-US" dirty="0"/>
              <a:t>On-board LED</a:t>
            </a:r>
          </a:p>
          <a:p>
            <a:pPr lvl="1"/>
            <a:r>
              <a:rPr lang="en-US" dirty="0"/>
              <a:t>SCL/SDA pins (Serial Clock/ Serial Data pins)</a:t>
            </a:r>
          </a:p>
          <a:p>
            <a:r>
              <a:rPr lang="en-US" dirty="0"/>
              <a:t>In short, </a:t>
            </a:r>
            <a:r>
              <a:rPr lang="en-US" dirty="0" err="1"/>
              <a:t>i</a:t>
            </a:r>
            <a:r>
              <a:rPr lang="en-GB" dirty="0"/>
              <a:t>t contains everything needed to support the microcontroller; simply connect it to a computer with a USB cable or power it with a AC-to-DC adapter or battery to get started.</a:t>
            </a:r>
            <a:endParaRPr lang="en-US" dirty="0"/>
          </a:p>
          <a:p>
            <a:endParaRPr lang="en-US" dirty="0"/>
          </a:p>
        </p:txBody>
      </p:sp>
      <p:sp>
        <p:nvSpPr>
          <p:cNvPr id="10486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t>7</a:t>
            </a:fld>
            <a:endParaRPr lang="en-US"/>
          </a:p>
        </p:txBody>
      </p:sp>
      <p:pic>
        <p:nvPicPr>
          <p:cNvPr id="2097157" name="Picture 2" descr="https://dlnmh9ip6v2uc.cloudfront.net/images/products/1/1/0/2/1/11021-02a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7818" y="544061"/>
            <a:ext cx="5857875" cy="585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628" name="Left Brace 1"/>
          <p:cNvSpPr/>
          <p:nvPr/>
        </p:nvSpPr>
        <p:spPr bwMode="auto">
          <a:xfrm>
            <a:off x="3913455" y="4588329"/>
            <a:ext cx="280988" cy="1143000"/>
          </a:xfrm>
          <a:prstGeom prst="leftBrace">
            <a:avLst>
              <a:gd name="adj1" fmla="val 8324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48629" name="Left Brace 7"/>
          <p:cNvSpPr/>
          <p:nvPr/>
        </p:nvSpPr>
        <p:spPr bwMode="auto">
          <a:xfrm flipH="1">
            <a:off x="8104455" y="3140529"/>
            <a:ext cx="280988" cy="2551113"/>
          </a:xfrm>
          <a:prstGeom prst="leftBrace">
            <a:avLst>
              <a:gd name="adj1" fmla="val 8322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48630" name="TextBox 8"/>
          <p:cNvSpPr txBox="1">
            <a:spLocks noChangeArrowheads="1"/>
          </p:cNvSpPr>
          <p:nvPr/>
        </p:nvSpPr>
        <p:spPr bwMode="auto">
          <a:xfrm>
            <a:off x="8485455" y="4123192"/>
            <a:ext cx="1828800" cy="48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 b="1">
                <a:solidFill>
                  <a:schemeClr val="tx1"/>
                </a:solidFill>
              </a:rPr>
              <a:t>Digital I\O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 b="1">
                <a:solidFill>
                  <a:schemeClr val="tx1"/>
                </a:solidFill>
              </a:rPr>
              <a:t>PWM(3, 5, 6, 9, 10, 11)</a:t>
            </a:r>
          </a:p>
        </p:txBody>
      </p:sp>
      <p:sp>
        <p:nvSpPr>
          <p:cNvPr id="1048631" name="Left Brace 9"/>
          <p:cNvSpPr/>
          <p:nvPr/>
        </p:nvSpPr>
        <p:spPr bwMode="auto">
          <a:xfrm rot="16200000" flipH="1">
            <a:off x="4720699" y="555286"/>
            <a:ext cx="280987" cy="501650"/>
          </a:xfrm>
          <a:prstGeom prst="leftBrace">
            <a:avLst>
              <a:gd name="adj1" fmla="val 8331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48632" name="Left Brace 12"/>
          <p:cNvSpPr/>
          <p:nvPr/>
        </p:nvSpPr>
        <p:spPr bwMode="auto">
          <a:xfrm rot="16200000" flipH="1">
            <a:off x="6820961" y="555286"/>
            <a:ext cx="280987" cy="501650"/>
          </a:xfrm>
          <a:prstGeom prst="leftBrace">
            <a:avLst>
              <a:gd name="adj1" fmla="val 8331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48633" name="Left Brace 13"/>
          <p:cNvSpPr/>
          <p:nvPr/>
        </p:nvSpPr>
        <p:spPr bwMode="auto">
          <a:xfrm flipH="1">
            <a:off x="8104455" y="2483304"/>
            <a:ext cx="280988" cy="276225"/>
          </a:xfrm>
          <a:prstGeom prst="leftBrace">
            <a:avLst>
              <a:gd name="adj1" fmla="val 8333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48634" name="TextBox 14"/>
          <p:cNvSpPr txBox="1">
            <a:spLocks noChangeArrowheads="1"/>
          </p:cNvSpPr>
          <p:nvPr/>
        </p:nvSpPr>
        <p:spPr bwMode="auto">
          <a:xfrm>
            <a:off x="8504505" y="2329317"/>
            <a:ext cx="1524000" cy="48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 b="1">
                <a:solidFill>
                  <a:schemeClr val="tx1"/>
                </a:solidFill>
              </a:rPr>
              <a:t>SCL\SDA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 b="1">
                <a:solidFill>
                  <a:schemeClr val="tx1"/>
                </a:solidFill>
              </a:rPr>
              <a:t>(I2C Bus)</a:t>
            </a:r>
          </a:p>
        </p:txBody>
      </p:sp>
      <p:sp>
        <p:nvSpPr>
          <p:cNvPr id="1048635" name="Left Brace 15"/>
          <p:cNvSpPr/>
          <p:nvPr/>
        </p:nvSpPr>
        <p:spPr bwMode="auto">
          <a:xfrm>
            <a:off x="3913455" y="3565979"/>
            <a:ext cx="280988" cy="850900"/>
          </a:xfrm>
          <a:prstGeom prst="leftBrace">
            <a:avLst>
              <a:gd name="adj1" fmla="val 8342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48636" name="TextBox 19"/>
          <p:cNvSpPr txBox="1">
            <a:spLocks noChangeArrowheads="1"/>
          </p:cNvSpPr>
          <p:nvPr/>
        </p:nvSpPr>
        <p:spPr bwMode="auto">
          <a:xfrm>
            <a:off x="8409255" y="927554"/>
            <a:ext cx="1524000" cy="345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 b="1">
                <a:solidFill>
                  <a:schemeClr val="tx1"/>
                </a:solidFill>
              </a:rPr>
              <a:t>RESET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3145728" name="Straight Arrow Connector 17"/>
          <p:cNvCxnSpPr>
            <a:cxnSpLocks/>
          </p:cNvCxnSpPr>
          <p:nvPr/>
        </p:nvCxnSpPr>
        <p:spPr bwMode="auto">
          <a:xfrm flipH="1">
            <a:off x="8052068" y="1130754"/>
            <a:ext cx="596900" cy="40957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8637" name="TextBox 10"/>
          <p:cNvSpPr txBox="1">
            <a:spLocks noChangeArrowheads="1"/>
          </p:cNvSpPr>
          <p:nvPr/>
        </p:nvSpPr>
        <p:spPr bwMode="auto">
          <a:xfrm>
            <a:off x="3859480" y="169640"/>
            <a:ext cx="1981200" cy="345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PWR IN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048638" name="TextBox 11"/>
          <p:cNvSpPr txBox="1">
            <a:spLocks noChangeArrowheads="1"/>
          </p:cNvSpPr>
          <p:nvPr/>
        </p:nvSpPr>
        <p:spPr bwMode="auto">
          <a:xfrm>
            <a:off x="5568087" y="22679"/>
            <a:ext cx="3048000" cy="599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 b="1">
                <a:solidFill>
                  <a:schemeClr val="tx1"/>
                </a:solidFill>
              </a:rPr>
              <a:t>USB 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 b="1">
                <a:solidFill>
                  <a:schemeClr val="tx1"/>
                </a:solidFill>
              </a:rPr>
              <a:t>(to Computer)</a:t>
            </a:r>
            <a:endParaRPr lang="en-US" sz="1100" b="1">
              <a:solidFill>
                <a:schemeClr val="tx1"/>
              </a:solidFill>
            </a:endParaRPr>
          </a:p>
        </p:txBody>
      </p:sp>
      <p:sp>
        <p:nvSpPr>
          <p:cNvPr id="1048639" name="TextBox 2"/>
          <p:cNvSpPr txBox="1">
            <a:spLocks noChangeArrowheads="1"/>
          </p:cNvSpPr>
          <p:nvPr/>
        </p:nvSpPr>
        <p:spPr bwMode="auto">
          <a:xfrm>
            <a:off x="2411223" y="4825549"/>
            <a:ext cx="1371600" cy="599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Analog INPUTS</a:t>
            </a:r>
          </a:p>
        </p:txBody>
      </p:sp>
      <p:sp>
        <p:nvSpPr>
          <p:cNvPr id="1048640" name="TextBox 18"/>
          <p:cNvSpPr txBox="1">
            <a:spLocks noChangeArrowheads="1"/>
          </p:cNvSpPr>
          <p:nvPr/>
        </p:nvSpPr>
        <p:spPr bwMode="auto">
          <a:xfrm>
            <a:off x="2411223" y="3719062"/>
            <a:ext cx="1371600" cy="48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 b="1" dirty="0">
                <a:solidFill>
                  <a:schemeClr val="tx1"/>
                </a:solidFill>
              </a:rPr>
              <a:t>POWER 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 b="1" dirty="0">
                <a:solidFill>
                  <a:schemeClr val="tx1"/>
                </a:solidFill>
              </a:rPr>
              <a:t>5V / 3.3V / GND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code in </a:t>
            </a:r>
            <a:r>
              <a:rPr lang="en-US" dirty="0" err="1"/>
              <a:t>arduino</a:t>
            </a:r>
            <a:endParaRPr lang="en-US" dirty="0"/>
          </a:p>
        </p:txBody>
      </p:sp>
      <p:sp>
        <p:nvSpPr>
          <p:cNvPr id="1048642" name="Content Placeholder 2"/>
          <p:cNvSpPr>
            <a:spLocks noGrp="1"/>
          </p:cNvSpPr>
          <p:nvPr>
            <p:ph idx="1"/>
          </p:nvPr>
        </p:nvSpPr>
        <p:spPr>
          <a:xfrm>
            <a:off x="1069848" y="2093976"/>
            <a:ext cx="10241280" cy="4078224"/>
          </a:xfrm>
        </p:spPr>
        <p:txBody>
          <a:bodyPr>
            <a:normAutofit/>
          </a:bodyPr>
          <a:lstStyle/>
          <a:p>
            <a:r>
              <a:rPr lang="en-US" dirty="0"/>
              <a:t>You need to download </a:t>
            </a:r>
            <a:r>
              <a:rPr lang="en-US" dirty="0" err="1"/>
              <a:t>Arduino</a:t>
            </a:r>
            <a:r>
              <a:rPr lang="en-US" dirty="0"/>
              <a:t> IDE (Integrated Development Environment). </a:t>
            </a:r>
          </a:p>
          <a:p>
            <a:r>
              <a:rPr lang="en-US" dirty="0" err="1"/>
              <a:t>Arduino</a:t>
            </a:r>
            <a:r>
              <a:rPr lang="en-US" dirty="0"/>
              <a:t> IDE is available for all Mac, </a:t>
            </a:r>
            <a:r>
              <a:rPr lang="en-US" dirty="0" err="1"/>
              <a:t>Windows.and</a:t>
            </a:r>
            <a:r>
              <a:rPr lang="en-US" dirty="0"/>
              <a:t> Linux.</a:t>
            </a:r>
          </a:p>
        </p:txBody>
      </p:sp>
      <p:sp>
        <p:nvSpPr>
          <p:cNvPr id="10486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t>8</a:t>
            </a:fld>
            <a:endParaRPr lang="en-US"/>
          </a:p>
        </p:txBody>
      </p:sp>
      <p:pic>
        <p:nvPicPr>
          <p:cNvPr id="20971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6385" y="3006994"/>
            <a:ext cx="8186057" cy="3137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code in </a:t>
            </a:r>
            <a:r>
              <a:rPr lang="en-US" dirty="0" err="1"/>
              <a:t>arduino</a:t>
            </a:r>
            <a:endParaRPr lang="en-US" dirty="0"/>
          </a:p>
        </p:txBody>
      </p:sp>
      <p:sp>
        <p:nvSpPr>
          <p:cNvPr id="1048646" name="Content Placeholder 2"/>
          <p:cNvSpPr>
            <a:spLocks noGrp="1"/>
          </p:cNvSpPr>
          <p:nvPr>
            <p:ph idx="1"/>
          </p:nvPr>
        </p:nvSpPr>
        <p:spPr>
          <a:xfrm>
            <a:off x="1069848" y="2093976"/>
            <a:ext cx="4596166" cy="4078224"/>
          </a:xfrm>
        </p:spPr>
        <p:txBody>
          <a:bodyPr>
            <a:normAutofit/>
          </a:bodyPr>
          <a:lstStyle/>
          <a:p>
            <a:r>
              <a:rPr lang="en-US" dirty="0"/>
              <a:t>Once you have downloaded and installed/extracted the folder, you can directly run Arduino.exe, which will take you to its IDE.</a:t>
            </a:r>
          </a:p>
          <a:p>
            <a:r>
              <a:rPr lang="en-US" dirty="0"/>
              <a:t>The IDE will look like the shown screenshot.</a:t>
            </a:r>
          </a:p>
        </p:txBody>
      </p:sp>
      <p:sp>
        <p:nvSpPr>
          <p:cNvPr id="10486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7F52-7EF1-4FDD-B4A0-5DC9DACBD99F}" type="slidenum">
              <a:rPr lang="en-US" smtClean="0"/>
              <a:t>9</a:t>
            </a:fld>
            <a:endParaRPr lang="en-US"/>
          </a:p>
        </p:txBody>
      </p:sp>
      <p:pic>
        <p:nvPicPr>
          <p:cNvPr id="209715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5942" y="1828804"/>
            <a:ext cx="3757392" cy="4508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8649" name="TextBox 7"/>
          <p:cNvSpPr txBox="1">
            <a:spLocks noChangeArrowheads="1"/>
          </p:cNvSpPr>
          <p:nvPr/>
        </p:nvSpPr>
        <p:spPr bwMode="auto">
          <a:xfrm>
            <a:off x="6482444" y="5660114"/>
            <a:ext cx="3690412" cy="32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b="1" dirty="0">
                <a:solidFill>
                  <a:srgbClr val="FF0000"/>
                </a:solidFill>
              </a:rPr>
              <a:t>error &amp; status messages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701</Words>
  <Application>Microsoft Office PowerPoint</Application>
  <PresentationFormat>Widescreen</PresentationFormat>
  <Paragraphs>134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Narrow</vt:lpstr>
      <vt:lpstr>Calibri</vt:lpstr>
      <vt:lpstr>Rockwell</vt:lpstr>
      <vt:lpstr>Rockwell Condensed</vt:lpstr>
      <vt:lpstr>Times New Roman</vt:lpstr>
      <vt:lpstr>Wingdings</vt:lpstr>
      <vt:lpstr>Wood Type</vt:lpstr>
      <vt:lpstr>PowerPoint Presentation</vt:lpstr>
      <vt:lpstr>Introduction to arduino</vt:lpstr>
      <vt:lpstr>Arduino</vt:lpstr>
      <vt:lpstr>Arduino</vt:lpstr>
      <vt:lpstr>Different types of Arduino</vt:lpstr>
      <vt:lpstr>Arduino uno</vt:lpstr>
      <vt:lpstr>PowerPoint Presentation</vt:lpstr>
      <vt:lpstr>How to code in arduino</vt:lpstr>
      <vt:lpstr>How to code in arduino</vt:lpstr>
      <vt:lpstr>Program your arduino</vt:lpstr>
      <vt:lpstr>Program your arduino</vt:lpstr>
      <vt:lpstr>Input vs output</vt:lpstr>
      <vt:lpstr>6 Major concepts</vt:lpstr>
      <vt:lpstr>Analog vs digital</vt:lpstr>
      <vt:lpstr>Analog vs digital</vt:lpstr>
      <vt:lpstr>Serial communication</vt:lpstr>
      <vt:lpstr>Let’s start coding</vt:lpstr>
      <vt:lpstr>Project #1 led blink</vt:lpstr>
      <vt:lpstr>PowerPoint Presentation</vt:lpstr>
      <vt:lpstr>Thank you</vt:lpstr>
    </vt:vector>
  </TitlesOfParts>
  <Company>Infosys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Samarth Pareshbhai Shah</dc:creator>
  <cp:lastModifiedBy>Asogwa Emmanuel</cp:lastModifiedBy>
  <cp:revision>3</cp:revision>
  <dcterms:created xsi:type="dcterms:W3CDTF">2015-05-09T19:09:40Z</dcterms:created>
  <dcterms:modified xsi:type="dcterms:W3CDTF">2023-05-05T16:22:27Z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ff5e559173d043b898f968a06f26a51b</vt:lpwstr>
  </property>
</Properties>
</file>