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embeddings/oleObject1.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vertBarState="maximized">
    <p:restoredLeft sz="15883"/>
    <p:restoredTop sz="85215"/>
  </p:normalViewPr>
  <p:slideViewPr>
    <p:cSldViewPr>
      <p:cViewPr>
        <p:scale>
          <a:sx n="100" d="100"/>
          <a:sy n="100" d="100"/>
        </p:scale>
        <p:origin x="-1944" y="-18"/>
      </p:cViewPr>
      <p:guideLst>
        <p:guide orient="horz" pos="2158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220" y="-102"/>
      </p:cViewPr>
      <p:guideLst>
        <p:guide orient="horz" pos="2878"/>
        <p:guide pos="2157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ml"  /><Relationship Id="rId2" Type="http://schemas.microsoft.com/office/2011/relationships/chartColorStyle" Target="colors1.xml"  /><Relationship Id="rId3" Type="http://schemas.microsoft.com/office/2011/relationships/chartStyle" Target="style1.xml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</a:rPr>
              <a:t>대졸자 취업률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대졸자 취업률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15875"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5909914902002195E-2"/>
                  <c:y val="-5.3792719876117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485-4E9D-A059-A82393D83FC6}"/>
                </c:ext>
              </c:extLst>
            </c:dLbl>
            <c:dLbl>
              <c:idx val="1"/>
              <c:layout>
                <c:manualLayout>
                  <c:x val="-2.5265139721558146E-2"/>
                  <c:y val="-4.508312519459429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485-4E9D-A059-A82393D83FC6}"/>
                </c:ext>
              </c:extLst>
            </c:dLbl>
            <c:dLbl>
              <c:idx val="2"/>
              <c:layout>
                <c:manualLayout>
                  <c:x val="-6.0103518447653048E-2"/>
                  <c:y val="-6.250231455764178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485-4E9D-A059-A82393D83FC6}"/>
                </c:ext>
              </c:extLst>
            </c:dLbl>
            <c:dLbl>
              <c:idx val="3"/>
              <c:layout>
                <c:manualLayout>
                  <c:x val="-5.2533486219866747E-2"/>
                  <c:y val="-5.81475172168799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485-4E9D-A059-A82393D83FC6}"/>
                </c:ext>
              </c:extLst>
            </c:dLbl>
            <c:dLbl>
              <c:idx val="4"/>
              <c:layout>
                <c:manualLayout>
                  <c:x val="-6.0103518447653048E-2"/>
                  <c:y val="-5.37927198761180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485-4E9D-A059-A82393D83FC6}"/>
                </c:ext>
              </c:extLst>
            </c:dLbl>
            <c:dLbl>
              <c:idx val="5"/>
              <c:layout>
                <c:manualLayout>
                  <c:x val="-1.6555545040034311E-2"/>
                  <c:y val="-1.89543411500231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485-4E9D-A059-A82393D83FC6}"/>
                </c:ext>
              </c:extLst>
            </c:dLbl>
            <c:dLbl>
              <c:idx val="6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485-4E9D-A059-A82393D83F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ln>
                      <a:solidFill>
                        <a:schemeClr val="bg1">
                          <a:alpha val="10000"/>
                        </a:schemeClr>
                      </a:solidFill>
                    </a:ln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67.599999999999994</c:v>
                </c:pt>
                <c:pt idx="1">
                  <c:v>68.099999999999994</c:v>
                </c:pt>
                <c:pt idx="2">
                  <c:v>67.400000000000006</c:v>
                </c:pt>
                <c:pt idx="3">
                  <c:v>67</c:v>
                </c:pt>
                <c:pt idx="4">
                  <c:v>67.5</c:v>
                </c:pt>
                <c:pt idx="5">
                  <c:v>67.7</c:v>
                </c:pt>
                <c:pt idx="6">
                  <c:v>66.2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485-4E9D-A059-A82393D83F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621824"/>
        <c:axId val="134224064"/>
      </c:lineChart>
      <c:catAx>
        <c:axId val="140621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4224064"/>
        <c:crosses val="autoZero"/>
        <c:auto val="1"/>
        <c:lblAlgn val="ctr"/>
        <c:lblOffset val="100"/>
        <c:noMultiLvlLbl val="0"/>
      </c:catAx>
      <c:valAx>
        <c:axId val="13422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0621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embeddings/oleObject1.xml>PK     ! 71��{  �   [Content_Types].xml �(� 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�TKo�0�O��r�h`�i�(�8nH���h�(6�����4�K�&�����NV�8��A�	��ic�L|�>z�"ARV��Y��P�G�w���&m1���
���`��p�QĿ��^�U�|���d�,���b4|�B-kJ�׼�U27V$��{-U&�����P���I���A�|�0t�>��XPS�>fS bc(�Q� 5^F�s�rd������O0�'�]�⾸�hH&*Чjػ\��ǅ�ܹEz������2v����2.�i�E��=2~��a:�65��A��+@O��������])Ws΀�v�u�#�9~~ғ�<��py�O���y�@��X�y�\]vhg�}�[�:�  �� PK     ! �U0#�   L   _rels/.rels �(� 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��MO�0��H�����ݐBKwAH�!T~�I����$ݿ'T�G�~����<���!��4��;#�w����qu*&r�Fq���v�����GJy(v��*����K��#F��D��.W	��=��Z�MY�b���BS�����7��ϛז��?�9L�ҙ�sbgٮ|�l!��USh9i�b�r:"y_dl��D���|-N��R"4�2�G�%��Z�4�˝y�7	ë��ɂ���  �� PK     ! �>���   �   xl/_rels/workbook.xml.rels �(�                                                                                                                                                                                                                                                                 �RMK�0���0w�v�t/"�U�ɴ)�&!3~��*�]X�K/o�y���v�5���+��zl�;o���b���G�����s�>��,�8��(%���"D��҆4j�0u2js��MY�˴���S쭂��� �)f���C����y��	I<y ���!+��E���fMy�k�����K�5=|�t ��G)�s墙�U��tB��)���,���f�����   �� PK     ! �J���  �     xl/workbook.xml��M��0��H���4q��KMV[ZD%�[v�n2i��#�ڲ�3IX��=p�3����wW%��N�Q6�(]�R�SF�>J����h����߿[_�=�9h����f���Aq71hܩ�U��ԞB�X५��aE�Pq��@Xٷ0LU���hh?@,H�Q��E�F�*ނSܞ�&(�jqR�[�D��Iˏ۾�t$��Z��g*?AT8�|�/�BƆ��u%$<�Nx�|᪫")���])<����\���6�VH�eIG4��X�Ւ*�J@F<�%c��ΰG�7����Х�d���_��'Q�:�1K�?�}q�=�#�H;t���{�5�Ht��C�;����}'��8����i��҅��,^�iW�Hx?�X�2z�'��v>_c$�}fIt?��I��i�,�q�H�q�!�ƻt���6��k&>���:�5��`yq�_��wh��#�ĻU�cV�  �� PK     ! i�8��   q     xl/sharedStrings.xml�P�JA��a��l�"�6E@���X�&����ug.��B;�t��`���d�#܈��|o��{���m��@�����Py�pq~�w��Q�@X�&vw�0�ʻ��"q�5�5��!"��,��I�i�9&t׈�6z4��yU����CP������ֈ�|��Wojd�X�7����Dste��=���oU���˳�f������e�Z
�@?5��rZ�]�O�ý��_�������t��~  �� PK     ! A��`�   �  #   xl/worksheets/_rels/sheet1.xml.rels���N�0@�H�C�;I�Bh�.iW�n�:Ql�{�v��$.�,����}-���"1���6`�C�#���w`D�{���	�ۛ�ͨuH���T
��I5?:'a�ŦL\;C*jM��2�w�m��ޕ��VL��=�}�s8��ov��)���X��p�Ǚ*�H���sEΡ�U�u��?=r��T^I�ZVF=w����Gҭ>�}  �� PK     ! @�:�  �     xl/theme/theme1.xml�Y[�7~/�?���6��o��v��n�NJe[�(����%��B)�җB��PJ4��?f!�M�z�{����eSҒ5,3�OG��9�t;�vD�C�p��[>Wr�ؘ�Ӗ{}�/4\��e1n����~pm�G؁�1�B-7b�U,�#~��p�&,����dZ'��F�X)�j���ub��+�	a��Ͼ|��sw{i�G��XpY0�ɾ���*
;>(K_��&�!�-���-\�".�C�-�?��}����JTl���뫿�^Va|PQm&��Q��Z{e_�X���Z���� h4���\t�~����V����z�Z6����/^�R������^�R�o�I�x^�R|m_/��^��+PHI|��.��j���
2at�
o�^�^Ɍ�(ȆUv�&&,�r-B�X��R$H��O��8@���i�7C1�P\����*��?O=)��-��ڒ0�kE���G	����1Xu5��'O��=>��������~��V��z;(����?����?u�����I�>��:��O_<������x���g�=��?~|`��N�P�H��s9�X������jBD�(��=��Dm�6]x#��/�o\��d.���Kad ���XpI��yx0���Ɠ����С�� �F�{��+��BlмJQ,��X8�;��һ��~�#��q6�M�t��d@�F"�vHqY�B����p:��z�Ň&���L7^Ds�"������]$B��E2�q=. �SL��c�mu�$�_-�@a�aߣ��D&��l�"�td�!�fV�$u�G� R9W�����9B�;���}�`#ܧ�uW�R� ��<���"f�x\�	�Je@�I�H|���Pv��Qv�F��������bS;'4|�?��]4��b,�3�{�~/���^�7�峗�\�A��Z�G�B�XP���ڝü4�C��T���j#7�1�&�i�T'a�"���`�_V��)�LO�3c���X��	�j�0���8ݯ��ro��G"//��r�k�]��{��y�����򒀬�*$��LU�����"�gg¢iaѐ旡ZFq�
���
,�Xn�\�K�`K�(�8�G�����i�79�� ��e�nJ��'{���KD� ���IBK��q�����Yƺ��Ԡ']�9�z�m�Z��	m���4v�Zn������Z����� w�\�":�ӳ�H��:�2K��"�W���ADNJ��+���+Q���w�\d�]#A7��'<zص���>�
�WU����&�C����3������e��1�p�SN�9&p���<�NLL����*��rDg!�f]�S������������TN�o<�>UK�i��ϙ���Y�.�oo��X哨�*�n�m��5�Z�j�%N�u_bBШ��$�u�������pA�y���o�9��ם���ɬ��r]�_�|�wlxģ��s*�
%�<$}�9r*0Dn�l�O�<!-�N�o{A�
���+xU�Th��j����r�/����]�XD���֥Qt�ݽ����hy�vnĢ"S�+EE\ݿ�+�����_q�s�V�7��N�Ь����i�A�S�ւz���F��u�kW��kj� (x����h�^�����F�k�͖1��T>2_�{��   �� PK     ! �����  �     xl/styles.xml�U�j�0����]�4Β`�,M��`��-'��	��9��Ba��`�=��j��aG�Ӹ+��&�Α��;��$���jÔLq�`De�J&)~q�{#��%�$\I��5� {�(1v���R� B�/�]M|�K*��S+*�S)-���^�f�))��$����I�"LD�' �����+�X��3�i�0��x!�&sR�p@
T�Cm�=�
��������XA�k�c�;$��7�0���<K*%�A�ZK�b�Ӊ��K�J��5���,1���`	��%��J#ɆX�$��'��\�|�D߾~�~����`|�:����h�k���5���<:����`�<���a5@�8不5d	T�R-s�n}�YA$<�V5�~{z��&����!̒��%4Ŷ0��)K8�,D��b�V��w�����%%#%	w����NA9?u�󲺃]WH�E.�q�bhA����-^����B
*��T[V��Q���e�+P��k�L���o g/�;��
D�5���Շ�ϗ�	���L��.��7 ��wi\���&��,�͒Vd��٭3Ż�3Z�����N=g�6)ޭO\�á㠵=1��Ek�R��h�d<;�#oLG�`���8�μxp8���q�o{#���YSbb8�)�ۉ?��R�۴�w�����0x�����7��7��^��l8��y������0܎�:�'�	ʙ��j[����_�o+�����   �� PK     ! 
��h�  �     xl/worksheets/sheet1.xml�U[o�0}�����^.��Uۨ[&U�wǘ`l�v�f�~�q�M%ʓ��8结^�4���J3�3�!�('�`|��߿���ׂ��F���/�A�g]Qj<`�:C�12	M*�`�I9 �P6pU�@KEq�~���$���#ǐ�1�,�kAv�Ƒ(Zc��Iݱ5d]���N^�H�ذ��cK���$[.���K4ä�n/��F�Т4>����1��U LyZ0����S���M���(��6?=���3x�DkJ-�Lȳ���l�U��5�����w��3�-�
�m5��Yax���ۂ=*��%���8|�l[���9��f")�k�	� �����568O�8xPMpSKl{#Jf|��Ěހ-Pi�b�O�`��v;Ħ���!���C,:cxwvq�	'ι0�Z�o/��j��.KN?!9�$ߦ����HB�Gb�I���� �Y8|��QB����w�}�\b/.Kؾ�^q'1�[���,���Ȣ�s��p �|�ݱc#Yv"=�q@�}��Vw��&SV��#0ߥ��n;%G	+��;�O�;�o����k��e;��A���i���cD��*X����P���x���IObI���+�	�`���<CR(�03��0�R=�u
�`M�2�#bg�O	9���'����a��Y�   �� PK     ! (�Sm;  Y   docProps/core.xml �(�                                                                                                                                                                                                                                                                 ���N�0��H�C�{b�MXI*�JH��Y�����vI��8?A���;��ή�/�����:Y��	Ah^�wzݬ�[9ϴ`U��@'phY^_��P^[x���%�(����h｡;��\:���*����a��� ���
<�3�c3р|D���:��*P���i����ܟ�2q*�O&�4ĝ����}tr46M�4�.Fȟ����K�j,u{+�����-l�'��xs~ �O��8]�"
Ah����7+T�Hz�E��7$�YF�������0�?�lJ<�_|��  �� PK     ! wd�D5  �     xl/tables/table1.xmllQ�JA��a������M% ����7فy,s'�t�Yh�FD����~�Y���<�h��sϙs�F�B+v���51�K04]�Hӏ�������0�P�`#$h577^�)dAm(�����9uSԂJ6C&=������2�"��k�+Q�͵��L�-0#tx���>�I���_��^���~��������aAs�fϪ�6ĺv`|�U|Չ_Qͦ�e���e���?ܲ��9_O'����%���*���:R��Z����E�E��)<0=�(,֖���P�8��?���;�a��P]������ǯ�  �� PK     ! o��Q�   �
  '   xl/printerSettings/printerSettings1.bin쒱�0E�K� �#��A��A�Q a:a�@D�Tw���|��{vˁ3G.���g͖>��#��Q�G�}ZN���{��g���������M\�Y��کbA`�I�r�*u[�̵����#KuU*�z�����j(��^�#`����  �� PK     ! I�v~�     docProps/app.xml �(�                                                                                                                                                                                                                                                                 ���N�0��x��w�YZ!�r��RġUWڅ��L6�m�C��[�-o ����:IĒ��z������c��Mc�b2�l:�YN�Ҹu��V�',K�\��wP�-$v*>�E�"HE�T�1�8O��F�	Ɏ���F!�q�}U�^�6����1��+�<�@6$�Z�����/]�����8���n)�}�f�7��cQ��m4�����V,��0�`Y)�@�ׁ��-m�LLR�8kA��Y2?hmG,��t8kU4�!au���kF�t�������_���e���=��'9�T�����}ȕA�[�P��<3�񀳬p8s��_�Nz�=�MPnK®�b�M�
+�^�?�ZE(�v��%�2�.d^+�����^��z��rz<�?�����௿Y�  �� PK-      ! 71��{  �                   [Content_Types].xmlPK-      ! �U0#�   L               �  _rels/.relsPK-      ! �>���   �               �  xl/_rels/workbook.xml.relsPK-      ! �J���  �               	  xl/workbook.xmlPK-      ! i�8��   q                 xl/sharedStrings.xmlPK-      ! A��`�   �  #             J  xl/worksheets/_rels/sheet1.xml.relsPK-      ! @�:�  �               d  xl/theme/theme1.xmlPK-      ! �����  �               2  xl/styles.xmlPK-      ! 
��h�  �               ?  xl/worksheets/sheet1.xmlPK-      ! (�Sm;  Y                 docProps/core.xmlPK-      ! wd�D5  �               �  xl/tables/table1.xmlPK-      ! o��Q�   �
  '             �  xl/printerSettings/printerSettings1.binPK-      ! I�v~�                 �  docProps/app.xmlPK      h  �!    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C0443B1-7FC8-4654-B190-2F482CCF33A6}" type="datetime1">
              <a:rPr lang="ko-KR" altLang="en-US"/>
              <a:pPr lvl="0">
                <a:defRPr lang="ko-KR" altLang="en-US"/>
              </a:pPr>
              <a:t>2019-09-27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5DAF27E-A060-4CAF-821F-2D13BB9899F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발표 + 시연이 꼴랑 5분이라고 함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우리는 작품에 자신이 있기 때문에 발표 존나 순식간에 하고 시연을 길게 할 생각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5DAF27E-A060-4CAF-821F-2D13BB9899FF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지원자를 자세히 보기 하면 나오는 화면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이름 , 사진, 스펙 등 각종 정보 보여주고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자소서 LDA 분석 결과, 종합적 분석결과, 감성분석 결과 등 나오고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밑에 비슷한 유형의 지원자들 입사 후 퍼포먼스, 입사 후 이직, 직급 현황 등 전시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5DAF27E-A060-4CAF-821F-2D13BB9899FF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합격자, 불합격자 테이블로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메일 일괄 전송 등의 기능도 제공함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5DAF27E-A060-4CAF-821F-2D13BB9899FF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합격자, 불합격자 테이블로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메일 일괄 전송 등의 기능도 제공함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5DAF27E-A060-4CAF-821F-2D13BB9899FF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5DAF27E-A060-4CAF-821F-2D13BB9899FF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1. 로그인 , 예외처리 , 세션 구현등이 다 되있으므로 즉시 출시 씹가능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이거는 자소서 필터링하고 판단하는데 도움을 주는 프로그램이지 이걸로 뭐 채용을 결정하는게 아니기때문에 우리가 책임질 부분이 적음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3. 사용자 입장에서는 그냥 계정 하나만 있어도 모든 걸 다 관리할 수 있게금 하는 PaaS 유형으로 만들었기 때메 사용자가 쓰기 편함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4. 지금은 인력도 없고 돈도없고 그래서 자소서만 다루는 프로그램이지만 추후에 사업화해서 전체 채용 프로세스를 다루는 플랫폼으로 만들어서 팔아먹을 생각임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5DAF27E-A060-4CAF-821F-2D13BB9899FF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</p:cSld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5DAF27E-A060-4CAF-821F-2D13BB9899FF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5DAF27E-A060-4CAF-821F-2D13BB9899FF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취준생 입장에서는 자소서 많이 쓸수밖에 없다 내용도 비슷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5DAF27E-A060-4CAF-821F-2D13BB9899FF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이러이러 해서 기업의 인사담당자들은 너무 바쁘고 힘들것이다.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원하는 인재 뽑기도 어렵다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5DAF27E-A060-4CAF-821F-2D13BB9899FF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그래서 우리는 많은 자기소개서 중 빠르고 간단하면서도 확실하게 원하는 인재를 찾기 위한 키워드 기반 분석 프로그램을 구상하게 되었음.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그러나 아이디어 발표 심사에서 몇가지 사항을 지적받음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5DAF27E-A060-4CAF-821F-2D13BB9899FF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1. 알고리즘 개발 시 다양한 요소를 고려하여 개발하는 방법을 생각해보라 -&gt; 키워드 분석 외에도 토익점수, 학점 등 다양한 요소를 함께 고려하여 볼 수 있음 또한 감성분석으로 긍정,부정적도 판단가능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중,소기업에는 도움이 되겠으나 사용도에 따라 효과가 잘 나올 수 있을까? -&gt; 이거는 애초에 수천,수만건씩 읽는 기업의 인사담당자를 위한 것임. 대기업도 목표로 가능, 아이디어도 씹상타취라 경쟁력도 있음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3. 진보성 부족 -&gt; 이 지원자랑 비슷한 유형의 선배 입사자들이 어떤 퍼포먼스를 보였는지 시각적으로 전시, 점점 데이터를 누적하여 빅데이터화 해서 인공지능 등 기술 접목할 수 있음. 하드웨어 작품보다 훨씬 유연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4. 그밖에도 지금 즉시 특허받고 출시할 수 있을 정도의 완성도로 시제품 개발했음. 프로토타입 급인 다른 조랑 격이 다름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5DAF27E-A060-4CAF-821F-2D13BB9899FF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메인화면, 현재 지원자들 수랑 평균 학점 등등 볼 수 있음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왼쪽 메뉴로 편리하게 이동 가능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오른쪽 위에 계정정보 문의사항 알림 등 확인 가능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5DAF27E-A060-4CAF-821F-2D13BB9899FF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자소서들은 이런식으로 테이블 형태로 구성했고 사진,이름,자소서 등을 간략하게 보여줌.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키워드 입력: 으로 원하는 키워드 입력하면 동적으로 검색가능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학점,해외경험 등으로 정렬 가능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function으로 즐겨찾기, 즉시 합격 불합격 등도 결정 가능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지원자 누르면 디테일한 정보 보여주는 페이지로 감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5DAF27E-A060-4CAF-821F-2D13BB9899FF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지원자 누르면 이렇게 자소서 내용 다 볼수있고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자세히보기 누르면 키워드 분석결과, 비슷한 유형의 지원자들의 퍼포먼스 등 볼 수 있음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5DAF27E-A060-4CAF-821F-2D13BB9899FF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2A22-72E6-4A09-9319-60E7558E02A8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77CD-4BDF-4569-AE90-6EE97131D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28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2A22-72E6-4A09-9319-60E7558E02A8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77CD-4BDF-4569-AE90-6EE97131D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96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2A22-72E6-4A09-9319-60E7558E02A8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77CD-4BDF-4569-AE90-6EE97131D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05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연결선 40"/>
          <p:cNvCxnSpPr/>
          <p:nvPr userDrawn="1"/>
        </p:nvCxnSpPr>
        <p:spPr>
          <a:xfrm>
            <a:off x="4567237" y="0"/>
            <a:ext cx="0" cy="6858000"/>
          </a:xfrm>
          <a:prstGeom prst="line">
            <a:avLst/>
          </a:prstGeom>
          <a:ln w="3175">
            <a:solidFill>
              <a:srgbClr val="454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 userDrawn="1"/>
        </p:nvCxnSpPr>
        <p:spPr>
          <a:xfrm>
            <a:off x="2266950" y="0"/>
            <a:ext cx="0" cy="6858000"/>
          </a:xfrm>
          <a:prstGeom prst="line">
            <a:avLst/>
          </a:prstGeom>
          <a:ln w="3175">
            <a:solidFill>
              <a:srgbClr val="454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 userDrawn="1"/>
        </p:nvCxnSpPr>
        <p:spPr>
          <a:xfrm>
            <a:off x="6867525" y="0"/>
            <a:ext cx="0" cy="6858000"/>
          </a:xfrm>
          <a:prstGeom prst="line">
            <a:avLst/>
          </a:prstGeom>
          <a:ln w="3175">
            <a:solidFill>
              <a:srgbClr val="454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 userDrawn="1"/>
        </p:nvCxnSpPr>
        <p:spPr>
          <a:xfrm>
            <a:off x="0" y="3908673"/>
            <a:ext cx="9144000" cy="0"/>
          </a:xfrm>
          <a:prstGeom prst="line">
            <a:avLst/>
          </a:prstGeom>
          <a:ln w="3175">
            <a:solidFill>
              <a:srgbClr val="454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 userDrawn="1"/>
        </p:nvCxnSpPr>
        <p:spPr>
          <a:xfrm flipV="1">
            <a:off x="0" y="0"/>
            <a:ext cx="9144000" cy="390867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 userDrawn="1"/>
        </p:nvCxnSpPr>
        <p:spPr>
          <a:xfrm flipV="1">
            <a:off x="2295525" y="3908673"/>
            <a:ext cx="6848475" cy="293903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4567237" y="4869160"/>
            <a:ext cx="4597016" cy="1972817"/>
          </a:xfrm>
          <a:prstGeom prst="line">
            <a:avLst/>
          </a:prstGeom>
          <a:ln w="3175">
            <a:solidFill>
              <a:srgbClr val="454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0" y="3908673"/>
            <a:ext cx="6867525" cy="2949327"/>
          </a:xfrm>
          <a:prstGeom prst="line">
            <a:avLst/>
          </a:prstGeom>
          <a:ln w="3175">
            <a:solidFill>
              <a:srgbClr val="454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856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 userDrawn="1"/>
        </p:nvCxnSpPr>
        <p:spPr>
          <a:xfrm>
            <a:off x="2266950" y="0"/>
            <a:ext cx="0" cy="6858000"/>
          </a:xfrm>
          <a:prstGeom prst="line">
            <a:avLst/>
          </a:prstGeom>
          <a:ln w="3175">
            <a:solidFill>
              <a:srgbClr val="454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2166764"/>
            <a:ext cx="9144000" cy="0"/>
          </a:xfrm>
          <a:prstGeom prst="line">
            <a:avLst/>
          </a:prstGeom>
          <a:ln w="3175">
            <a:solidFill>
              <a:srgbClr val="454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2266950" y="2348880"/>
            <a:ext cx="6625530" cy="433388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>
              <a:buNone/>
              <a:defRPr sz="2000" b="0" baseline="0">
                <a:solidFill>
                  <a:schemeClr val="bg2">
                    <a:lumMod val="90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altLang="ko-KR" dirty="0"/>
              <a:t>01. Contents sub title</a:t>
            </a:r>
            <a:endParaRPr lang="ko-KR" altLang="en-US" dirty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2266950" y="2987055"/>
            <a:ext cx="6625530" cy="433388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>
              <a:buNone/>
              <a:defRPr sz="2000" b="0" baseline="0">
                <a:solidFill>
                  <a:schemeClr val="bg2">
                    <a:lumMod val="90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altLang="ko-KR" dirty="0"/>
              <a:t>01. Contents sub title</a:t>
            </a:r>
            <a:endParaRPr lang="ko-KR" altLang="en-US" dirty="0"/>
          </a:p>
        </p:txBody>
      </p:sp>
      <p:sp>
        <p:nvSpPr>
          <p:cNvPr id="20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2266950" y="3625230"/>
            <a:ext cx="6625530" cy="433388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>
              <a:buNone/>
              <a:defRPr sz="2000" b="0" baseline="0">
                <a:solidFill>
                  <a:schemeClr val="bg2">
                    <a:lumMod val="90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altLang="ko-KR" dirty="0"/>
              <a:t>01. Contents sub title</a:t>
            </a:r>
            <a:endParaRPr lang="ko-KR" altLang="en-US" dirty="0"/>
          </a:p>
        </p:txBody>
      </p:sp>
      <p:sp>
        <p:nvSpPr>
          <p:cNvPr id="21" name="텍스트 개체 틀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950" y="4263405"/>
            <a:ext cx="6625530" cy="433388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>
              <a:buNone/>
              <a:defRPr sz="2000" b="0" baseline="0">
                <a:solidFill>
                  <a:schemeClr val="bg2">
                    <a:lumMod val="90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altLang="ko-KR" dirty="0"/>
              <a:t>01. Contents sub title</a:t>
            </a:r>
            <a:endParaRPr lang="ko-KR" altLang="en-US" dirty="0"/>
          </a:p>
        </p:txBody>
      </p:sp>
      <p:sp>
        <p:nvSpPr>
          <p:cNvPr id="22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2266950" y="4901580"/>
            <a:ext cx="6625530" cy="433388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>
              <a:buNone/>
              <a:defRPr sz="2000" b="0" baseline="0">
                <a:solidFill>
                  <a:schemeClr val="bg2">
                    <a:lumMod val="90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altLang="ko-KR" dirty="0"/>
              <a:t>01. Contents sub title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 userDrawn="1"/>
        </p:nvCxnSpPr>
        <p:spPr>
          <a:xfrm flipV="1">
            <a:off x="0" y="0"/>
            <a:ext cx="7339084" cy="313714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V="1">
            <a:off x="2295525" y="3908673"/>
            <a:ext cx="6848475" cy="293903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 flipV="1">
            <a:off x="4567237" y="4869160"/>
            <a:ext cx="4597016" cy="1972817"/>
          </a:xfrm>
          <a:prstGeom prst="line">
            <a:avLst/>
          </a:prstGeom>
          <a:ln w="3175">
            <a:solidFill>
              <a:srgbClr val="454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67525" y="0"/>
            <a:ext cx="0" cy="6858000"/>
          </a:xfrm>
          <a:prstGeom prst="line">
            <a:avLst/>
          </a:prstGeom>
          <a:ln w="3175">
            <a:solidFill>
              <a:srgbClr val="454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293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249238" y="270173"/>
            <a:ext cx="6625530" cy="433388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>
              <a:buNone/>
              <a:defRPr sz="2800" b="0" baseline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altLang="ko-KR" dirty="0"/>
              <a:t>Slide Main title</a:t>
            </a:r>
            <a:endParaRPr lang="ko-KR" altLang="en-US" dirty="0"/>
          </a:p>
        </p:txBody>
      </p:sp>
      <p:sp>
        <p:nvSpPr>
          <p:cNvPr id="23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249238" y="707554"/>
            <a:ext cx="6625530" cy="433388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>
              <a:buNone/>
              <a:defRPr sz="2000" b="0" baseline="0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altLang="ko-KR" dirty="0"/>
              <a:t>Slide sub title</a:t>
            </a:r>
            <a:endParaRPr lang="ko-KR" altLang="en-US" dirty="0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6" name="직선 연결선 25"/>
            <p:cNvCxnSpPr/>
            <p:nvPr userDrawn="1"/>
          </p:nvCxnSpPr>
          <p:spPr>
            <a:xfrm flipV="1">
              <a:off x="0" y="0"/>
              <a:ext cx="9144000" cy="3908673"/>
            </a:xfrm>
            <a:prstGeom prst="line">
              <a:avLst/>
            </a:prstGeom>
            <a:ln>
              <a:solidFill>
                <a:srgbClr val="3030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6877050" y="0"/>
              <a:ext cx="0" cy="6858000"/>
            </a:xfrm>
            <a:prstGeom prst="line">
              <a:avLst/>
            </a:prstGeom>
            <a:ln>
              <a:solidFill>
                <a:srgbClr val="3030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 flipV="1">
              <a:off x="2295525" y="3908673"/>
              <a:ext cx="6848475" cy="2939033"/>
            </a:xfrm>
            <a:prstGeom prst="line">
              <a:avLst/>
            </a:prstGeom>
            <a:ln>
              <a:solidFill>
                <a:srgbClr val="3030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 userDrawn="1"/>
          </p:nvCxnSpPr>
          <p:spPr>
            <a:xfrm>
              <a:off x="2266950" y="0"/>
              <a:ext cx="0" cy="6858000"/>
            </a:xfrm>
            <a:prstGeom prst="line">
              <a:avLst/>
            </a:prstGeom>
            <a:ln>
              <a:solidFill>
                <a:srgbClr val="3030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 userDrawn="1"/>
          </p:nvCxnSpPr>
          <p:spPr>
            <a:xfrm>
              <a:off x="4567237" y="0"/>
              <a:ext cx="0" cy="6858000"/>
            </a:xfrm>
            <a:prstGeom prst="line">
              <a:avLst/>
            </a:prstGeom>
            <a:ln>
              <a:solidFill>
                <a:srgbClr val="3030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 userDrawn="1"/>
          </p:nvCxnSpPr>
          <p:spPr>
            <a:xfrm>
              <a:off x="0" y="3908673"/>
              <a:ext cx="9144000" cy="0"/>
            </a:xfrm>
            <a:prstGeom prst="line">
              <a:avLst/>
            </a:prstGeom>
            <a:ln>
              <a:solidFill>
                <a:srgbClr val="3030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0" y="630213"/>
              <a:ext cx="9144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연결선 12"/>
          <p:cNvCxnSpPr/>
          <p:nvPr userDrawn="1"/>
        </p:nvCxnSpPr>
        <p:spPr>
          <a:xfrm>
            <a:off x="0" y="3908673"/>
            <a:ext cx="6867525" cy="2949327"/>
          </a:xfrm>
          <a:prstGeom prst="line">
            <a:avLst/>
          </a:prstGeom>
          <a:ln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450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702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483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6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2A22-72E6-4A09-9319-60E7558E02A8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77CD-4BDF-4569-AE90-6EE97131D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5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2A22-72E6-4A09-9319-60E7558E02A8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77CD-4BDF-4569-AE90-6EE97131D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56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2A22-72E6-4A09-9319-60E7558E02A8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77CD-4BDF-4569-AE90-6EE97131D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74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2A22-72E6-4A09-9319-60E7558E02A8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77CD-4BDF-4569-AE90-6EE97131D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66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2A22-72E6-4A09-9319-60E7558E02A8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77CD-4BDF-4569-AE90-6EE97131D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4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2A22-72E6-4A09-9319-60E7558E02A8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77CD-4BDF-4569-AE90-6EE97131D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6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2A22-72E6-4A09-9319-60E7558E02A8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77CD-4BDF-4569-AE90-6EE97131D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50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2A22-72E6-4A09-9319-60E7558E02A8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77CD-4BDF-4569-AE90-6EE97131D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05685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62A22-72E6-4A09-9319-60E7558E02A8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277CD-4BDF-4569-AE90-6EE97131D5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22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51" r:id="rId15"/>
    <p:sldLayoutId id="2147483649" r:id="rId16"/>
    <p:sldLayoutId id="2147483652" r:id="rId1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4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17.jpeg"  /><Relationship Id="rId4" Type="http://schemas.openxmlformats.org/officeDocument/2006/relationships/image" Target="../media/image18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1.png"  /><Relationship Id="rId4" Type="http://schemas.openxmlformats.org/officeDocument/2006/relationships/chart" Target="../charts/chart1.xml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9.jpeg"  /><Relationship Id="rId4" Type="http://schemas.openxmlformats.org/officeDocument/2006/relationships/image" Target="../media/image10.png"  /><Relationship Id="rId5" Type="http://schemas.openxmlformats.org/officeDocument/2006/relationships/image" Target="../media/image11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 txBox="1">
            <a:spLocks noChangeArrowheads="1"/>
          </p:cNvSpPr>
          <p:nvPr/>
        </p:nvSpPr>
        <p:spPr>
          <a:xfrm rot="21584549">
            <a:off x="2919009" y="4918670"/>
            <a:ext cx="6013451" cy="1434465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10000"/>
              </a:lnSpc>
              <a:defRPr lang="ko-KR" altLang="en-US"/>
            </a:pPr>
            <a:r>
              <a:rPr lang="ko-KR" altLang="en-US" sz="2000" b="1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  <a:cs typeface="Tahoma"/>
              </a:rPr>
              <a:t>정보컴퓨터공학과 	201324432 김준승</a:t>
            </a:r>
            <a:endParaRPr lang="ko-KR" altLang="en-US" sz="2000" b="1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  <a:cs typeface="Tahoma"/>
            </a:endParaRPr>
          </a:p>
          <a:p>
            <a:pPr algn="ctr" eaLnBrk="1" hangingPunct="1">
              <a:lnSpc>
                <a:spcPct val="110000"/>
              </a:lnSpc>
              <a:defRPr lang="ko-KR" altLang="en-US"/>
            </a:pPr>
            <a:r>
              <a:rPr lang="ko-KR" altLang="en-US" sz="2000" b="1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  <a:cs typeface="Tahoma"/>
              </a:rPr>
              <a:t>정보컴퓨터공학과 	201324485 윤진호</a:t>
            </a:r>
            <a:endParaRPr lang="ko-KR" altLang="en-US" sz="2000" b="1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  <a:cs typeface="Tahoma"/>
            </a:endParaRPr>
          </a:p>
          <a:p>
            <a:pPr algn="ctr" eaLnBrk="1" hangingPunct="1">
              <a:lnSpc>
                <a:spcPct val="110000"/>
              </a:lnSpc>
              <a:defRPr lang="ko-KR" altLang="en-US"/>
            </a:pPr>
            <a:r>
              <a:rPr lang="ko-KR" altLang="en-US" sz="2000" b="1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  <a:cs typeface="Tahoma"/>
              </a:rPr>
              <a:t>전자공학과           	201324227 민병윤</a:t>
            </a:r>
            <a:endParaRPr lang="ko-KR" altLang="en-US" sz="2000" b="1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  <a:cs typeface="Tahoma"/>
            </a:endParaRPr>
          </a:p>
          <a:p>
            <a:pPr algn="ctr" eaLnBrk="1" hangingPunct="1">
              <a:lnSpc>
                <a:spcPct val="110000"/>
              </a:lnSpc>
              <a:defRPr lang="ko-KR" altLang="en-US"/>
            </a:pPr>
            <a:r>
              <a:rPr lang="ko-KR" altLang="en-US" sz="2000" b="1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  <a:cs typeface="Tahoma"/>
              </a:rPr>
              <a:t>경영학과              	201343151 김영훈</a:t>
            </a:r>
            <a:endParaRPr lang="ko-KR" altLang="en-US" sz="2000" b="1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  <a:cs typeface="Tahoma"/>
            </a:endParaRPr>
          </a:p>
        </p:txBody>
      </p:sp>
      <p:sp>
        <p:nvSpPr>
          <p:cNvPr id="25" name="텍스트 개체 틀 4"/>
          <p:cNvSpPr txBox="1"/>
          <p:nvPr/>
        </p:nvSpPr>
        <p:spPr>
          <a:xfrm rot="20214213">
            <a:off x="-127995" y="1571395"/>
            <a:ext cx="8718597" cy="11288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  <a:defRPr lang="ko-KR" altLang="en-US"/>
            </a:pPr>
            <a:r>
              <a:rPr lang="ko-KR" altLang="en-US" sz="2800" b="1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  <a:cs typeface="Tahoma"/>
              </a:rPr>
              <a:t>텍스트마이닝을 활용한 자기소개서 필터링 프로그램 </a:t>
            </a:r>
            <a:endParaRPr lang="ko-KR" altLang="en-US" sz="2800" b="1">
              <a:solidFill>
                <a:schemeClr val="bg1"/>
              </a:solidFill>
              <a:latin typeface="맑은 고딕"/>
              <a:ea typeface="맑은 고딕"/>
              <a:cs typeface="Tahom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9238" y="187300"/>
            <a:ext cx="7491114" cy="433388"/>
          </a:xfrm>
        </p:spPr>
        <p:txBody>
          <a:bodyPr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 sz="2400" b="1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</a:rPr>
              <a:t> 3. 과제내용</a:t>
            </a:r>
            <a:endParaRPr lang="ko-KR" altLang="en-US" sz="2400" b="1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308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5566" y="762414"/>
            <a:ext cx="7812868" cy="5870941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9238" y="187300"/>
            <a:ext cx="7491114" cy="433388"/>
          </a:xfrm>
        </p:spPr>
        <p:txBody>
          <a:bodyPr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 sz="2400" b="1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</a:rPr>
              <a:t> 3. 과제내용</a:t>
            </a:r>
            <a:endParaRPr lang="ko-KR" altLang="en-US" sz="2400" b="1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308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1774" y="1340768"/>
            <a:ext cx="8640452" cy="4703088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9238" y="187300"/>
            <a:ext cx="7491114" cy="433388"/>
          </a:xfrm>
        </p:spPr>
        <p:txBody>
          <a:bodyPr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 sz="2400" b="1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</a:rPr>
              <a:t> 4. 시연</a:t>
            </a:r>
            <a:endParaRPr lang="ko-KR" altLang="en-US" sz="2400" b="1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 descr="ìë¥ê²í ì ëí ì´ë¯¸ì§ ê²ìê²°ê³¼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>
              <a:ln w="9525">
                <a:solidFill>
                  <a:schemeClr val="bg1">
                    <a:alpha val="10000"/>
                  </a:schemeClr>
                </a:solidFill>
              </a:ln>
              <a:latin typeface="맑은 고딕"/>
              <a:ea typeface="맑은 고딕"/>
            </a:endParaRPr>
          </a:p>
        </p:txBody>
      </p:sp>
      <p:sp>
        <p:nvSpPr>
          <p:cNvPr id="4100" name="AutoShape 4" descr="ìë¥ê²í ì ëí ì´ë¯¸ì§ ê²ìê²°ê³¼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>
              <a:ln w="9525">
                <a:solidFill>
                  <a:schemeClr val="bg1">
                    <a:alpha val="10000"/>
                  </a:schemeClr>
                </a:solidFill>
              </a:ln>
              <a:latin typeface="맑은 고딕"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 rot="0">
            <a:off x="1079612" y="1520788"/>
            <a:ext cx="6660740" cy="3816425"/>
            <a:chOff x="143508" y="677982"/>
            <a:chExt cx="3852428" cy="2751019"/>
          </a:xfrm>
        </p:grpSpPr>
        <p:sp>
          <p:nvSpPr>
            <p:cNvPr id="8" name="TextBox 7"/>
            <p:cNvSpPr txBox="1"/>
            <p:nvPr/>
          </p:nvSpPr>
          <p:spPr>
            <a:xfrm>
              <a:off x="1330472" y="677982"/>
              <a:ext cx="1899510" cy="3771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800">
                  <a:ln w="9525"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맑은 고딕"/>
                  <a:ea typeface="맑은 고딕"/>
                </a:rPr>
                <a:t>효율적인 프로세스</a:t>
              </a:r>
              <a:r>
                <a:rPr lang="ko-KR" altLang="en-US" sz="2800">
                  <a:ln w="9525">
                    <a:solidFill>
                      <a:schemeClr val="bg1">
                        <a:alpha val="10000"/>
                      </a:schemeClr>
                    </a:solidFill>
                  </a:ln>
                  <a:latin typeface="맑은 고딕"/>
                  <a:ea typeface="맑은 고딕"/>
                </a:rPr>
                <a:t> </a:t>
              </a:r>
              <a:endParaRPr lang="ko-KR" altLang="en-US" sz="2800">
                <a:latin typeface="맑은 고딕"/>
                <a:ea typeface="맑은 고딕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 rot="0">
              <a:off x="143508" y="1088740"/>
              <a:ext cx="3852428" cy="2340261"/>
              <a:chOff x="143508" y="1088740"/>
              <a:chExt cx="3852428" cy="2340261"/>
            </a:xfrm>
          </p:grpSpPr>
          <p:pic>
            <p:nvPicPr>
              <p:cNvPr id="4102" name="Picture 6" descr="ìë¥ê²í ì ëí ì´ë¯¸ì§ ê²ìê²°ê³¼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r="460" b="9510"/>
              <a:stretch>
                <a:fillRect/>
              </a:stretch>
            </p:blipFill>
            <p:spPr>
              <a:xfrm>
                <a:off x="143508" y="1088741"/>
                <a:ext cx="3851679" cy="2340260"/>
              </a:xfrm>
              <a:prstGeom prst="rect">
                <a:avLst/>
              </a:prstGeom>
              <a:noFill/>
            </p:spPr>
          </p:pic>
          <p:sp>
            <p:nvSpPr>
              <p:cNvPr id="17" name="직사각형 16"/>
              <p:cNvSpPr/>
              <p:nvPr/>
            </p:nvSpPr>
            <p:spPr>
              <a:xfrm>
                <a:off x="143508" y="1088740"/>
                <a:ext cx="3852428" cy="2340260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ln w="9525">
                    <a:solidFill>
                      <a:schemeClr val="bg1">
                        <a:alpha val="10000"/>
                      </a:schemeClr>
                    </a:solidFill>
                  </a:ln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 rot="0">
            <a:off x="1079612" y="1520788"/>
            <a:ext cx="6660740" cy="3816424"/>
            <a:chOff x="4463988" y="656691"/>
            <a:chExt cx="3852428" cy="2772309"/>
          </a:xfrm>
        </p:grpSpPr>
        <p:sp>
          <p:nvSpPr>
            <p:cNvPr id="9" name="TextBox 8"/>
            <p:cNvSpPr txBox="1"/>
            <p:nvPr/>
          </p:nvSpPr>
          <p:spPr>
            <a:xfrm>
              <a:off x="5546832" y="656689"/>
              <a:ext cx="2102793" cy="3800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800">
                  <a:ln w="9525"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맑은 고딕"/>
                  <a:ea typeface="맑은 고딕"/>
                </a:rPr>
                <a:t>독창적인 자기소개서</a:t>
              </a:r>
              <a:r>
                <a:rPr lang="ko-KR" altLang="en-US" sz="2800">
                  <a:ln w="9525">
                    <a:solidFill>
                      <a:schemeClr val="bg1">
                        <a:alpha val="10000"/>
                      </a:schemeClr>
                    </a:solidFill>
                  </a:ln>
                  <a:latin typeface="맑은 고딕"/>
                  <a:ea typeface="맑은 고딕"/>
                </a:rPr>
                <a:t> </a:t>
              </a:r>
              <a:endParaRPr lang="ko-KR" altLang="en-US" sz="2800">
                <a:latin typeface="맑은 고딕"/>
                <a:ea typeface="맑은 고딕"/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 rot="0">
              <a:off x="4463988" y="1088740"/>
              <a:ext cx="3852428" cy="2340260"/>
              <a:chOff x="4355976" y="1052736"/>
              <a:chExt cx="3852428" cy="2340260"/>
            </a:xfrm>
          </p:grpSpPr>
          <p:pic>
            <p:nvPicPr>
              <p:cNvPr id="4104" name="Picture 8" descr="ëìê´ ê³µë¶ì ëí ì´ë¯¸ì§ ê²ìê²°ê³¼"/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/>
              <a:stretch>
                <a:fillRect/>
              </a:stretch>
            </p:blipFill>
            <p:spPr>
              <a:xfrm>
                <a:off x="4355976" y="1052736"/>
                <a:ext cx="3851588" cy="2340259"/>
              </a:xfrm>
              <a:prstGeom prst="rect">
                <a:avLst/>
              </a:prstGeom>
              <a:noFill/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4355976" y="1052736"/>
                <a:ext cx="3852428" cy="2340260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ln w="9525">
                    <a:solidFill>
                      <a:schemeClr val="bg1">
                        <a:alpha val="10000"/>
                      </a:schemeClr>
                    </a:solidFill>
                  </a:ln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21" name="그룹 20"/>
          <p:cNvGrpSpPr/>
          <p:nvPr/>
        </p:nvGrpSpPr>
        <p:grpSpPr>
          <a:xfrm rot="0">
            <a:off x="1079612" y="1520788"/>
            <a:ext cx="6660740" cy="3816425"/>
            <a:chOff x="2339752" y="3706937"/>
            <a:chExt cx="3852428" cy="2746399"/>
          </a:xfrm>
        </p:grpSpPr>
        <p:sp>
          <p:nvSpPr>
            <p:cNvPr id="27" name="직사각형 26"/>
            <p:cNvSpPr/>
            <p:nvPr/>
          </p:nvSpPr>
          <p:spPr>
            <a:xfrm>
              <a:off x="2339752" y="4113076"/>
              <a:ext cx="3852428" cy="2340260"/>
            </a:xfrm>
            <a:prstGeom prst="rect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n w="9525">
                  <a:solidFill>
                    <a:schemeClr val="bg1">
                      <a:alpha val="10000"/>
                    </a:schemeClr>
                  </a:solidFill>
                </a:ln>
                <a:latin typeface="맑은 고딕"/>
                <a:ea typeface="맑은 고딕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83767" y="4762372"/>
              <a:ext cx="1405432" cy="3232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defRPr lang="ko-KR" altLang="en-US"/>
              </a:pPr>
              <a:r>
                <a:rPr lang="ko-KR" altLang="en-US" sz="2400">
                  <a:ln w="9525"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맑은 고딕"/>
                  <a:ea typeface="맑은 고딕"/>
                </a:rPr>
                <a:t>ㆍ우수한 접근성</a:t>
              </a:r>
              <a:endParaRPr lang="ko-KR" altLang="en-US" sz="2400">
                <a:ln w="9525">
                  <a:solidFill>
                    <a:schemeClr val="bg1">
                      <a:alpha val="10000"/>
                    </a:schemeClr>
                  </a:solidFill>
                </a:ln>
                <a:latin typeface="맑은 고딕"/>
                <a:ea typeface="맑은 고딕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83767" y="5302431"/>
              <a:ext cx="1581722" cy="3246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defRPr lang="ko-KR" altLang="en-US"/>
              </a:pPr>
              <a:r>
                <a:rPr lang="ko-KR" altLang="en-US" sz="2400">
                  <a:ln w="9525"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맑은 고딕"/>
                  <a:ea typeface="맑은 고딕"/>
                </a:rPr>
                <a:t>ㆍ편리한 유지보수</a:t>
              </a:r>
              <a:endParaRPr lang="ko-KR" altLang="en-US" sz="2400">
                <a:ln w="9525">
                  <a:solidFill>
                    <a:schemeClr val="bg1">
                      <a:alpha val="10000"/>
                    </a:schemeClr>
                  </a:solidFill>
                </a:ln>
                <a:latin typeface="맑은 고딕"/>
                <a:ea typeface="맑은 고딕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83767" y="5836106"/>
              <a:ext cx="2589879" cy="3322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defRPr lang="ko-KR" altLang="en-US"/>
              </a:pPr>
              <a:r>
                <a:rPr lang="ko-KR" altLang="en-US" sz="2400">
                  <a:ln w="9525"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맑은 고딕"/>
                  <a:ea typeface="맑은 고딕"/>
                </a:rPr>
                <a:t>ㆍ발전 가능성이 있는 프로그램</a:t>
              </a:r>
              <a:endParaRPr lang="ko-KR" altLang="en-US" sz="2400">
                <a:ln w="9525">
                  <a:solidFill>
                    <a:schemeClr val="bg1">
                      <a:alpha val="10000"/>
                    </a:schemeClr>
                  </a:solidFill>
                </a:ln>
                <a:latin typeface="맑은 고딕"/>
                <a:ea typeface="맑은 고딕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59898" y="3706937"/>
              <a:ext cx="585716" cy="3765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800">
                  <a:ln w="9525"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맑은 고딕"/>
                  <a:ea typeface="맑은 고딕"/>
                </a:rPr>
                <a:t>장 점</a:t>
              </a:r>
              <a:endParaRPr lang="en-US" altLang="ko-KR" sz="2800">
                <a:ln w="9525">
                  <a:solidFill>
                    <a:schemeClr val="bg1">
                      <a:alpha val="10000"/>
                    </a:schemeClr>
                  </a:solidFill>
                </a:ln>
                <a:latin typeface="맑은 고딕"/>
                <a:ea typeface="맑은 고딕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92101" y="4258316"/>
              <a:ext cx="1226318" cy="3200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defRPr lang="ko-KR" altLang="en-US"/>
              </a:pPr>
              <a:r>
                <a:rPr lang="ko-KR" altLang="en-US" sz="2400">
                  <a:ln w="9525"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맑은 고딕"/>
                  <a:ea typeface="맑은 고딕"/>
                </a:rPr>
                <a:t>ㆍ높은 경쟁력</a:t>
              </a:r>
              <a:endParaRPr lang="ko-KR" altLang="en-US" sz="2400">
                <a:ln w="9525">
                  <a:solidFill>
                    <a:schemeClr val="bg1">
                      <a:alpha val="10000"/>
                    </a:schemeClr>
                  </a:solidFill>
                </a:ln>
                <a:latin typeface="맑은 고딕"/>
                <a:ea typeface="맑은 고딕"/>
              </a:endParaRPr>
            </a:p>
          </p:txBody>
        </p:sp>
      </p:grpSp>
      <p:sp>
        <p:nvSpPr>
          <p:cNvPr id="25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9238" y="187300"/>
            <a:ext cx="7491114" cy="433388"/>
          </a:xfrm>
        </p:spPr>
        <p:txBody>
          <a:bodyPr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 sz="2400" b="1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 b="1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r>
              <a:rPr lang="ko-KR" altLang="en-US" sz="2400" b="1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</a:rPr>
              <a:t>. 활용방안 및 장점</a:t>
            </a:r>
            <a:endParaRPr lang="ko-KR" altLang="en-US" sz="2400" b="1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01874E-6 L -0.2342 -0.21513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01874E-6 L 0.25 -0.2151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-1.66667E-6 0.2201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 descr="ìë¥ê²í ì ëí ì´ë¯¸ì§ ê²ìê²°ê³¼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>
              <a:ln w="9525">
                <a:solidFill>
                  <a:schemeClr val="bg1">
                    <a:alpha val="10000"/>
                  </a:schemeClr>
                </a:solidFill>
              </a:ln>
              <a:latin typeface="맑은 고딕"/>
              <a:ea typeface="맑은 고딕"/>
            </a:endParaRPr>
          </a:p>
        </p:txBody>
      </p:sp>
      <p:sp>
        <p:nvSpPr>
          <p:cNvPr id="4100" name="AutoShape 4" descr="ìë¥ê²í ì ëí ì´ë¯¸ì§ ê²ìê²°ê³¼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>
              <a:ln w="9525">
                <a:solidFill>
                  <a:schemeClr val="bg1">
                    <a:alpha val="10000"/>
                  </a:schemeClr>
                </a:solidFill>
              </a:ln>
              <a:latin typeface="맑은 고딕"/>
              <a:ea typeface="맑은 고딕"/>
            </a:endParaRPr>
          </a:p>
        </p:txBody>
      </p:sp>
      <p:sp>
        <p:nvSpPr>
          <p:cNvPr id="25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9238" y="187300"/>
            <a:ext cx="7491114" cy="433388"/>
          </a:xfrm>
        </p:spPr>
        <p:txBody>
          <a:bodyPr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 sz="2400" b="1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 b="1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r>
              <a:rPr lang="ko-KR" altLang="en-US" sz="2400" b="1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</a:rPr>
              <a:t>. 특징</a:t>
            </a:r>
            <a:endParaRPr lang="ko-KR" altLang="en-US" sz="2400" b="1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105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1012006" y="2117806"/>
            <a:ext cx="6625530" cy="433388"/>
          </a:xfr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 b="1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</a:rPr>
              <a:t>지금 즉시 런칭 가능할 정도의 완성도</a:t>
            </a:r>
            <a:endParaRPr lang="ko-KR" altLang="en-US" b="1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106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935596" y="2809407"/>
            <a:ext cx="7520434" cy="763609"/>
          </a:xfr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 b="1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</a:rPr>
              <a:t>인사 담당자의 최종 판단을 돕는 '도구'의 일종일 뿐이므로 출시 후 리스크가 적음 </a:t>
            </a:r>
            <a:endParaRPr lang="ko-KR" altLang="en-US" b="1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10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012006" y="3636160"/>
            <a:ext cx="6625530" cy="433388"/>
          </a:xfr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en-US" altLang="ko-KR" b="1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</a:rPr>
              <a:t>PaaS</a:t>
            </a:r>
            <a:r>
              <a:rPr lang="ko-KR" altLang="en-US" b="1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</a:rPr>
              <a:t>(</a:t>
            </a:r>
            <a:r>
              <a:rPr lang="en-US" altLang="ko-KR" b="1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</a:rPr>
              <a:t>Platform as a Service</a:t>
            </a:r>
            <a:r>
              <a:rPr lang="ko-KR" altLang="en-US" b="1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</a:rPr>
              <a:t>)이므로 탄력적인 확장성을 확보</a:t>
            </a:r>
            <a:endParaRPr lang="ko-KR" altLang="en-US" b="1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109" name="타원 6"/>
          <p:cNvSpPr/>
          <p:nvPr/>
        </p:nvSpPr>
        <p:spPr>
          <a:xfrm>
            <a:off x="647588" y="2226500"/>
            <a:ext cx="216000" cy="216000"/>
          </a:xfrm>
          <a:prstGeom prst="ellipse">
            <a:avLst/>
          </a:prstGeom>
          <a:solidFill>
            <a:srgbClr val="fe5a2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10" name="타원 13"/>
          <p:cNvSpPr/>
          <p:nvPr/>
        </p:nvSpPr>
        <p:spPr>
          <a:xfrm>
            <a:off x="647588" y="2882097"/>
            <a:ext cx="216000" cy="216000"/>
          </a:xfrm>
          <a:prstGeom prst="ellipse">
            <a:avLst/>
          </a:prstGeom>
          <a:solidFill>
            <a:srgbClr val="fe5a2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11" name="타원 13"/>
          <p:cNvSpPr/>
          <p:nvPr/>
        </p:nvSpPr>
        <p:spPr>
          <a:xfrm>
            <a:off x="647588" y="3744854"/>
            <a:ext cx="216000" cy="216000"/>
          </a:xfrm>
          <a:prstGeom prst="ellipse">
            <a:avLst/>
          </a:prstGeom>
          <a:solidFill>
            <a:srgbClr val="fe5a2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14" name="텍스트 개체 틀 2"/>
          <p:cNvSpPr>
            <a:spLocks noGrp="1"/>
          </p:cNvSpPr>
          <p:nvPr/>
        </p:nvSpPr>
        <p:spPr>
          <a:xfrm>
            <a:off x="1011982" y="4329100"/>
            <a:ext cx="6764374" cy="864096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p>
            <a:pPr marL="0" lvl="0" indent="0" algn="l" defTabSz="685799" eaLnBrk="1" latinLnBrk="1" hangingPunct="1">
              <a:lnSpc>
                <a:spcPct val="90000"/>
              </a:lnSpc>
              <a:spcBef>
                <a:spcPct val="7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800" b="1" i="0" kern="1200" spc="5" mc:Ignorable="hp" hp:hslEmbossed="0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</a:rPr>
              <a:t>개발 인력과 자원이 확보되었을때는 전체 채용 프로세스를 다루는 프로그램으로 발전시켜 나갈 생각 있음 </a:t>
            </a:r>
            <a:endParaRPr xmlns:mc="http://schemas.openxmlformats.org/markup-compatibility/2006" xmlns:hp="http://schemas.haansoft.com/office/presentation/8.0" lang="ko-KR" altLang="en-US" sz="1800" b="1" i="0" kern="1200" spc="5" mc:Ignorable="hp" hp:hslEmbossed="0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115" name="타원 13"/>
          <p:cNvSpPr/>
          <p:nvPr/>
        </p:nvSpPr>
        <p:spPr>
          <a:xfrm>
            <a:off x="647564" y="4437794"/>
            <a:ext cx="216000" cy="216000"/>
          </a:xfrm>
          <a:prstGeom prst="ellipse">
            <a:avLst/>
          </a:prstGeom>
          <a:solidFill>
            <a:srgbClr val="fe5a2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 txBox="1"/>
          <p:nvPr/>
        </p:nvSpPr>
        <p:spPr>
          <a:xfrm rot="20214213">
            <a:off x="1631021" y="1419709"/>
            <a:ext cx="6140025" cy="11288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  <a:defRPr lang="ko-KR" altLang="en-US"/>
            </a:pPr>
            <a:r>
              <a:rPr lang="en-US" altLang="ko-KR" sz="6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Thank </a:t>
            </a:r>
          </a:p>
          <a:p>
            <a:pPr marL="0" indent="0">
              <a:lnSpc>
                <a:spcPct val="50000"/>
              </a:lnSpc>
              <a:buNone/>
              <a:defRPr lang="ko-KR" altLang="en-US"/>
            </a:pP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you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726890" y="2780928"/>
            <a:ext cx="6625530" cy="433388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b="1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</a:rPr>
              <a:t>1. </a:t>
            </a:r>
            <a:r>
              <a:rPr lang="ko-KR" altLang="en-US" b="1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</a:rPr>
              <a:t>과제의 필요성 및 목적</a:t>
            </a:r>
            <a:endParaRPr lang="ko-KR" altLang="en-US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726890" y="3436525"/>
            <a:ext cx="6625530" cy="4333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b="1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</a:rPr>
              <a:t>2. 과제의 해결방안 및 수행방법</a:t>
            </a:r>
            <a:endParaRPr lang="ko-KR" altLang="en-US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2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1726890" y="4092122"/>
            <a:ext cx="6625530" cy="4333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b="1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</a:rPr>
              <a:t>3. 과제 내용</a:t>
            </a:r>
            <a:endParaRPr lang="ko-KR" altLang="en-US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8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726890" y="4725144"/>
            <a:ext cx="6625530" cy="4333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b="1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</a:rPr>
              <a:t>4. </a:t>
            </a:r>
            <a:r>
              <a:rPr lang="ko-KR" altLang="en-US" b="1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</a:rPr>
              <a:t>시연</a:t>
            </a:r>
            <a:endParaRPr lang="ko-KR" altLang="en-US" b="1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362472" y="2889622"/>
            <a:ext cx="216000" cy="216000"/>
          </a:xfrm>
          <a:prstGeom prst="ellipse">
            <a:avLst/>
          </a:prstGeom>
          <a:solidFill>
            <a:srgbClr val="fe5a2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362472" y="3545219"/>
            <a:ext cx="216000" cy="216000"/>
          </a:xfrm>
          <a:prstGeom prst="ellipse">
            <a:avLst/>
          </a:prstGeom>
          <a:solidFill>
            <a:srgbClr val="fe5a2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971600" y="0"/>
            <a:ext cx="0" cy="6858000"/>
          </a:xfrm>
          <a:prstGeom prst="line">
            <a:avLst/>
          </a:prstGeom>
          <a:ln w="3175">
            <a:solidFill>
              <a:srgbClr val="454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13"/>
          <p:cNvSpPr/>
          <p:nvPr/>
        </p:nvSpPr>
        <p:spPr>
          <a:xfrm>
            <a:off x="1362472" y="4200816"/>
            <a:ext cx="216000" cy="216000"/>
          </a:xfrm>
          <a:prstGeom prst="ellipse">
            <a:avLst/>
          </a:prstGeom>
          <a:solidFill>
            <a:srgbClr val="fe5a2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9" name="타원 13"/>
          <p:cNvSpPr/>
          <p:nvPr/>
        </p:nvSpPr>
        <p:spPr>
          <a:xfrm>
            <a:off x="1362472" y="4833838"/>
            <a:ext cx="216000" cy="216000"/>
          </a:xfrm>
          <a:prstGeom prst="ellipse">
            <a:avLst/>
          </a:prstGeom>
          <a:solidFill>
            <a:srgbClr val="fe5a2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1" name="텍스트 개체 틀 4"/>
          <p:cNvSpPr txBox="1"/>
          <p:nvPr/>
        </p:nvSpPr>
        <p:spPr>
          <a:xfrm rot="20214213">
            <a:off x="497895" y="1005849"/>
            <a:ext cx="6140025" cy="6750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  <a:defRPr lang="ko-KR" altLang="en-US"/>
            </a:pPr>
            <a:r>
              <a:rPr lang="en-US" altLang="ko-KR" sz="3600" b="1">
                <a:solidFill>
                  <a:schemeClr val="bg1"/>
                </a:solidFill>
                <a:latin typeface="맑은 고딕"/>
                <a:ea typeface="맑은 고딕"/>
                <a:cs typeface="Tahoma"/>
              </a:rPr>
              <a:t>Context</a:t>
            </a:r>
            <a:endParaRPr lang="ko-KR" altLang="en-US" sz="4400" b="1">
              <a:solidFill>
                <a:schemeClr val="accent6">
                  <a:lumMod val="75000"/>
                </a:schemeClr>
              </a:solidFill>
              <a:latin typeface="맑은 고딕"/>
              <a:ea typeface="맑은 고딕"/>
              <a:cs typeface="Tahoma"/>
            </a:endParaRPr>
          </a:p>
        </p:txBody>
      </p:sp>
      <p:sp>
        <p:nvSpPr>
          <p:cNvPr id="7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1726096" y="5335872"/>
            <a:ext cx="6625530" cy="433388"/>
          </a:xfr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 b="1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</a:rPr>
              <a:t>5. 활용방안 및 특징</a:t>
            </a:r>
            <a:endParaRPr lang="ko-KR" altLang="en-US" b="1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4" name="타원 13"/>
          <p:cNvSpPr/>
          <p:nvPr/>
        </p:nvSpPr>
        <p:spPr>
          <a:xfrm>
            <a:off x="1361678" y="5444566"/>
            <a:ext cx="216000" cy="216000"/>
          </a:xfrm>
          <a:prstGeom prst="ellipse">
            <a:avLst/>
          </a:prstGeom>
          <a:solidFill>
            <a:srgbClr val="fe5a2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175456" y="845004"/>
            <a:ext cx="4610794" cy="2922750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9238" y="187300"/>
            <a:ext cx="7491114" cy="433388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sz="24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 과제의 필요성 및 목적</a:t>
            </a:r>
          </a:p>
        </p:txBody>
      </p:sp>
      <p:pic>
        <p:nvPicPr>
          <p:cNvPr id="17" name="그림 16"/>
          <p:cNvPicPr/>
          <p:nvPr/>
        </p:nvPicPr>
        <p:blipFill rotWithShape="1">
          <a:blip r:embed="rId3" cstate="print">
            <a:lum/>
          </a:blip>
          <a:srcRect l="16300" r="5070" b="20830"/>
          <a:stretch>
            <a:fillRect/>
          </a:stretch>
        </p:blipFill>
        <p:spPr>
          <a:xfrm>
            <a:off x="4979055" y="1430156"/>
            <a:ext cx="3961233" cy="5029044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  <p:grpSp>
        <p:nvGrpSpPr>
          <p:cNvPr id="22" name="그룹 21"/>
          <p:cNvGrpSpPr/>
          <p:nvPr/>
        </p:nvGrpSpPr>
        <p:grpSpPr>
          <a:xfrm>
            <a:off x="249238" y="836712"/>
            <a:ext cx="4680520" cy="5815380"/>
            <a:chOff x="647564" y="1083742"/>
            <a:chExt cx="4680520" cy="6246564"/>
          </a:xfrm>
        </p:grpSpPr>
        <p:grpSp>
          <p:nvGrpSpPr>
            <p:cNvPr id="20" name="그룹 19"/>
            <p:cNvGrpSpPr/>
            <p:nvPr/>
          </p:nvGrpSpPr>
          <p:grpSpPr>
            <a:xfrm>
              <a:off x="647564" y="1083742"/>
              <a:ext cx="4374486" cy="2916324"/>
              <a:chOff x="647564" y="1083742"/>
              <a:chExt cx="4374486" cy="2916324"/>
            </a:xfrm>
          </p:grpSpPr>
          <p:graphicFrame>
            <p:nvGraphicFramePr>
              <p:cNvPr id="5" name="차트 4"/>
              <p:cNvGraphicFramePr/>
              <p:nvPr>
                <p:extLst>
                  <p:ext uri="{D42A27DB-BD31-4B8C-83A1-F6EECF244321}">
                    <p14:modId xmlns:p14="http://schemas.microsoft.com/office/powerpoint/2010/main" val="2509538905"/>
                  </p:ext>
                </p:extLst>
              </p:nvPr>
            </p:nvGraphicFramePr>
            <p:xfrm>
              <a:off x="647564" y="1083742"/>
              <a:ext cx="4374486" cy="291632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cxnSp>
            <p:nvCxnSpPr>
              <p:cNvPr id="9" name="꺾인 연결선 8"/>
              <p:cNvCxnSpPr/>
              <p:nvPr/>
            </p:nvCxnSpPr>
            <p:spPr>
              <a:xfrm rot="10800000" flipV="1">
                <a:off x="4319972" y="3032956"/>
                <a:ext cx="324036" cy="252028"/>
              </a:xfrm>
              <a:prstGeom prst="bentConnector3">
                <a:avLst>
                  <a:gd name="adj1" fmla="val 7084"/>
                </a:avLst>
              </a:prstGeom>
              <a:ln w="12700">
                <a:solidFill>
                  <a:srgbClr val="EE8F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모서리가 둥근 직사각형 17"/>
              <p:cNvSpPr/>
              <p:nvPr/>
            </p:nvSpPr>
            <p:spPr>
              <a:xfrm>
                <a:off x="3779912" y="3122965"/>
                <a:ext cx="540060" cy="306035"/>
              </a:xfrm>
              <a:prstGeom prst="roundRect">
                <a:avLst/>
              </a:prstGeom>
              <a:solidFill>
                <a:srgbClr val="EE8F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b="1" dirty="0">
                    <a:ln>
                      <a:solidFill>
                        <a:schemeClr val="bg1">
                          <a:alpha val="1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66.2</a:t>
                </a:r>
                <a:endPara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871700" y="3933636"/>
              <a:ext cx="3456384" cy="231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>
                  <a:ln>
                    <a:solidFill>
                      <a:schemeClr val="bg1">
                        <a:lumMod val="75000"/>
                        <a:alpha val="1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츨처</a:t>
              </a:r>
              <a:r>
                <a:rPr lang="en-US" altLang="ko-KR" sz="800" dirty="0">
                  <a:ln>
                    <a:solidFill>
                      <a:schemeClr val="bg1">
                        <a:lumMod val="75000"/>
                        <a:alpha val="1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: </a:t>
              </a:r>
              <a:r>
                <a:rPr lang="ko-KR" altLang="en-US" sz="800" dirty="0">
                  <a:ln>
                    <a:solidFill>
                      <a:schemeClr val="bg1">
                        <a:lumMod val="75000"/>
                        <a:alpha val="1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한국교육개발원 </a:t>
              </a:r>
              <a:r>
                <a:rPr lang="en-US" altLang="ko-KR" sz="800" dirty="0">
                  <a:ln>
                    <a:solidFill>
                      <a:schemeClr val="bg1">
                        <a:lumMod val="75000"/>
                        <a:alpha val="1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“</a:t>
              </a:r>
              <a:r>
                <a:rPr lang="ko-KR" altLang="en-US" sz="800" dirty="0">
                  <a:ln>
                    <a:solidFill>
                      <a:schemeClr val="bg1">
                        <a:lumMod val="75000"/>
                        <a:alpha val="1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고등교육기관 졸업자 </a:t>
              </a:r>
              <a:r>
                <a:rPr lang="ko-KR" altLang="en-US" sz="800" dirty="0" err="1">
                  <a:ln>
                    <a:solidFill>
                      <a:schemeClr val="bg1">
                        <a:lumMod val="75000"/>
                        <a:alpha val="1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취업통계</a:t>
              </a:r>
              <a:r>
                <a:rPr lang="ko-KR" altLang="en-US" sz="800" dirty="0">
                  <a:ln>
                    <a:solidFill>
                      <a:schemeClr val="bg1">
                        <a:lumMod val="75000"/>
                        <a:alpha val="1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 조사결과</a:t>
              </a:r>
              <a:r>
                <a:rPr lang="en-US" altLang="ko-KR" sz="800" dirty="0">
                  <a:ln>
                    <a:solidFill>
                      <a:schemeClr val="bg1">
                        <a:lumMod val="75000"/>
                        <a:alpha val="1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”</a:t>
              </a:r>
              <a:endParaRPr lang="ko-KR" altLang="en-US" sz="800" dirty="0">
                <a:ln>
                  <a:solidFill>
                    <a:schemeClr val="bg1">
                      <a:lumMod val="75000"/>
                      <a:alpha val="1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71700" y="7098888"/>
              <a:ext cx="3456384" cy="231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>
                  <a:ln>
                    <a:solidFill>
                      <a:schemeClr val="bg1">
                        <a:lumMod val="75000"/>
                        <a:alpha val="1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츨처</a:t>
              </a:r>
              <a:r>
                <a:rPr lang="en-US" altLang="ko-KR" sz="800" dirty="0">
                  <a:ln>
                    <a:solidFill>
                      <a:schemeClr val="bg1">
                        <a:lumMod val="75000"/>
                        <a:alpha val="1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: </a:t>
              </a:r>
              <a:r>
                <a:rPr lang="ko-KR" altLang="en-US" sz="800" dirty="0">
                  <a:ln>
                    <a:solidFill>
                      <a:schemeClr val="bg1">
                        <a:lumMod val="75000"/>
                        <a:alpha val="1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한국경영자총협회 </a:t>
              </a:r>
              <a:r>
                <a:rPr lang="en-US" altLang="ko-KR" sz="800" dirty="0">
                  <a:ln>
                    <a:solidFill>
                      <a:schemeClr val="bg1">
                        <a:lumMod val="75000"/>
                        <a:alpha val="1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“2017</a:t>
              </a:r>
              <a:r>
                <a:rPr lang="ko-KR" altLang="en-US" sz="800" dirty="0">
                  <a:ln>
                    <a:solidFill>
                      <a:schemeClr val="bg1">
                        <a:lumMod val="75000"/>
                        <a:alpha val="1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년 신입사원 </a:t>
              </a:r>
              <a:r>
                <a:rPr lang="ko-KR" altLang="en-US" sz="800" dirty="0" err="1">
                  <a:ln>
                    <a:solidFill>
                      <a:schemeClr val="bg1">
                        <a:lumMod val="75000"/>
                        <a:alpha val="1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채용실태</a:t>
              </a:r>
              <a:r>
                <a:rPr lang="ko-KR" altLang="en-US" sz="800" dirty="0">
                  <a:ln>
                    <a:solidFill>
                      <a:schemeClr val="bg1">
                        <a:lumMod val="75000"/>
                        <a:alpha val="1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 조사</a:t>
              </a:r>
              <a:r>
                <a:rPr lang="en-US" altLang="ko-KR" sz="800" dirty="0">
                  <a:ln>
                    <a:solidFill>
                      <a:schemeClr val="bg1">
                        <a:lumMod val="75000"/>
                        <a:alpha val="1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”</a:t>
              </a:r>
              <a:endParaRPr lang="ko-KR" altLang="en-US" sz="800" dirty="0">
                <a:ln>
                  <a:solidFill>
                    <a:schemeClr val="bg1">
                      <a:lumMod val="75000"/>
                      <a:alpha val="1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30" name="모서리가 둥근 직사각형 29"/>
          <p:cNvSpPr/>
          <p:nvPr/>
        </p:nvSpPr>
        <p:spPr>
          <a:xfrm>
            <a:off x="175456" y="3933056"/>
            <a:ext cx="4610794" cy="2740326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915820" y="4375577"/>
            <a:ext cx="3130066" cy="2051879"/>
            <a:chOff x="791580" y="4021533"/>
            <a:chExt cx="3130066" cy="2575470"/>
          </a:xfrm>
        </p:grpSpPr>
        <p:pic>
          <p:nvPicPr>
            <p:cNvPr id="1034" name="Picture 10" descr="cylinder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964" y="4770577"/>
              <a:ext cx="924820" cy="1403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0" descr="cylinder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264" y="4401687"/>
              <a:ext cx="924820" cy="1772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1045383" y="5287825"/>
              <a:ext cx="85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15000"/>
                      </a:schemeClr>
                    </a:solidFill>
                  </a:ln>
                </a:rPr>
                <a:t>32.3:1</a:t>
              </a:r>
              <a:endParaRPr lang="ko-KR" altLang="en-US" dirty="0">
                <a:ln>
                  <a:solidFill>
                    <a:schemeClr val="tx1">
                      <a:alpha val="15000"/>
                    </a:schemeClr>
                  </a:solidFill>
                </a:ln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12683" y="5287825"/>
              <a:ext cx="85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15000"/>
                      </a:schemeClr>
                    </a:solidFill>
                  </a:ln>
                </a:rPr>
                <a:t>35.7:1</a:t>
              </a:r>
              <a:endParaRPr lang="ko-KR" altLang="en-US" dirty="0">
                <a:ln>
                  <a:solidFill>
                    <a:schemeClr val="tx1">
                      <a:alpha val="15000"/>
                    </a:schemeClr>
                  </a:solidFill>
                </a:ln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791580" y="6201308"/>
              <a:ext cx="3130066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45383" y="6289226"/>
              <a:ext cx="8559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</a:rPr>
                <a:t>2015</a:t>
              </a:r>
              <a:r>
                <a:rPr lang="ko-KR" altLang="en-US" sz="14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</a:rPr>
                <a:t>년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12683" y="6289226"/>
              <a:ext cx="8559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</a:rPr>
                <a:t>2017</a:t>
              </a:r>
              <a:r>
                <a:rPr lang="ko-KR" altLang="en-US" sz="14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</a:rPr>
                <a:t>년</a:t>
              </a:r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1473374" y="5121188"/>
              <a:ext cx="1767300" cy="0"/>
            </a:xfrm>
            <a:prstGeom prst="line">
              <a:avLst/>
            </a:prstGeom>
            <a:ln w="47625" cap="rnd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endCxn id="37" idx="0"/>
            </p:cNvCxnSpPr>
            <p:nvPr/>
          </p:nvCxnSpPr>
          <p:spPr>
            <a:xfrm flipV="1">
              <a:off x="1472963" y="4401687"/>
              <a:ext cx="1767711" cy="706118"/>
            </a:xfrm>
            <a:prstGeom prst="line">
              <a:avLst/>
            </a:prstGeom>
            <a:ln w="47625" cap="rnd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아래쪽 화살표 43"/>
            <p:cNvSpPr/>
            <p:nvPr/>
          </p:nvSpPr>
          <p:spPr>
            <a:xfrm flipV="1">
              <a:off x="3088407" y="4468503"/>
              <a:ext cx="209516" cy="626206"/>
            </a:xfrm>
            <a:prstGeom prst="down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98881" y="4021533"/>
              <a:ext cx="120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</a:rPr>
                <a:t>10</a:t>
              </a:r>
              <a:r>
                <a:rPr lang="en-US" altLang="ko-KR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</a:rPr>
                <a:t>.</a:t>
              </a:r>
              <a:r>
                <a:rPr lang="en-US" altLang="ko-KR" sz="14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</a:rPr>
                <a:t>5% </a:t>
              </a:r>
              <a:r>
                <a:rPr lang="ko-KR" altLang="en-US" sz="14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</a:rPr>
                <a:t>증가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702368" y="4054062"/>
            <a:ext cx="1556971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6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</a:rPr>
              <a:t>취업 경쟁률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73517" y="979878"/>
            <a:ext cx="277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</a:rPr>
              <a:t>자기소개서의 획일화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1568120" y="2744924"/>
            <a:ext cx="6007759" cy="3681174"/>
          </a:xfrm>
          <a:prstGeom prst="rect">
            <a:avLst/>
          </a:prstGeom>
        </p:spPr>
      </p:pic>
      <p:sp>
        <p:nvSpPr>
          <p:cNvPr id="6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9238" y="187300"/>
            <a:ext cx="7491114" cy="433388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sz="24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 과제의 필요성 및 목적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3878" y="900298"/>
            <a:ext cx="2196244" cy="476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</a:rPr>
              <a:t>기업의 입장</a:t>
            </a:r>
          </a:p>
        </p:txBody>
      </p:sp>
      <p:pic>
        <p:nvPicPr>
          <p:cNvPr id="2050" name="Picture 2" descr="question mark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1351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question mark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11351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estion mark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11351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question mark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028" y="211351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518411" y="1448780"/>
            <a:ext cx="610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rgbClr val="EE8F04">
                      <a:alpha val="10000"/>
                    </a:srgbClr>
                  </a:solidFill>
                </a:ln>
                <a:solidFill>
                  <a:srgbClr val="EE8F04"/>
                </a:solidFill>
              </a:rPr>
              <a:t>수많은 자기소개서에서 원하는 인재를 어떻게</a:t>
            </a:r>
            <a:r>
              <a:rPr lang="en-US" altLang="ko-KR" b="1" dirty="0">
                <a:ln>
                  <a:solidFill>
                    <a:srgbClr val="EE8F04">
                      <a:alpha val="10000"/>
                    </a:srgbClr>
                  </a:solidFill>
                </a:ln>
                <a:solidFill>
                  <a:srgbClr val="EE8F04"/>
                </a:solidFill>
              </a:rPr>
              <a:t> </a:t>
            </a:r>
            <a:r>
              <a:rPr lang="ko-KR" altLang="en-US" b="1" dirty="0">
                <a:ln>
                  <a:solidFill>
                    <a:srgbClr val="EE8F04">
                      <a:alpha val="10000"/>
                    </a:srgbClr>
                  </a:solidFill>
                </a:ln>
                <a:solidFill>
                  <a:srgbClr val="EE8F04"/>
                </a:solidFill>
              </a:rPr>
              <a:t>뽑을까</a:t>
            </a:r>
            <a:r>
              <a:rPr lang="en-US" altLang="ko-KR" b="1" dirty="0">
                <a:ln>
                  <a:solidFill>
                    <a:srgbClr val="EE8F04">
                      <a:alpha val="10000"/>
                    </a:srgbClr>
                  </a:solidFill>
                </a:ln>
                <a:solidFill>
                  <a:srgbClr val="EE8F04"/>
                </a:solidFill>
              </a:rPr>
              <a:t>?</a:t>
            </a:r>
            <a:endParaRPr lang="ko-KR" altLang="en-US" b="1" dirty="0">
              <a:ln>
                <a:solidFill>
                  <a:srgbClr val="EE8F04">
                    <a:alpha val="10000"/>
                  </a:srgbClr>
                </a:solidFill>
              </a:ln>
              <a:solidFill>
                <a:srgbClr val="EE8F04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사각형 설명선 9"/>
          <p:cNvSpPr/>
          <p:nvPr/>
        </p:nvSpPr>
        <p:spPr>
          <a:xfrm>
            <a:off x="1030900" y="3212976"/>
            <a:ext cx="740562" cy="481533"/>
          </a:xfrm>
          <a:prstGeom prst="wedgeRoundRectCallout">
            <a:avLst>
              <a:gd name="adj1" fmla="val -6685"/>
              <a:gd name="adj2" fmla="val 67840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3568" y="3840615"/>
            <a:ext cx="4264020" cy="2612721"/>
          </a:xfrm>
          <a:prstGeom prst="rect">
            <a:avLst/>
          </a:prstGeom>
        </p:spPr>
      </p:pic>
      <p:sp>
        <p:nvSpPr>
          <p:cNvPr id="6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9238" y="187300"/>
            <a:ext cx="7491114" cy="433388"/>
          </a:xfrm>
        </p:spPr>
        <p:txBody>
          <a:bodyPr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 sz="2400" b="1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</a:rPr>
              <a:t> 1. 과제의 해결방안 및 수행방법</a:t>
            </a:r>
            <a:endParaRPr lang="ko-KR" altLang="en-US" sz="2400" b="1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3074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</a:blip>
          <a:srcRect/>
          <a:stretch>
            <a:fillRect/>
          </a:stretch>
        </p:blipFill>
        <p:spPr>
          <a:xfrm>
            <a:off x="2283628" y="1972191"/>
            <a:ext cx="1063901" cy="1063902"/>
          </a:xfrm>
          <a:prstGeom prst="rect">
            <a:avLst/>
          </a:prstGeom>
          <a:noFill/>
        </p:spPr>
      </p:pic>
      <p:pic>
        <p:nvPicPr>
          <p:cNvPr id="3076" name="Picture 4" descr="document p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>
            <a:lum bright="70000" contrast="-70000"/>
          </a:blip>
          <a:srcRect/>
          <a:stretch>
            <a:fillRect/>
          </a:stretch>
        </p:blipFill>
        <p:spPr>
          <a:xfrm>
            <a:off x="1869915" y="954401"/>
            <a:ext cx="684076" cy="684076"/>
          </a:xfrm>
          <a:prstGeom prst="rect">
            <a:avLst/>
          </a:prstGeom>
          <a:noFill/>
        </p:spPr>
      </p:pic>
      <p:pic>
        <p:nvPicPr>
          <p:cNvPr id="14" name="Picture 4" descr="document p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>
            <a:lum bright="70000" contrast="-70000"/>
          </a:blip>
          <a:srcRect/>
          <a:stretch>
            <a:fillRect/>
          </a:stretch>
        </p:blipFill>
        <p:spPr>
          <a:xfrm>
            <a:off x="2473539" y="944724"/>
            <a:ext cx="684076" cy="684076"/>
          </a:xfrm>
          <a:prstGeom prst="rect">
            <a:avLst/>
          </a:prstGeom>
          <a:noFill/>
        </p:spPr>
      </p:pic>
      <p:pic>
        <p:nvPicPr>
          <p:cNvPr id="15" name="Picture 4" descr="document p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>
            <a:lum bright="70000" contrast="-70000"/>
          </a:blip>
          <a:srcRect/>
          <a:stretch>
            <a:fillRect/>
          </a:stretch>
        </p:blipFill>
        <p:spPr>
          <a:xfrm>
            <a:off x="3077163" y="944724"/>
            <a:ext cx="684076" cy="684076"/>
          </a:xfrm>
          <a:prstGeom prst="rect">
            <a:avLst/>
          </a:prstGeom>
          <a:noFill/>
        </p:spPr>
      </p:pic>
      <p:sp>
        <p:nvSpPr>
          <p:cNvPr id="2" name="모서리가 둥근 직사각형 1"/>
          <p:cNvSpPr/>
          <p:nvPr/>
        </p:nvSpPr>
        <p:spPr>
          <a:xfrm>
            <a:off x="1771462" y="764704"/>
            <a:ext cx="2088232" cy="1044116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57582" y="1111773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ln w="9525">
                  <a:solidFill>
                    <a:srgbClr val="ee8f04">
                      <a:alpha val="10000"/>
                    </a:srgbClr>
                  </a:solidFill>
                </a:ln>
                <a:solidFill>
                  <a:srgbClr val="ee8f04"/>
                </a:solidFill>
              </a:rPr>
              <a:t>지원자들의 자기소개서</a:t>
            </a:r>
            <a:endParaRPr lang="ko-KR" altLang="en-US" b="1">
              <a:solidFill>
                <a:srgbClr val="ee8f0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57582" y="2378679"/>
            <a:ext cx="2592288" cy="543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ln w="9525">
                  <a:solidFill>
                    <a:srgbClr val="ee8f04">
                      <a:alpha val="10000"/>
                    </a:srgbClr>
                  </a:solidFill>
                </a:ln>
                <a:solidFill>
                  <a:srgbClr val="ee8f04"/>
                </a:solidFill>
              </a:rPr>
              <a:t>필터링 프로그램 </a:t>
            </a:r>
            <a:endParaRPr lang="ko-KR" altLang="en-US" b="1">
              <a:ln w="9525">
                <a:solidFill>
                  <a:srgbClr val="ee8f04">
                    <a:alpha val="10000"/>
                  </a:srgbClr>
                </a:solidFill>
              </a:ln>
              <a:solidFill>
                <a:srgbClr val="ee8f04"/>
              </a:solidFill>
            </a:endParaRPr>
          </a:p>
          <a:p>
            <a:pPr algn="ctr">
              <a:defRPr lang="ko-KR" altLang="en-US"/>
            </a:pPr>
            <a:r>
              <a:rPr lang="en-US" altLang="ko-KR" sz="1200" b="1">
                <a:ln w="9525">
                  <a:solidFill>
                    <a:schemeClr val="bg1">
                      <a:lumMod val="75000"/>
                      <a:alpha val="1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200" b="1">
                <a:ln w="9525">
                  <a:solidFill>
                    <a:schemeClr val="bg1">
                      <a:lumMod val="75000"/>
                      <a:alpha val="1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본 과제의 결과물</a:t>
            </a:r>
            <a:r>
              <a:rPr lang="en-US" altLang="ko-KR" sz="1200" b="1">
                <a:ln w="9525">
                  <a:solidFill>
                    <a:schemeClr val="bg1">
                      <a:lumMod val="75000"/>
                      <a:alpha val="1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200" b="1">
              <a:ln w="9525">
                <a:solidFill>
                  <a:schemeClr val="bg1">
                    <a:lumMod val="75000"/>
                    <a:alpha val="1000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갈매기형 수장 3"/>
          <p:cNvSpPr/>
          <p:nvPr/>
        </p:nvSpPr>
        <p:spPr>
          <a:xfrm rot="5400000">
            <a:off x="7127712" y="1641860"/>
            <a:ext cx="252028" cy="576064"/>
          </a:xfrm>
          <a:prstGeom prst="chevron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835" y="3243865"/>
            <a:ext cx="1360693" cy="449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200">
                <a:ln w="9525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앱 개발</a:t>
            </a:r>
            <a:endParaRPr lang="ko-KR" altLang="en-US" sz="1200">
              <a:ln w="9525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200">
                <a:ln w="9525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Java</a:t>
            </a:r>
            <a:endParaRPr lang="ko-KR" altLang="en-US" sz="1200">
              <a:ln w="9525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2220718" y="3212976"/>
            <a:ext cx="740562" cy="481533"/>
          </a:xfrm>
          <a:prstGeom prst="wedgeRoundRectCallout">
            <a:avLst>
              <a:gd name="adj1" fmla="val -6685"/>
              <a:gd name="adj2" fmla="val 67840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910653" y="3243865"/>
            <a:ext cx="1360693" cy="449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200">
                <a:ln w="9525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서버</a:t>
            </a:r>
            <a:endParaRPr lang="ko-KR" altLang="en-US" sz="1200">
              <a:ln w="9525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200">
                <a:ln w="9525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C#</a:t>
            </a:r>
            <a:endParaRPr lang="en-US" altLang="ko-KR" sz="1200">
              <a:ln w="9525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3211130" y="3212976"/>
            <a:ext cx="740562" cy="481533"/>
          </a:xfrm>
          <a:prstGeom prst="wedgeRoundRectCallout">
            <a:avLst>
              <a:gd name="adj1" fmla="val -6685"/>
              <a:gd name="adj2" fmla="val 67840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901065" y="3243865"/>
            <a:ext cx="1360693" cy="449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200">
                <a:ln w="9525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진취적</a:t>
            </a:r>
            <a:endParaRPr lang="ko-KR" altLang="en-US" sz="1200">
              <a:ln w="9525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200">
                <a:ln w="9525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기획</a:t>
            </a:r>
            <a:endParaRPr lang="en-US" altLang="ko-KR" sz="1200">
              <a:ln w="9525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4164274" y="3212976"/>
            <a:ext cx="740562" cy="481533"/>
          </a:xfrm>
          <a:prstGeom prst="wedgeRoundRectCallout">
            <a:avLst>
              <a:gd name="adj1" fmla="val -6685"/>
              <a:gd name="adj2" fmla="val 67840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854209" y="3243865"/>
            <a:ext cx="1360693" cy="449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200">
                <a:ln w="9525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분석</a:t>
            </a:r>
            <a:endParaRPr lang="ko-KR" altLang="en-US" sz="1200">
              <a:ln w="9525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200">
                <a:ln w="9525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Python</a:t>
            </a:r>
            <a:endParaRPr lang="en-US" altLang="ko-KR" sz="1200">
              <a:ln w="9525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갈매기형 수장 33"/>
          <p:cNvSpPr/>
          <p:nvPr/>
        </p:nvSpPr>
        <p:spPr>
          <a:xfrm rot="5400000">
            <a:off x="7127712" y="3097996"/>
            <a:ext cx="252028" cy="576064"/>
          </a:xfrm>
          <a:prstGeom prst="chevron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19250" y="3839379"/>
            <a:ext cx="3268951" cy="359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ln w="9525">
                  <a:solidFill>
                    <a:srgbClr val="ee8f04">
                      <a:alpha val="10000"/>
                    </a:srgbClr>
                  </a:solidFill>
                </a:ln>
                <a:solidFill>
                  <a:srgbClr val="ee8f04"/>
                </a:solidFill>
              </a:rPr>
              <a:t>각 지원자의 중요 키워드 추출</a:t>
            </a:r>
            <a:endParaRPr lang="ko-KR" altLang="en-US" b="1">
              <a:solidFill>
                <a:srgbClr val="ee8f04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300627" y="935199"/>
            <a:ext cx="0" cy="5508612"/>
          </a:xfrm>
          <a:prstGeom prst="line">
            <a:avLst/>
          </a:prstGeom>
          <a:ln w="317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갈매기형 수장 38"/>
          <p:cNvSpPr/>
          <p:nvPr/>
        </p:nvSpPr>
        <p:spPr>
          <a:xfrm rot="5400000">
            <a:off x="7127712" y="4375543"/>
            <a:ext cx="252028" cy="576064"/>
          </a:xfrm>
          <a:prstGeom prst="chevron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27100" y="5116926"/>
            <a:ext cx="345325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ln w="9525">
                  <a:solidFill>
                    <a:srgbClr val="ee8f04">
                      <a:alpha val="10000"/>
                    </a:srgbClr>
                  </a:solidFill>
                </a:ln>
                <a:solidFill>
                  <a:srgbClr val="ee8f04"/>
                </a:solidFill>
              </a:rPr>
              <a:t>기업의 채용 시간</a:t>
            </a:r>
            <a:r>
              <a:rPr lang="en-US" altLang="ko-KR" b="1">
                <a:ln w="9525">
                  <a:solidFill>
                    <a:srgbClr val="ee8f04">
                      <a:alpha val="10000"/>
                    </a:srgbClr>
                  </a:solidFill>
                </a:ln>
                <a:solidFill>
                  <a:srgbClr val="ee8f04"/>
                </a:solidFill>
              </a:rPr>
              <a:t>, </a:t>
            </a:r>
            <a:r>
              <a:rPr lang="ko-KR" altLang="en-US" b="1">
                <a:ln w="9525">
                  <a:solidFill>
                    <a:srgbClr val="ee8f04">
                      <a:alpha val="10000"/>
                    </a:srgbClr>
                  </a:solidFill>
                </a:ln>
                <a:solidFill>
                  <a:srgbClr val="ee8f04"/>
                </a:solidFill>
              </a:rPr>
              <a:t>비용 감소</a:t>
            </a:r>
            <a:endParaRPr lang="ko-KR" altLang="en-US" b="1">
              <a:ln w="9525">
                <a:solidFill>
                  <a:srgbClr val="ee8f04">
                    <a:alpha val="10000"/>
                  </a:srgbClr>
                </a:solidFill>
              </a:ln>
              <a:solidFill>
                <a:srgbClr val="ee8f04"/>
              </a:solidFill>
            </a:endParaRPr>
          </a:p>
          <a:p>
            <a:pPr algn="ctr">
              <a:defRPr lang="ko-KR" altLang="en-US"/>
            </a:pPr>
            <a:endParaRPr lang="en-US" altLang="ko-KR" sz="1000" b="1">
              <a:ln w="9525">
                <a:solidFill>
                  <a:srgbClr val="ee8f04">
                    <a:alpha val="10000"/>
                  </a:srgbClr>
                </a:solidFill>
              </a:ln>
              <a:solidFill>
                <a:srgbClr val="ee8f04"/>
              </a:solidFill>
            </a:endParaRPr>
          </a:p>
          <a:p>
            <a:pPr algn="ctr">
              <a:defRPr lang="ko-KR" altLang="en-US"/>
            </a:pPr>
            <a:r>
              <a:rPr lang="ko-KR" altLang="en-US" b="1">
                <a:ln w="9525">
                  <a:solidFill>
                    <a:srgbClr val="ee8f04">
                      <a:alpha val="10000"/>
                    </a:srgbClr>
                  </a:solidFill>
                </a:ln>
                <a:solidFill>
                  <a:srgbClr val="ee8f04"/>
                </a:solidFill>
              </a:rPr>
              <a:t>자기소개서의 다양성 증가</a:t>
            </a:r>
            <a:endParaRPr lang="en-US" altLang="ko-KR" b="1">
              <a:ln w="9525">
                <a:solidFill>
                  <a:srgbClr val="ee8f04">
                    <a:alpha val="10000"/>
                  </a:srgbClr>
                </a:solidFill>
              </a:ln>
              <a:solidFill>
                <a:srgbClr val="ee8f04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0" autoUpdateAnimBg="1"/>
      <p:bldP spid="22" grpId="1" animBg="0" autoUpdateAnimBg="1"/>
      <p:bldP spid="4" grpId="2" animBg="1" autoUpdateAnimBg="1"/>
      <p:bldP spid="34" grpId="3" animBg="1" autoUpdateAnimBg="1"/>
      <p:bldP spid="36" grpId="4" animBg="0" autoUpdateAnimBg="1"/>
      <p:bldP spid="39" grpId="5" animBg="1" autoUpdateAnimBg="1"/>
      <p:bldP spid="40" grpId="6" animBg="0" autoUpdate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9238" y="187300"/>
            <a:ext cx="7491114" cy="433388"/>
          </a:xfrm>
        </p:spPr>
        <p:txBody>
          <a:bodyPr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 sz="2400" b="1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</a:rPr>
              <a:t> 2. 과제의 해결방안 및 수행방법</a:t>
            </a:r>
            <a:endParaRPr lang="ko-KR" altLang="en-US" sz="2400" b="1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307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1340768"/>
            <a:ext cx="4270796" cy="2403781"/>
          </a:xfrm>
          <a:prstGeom prst="rect">
            <a:avLst/>
          </a:prstGeom>
        </p:spPr>
      </p:pic>
      <p:pic>
        <p:nvPicPr>
          <p:cNvPr id="307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5576" y="1448780"/>
            <a:ext cx="2532323" cy="2214778"/>
          </a:xfrm>
          <a:prstGeom prst="rect">
            <a:avLst/>
          </a:prstGeom>
        </p:spPr>
      </p:pic>
      <p:pic>
        <p:nvPicPr>
          <p:cNvPr id="307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35596" y="4284475"/>
            <a:ext cx="2240868" cy="2240868"/>
          </a:xfrm>
          <a:prstGeom prst="rect">
            <a:avLst/>
          </a:prstGeom>
        </p:spPr>
      </p:pic>
      <p:sp>
        <p:nvSpPr>
          <p:cNvPr id="3080" name="TextBox 6"/>
          <p:cNvSpPr txBox="1"/>
          <p:nvPr/>
        </p:nvSpPr>
        <p:spPr>
          <a:xfrm>
            <a:off x="0" y="732580"/>
            <a:ext cx="4068465" cy="637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좀 더 다양한 요소를 고려하여 개발할 수 있는가?</a:t>
            </a:r>
            <a:endParaRPr lang="ko-KR" altLang="en-US" b="1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81" name="TextBox 6"/>
          <p:cNvSpPr txBox="1"/>
          <p:nvPr/>
        </p:nvSpPr>
        <p:spPr>
          <a:xfrm>
            <a:off x="4572000" y="692696"/>
            <a:ext cx="4068465" cy="638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정말로 효과적이어서 시장 경쟁력을 갖출 수 있는가?</a:t>
            </a:r>
            <a:endParaRPr lang="ko-KR" altLang="en-US" b="1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82" name="TextBox 6"/>
          <p:cNvSpPr txBox="1"/>
          <p:nvPr/>
        </p:nvSpPr>
        <p:spPr>
          <a:xfrm>
            <a:off x="3455876" y="5056579"/>
            <a:ext cx="4068465" cy="640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프로그램이 발전할 수 있는 진보성이 있는가?</a:t>
            </a:r>
            <a:endParaRPr lang="ko-KR" altLang="en-US" b="1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ldLvl="0" animBg="1" autoUpdateAnimBg="1"/>
      <p:bldP spid="3080" grpId="1" bldLvl="0" animBg="1" autoUpdateAnimBg="1"/>
      <p:bldP spid="3077" grpId="2" bldLvl="0" animBg="1" autoUpdateAnimBg="1"/>
      <p:bldP spid="3081" grpId="3" bldLvl="0" animBg="1" autoUpdateAnimBg="1"/>
      <p:bldP spid="3079" grpId="4" bldLvl="0" animBg="1" autoUpdateAnimBg="1"/>
      <p:bldP spid="3082" grpId="5" bldLvl="0" animBg="1" autoUpdate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9238" y="187300"/>
            <a:ext cx="7491114" cy="433388"/>
          </a:xfrm>
        </p:spPr>
        <p:txBody>
          <a:bodyPr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 sz="2400" b="1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</a:rPr>
              <a:t> 3. 과제내용</a:t>
            </a:r>
            <a:endParaRPr lang="ko-KR" altLang="en-US" sz="2400" b="1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308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6661" y="1781170"/>
            <a:ext cx="8370676" cy="395208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9238" y="187300"/>
            <a:ext cx="7491114" cy="433388"/>
          </a:xfrm>
        </p:spPr>
        <p:txBody>
          <a:bodyPr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 sz="2400" b="1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</a:rPr>
              <a:t> 3. 과제내용</a:t>
            </a:r>
            <a:endParaRPr lang="ko-KR" altLang="en-US" sz="2400" b="1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308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7818" y="1484784"/>
            <a:ext cx="7848364" cy="432048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9238" y="187300"/>
            <a:ext cx="7491114" cy="433388"/>
          </a:xfrm>
        </p:spPr>
        <p:txBody>
          <a:bodyPr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 sz="2400" b="1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</a:rPr>
              <a:t> 3. 과제내용</a:t>
            </a:r>
            <a:endParaRPr lang="ko-KR" altLang="en-US" sz="2400" b="1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308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9796" y="1412776"/>
            <a:ext cx="8244408" cy="437427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226</ep:Words>
  <ep:PresentationFormat>화면 슬라이드 쇼(4:3)</ep:PresentationFormat>
  <ep:Paragraphs>77</ep:Paragraphs>
  <ep:Slides>15</ep:Slides>
  <ep:Notes>10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슬라이드 1</vt:lpstr>
      <vt:lpstr>슬라이드 2</vt:lpstr>
      <vt:lpstr>PowerPoint 프레젠테이션</vt:lpstr>
      <vt:lpstr>PowerPoint 프레젠테이션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2013-03-26T06:51:42.000</dcterms:created>
  <dc:creator>www.pello.co.kr</dc:creator>
  <cp:lastModifiedBy>Kim</cp:lastModifiedBy>
  <dcterms:modified xsi:type="dcterms:W3CDTF">2019-09-27T10:43:03.507</dcterms:modified>
  <cp:revision>227</cp:revision>
  <dc:title>PowerPoint 프레젠테이션</dc:title>
</cp:coreProperties>
</file>