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24"/>
  </p:notesMasterIdLst>
  <p:sldIdLst>
    <p:sldId id="318" r:id="rId2"/>
    <p:sldId id="317" r:id="rId3"/>
    <p:sldId id="257" r:id="rId4"/>
    <p:sldId id="319" r:id="rId5"/>
    <p:sldId id="340" r:id="rId6"/>
    <p:sldId id="341" r:id="rId7"/>
    <p:sldId id="305" r:id="rId8"/>
    <p:sldId id="320" r:id="rId9"/>
    <p:sldId id="322" r:id="rId10"/>
    <p:sldId id="324" r:id="rId11"/>
    <p:sldId id="323" r:id="rId12"/>
    <p:sldId id="325" r:id="rId13"/>
    <p:sldId id="326" r:id="rId14"/>
    <p:sldId id="327" r:id="rId15"/>
    <p:sldId id="330" r:id="rId16"/>
    <p:sldId id="331" r:id="rId17"/>
    <p:sldId id="332" r:id="rId18"/>
    <p:sldId id="333" r:id="rId19"/>
    <p:sldId id="335" r:id="rId20"/>
    <p:sldId id="336" r:id="rId21"/>
    <p:sldId id="339" r:id="rId22"/>
    <p:sldId id="342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4" clrIdx="0"/>
  <p:cmAuthor id="2" name="김홍일" initials="김 [2]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9D93"/>
    <a:srgbClr val="59606B"/>
    <a:srgbClr val="F56E4B"/>
    <a:srgbClr val="EFC252"/>
    <a:srgbClr val="B1D245"/>
    <a:srgbClr val="93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44" autoAdjust="0"/>
    <p:restoredTop sz="94660"/>
  </p:normalViewPr>
  <p:slideViewPr>
    <p:cSldViewPr snapToGrid="0" snapToObjects="1">
      <p:cViewPr>
        <p:scale>
          <a:sx n="99" d="100"/>
          <a:sy n="99" d="100"/>
        </p:scale>
        <p:origin x="14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51" Type="http://schemas.microsoft.com/office/2015/10/relationships/revisionInfo" Target="revisionInfo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C498E-0BA9-4748-85A3-59023D192E9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8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2017. 12. 9.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280" y="2937510"/>
            <a:ext cx="1619885" cy="1677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345" y="2561590"/>
            <a:ext cx="4351655" cy="1214120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455" y="3694430"/>
            <a:ext cx="4114800" cy="597535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</a:p>
        </p:txBody>
      </p:sp>
      <p:sp>
        <p:nvSpPr>
          <p:cNvPr id="8" name="막힌 원호 7"/>
          <p:cNvSpPr/>
          <p:nvPr/>
        </p:nvSpPr>
        <p:spPr>
          <a:xfrm flipH="1">
            <a:off x="7391400" y="1465580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48756" y="3465095"/>
            <a:ext cx="10150276" cy="31738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기획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서버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509D93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김홍일</a:t>
            </a: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300" dirty="0" smtClean="0">
                <a:solidFill>
                  <a:srgbClr val="59606B"/>
                </a:solidFill>
                <a:latin typeface="+mj-ea"/>
              </a:rPr>
              <a:t>게임공학과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2015180048</a:t>
            </a:r>
            <a:r>
              <a:rPr lang="ko-KR" altLang="en-US" sz="2000" b="1" dirty="0">
                <a:solidFill>
                  <a:srgbClr val="59606B"/>
                </a:solidFill>
                <a:latin typeface="+mj-ea"/>
              </a:rPr>
              <a:t> </a:t>
            </a:r>
            <a:endParaRPr lang="en-US" altLang="ko-KR" sz="2000" b="1" dirty="0" smtClean="0">
              <a:solidFill>
                <a:srgbClr val="59606B"/>
              </a:solidFill>
              <a:latin typeface="+mj-ea"/>
            </a:endParaRPr>
          </a:p>
          <a:p>
            <a:pPr algn="l">
              <a:lnSpc>
                <a:spcPct val="100000"/>
              </a:lnSpc>
            </a:pPr>
            <a:r>
              <a:rPr lang="ko-KR" altLang="en-US" sz="3200" b="1" spc="360" dirty="0" smtClean="0">
                <a:solidFill>
                  <a:srgbClr val="0070C0"/>
                </a:solidFill>
                <a:latin typeface="+mj-ea"/>
              </a:rPr>
              <a:t>클라이언트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양태윤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 smtClean="0">
                <a:solidFill>
                  <a:srgbClr val="59606B"/>
                </a:solidFill>
                <a:latin typeface="+mj-ea"/>
              </a:rPr>
              <a:t>2013184048</a:t>
            </a:r>
          </a:p>
          <a:p>
            <a:pPr algn="l">
              <a:lnSpc>
                <a:spcPct val="100000"/>
              </a:lnSpc>
            </a:pP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모델링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3200" b="1" dirty="0" smtClean="0">
                <a:solidFill>
                  <a:srgbClr val="0070C0"/>
                </a:solidFill>
                <a:latin typeface="+mj-ea"/>
              </a:rPr>
              <a:t>UI: </a:t>
            </a:r>
            <a:r>
              <a:rPr lang="ko-KR" altLang="en-US" sz="3600" b="1" dirty="0" smtClean="0">
                <a:solidFill>
                  <a:srgbClr val="59606B"/>
                </a:solidFill>
                <a:latin typeface="+mj-ea"/>
              </a:rPr>
              <a:t>조소연</a:t>
            </a:r>
            <a:r>
              <a:rPr lang="ko-KR" alt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000" b="1" spc="-100" dirty="0" smtClean="0">
                <a:solidFill>
                  <a:srgbClr val="59606B"/>
                </a:solidFill>
                <a:latin typeface="+mj-ea"/>
              </a:rPr>
              <a:t>엔터테인먼트</a:t>
            </a:r>
            <a:r>
              <a:rPr lang="ko-KR" altLang="en-US" sz="2000" b="1" dirty="0" smtClean="0">
                <a:solidFill>
                  <a:srgbClr val="59606B"/>
                </a:solidFill>
                <a:latin typeface="+mj-ea"/>
              </a:rPr>
              <a:t> </a:t>
            </a:r>
            <a:r>
              <a:rPr lang="en-US" altLang="ko-KR" sz="2000" b="1" dirty="0">
                <a:solidFill>
                  <a:srgbClr val="59606B"/>
                </a:solidFill>
                <a:latin typeface="+mj-ea"/>
              </a:rPr>
              <a:t>2015184042</a:t>
            </a:r>
            <a:endParaRPr lang="ko-KR" altLang="en-US" sz="2000" b="1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255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14"/>
          <p:cNvSpPr txBox="1"/>
          <p:nvPr/>
        </p:nvSpPr>
        <p:spPr>
          <a:xfrm>
            <a:off x="148756" y="4291965"/>
            <a:ext cx="328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Team </a:t>
            </a:r>
            <a:r>
              <a:rPr lang="en-US" altLang="ko-KR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Goddun</a:t>
            </a: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94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0" y="1947737"/>
            <a:ext cx="7554886" cy="4249623"/>
          </a:xfrm>
          <a:prstGeom prst="rect">
            <a:avLst/>
          </a:prstGeom>
          <a:effectLst>
            <a:softEdge rad="749300"/>
          </a:effectLst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타 게임과의 </a:t>
            </a:r>
            <a:r>
              <a:rPr lang="ko-KR" altLang="en-US" sz="1200" b="1" dirty="0" smtClean="0"/>
              <a:t>비교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73" y="1993967"/>
            <a:ext cx="2025650" cy="645676"/>
          </a:xfrm>
          <a:prstGeom prst="rect">
            <a:avLst/>
          </a:prstGeom>
        </p:spPr>
      </p:pic>
      <p:sp>
        <p:nvSpPr>
          <p:cNvPr id="15" name="도형 20"/>
          <p:cNvSpPr>
            <a:spLocks/>
          </p:cNvSpPr>
          <p:nvPr/>
        </p:nvSpPr>
        <p:spPr>
          <a:xfrm>
            <a:off x="5315241" y="3608899"/>
            <a:ext cx="975267" cy="640080"/>
          </a:xfrm>
          <a:prstGeom prst="roundRect">
            <a:avLst/>
          </a:prstGeom>
          <a:noFill/>
          <a:ln w="0">
            <a:noFill/>
            <a:prstDash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b="1" cap="none" dirty="0" smtClean="0">
                <a:solidFill>
                  <a:srgbClr val="C00000"/>
                </a:solidFill>
                <a:latin typeface="맑은 고딕" charset="0"/>
                <a:ea typeface="맑은 고딕" charset="0"/>
              </a:rPr>
              <a:t>VS</a:t>
            </a:r>
            <a:endParaRPr lang="ko-KR" altLang="en-US" sz="4000" b="1" cap="none" dirty="0" smtClean="0">
              <a:solidFill>
                <a:srgbClr val="C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직사각형 15"/>
          <p:cNvSpPr>
            <a:spLocks/>
          </p:cNvSpPr>
          <p:nvPr/>
        </p:nvSpPr>
        <p:spPr>
          <a:xfrm>
            <a:off x="7502524" y="1993967"/>
            <a:ext cx="4135755" cy="446276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1" cap="none" dirty="0" smtClean="0">
                <a:solidFill>
                  <a:srgbClr val="ED7D31"/>
                </a:solidFill>
                <a:latin typeface="맑은 고딕" charset="0"/>
                <a:ea typeface="맑은 고딕" charset="0"/>
              </a:rPr>
              <a:t>B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oss</a:t>
            </a:r>
            <a:r>
              <a:rPr lang="en-US" altLang="ko-KR" sz="3200" b="1" cap="none" dirty="0" smtClean="0">
                <a:solidFill>
                  <a:srgbClr val="2E75B6"/>
                </a:solidFill>
                <a:latin typeface="맑은 고딕" charset="0"/>
                <a:ea typeface="맑은 고딕" charset="0"/>
              </a:rPr>
              <a:t>L</a:t>
            </a:r>
            <a:r>
              <a:rPr lang="en-US" altLang="ko-KR" sz="3200" b="1" cap="none" dirty="0" smtClean="0">
                <a:solidFill>
                  <a:srgbClr val="595959"/>
                </a:solidFill>
                <a:latin typeface="맑은 고딕" charset="0"/>
                <a:ea typeface="맑은 고딕" charset="0"/>
              </a:rPr>
              <a:t>ocker</a:t>
            </a:r>
            <a:endParaRPr lang="ko-KR" altLang="en-US" sz="32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u="sng" dirty="0" smtClean="0">
                <a:latin typeface="맑은 고딕" charset="0"/>
                <a:ea typeface="맑은 고딕" charset="0"/>
              </a:rPr>
              <a:t>3D</a:t>
            </a:r>
            <a:endParaRPr lang="en-US" altLang="ko-KR" sz="1800" b="1" u="sng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쿼터뷰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 u="sng" cap="none" dirty="0" smtClean="0">
                <a:latin typeface="맑은 고딕" charset="0"/>
                <a:ea typeface="맑은 고딕" charset="0"/>
              </a:rPr>
              <a:t>3인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 멀티플레이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strike="sngStrike" cap="none" dirty="0" smtClean="0">
                <a:latin typeface="맑은 고딕" charset="0"/>
                <a:ea typeface="맑은 고딕" charset="0"/>
              </a:rPr>
              <a:t>룬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을 통한 스탯 성장</a:t>
            </a: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sz="1800" b="1" cap="none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b="1" u="sng" cap="none" dirty="0" smtClean="0">
                <a:latin typeface="맑은 고딕" charset="0"/>
                <a:ea typeface="맑은 고딕" charset="0"/>
              </a:rPr>
              <a:t>곧바로 보스</a:t>
            </a:r>
            <a:r>
              <a:rPr lang="ko-KR" altLang="en-US" sz="1800" b="1" cap="none" dirty="0" smtClean="0">
                <a:latin typeface="맑은 고딕" charset="0"/>
                <a:ea typeface="맑은 고딕" charset="0"/>
              </a:rPr>
              <a:t> 공략</a:t>
            </a:r>
            <a:endParaRPr lang="en-US" altLang="ko-KR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/>
          <p:cNvSpPr>
            <a:spLocks/>
          </p:cNvSpPr>
          <p:nvPr/>
        </p:nvSpPr>
        <p:spPr>
          <a:xfrm>
            <a:off x="2079465" y="1986822"/>
            <a:ext cx="4135755" cy="452431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sz="1800" b="1" cap="none" dirty="0" smtClean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solidFill>
                <a:srgbClr val="595959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en-US" altLang="ko-KR" b="1" strike="sngStrike" dirty="0">
                <a:latin typeface="맑은 고딕" charset="0"/>
                <a:ea typeface="맑은 고딕" charset="0"/>
              </a:rPr>
              <a:t>D</a:t>
            </a:r>
            <a:endParaRPr lang="ko-KR" altLang="en-US" sz="1800" b="1" strike="sng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탑뷰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카메라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b="1" strike="sngStrike" dirty="0" smtClean="0">
                <a:latin typeface="맑은 고딕" charset="0"/>
                <a:ea typeface="맑은 고딕" charset="0"/>
              </a:rPr>
              <a:t>2</a:t>
            </a: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인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 멀티플레이</a:t>
            </a: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아이템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을 통한 성장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dirty="0" smtClean="0">
                <a:latin typeface="맑은 고딕" charset="0"/>
                <a:ea typeface="맑은 고딕" charset="0"/>
              </a:rPr>
              <a:t>논</a:t>
            </a:r>
            <a:r>
              <a:rPr lang="en-US" altLang="ko-KR" b="1" dirty="0" smtClean="0">
                <a:latin typeface="맑은 고딕" charset="0"/>
                <a:ea typeface="맑은 고딕" charset="0"/>
              </a:rPr>
              <a:t>-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타겟 시스템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b="1" strike="sngStrike" dirty="0" smtClean="0">
                <a:latin typeface="맑은 고딕" charset="0"/>
                <a:ea typeface="맑은 고딕" charset="0"/>
              </a:rPr>
              <a:t>잡몹 처리</a:t>
            </a:r>
            <a:r>
              <a:rPr lang="ko-KR" altLang="en-US" b="1" dirty="0" smtClean="0">
                <a:latin typeface="맑은 고딕" charset="0"/>
                <a:ea typeface="맑은 고딕" charset="0"/>
              </a:rPr>
              <a:t>후 보스 공략</a:t>
            </a:r>
            <a:endParaRPr lang="en-US" altLang="ko-KR" b="1" dirty="0" smtClean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>
              <a:latin typeface="맑은 고딕" charset="0"/>
              <a:ea typeface="맑은 고딕" charset="0"/>
            </a:endParaRPr>
          </a:p>
          <a:p>
            <a:pPr marL="0" indent="0" algn="l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b="1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71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기술적 요소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중점 연구분야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3514131" y="2186418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+mj-ea"/>
                <a:ea typeface="+mj-ea"/>
              </a:rPr>
              <a:t>1</a:t>
            </a:r>
            <a:r>
              <a:rPr kumimoji="1" lang="en-US" altLang="ko-KR" sz="2800" b="1" dirty="0" smtClean="0">
                <a:latin typeface="+mj-ea"/>
                <a:ea typeface="+mj-ea"/>
              </a:rPr>
              <a:t>. </a:t>
            </a:r>
            <a:r>
              <a:rPr kumimoji="1" lang="ko-KR" altLang="en-US" sz="2800" b="1" dirty="0" smtClean="0">
                <a:latin typeface="+mj-ea"/>
                <a:ea typeface="+mj-ea"/>
              </a:rPr>
              <a:t>탄막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3514131" y="4187744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+mj-ea"/>
                <a:ea typeface="+mj-ea"/>
              </a:rPr>
              <a:t>2</a:t>
            </a:r>
            <a:r>
              <a:rPr kumimoji="1" lang="en-US" altLang="ko-KR" sz="2800" b="1" dirty="0" smtClean="0">
                <a:latin typeface="+mj-ea"/>
                <a:ea typeface="+mj-ea"/>
              </a:rPr>
              <a:t>. </a:t>
            </a:r>
            <a:r>
              <a:rPr kumimoji="1" lang="en-US" altLang="ko-KR" sz="2800" b="1" dirty="0" err="1" smtClean="0">
                <a:latin typeface="+mj-ea"/>
                <a:ea typeface="+mj-ea"/>
              </a:rPr>
              <a:t>NodeJS</a:t>
            </a:r>
            <a:r>
              <a:rPr kumimoji="1" lang="en-US" altLang="ko-KR" sz="2800" b="1" dirty="0" smtClean="0">
                <a:latin typeface="+mj-ea"/>
                <a:ea typeface="+mj-ea"/>
              </a:rPr>
              <a:t> + Mongo D</a:t>
            </a:r>
            <a:r>
              <a:rPr kumimoji="1" lang="en-US" altLang="ko-KR" sz="2800" b="1" dirty="0">
                <a:latin typeface="+mj-ea"/>
                <a:ea typeface="+mj-ea"/>
              </a:rPr>
              <a:t>B</a:t>
            </a:r>
            <a:endParaRPr kumimoji="1" lang="ko-KR" altLang="en-US" sz="28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80" y="4234214"/>
            <a:ext cx="938029" cy="101997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81" y="2336548"/>
            <a:ext cx="938029" cy="938029"/>
          </a:xfrm>
          <a:prstGeom prst="rect">
            <a:avLst/>
          </a:prstGeom>
        </p:spPr>
      </p:pic>
      <p:sp>
        <p:nvSpPr>
          <p:cNvPr id="22" name="텍스트 상자 21"/>
          <p:cNvSpPr txBox="1"/>
          <p:nvPr/>
        </p:nvSpPr>
        <p:spPr>
          <a:xfrm>
            <a:off x="3696228" y="4744200"/>
            <a:ext cx="6464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u="sng" dirty="0" smtClean="0"/>
              <a:t>높은 생산성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을 지닌 </a:t>
            </a:r>
            <a:r>
              <a:rPr kumimoji="1" lang="en-US" altLang="ko-KR" b="1" dirty="0" err="1" smtClean="0">
                <a:solidFill>
                  <a:srgbClr val="59606B"/>
                </a:solidFill>
              </a:rPr>
              <a:t>NodeJS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로 서버 구축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en-US" altLang="ko-KR" b="1" dirty="0" smtClean="0">
                <a:solidFill>
                  <a:srgbClr val="59606B"/>
                </a:solidFill>
              </a:rPr>
              <a:t>NoSQL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특징을 가진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Mongo DB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활용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디지털오션 클라우드 서비스를 이용한 서버 생성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3696226" y="2734784"/>
            <a:ext cx="7486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b="1" dirty="0" smtClean="0">
                <a:solidFill>
                  <a:srgbClr val="59606B"/>
                </a:solidFill>
              </a:rPr>
              <a:t>슈팅게임의 묘미를 살려주는 탄막</a:t>
            </a:r>
            <a:endParaRPr kumimoji="1" lang="en-US" altLang="ko-KR" b="1" dirty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화려하고 아름다운 탄막을 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20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가지 이상 구상 및 구현</a:t>
            </a:r>
            <a:endParaRPr kumimoji="1" lang="en-US" altLang="ko-KR" b="1" dirty="0" smtClean="0">
              <a:solidFill>
                <a:srgbClr val="59606B"/>
              </a:solidFill>
            </a:endParaRPr>
          </a:p>
          <a:p>
            <a:r>
              <a:rPr kumimoji="1" lang="ko-KR" altLang="en-US" b="1" dirty="0" smtClean="0">
                <a:solidFill>
                  <a:srgbClr val="59606B"/>
                </a:solidFill>
              </a:rPr>
              <a:t>유도탄</a:t>
            </a:r>
            <a:r>
              <a:rPr kumimoji="1" lang="en-US" altLang="ko-KR" b="1" dirty="0" smtClean="0">
                <a:solidFill>
                  <a:srgbClr val="59606B"/>
                </a:solidFill>
              </a:rPr>
              <a:t>,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 회오리탄등 </a:t>
            </a:r>
            <a:r>
              <a:rPr kumimoji="1" lang="ko-KR" altLang="en-US" b="1" u="sng" dirty="0" smtClean="0"/>
              <a:t>다양한 패턴</a:t>
            </a:r>
            <a:r>
              <a:rPr kumimoji="1" lang="ko-KR" altLang="en-US" b="1" dirty="0" smtClean="0">
                <a:solidFill>
                  <a:srgbClr val="59606B"/>
                </a:solidFill>
              </a:rPr>
              <a:t>으로 긴장감을 유발</a:t>
            </a:r>
            <a:endParaRPr kumimoji="1" lang="en-US" altLang="ko-KR" b="1" dirty="0" smtClean="0">
              <a:solidFill>
                <a:srgbClr val="5960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12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개발 환경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978660" y="1900990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Window 10, Mac OS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10.xx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4" name="텍스트 상자 13"/>
          <p:cNvSpPr txBox="1"/>
          <p:nvPr/>
        </p:nvSpPr>
        <p:spPr>
          <a:xfrm>
            <a:off x="1978660" y="2805762"/>
            <a:ext cx="818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MS Visual Studio 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17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7" name="텍스트 상자 16"/>
          <p:cNvSpPr txBox="1"/>
          <p:nvPr/>
        </p:nvSpPr>
        <p:spPr>
          <a:xfrm>
            <a:off x="1978660" y="3166632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DirectX 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11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19" name="텍스트 상자 18"/>
          <p:cNvSpPr txBox="1"/>
          <p:nvPr/>
        </p:nvSpPr>
        <p:spPr>
          <a:xfrm>
            <a:off x="1978660" y="431014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NodeJS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socketIO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MongoDB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1978660" y="514076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3ds MAX 2016, Photo</a:t>
            </a:r>
            <a:r>
              <a:rPr kumimoji="1" lang="en-US" altLang="ko-KR" sz="2400" b="1" dirty="0">
                <a:solidFill>
                  <a:srgbClr val="59606B"/>
                </a:solidFill>
                <a:latin typeface="+mj-ea"/>
                <a:ea typeface="+mj-ea"/>
              </a:rPr>
              <a:t>s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hop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3" name="텍스트 상자 22"/>
          <p:cNvSpPr txBox="1"/>
          <p:nvPr/>
        </p:nvSpPr>
        <p:spPr>
          <a:xfrm>
            <a:off x="1978660" y="5924383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Github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, Trello,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KakaoTalk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4" name="텍스트 상자 23"/>
          <p:cNvSpPr txBox="1"/>
          <p:nvPr/>
        </p:nvSpPr>
        <p:spPr>
          <a:xfrm>
            <a:off x="1978660" y="3931935"/>
            <a:ext cx="610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WebStorm</a:t>
            </a:r>
            <a:r>
              <a:rPr kumimoji="1" lang="en-US" altLang="ko-KR" sz="2400" b="1" dirty="0" smtClean="0">
                <a:solidFill>
                  <a:srgbClr val="59606B"/>
                </a:solidFill>
                <a:latin typeface="+mj-ea"/>
                <a:ea typeface="+mj-ea"/>
              </a:rPr>
              <a:t> 17, </a:t>
            </a:r>
            <a:r>
              <a:rPr kumimoji="1" lang="en-US" altLang="ko-KR" sz="2400" b="1" dirty="0" err="1" smtClean="0">
                <a:solidFill>
                  <a:srgbClr val="59606B"/>
                </a:solidFill>
                <a:latin typeface="+mj-ea"/>
                <a:ea typeface="+mj-ea"/>
              </a:rPr>
              <a:t>RoboMongo</a:t>
            </a:r>
            <a:endParaRPr kumimoji="1" lang="ko-KR" altLang="en-US" sz="24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26" name="텍스트 상자 25"/>
          <p:cNvSpPr txBox="1"/>
          <p:nvPr/>
        </p:nvSpPr>
        <p:spPr>
          <a:xfrm>
            <a:off x="1978660" y="2584631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클라이언트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7" name="텍스트 상자 26"/>
          <p:cNvSpPr txBox="1"/>
          <p:nvPr/>
        </p:nvSpPr>
        <p:spPr>
          <a:xfrm>
            <a:off x="1978660" y="3716537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서버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8" name="텍스트 상자 27"/>
          <p:cNvSpPr txBox="1"/>
          <p:nvPr/>
        </p:nvSpPr>
        <p:spPr>
          <a:xfrm>
            <a:off x="1978660" y="4926748"/>
            <a:ext cx="6956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200" b="1" dirty="0" smtClean="0">
                <a:solidFill>
                  <a:srgbClr val="0070C0"/>
                </a:solidFill>
              </a:rPr>
              <a:t>그래픽</a:t>
            </a:r>
            <a:endParaRPr kumimoji="1" lang="en-US" altLang="ko-KR" sz="1200" b="1" dirty="0" smtClean="0">
              <a:solidFill>
                <a:srgbClr val="0070C0"/>
              </a:solidFill>
            </a:endParaRPr>
          </a:p>
        </p:txBody>
      </p:sp>
      <p:sp>
        <p:nvSpPr>
          <p:cNvPr id="29" name="텍스트 상자 28"/>
          <p:cNvSpPr txBox="1"/>
          <p:nvPr/>
        </p:nvSpPr>
        <p:spPr>
          <a:xfrm>
            <a:off x="1978660" y="5721954"/>
            <a:ext cx="69568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b="1" dirty="0" smtClean="0">
                <a:solidFill>
                  <a:srgbClr val="0070C0"/>
                </a:solidFill>
              </a:rPr>
              <a:t>협업</a:t>
            </a:r>
            <a:endParaRPr kumimoji="1" lang="en-US" altLang="ko-KR" sz="11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932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화려한 탄막 알고리즘 기획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메인 컨셉인 긴장감을 살려줄 수 있는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다양한 탄막 알고리즘을 기획</a:t>
            </a:r>
            <a:endParaRPr kumimoji="1" lang="ko-KR" altLang="en-US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40758" y="1149348"/>
            <a:ext cx="31902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 smtClean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2391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4000" b="1" dirty="0" err="1" smtClean="0">
                <a:solidFill>
                  <a:schemeClr val="bg1"/>
                </a:solidFill>
              </a:rPr>
              <a:t>NodeJS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를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활용한 서버 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err="1" smtClean="0">
                <a:solidFill>
                  <a:schemeClr val="bg1">
                    <a:lumMod val="75000"/>
                  </a:schemeClr>
                </a:solidFill>
              </a:rPr>
              <a:t>NodeJS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외부 라이브러리 </a:t>
            </a:r>
            <a:r>
              <a:rPr kumimoji="1" lang="en-US" altLang="ko-KR" sz="3200" b="1" dirty="0" err="1">
                <a:solidFill>
                  <a:schemeClr val="bg1">
                    <a:lumMod val="75000"/>
                  </a:schemeClr>
                </a:solidFill>
              </a:rPr>
              <a:t>SocketIO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를 활용하여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OS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와 관계없이 작동되는 서버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40757" y="1149348"/>
            <a:ext cx="31902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rgbClr val="FFC000"/>
                </a:solidFill>
              </a:rPr>
              <a:t>기획 </a:t>
            </a:r>
            <a:r>
              <a:rPr kumimoji="1" lang="en-US" altLang="ko-KR" sz="48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4800" b="1" dirty="0">
                <a:solidFill>
                  <a:srgbClr val="FFC000"/>
                </a:solidFill>
              </a:rPr>
              <a:t> </a:t>
            </a:r>
            <a:r>
              <a:rPr kumimoji="1" lang="ko-KR" altLang="en-US" sz="4800" b="1" dirty="0" smtClean="0">
                <a:solidFill>
                  <a:srgbClr val="FFC000"/>
                </a:solidFill>
              </a:rPr>
              <a:t>서버</a:t>
            </a:r>
            <a:endParaRPr kumimoji="1" lang="en-US" altLang="ko-KR" sz="48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김홍일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3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 smtClean="0">
                <a:solidFill>
                  <a:schemeClr val="bg1"/>
                </a:solidFill>
              </a:rPr>
              <a:t>/2</a:t>
            </a:r>
            <a:endParaRPr kumimoji="1" lang="en-US" altLang="ko-KR" sz="16600" b="1" dirty="0">
              <a:solidFill>
                <a:schemeClr val="bg1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13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en-US" altLang="ko-KR" sz="4000" b="1" dirty="0" smtClean="0">
                <a:solidFill>
                  <a:prstClr val="white"/>
                </a:solidFill>
              </a:rPr>
              <a:t>DirectX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 </a:t>
            </a:r>
            <a:r>
              <a:rPr kumimoji="1" lang="en-US" altLang="ko-KR" sz="4000" b="1" dirty="0" smtClean="0">
                <a:solidFill>
                  <a:prstClr val="white"/>
                </a:solidFill>
              </a:rPr>
              <a:t>11</a:t>
            </a:r>
            <a:r>
              <a:rPr kumimoji="1" lang="ko-KR" altLang="en-US" sz="4000" b="1" dirty="0" smtClean="0">
                <a:solidFill>
                  <a:prstClr val="white"/>
                </a:solidFill>
              </a:rPr>
              <a:t>을 활용한 자체 프레임워크 제작</a:t>
            </a:r>
            <a:endParaRPr kumimoji="1" lang="en-US" altLang="ko-KR" sz="4000" b="1" dirty="0" smtClean="0">
              <a:solidFill>
                <a:prstClr val="white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ir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ectX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11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에서 제공하는 파이프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라인과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HLSL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을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익혀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게임에 적합한 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3D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환경의 프레임워크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제작</a:t>
            </a: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2" name="텍스트 상자 1"/>
          <p:cNvSpPr txBox="1"/>
          <p:nvPr/>
        </p:nvSpPr>
        <p:spPr>
          <a:xfrm>
            <a:off x="-529936" y="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73395"/>
      </p:ext>
    </p:extLst>
  </p:cSld>
  <p:clrMapOvr>
    <a:masterClrMapping/>
  </p:clrMapOvr>
  <p:transition spd="slow">
    <p:push dir="u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8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연출을 위한 쉐이더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Lighting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Diffuse Specular Mapping</a:t>
            </a:r>
            <a:r>
              <a:rPr kumimoji="1" lang="en-US" altLang="ko-KR" sz="3200" b="1" dirty="0">
                <a:solidFill>
                  <a:schemeClr val="bg1">
                    <a:lumMod val="75000"/>
                  </a:schemeClr>
                </a:solidFill>
              </a:rPr>
              <a:t>, Toon,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Shadow Mapping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204689" y="1149348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chemeClr val="accent2"/>
                </a:solidFill>
              </a:rPr>
              <a:t>클라이언트</a:t>
            </a:r>
            <a:endParaRPr kumimoji="1" lang="en-US" altLang="ko-KR" sz="4800" b="1" dirty="0" smtClean="0">
              <a:solidFill>
                <a:schemeClr val="accent2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양태윤</a:t>
            </a:r>
            <a:endParaRPr kumimoji="1" lang="en-US" altLang="ko-KR" sz="7200" b="1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80425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8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55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bg1"/>
                </a:solidFill>
              </a:rPr>
              <a:t>게임의 컨셉과 어울리는 모델 </a:t>
            </a:r>
            <a:r>
              <a:rPr kumimoji="1" lang="en-US" altLang="ko-KR" sz="4000" b="1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sz="4000" b="1" dirty="0">
                <a:solidFill>
                  <a:schemeClr val="bg1"/>
                </a:solidFill>
              </a:rPr>
              <a:t>애니메이션 제작</a:t>
            </a:r>
            <a:endParaRPr kumimoji="1" lang="en-US" altLang="ko-KR" sz="4000" b="1" dirty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빠르게 </a:t>
            </a:r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반응하는 애니메이션과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이를 살려 줄 수 있는 로우폴리 데이터 제작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9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7200" b="1" dirty="0">
              <a:solidFill>
                <a:schemeClr val="bg1"/>
              </a:solidFill>
            </a:endParaRPr>
          </a:p>
          <a:p>
            <a:pPr algn="ctr"/>
            <a:r>
              <a:rPr kumimoji="1" lang="ko-KR" altLang="en-US" sz="7200" b="1" dirty="0" smtClean="0">
                <a:solidFill>
                  <a:schemeClr val="bg1"/>
                </a:solidFill>
              </a:rPr>
              <a:t>조소연</a:t>
            </a:r>
            <a:endParaRPr kumimoji="1" lang="en-US" altLang="ko-KR" sz="4800" b="1" dirty="0">
              <a:solidFill>
                <a:srgbClr val="EEBAF5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1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 smtClean="0">
                <a:solidFill>
                  <a:srgbClr val="FFC000"/>
                </a:solidFill>
              </a:rPr>
              <a:t>개발 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8428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68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27986" y="4021402"/>
            <a:ext cx="109934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4000" b="1" dirty="0" smtClean="0">
                <a:solidFill>
                  <a:schemeClr val="bg1"/>
                </a:solidFill>
              </a:rPr>
              <a:t>직관적인 </a:t>
            </a:r>
            <a:r>
              <a:rPr kumimoji="1" lang="en-US" altLang="ko-KR" sz="4800" b="1" dirty="0" smtClean="0">
                <a:solidFill>
                  <a:schemeClr val="bg1"/>
                </a:solidFill>
              </a:rPr>
              <a:t>UI</a:t>
            </a:r>
            <a:r>
              <a:rPr kumimoji="1" lang="ko-KR" altLang="en-US" sz="4000" b="1" dirty="0" smtClean="0">
                <a:solidFill>
                  <a:schemeClr val="bg1"/>
                </a:solidFill>
              </a:rPr>
              <a:t> 디자인</a:t>
            </a:r>
            <a:endParaRPr kumimoji="1" lang="en-US" altLang="ko-KR" sz="4000" b="1" dirty="0" smtClean="0">
              <a:solidFill>
                <a:schemeClr val="bg1"/>
              </a:solidFill>
            </a:endParaRPr>
          </a:p>
          <a:p>
            <a:pPr algn="ctr"/>
            <a:endParaRPr kumimoji="1" lang="en-US" altLang="ko-KR" sz="32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게임의 화려한 탄막 효과를 방해하지 않으면서</a:t>
            </a:r>
            <a:endParaRPr kumimoji="1" lang="en-US" altLang="ko-KR" sz="32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학습이 필요없는 직관적인 </a:t>
            </a:r>
            <a:r>
              <a:rPr kumimoji="1" lang="en-US" altLang="ko-KR" sz="3200" b="1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kumimoji="1" lang="ko-KR" altLang="en-US" sz="3200" b="1" dirty="0" smtClean="0">
                <a:solidFill>
                  <a:schemeClr val="bg1">
                    <a:lumMod val="75000"/>
                  </a:schemeClr>
                </a:solidFill>
              </a:rPr>
              <a:t>디자인</a:t>
            </a:r>
            <a:endParaRPr kumimoji="1" lang="en-US" altLang="ko-K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7358578" y="1149348"/>
            <a:ext cx="2954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ko-KR" altLang="en-US" sz="4800" b="1" dirty="0" smtClean="0">
                <a:solidFill>
                  <a:srgbClr val="EEBAF5"/>
                </a:solidFill>
              </a:rPr>
              <a:t>그래픽</a:t>
            </a:r>
            <a:endParaRPr kumimoji="1" lang="en-US" altLang="ko-KR" sz="4800" b="1" dirty="0" smtClean="0">
              <a:solidFill>
                <a:srgbClr val="EEBAF5"/>
              </a:solidFill>
            </a:endParaRPr>
          </a:p>
          <a:p>
            <a:pPr lvl="0" algn="ctr"/>
            <a:r>
              <a:rPr kumimoji="1" lang="ko-KR" altLang="en-US" sz="7200" b="1" dirty="0" smtClean="0">
                <a:solidFill>
                  <a:prstClr val="white"/>
                </a:solidFill>
              </a:rPr>
              <a:t>조소연</a:t>
            </a:r>
            <a:endParaRPr kumimoji="1" lang="en-US" altLang="ko-KR" sz="7200" b="1" dirty="0">
              <a:solidFill>
                <a:prstClr val="white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5271896" y="732982"/>
            <a:ext cx="164820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600" b="1" dirty="0" smtClean="0">
                <a:solidFill>
                  <a:schemeClr val="bg1"/>
                </a:solidFill>
              </a:rPr>
              <a:t>2</a:t>
            </a:r>
            <a:r>
              <a:rPr kumimoji="1" lang="en-US" altLang="ko-KR" sz="3200" b="1" dirty="0">
                <a:solidFill>
                  <a:schemeClr val="bg1"/>
                </a:solidFill>
              </a:rPr>
              <a:t>/2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개발목표 및 내용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11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rgbClr val="FFC000"/>
                </a:solidFill>
              </a:rPr>
              <a:t>프로젝트 개요</a:t>
            </a:r>
            <a:r>
              <a:rPr lang="en-US" altLang="ko-KR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게임소개</a:t>
            </a:r>
            <a:r>
              <a:rPr lang="en-US" altLang="ko-KR" sz="1000" dirty="0">
                <a:solidFill>
                  <a:srgbClr val="FFC000"/>
                </a:solidFill>
              </a:rPr>
              <a:t>   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dirty="0" smtClean="0">
                <a:solidFill>
                  <a:srgbClr val="FFC000"/>
                </a:solidFill>
              </a:rPr>
              <a:t>기술적 요소   </a:t>
            </a:r>
            <a:r>
              <a:rPr lang="en-US" altLang="ko-KR" sz="1000" dirty="0">
                <a:solidFill>
                  <a:srgbClr val="FFC000"/>
                </a:solidFill>
              </a:rPr>
              <a:t>/</a:t>
            </a:r>
            <a:r>
              <a:rPr lang="ko-KR" altLang="en-US" sz="1000" dirty="0">
                <a:solidFill>
                  <a:srgbClr val="FFC000"/>
                </a:solidFill>
              </a:rPr>
              <a:t>   </a:t>
            </a:r>
            <a:r>
              <a:rPr lang="ko-KR" altLang="en-US" sz="1000" b="1" dirty="0" smtClean="0">
                <a:solidFill>
                  <a:srgbClr val="FFC000"/>
                </a:solidFill>
              </a:rPr>
              <a:t>개발목표 및 내용</a:t>
            </a:r>
            <a:r>
              <a:rPr lang="ko-KR" altLang="en-US" sz="1000" dirty="0" smtClean="0">
                <a:solidFill>
                  <a:srgbClr val="FFC000"/>
                </a:solidFill>
              </a:rPr>
              <a:t>   </a:t>
            </a:r>
            <a:r>
              <a:rPr lang="en-US" altLang="ko-KR" sz="1000" dirty="0">
                <a:solidFill>
                  <a:srgbClr val="FFC000"/>
                </a:solidFill>
              </a:rPr>
              <a:t>/   </a:t>
            </a:r>
            <a:r>
              <a:rPr lang="ko-KR" altLang="en-US" sz="1000" dirty="0">
                <a:solidFill>
                  <a:srgbClr val="FFC000"/>
                </a:solidFill>
              </a:rPr>
              <a:t>개발 </a:t>
            </a:r>
            <a:r>
              <a:rPr lang="ko-KR" altLang="en-US" sz="1000" dirty="0" smtClean="0">
                <a:solidFill>
                  <a:srgbClr val="FFC000"/>
                </a:solidFill>
              </a:rPr>
              <a:t>일정</a:t>
            </a:r>
            <a:endParaRPr lang="ko-KR" altLang="en-US" sz="1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0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기획 </a:t>
            </a:r>
            <a:r>
              <a:rPr lang="en-US" altLang="ko-KR" sz="1200" b="1" dirty="0" smtClean="0"/>
              <a:t>/</a:t>
            </a:r>
            <a:r>
              <a:rPr lang="ko-KR" altLang="en-US" sz="1200" b="1" dirty="0" smtClean="0"/>
              <a:t> 서버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-335987" y="2769069"/>
            <a:ext cx="324661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  <a:latin typeface="+mj-ea"/>
              </a:rPr>
              <a:t>기획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396032" y="3449083"/>
            <a:ext cx="1560802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Node JS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서버 제작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634403" y="4138005"/>
            <a:ext cx="147624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클라이언트 동기화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809172" y="4822473"/>
            <a:ext cx="125138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충돌 처리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687553" y="5506941"/>
            <a:ext cx="429282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</a:rPr>
              <a:t>필요한 </a:t>
            </a:r>
            <a:r>
              <a:rPr kumimoji="1" lang="en-US" altLang="ko-KR" dirty="0">
                <a:solidFill>
                  <a:schemeClr val="bg1"/>
                </a:solidFill>
              </a:rPr>
              <a:t>AI </a:t>
            </a:r>
            <a:r>
              <a:rPr kumimoji="1" lang="ko-KR" altLang="en-US" dirty="0">
                <a:solidFill>
                  <a:schemeClr val="bg1"/>
                </a:solidFill>
              </a:rPr>
              <a:t>기능 구현 및 테스트</a:t>
            </a:r>
          </a:p>
        </p:txBody>
      </p:sp>
      <p:sp>
        <p:nvSpPr>
          <p:cNvPr id="44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264459" y="4822472"/>
            <a:ext cx="2866661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탄막 알고리즘 기획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구현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7" name="TextBox 3"/>
          <p:cNvSpPr txBox="1"/>
          <p:nvPr/>
        </p:nvSpPr>
        <p:spPr>
          <a:xfrm>
            <a:off x="8317678" y="702945"/>
            <a:ext cx="2438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기획 </a:t>
            </a:r>
            <a:r>
              <a:rPr kumimoji="1" lang="en-US" altLang="ko-KR" sz="3600" b="1" dirty="0">
                <a:solidFill>
                  <a:srgbClr val="FFC000"/>
                </a:solidFill>
              </a:rPr>
              <a:t>/</a:t>
            </a:r>
            <a:r>
              <a:rPr kumimoji="1" lang="ko-KR" altLang="en-US" sz="3600" b="1" dirty="0" smtClean="0">
                <a:solidFill>
                  <a:srgbClr val="FFC000"/>
                </a:solidFill>
              </a:rPr>
              <a:t> 서버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김홍일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8" y="4590908"/>
            <a:ext cx="2314864" cy="1589454"/>
          </a:xfrm>
          <a:prstGeom prst="rect">
            <a:avLst/>
          </a:prstGeom>
          <a:ln>
            <a:solidFill>
              <a:srgbClr val="00B0F0"/>
            </a:solidFill>
          </a:ln>
        </p:spPr>
      </p:pic>
      <p:cxnSp>
        <p:nvCxnSpPr>
          <p:cNvPr id="51" name="직선 화살표 연결선 50"/>
          <p:cNvCxnSpPr>
            <a:endCxn id="48" idx="0"/>
          </p:cNvCxnSpPr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503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91883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66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게임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3775" y="388620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기술적 요소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665" y="3886200"/>
            <a:ext cx="2049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개발목표 및 내용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720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465" y="311594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720" y="4255770"/>
            <a:ext cx="1802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중점 연구분야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타 게임과의 비교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775" y="4255770"/>
            <a:ext cx="182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목표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소개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게임 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기본 조작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월드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컨셉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9865" y="1405255"/>
            <a:ext cx="4893945" cy="83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665" y="4255770"/>
            <a:ext cx="1820545" cy="954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개발 환경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620178" y="4253230"/>
            <a:ext cx="15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56E4B"/>
                </a:solidFill>
              </a:rPr>
              <a:t>B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oss</a:t>
            </a:r>
            <a:r>
              <a:rPr lang="en-US" altLang="ko-KR" b="1" dirty="0" err="1" smtClean="0">
                <a:solidFill>
                  <a:srgbClr val="0070C0"/>
                </a:solidFill>
              </a:rPr>
              <a:t>L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ocker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6685" y="5640705"/>
            <a:ext cx="3094990" cy="101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 구성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기획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서버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endParaRPr lang="en-US" altLang="ko-KR" sz="1200" b="1" spc="140" dirty="0">
              <a:solidFill>
                <a:schemeClr val="accent1"/>
              </a:solidFill>
              <a:latin typeface="+mj-ea"/>
            </a:endParaRPr>
          </a:p>
          <a:p>
            <a:r>
              <a:rPr lang="ko-KR" altLang="en-US" sz="1200" b="1" spc="140" dirty="0">
                <a:solidFill>
                  <a:schemeClr val="accent1"/>
                </a:solidFill>
                <a:latin typeface="+mj-ea"/>
              </a:rPr>
              <a:t>클라이언트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양태윤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모델링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&amp;</a:t>
            </a:r>
            <a:r>
              <a:rPr lang="ko-KR" altLang="en-US" sz="1200" b="1" dirty="0">
                <a:solidFill>
                  <a:schemeClr val="accent1"/>
                </a:solidFill>
                <a:latin typeface="+mj-ea"/>
              </a:rPr>
              <a:t> </a:t>
            </a:r>
            <a:r>
              <a:rPr lang="en-US" altLang="ko-KR" sz="1200" b="1" dirty="0">
                <a:solidFill>
                  <a:schemeClr val="accent1"/>
                </a:solidFill>
                <a:latin typeface="+mj-ea"/>
              </a:rPr>
              <a:t>UI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: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조소연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9882930-BFC0-4DAF-854C-CA9A55A4DE7D}"/>
              </a:ext>
            </a:extLst>
          </p:cNvPr>
          <p:cNvSpPr txBox="1"/>
          <p:nvPr/>
        </p:nvSpPr>
        <p:spPr>
          <a:xfrm>
            <a:off x="9020810" y="3133725"/>
            <a:ext cx="1329055" cy="769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05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CFE0347B-6C4D-4E97-BF2E-76FDFF1C8635}"/>
              </a:ext>
            </a:extLst>
          </p:cNvPr>
          <p:cNvSpPr txBox="1"/>
          <p:nvPr/>
        </p:nvSpPr>
        <p:spPr>
          <a:xfrm>
            <a:off x="9033510" y="3883660"/>
            <a:ext cx="18205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개발 일정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TextBox 13">
            <a:extLst>
              <a:ext uri="{FF2B5EF4-FFF2-40B4-BE49-F238E27FC236}">
                <a16:creationId xmlns="" xmlns:a16="http://schemas.microsoft.com/office/drawing/2014/main" id="{E56ED49B-24D1-495B-8D57-F91216155341}"/>
              </a:ext>
            </a:extLst>
          </p:cNvPr>
          <p:cNvSpPr txBox="1"/>
          <p:nvPr/>
        </p:nvSpPr>
        <p:spPr>
          <a:xfrm>
            <a:off x="9033509" y="4253230"/>
            <a:ext cx="18205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클라이언트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7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/>
          <p:cNvCxnSpPr/>
          <p:nvPr/>
        </p:nvCxnSpPr>
        <p:spPr>
          <a:xfrm>
            <a:off x="1521460" y="3332232"/>
            <a:ext cx="0" cy="1258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sz="140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클라이언트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-335987" y="2769069"/>
            <a:ext cx="281657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DirectX 11 </a:t>
            </a: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프레임워크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353059" y="4175223"/>
            <a:ext cx="21635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>
                <a:solidFill>
                  <a:schemeClr val="bg1"/>
                </a:solidFill>
              </a:rPr>
              <a:t>영웅 캐릭터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007000" y="4881647"/>
            <a:ext cx="1509596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86276" y="4175223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스킬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679682" y="4881647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AI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02275" y="3512522"/>
            <a:ext cx="175078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대기방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265522" y="5588071"/>
            <a:ext cx="984133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룬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419335" y="5588071"/>
            <a:ext cx="1306564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이펙트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3"/>
          <p:cNvSpPr txBox="1"/>
          <p:nvPr/>
        </p:nvSpPr>
        <p:spPr>
          <a:xfrm>
            <a:off x="8290426" y="702945"/>
            <a:ext cx="2492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클라이언트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양태윤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" y="4590908"/>
            <a:ext cx="2372979" cy="1645353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43" name="모서리가 둥근 직사각형 42"/>
          <p:cNvSpPr/>
          <p:nvPr/>
        </p:nvSpPr>
        <p:spPr>
          <a:xfrm>
            <a:off x="9403469" y="6191410"/>
            <a:ext cx="2307624" cy="56316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리팩토링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최적화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37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개발 일정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cxnSp>
        <p:nvCxnSpPr>
          <p:cNvPr id="33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</a:t>
            </a:r>
            <a:endParaRPr lang="ko-KR" altLang="en-US" sz="1200" b="1" dirty="0"/>
          </a:p>
        </p:txBody>
      </p:sp>
      <p:sp>
        <p:nvSpPr>
          <p:cNvPr id="35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405842" y="702945"/>
            <a:ext cx="22621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3600" b="1" dirty="0" smtClean="0">
                <a:solidFill>
                  <a:srgbClr val="FFC000"/>
                </a:solidFill>
              </a:rPr>
              <a:t>그래픽</a:t>
            </a:r>
            <a:endParaRPr kumimoji="1" lang="en-US" altLang="ko-KR" sz="3600" b="1" dirty="0" smtClean="0">
              <a:solidFill>
                <a:srgbClr val="FFC000"/>
              </a:solidFill>
            </a:endParaRPr>
          </a:p>
          <a:p>
            <a:pPr algn="ctr"/>
            <a:r>
              <a:rPr kumimoji="1" lang="ko-KR" altLang="en-US" sz="5400" b="1" dirty="0" smtClean="0">
                <a:solidFill>
                  <a:srgbClr val="59606B"/>
                </a:solidFill>
              </a:rPr>
              <a:t>조소연</a:t>
            </a:r>
            <a:endParaRPr kumimoji="1" lang="en-US" altLang="ko-KR" sz="5400" b="1" dirty="0">
              <a:solidFill>
                <a:srgbClr val="59606B"/>
              </a:solidFill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26777" y="3293173"/>
            <a:ext cx="0" cy="1226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03928" y="4519639"/>
            <a:ext cx="2208643" cy="2087223"/>
            <a:chOff x="103928" y="4519639"/>
            <a:chExt cx="2208643" cy="208722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8" y="4521484"/>
              <a:ext cx="1262019" cy="1010744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777" y="4519639"/>
              <a:ext cx="985794" cy="1012589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51"/>
            <a:stretch/>
          </p:blipFill>
          <p:spPr>
            <a:xfrm>
              <a:off x="103929" y="5525779"/>
              <a:ext cx="2208642" cy="1081083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0" y="2730010"/>
            <a:ext cx="3339069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닭 영웅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0" y="2075693"/>
            <a:ext cx="12192000" cy="563163"/>
            <a:chOff x="0" y="1369837"/>
            <a:chExt cx="12192000" cy="563163"/>
          </a:xfrm>
        </p:grpSpPr>
        <p:cxnSp>
          <p:nvCxnSpPr>
            <p:cNvPr id="7" name="직선 연결선[R] 6"/>
            <p:cNvCxnSpPr/>
            <p:nvPr/>
          </p:nvCxnSpPr>
          <p:spPr>
            <a:xfrm>
              <a:off x="0" y="1651419"/>
              <a:ext cx="121920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495395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2016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649208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12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803021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>
                  <a:solidFill>
                    <a:schemeClr val="tx1"/>
                  </a:solidFill>
                  <a:latin typeface="+mj-ea"/>
                  <a:ea typeface="+mj-ea"/>
                </a:rPr>
                <a:t>2017</a:t>
              </a:r>
              <a:endParaRPr kumimoji="1" lang="en-US" altLang="ko-KR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endParaRPr kumimoji="1" lang="ko-KR" altLang="en-US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56834" y="1369837"/>
              <a:ext cx="831382" cy="56316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2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110647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6264460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7418273" y="1369838"/>
              <a:ext cx="831382" cy="56316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5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8572086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6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9725899" y="1369838"/>
              <a:ext cx="831382" cy="56316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tx1"/>
                  </a:solidFill>
                  <a:latin typeface="+mj-ea"/>
                  <a:ea typeface="+mj-ea"/>
                </a:rPr>
                <a:t>7</a:t>
              </a:r>
              <a:endParaRPr kumimoji="1" lang="ko-KR" altLang="en-US" sz="24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10879710" y="1369838"/>
              <a:ext cx="831382" cy="563162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8</a:t>
              </a:r>
              <a:endParaRPr kumimoji="1"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cxnSp>
          <p:nvCxnSpPr>
            <p:cNvPr id="18" name="직선 연결선[R] 17"/>
            <p:cNvCxnSpPr/>
            <p:nvPr/>
          </p:nvCxnSpPr>
          <p:spPr>
            <a:xfrm>
              <a:off x="0" y="1651419"/>
              <a:ext cx="495395" cy="0"/>
            </a:xfrm>
            <a:prstGeom prst="line">
              <a:avLst/>
            </a:prstGeom>
            <a:ln w="635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모서리가 둥근 직사각형 44"/>
          <p:cNvSpPr/>
          <p:nvPr/>
        </p:nvSpPr>
        <p:spPr>
          <a:xfrm>
            <a:off x="2341924" y="3504440"/>
            <a:ext cx="1561437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공룡</a:t>
            </a:r>
            <a:r>
              <a:rPr kumimoji="1" lang="en-US" altLang="ko-KR" dirty="0">
                <a:solidFill>
                  <a:schemeClr val="bg1"/>
                </a:solidFill>
              </a:rPr>
              <a:t> </a:t>
            </a:r>
            <a:r>
              <a:rPr kumimoji="1" lang="en-US" altLang="ko-KR" dirty="0" smtClean="0">
                <a:solidFill>
                  <a:schemeClr val="bg1"/>
                </a:solidFill>
              </a:rPr>
              <a:t>/ </a:t>
            </a:r>
            <a:r>
              <a:rPr kumimoji="1" lang="ko-KR" altLang="en-US" dirty="0" smtClean="0">
                <a:solidFill>
                  <a:schemeClr val="bg1"/>
                </a:solidFill>
              </a:rPr>
              <a:t>곰</a:t>
            </a:r>
            <a:endParaRPr kumimoji="1"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753655" y="4339619"/>
            <a:ext cx="1114510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매핑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081176" y="5174797"/>
            <a:ext cx="780719" cy="60675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 </a:t>
            </a:r>
            <a:r>
              <a:rPr kumimoji="1" lang="ko-KR" altLang="en-US" dirty="0" err="1" smtClean="0">
                <a:solidFill>
                  <a:schemeClr val="bg1"/>
                </a:solidFill>
              </a:rPr>
              <a:t>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954940" y="3504440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684543" y="5978271"/>
            <a:ext cx="2274601" cy="75440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배경 모델링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87997" y="2730010"/>
            <a:ext cx="4297848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>
                <a:solidFill>
                  <a:schemeClr val="bg1"/>
                </a:solidFill>
              </a:rPr>
              <a:t>UI </a:t>
            </a:r>
            <a:r>
              <a:rPr kumimoji="1" lang="ko-KR" altLang="en-US" dirty="0" smtClean="0">
                <a:solidFill>
                  <a:schemeClr val="bg1"/>
                </a:solidFill>
              </a:rPr>
              <a:t>설계 </a:t>
            </a:r>
            <a:r>
              <a:rPr kumimoji="1" lang="en-US" altLang="ko-KR" dirty="0" smtClean="0">
                <a:solidFill>
                  <a:schemeClr val="bg1"/>
                </a:solidFill>
              </a:rPr>
              <a:t>/</a:t>
            </a:r>
            <a:r>
              <a:rPr kumimoji="1" lang="ko-KR" altLang="en-US" dirty="0" smtClean="0">
                <a:solidFill>
                  <a:schemeClr val="bg1"/>
                </a:solidFill>
              </a:rPr>
              <a:t> 제작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3954940" y="4350516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매</a:t>
            </a:r>
            <a:r>
              <a:rPr kumimoji="1" lang="ko-KR" altLang="en-US" dirty="0">
                <a:solidFill>
                  <a:schemeClr val="bg1"/>
                </a:solidFill>
              </a:rPr>
              <a:t>핑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954940" y="5196591"/>
            <a:ext cx="1985195" cy="563163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>
                <a:solidFill>
                  <a:schemeClr val="bg1"/>
                </a:solidFill>
              </a:rPr>
              <a:t>보스 리깅</a:t>
            </a:r>
            <a:endParaRPr kumimoji="1" lang="en-US" altLang="ko-K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63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3"/>
          <p:cNvSpPr txBox="1">
            <a:spLocks/>
          </p:cNvSpPr>
          <p:nvPr/>
        </p:nvSpPr>
        <p:spPr>
          <a:xfrm>
            <a:off x="4463190" y="2113603"/>
            <a:ext cx="3265621" cy="1214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b="1" dirty="0" smtClean="0">
                <a:solidFill>
                  <a:schemeClr val="accent2"/>
                </a:solidFill>
                <a:latin typeface="+mj-ea"/>
              </a:rPr>
              <a:t>감사합니다</a:t>
            </a:r>
            <a:r>
              <a:rPr lang="en-US" altLang="ko-KR" sz="4800" b="1" dirty="0" smtClean="0">
                <a:solidFill>
                  <a:schemeClr val="accent2"/>
                </a:solidFill>
                <a:latin typeface="+mj-ea"/>
              </a:rPr>
              <a:t>.</a:t>
            </a:r>
            <a:endParaRPr lang="ko-KR" altLang="en-US" sz="4800" b="1" dirty="0">
              <a:latin typeface="+mj-ea"/>
            </a:endParaRPr>
          </a:p>
        </p:txBody>
      </p:sp>
      <p:grpSp>
        <p:nvGrpSpPr>
          <p:cNvPr id="9" name="다이어그램 7"/>
          <p:cNvGrpSpPr/>
          <p:nvPr/>
        </p:nvGrpSpPr>
        <p:grpSpPr>
          <a:xfrm>
            <a:off x="2152332" y="2099377"/>
            <a:ext cx="7887335" cy="4352290"/>
            <a:chOff x="2152650" y="1825625"/>
            <a:chExt cx="7887335" cy="4352290"/>
          </a:xfrm>
        </p:grpSpPr>
        <p:sp>
          <p:nvSpPr>
            <p:cNvPr id="10" name="다이어그램 1"/>
            <p:cNvSpPr txBox="1">
              <a:spLocks/>
            </p:cNvSpPr>
            <p:nvPr/>
          </p:nvSpPr>
          <p:spPr>
            <a:xfrm>
              <a:off x="215328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2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1" name="다이어그램 1"/>
            <p:cNvSpPr txBox="1">
              <a:spLocks/>
            </p:cNvSpPr>
            <p:nvPr/>
          </p:nvSpPr>
          <p:spPr>
            <a:xfrm>
              <a:off x="407162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3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2" name="다이어그램 1"/>
            <p:cNvSpPr txBox="1">
              <a:spLocks/>
            </p:cNvSpPr>
            <p:nvPr/>
          </p:nvSpPr>
          <p:spPr>
            <a:xfrm>
              <a:off x="5989955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4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2300" b="0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3" name="다이어그램 1"/>
            <p:cNvSpPr>
              <a:spLocks/>
            </p:cNvSpPr>
            <p:nvPr/>
          </p:nvSpPr>
          <p:spPr>
            <a:xfrm>
              <a:off x="7908290" y="3575050"/>
              <a:ext cx="2131695" cy="852805"/>
            </a:xfrm>
            <a:prstGeom prst="chevron">
              <a:avLst/>
            </a:prstGeom>
            <a:ln w="12700" cap="flat" cmpd="sng">
              <a:solidFill>
                <a:schemeClr val="lt1">
                  <a:alpha val="100000"/>
                </a:schemeClr>
              </a:solidFill>
              <a:prstDash val="solid"/>
            </a:ln>
          </p:spPr>
          <p:style>
            <a:lnRef idx="2">
              <a:schemeClr val="lt1"/>
            </a:lnRef>
            <a:fillRef idx="1">
              <a:schemeClr val="accent5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upright="1">
              <a:noAutofit/>
            </a:bodyPr>
            <a:lstStyle/>
            <a:p>
              <a:pPr marL="0" indent="0" algn="ctr" defTabSz="914400" eaLnBrk="0" fontAlgn="auto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Tx/>
                <a:buNone/>
              </a:pPr>
              <a:endParaRPr lang="ko-KR" altLang="en-US" sz="3200" b="0" cap="none" dirty="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46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73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프로젝트 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6225" y="1655445"/>
            <a:ext cx="716196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48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4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sz="48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38400" y="2373144"/>
            <a:ext cx="71619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장르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레이드 </a:t>
            </a:r>
            <a:r>
              <a:rPr lang="ko-KR" altLang="en-US" sz="2400" b="1" dirty="0">
                <a:solidFill>
                  <a:srgbClr val="59606B"/>
                </a:solidFill>
                <a:latin typeface="+mj-ea"/>
              </a:rPr>
              <a:t>형식의 액션 슈팅 게임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특징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빠른 진행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,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화려한 탄막</a:t>
            </a:r>
            <a:endParaRPr lang="en-US" altLang="ko-KR" sz="2400" b="1" dirty="0" smtClean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조작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마우스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&amp;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 키보드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시점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:</a:t>
            </a:r>
            <a:r>
              <a:rPr lang="ko-KR" altLang="en-US" sz="2400" b="1" dirty="0" smtClean="0">
                <a:solidFill>
                  <a:srgbClr val="0070C0"/>
                </a:solidFill>
                <a:latin typeface="+mj-ea"/>
              </a:rPr>
              <a:t> </a:t>
            </a:r>
            <a:r>
              <a:rPr lang="en-US" altLang="ko-KR" sz="24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400" b="1" dirty="0" smtClean="0">
                <a:solidFill>
                  <a:srgbClr val="59606B"/>
                </a:solidFill>
                <a:latin typeface="+mj-ea"/>
              </a:rPr>
              <a:t>인칭 쿼터뷰</a:t>
            </a:r>
            <a:endParaRPr lang="en-US" altLang="ko-KR" sz="2400" b="1" dirty="0">
              <a:solidFill>
                <a:srgbClr val="59606B"/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/>
          <p:cNvSpPr/>
          <p:nvPr/>
        </p:nvSpPr>
        <p:spPr>
          <a:xfrm>
            <a:off x="2454442" y="5466912"/>
            <a:ext cx="8054397" cy="4571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 목표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312688" y="3264790"/>
            <a:ext cx="5563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oss</a:t>
            </a:r>
            <a:r>
              <a:rPr lang="ko-KR" altLang="en-US" sz="1400" b="1" dirty="0" smtClean="0">
                <a:solidFill>
                  <a:srgbClr val="59606B"/>
                </a:solidFill>
                <a:latin typeface="+mj-ea"/>
              </a:rPr>
              <a:t>가 튀어나오는 신비한 </a:t>
            </a:r>
            <a:r>
              <a:rPr lang="en-US" altLang="ko-KR" b="1" u="sng" dirty="0" smtClean="0">
                <a:solidFill>
                  <a:schemeClr val="accent1"/>
                </a:solidFill>
                <a:latin typeface="+mj-ea"/>
              </a:rPr>
              <a:t>L</a:t>
            </a:r>
            <a:r>
              <a:rPr lang="en-US" altLang="ko-KR" b="1" u="sng" dirty="0" smtClean="0">
                <a:solidFill>
                  <a:srgbClr val="59606B"/>
                </a:solidFill>
                <a:latin typeface="+mj-ea"/>
              </a:rPr>
              <a:t>ocker</a:t>
            </a:r>
            <a:endParaRPr lang="ko-KR" altLang="en-US" b="1" u="sng" dirty="0">
              <a:solidFill>
                <a:srgbClr val="59606B"/>
              </a:solidFill>
              <a:latin typeface="+mj-ea"/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57131" y="2025461"/>
            <a:ext cx="55748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b="1" dirty="0" err="1" smtClean="0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8000" b="1" dirty="0" err="1" smtClean="0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8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96946" y="4903117"/>
            <a:ext cx="7971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영웅이 되어 </a:t>
            </a:r>
            <a:r>
              <a:rPr lang="en-US" altLang="ko-KR" sz="2800" b="1" dirty="0" smtClean="0">
                <a:solidFill>
                  <a:srgbClr val="F56E4B"/>
                </a:solidFill>
                <a:latin typeface="+mj-ea"/>
              </a:rPr>
              <a:t>B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</a:t>
            </a:r>
            <a:r>
              <a:rPr lang="en-US" altLang="ko-KR" sz="2800" b="1" dirty="0" smtClean="0">
                <a:solidFill>
                  <a:srgbClr val="0070C0"/>
                </a:solidFill>
                <a:latin typeface="+mj-ea"/>
              </a:rPr>
              <a:t>L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로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다시 </a:t>
            </a:r>
            <a:r>
              <a:rPr lang="ko-KR" altLang="en-US" sz="3600" b="1" dirty="0" smtClean="0">
                <a:latin typeface="+mj-ea"/>
              </a:rPr>
              <a:t>봉인</a:t>
            </a:r>
            <a:r>
              <a:rPr lang="ko-KR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하자</a:t>
            </a:r>
            <a:r>
              <a:rPr lang="en-US" altLang="ko-KR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!</a:t>
            </a:r>
            <a:endParaRPr lang="ko-KR" altLang="en-US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8766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게임소개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5116736"/>
            <a:ext cx="727087" cy="72708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95" y="5843823"/>
            <a:ext cx="715056" cy="71505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>
          <a:xfrm>
            <a:off x="5241326" y="4506479"/>
            <a:ext cx="31106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200" b="1" dirty="0" smtClean="0">
                <a:solidFill>
                  <a:srgbClr val="59606B"/>
                </a:solidFill>
                <a:latin typeface="+mj-ea"/>
              </a:rPr>
              <a:t>3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인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멀티플레이어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게임</a:t>
            </a:r>
            <a:endParaRPr lang="ko-KR" altLang="en-US" sz="2200" dirty="0">
              <a:solidFill>
                <a:srgbClr val="59606B"/>
              </a:solidFill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006" y="4440974"/>
            <a:ext cx="387545" cy="50865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96" y="4440974"/>
            <a:ext cx="387545" cy="508653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186" y="4440974"/>
            <a:ext cx="435988" cy="508653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4479570" y="5278873"/>
            <a:ext cx="38724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키보드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캐릭터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이동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724338" y="6051268"/>
            <a:ext cx="462765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마우스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를 이용한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논</a:t>
            </a:r>
            <a:r>
              <a:rPr lang="en-US" altLang="ko-KR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타겟</a:t>
            </a:r>
            <a:r>
              <a:rPr lang="ko-KR" altLang="en-US" sz="2200" b="1" dirty="0" smtClean="0">
                <a:solidFill>
                  <a:srgbClr val="59606B"/>
                </a:solidFill>
                <a:latin typeface="+mj-ea"/>
              </a:rPr>
              <a:t> 방식 </a:t>
            </a:r>
            <a:r>
              <a:rPr lang="ko-KR" altLang="en-US" sz="2200" b="1" u="sng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공격</a:t>
            </a:r>
            <a:endParaRPr lang="ko-KR" altLang="en-US" sz="2200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2209151" y="1768655"/>
            <a:ext cx="4760070" cy="2308775"/>
            <a:chOff x="5110480" y="2185149"/>
            <a:chExt cx="5557520" cy="2657475"/>
          </a:xfrm>
        </p:grpSpPr>
        <p:sp>
          <p:nvSpPr>
            <p:cNvPr id="69" name="직사각형 68"/>
            <p:cNvSpPr/>
            <p:nvPr/>
          </p:nvSpPr>
          <p:spPr>
            <a:xfrm>
              <a:off x="5110480" y="2185149"/>
              <a:ext cx="5557520" cy="2657475"/>
            </a:xfrm>
            <a:prstGeom prst="rect">
              <a:avLst/>
            </a:prstGeom>
            <a:noFill/>
            <a:ln w="25400">
              <a:solidFill>
                <a:srgbClr val="59606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rgbClr val="59606B"/>
                </a:solidFill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8685" y="2550731"/>
              <a:ext cx="578485" cy="578485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4005" y="3289236"/>
              <a:ext cx="417830" cy="417830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75" y="4243641"/>
              <a:ext cx="450215" cy="539750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862"/>
            <a:stretch/>
          </p:blipFill>
          <p:spPr>
            <a:xfrm>
              <a:off x="7967980" y="4261421"/>
              <a:ext cx="365760" cy="539750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112"/>
            <a:stretch/>
          </p:blipFill>
          <p:spPr>
            <a:xfrm flipH="1">
              <a:off x="10078720" y="4156646"/>
              <a:ext cx="374650" cy="539750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6130" y="2929191"/>
              <a:ext cx="417830" cy="417830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8765" y="2989516"/>
              <a:ext cx="417830" cy="417830"/>
            </a:xfrm>
            <a:prstGeom prst="rect">
              <a:avLst/>
            </a:prstGeom>
          </p:spPr>
        </p:pic>
        <p:sp>
          <p:nvSpPr>
            <p:cNvPr id="83" name="삼각형 82"/>
            <p:cNvSpPr/>
            <p:nvPr/>
          </p:nvSpPr>
          <p:spPr>
            <a:xfrm flipV="1">
              <a:off x="5850255" y="4048696"/>
              <a:ext cx="186055" cy="13462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4" name="삼각형 83"/>
            <p:cNvSpPr/>
            <p:nvPr/>
          </p:nvSpPr>
          <p:spPr>
            <a:xfrm flipV="1">
              <a:off x="8058150" y="4048696"/>
              <a:ext cx="186055" cy="134620"/>
            </a:xfrm>
            <a:prstGeom prst="triangl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5" name="삼각형 84"/>
            <p:cNvSpPr/>
            <p:nvPr/>
          </p:nvSpPr>
          <p:spPr>
            <a:xfrm flipV="1">
              <a:off x="10172700" y="3953446"/>
              <a:ext cx="186055" cy="13462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86" name="그림 8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65" y="4364926"/>
              <a:ext cx="400685" cy="343535"/>
            </a:xfrm>
            <a:prstGeom prst="rect">
              <a:avLst/>
            </a:prstGeom>
          </p:spPr>
        </p:pic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6539230" y="4163631"/>
              <a:ext cx="334010" cy="179705"/>
            </a:xfrm>
            <a:prstGeom prst="rect">
              <a:avLst/>
            </a:prstGeom>
          </p:spPr>
        </p:pic>
        <p:pic>
          <p:nvPicPr>
            <p:cNvPr id="88" name="그림 8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152640" y="3854386"/>
              <a:ext cx="334010" cy="179705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35132">
              <a:off x="7673975" y="3578161"/>
              <a:ext cx="334010" cy="179705"/>
            </a:xfrm>
            <a:prstGeom prst="rect">
              <a:avLst/>
            </a:prstGeom>
          </p:spPr>
        </p:pic>
        <p:sp>
          <p:nvSpPr>
            <p:cNvPr id="92" name="직사각형 91"/>
            <p:cNvSpPr/>
            <p:nvPr/>
          </p:nvSpPr>
          <p:spPr>
            <a:xfrm>
              <a:off x="6218555" y="2211641"/>
              <a:ext cx="3341370" cy="210820"/>
            </a:xfrm>
            <a:prstGeom prst="rect">
              <a:avLst/>
            </a:prstGeom>
            <a:solidFill>
              <a:srgbClr val="F56E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200" dirty="0"/>
                <a:t>보스 체력</a:t>
              </a:r>
            </a:p>
          </p:txBody>
        </p:sp>
      </p:grpSp>
      <p:sp>
        <p:nvSpPr>
          <p:cNvPr id="93" name="직사각형 92"/>
          <p:cNvSpPr/>
          <p:nvPr/>
        </p:nvSpPr>
        <p:spPr>
          <a:xfrm>
            <a:off x="7153359" y="2015101"/>
            <a:ext cx="495420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서로 다른 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3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인의 플레이어가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 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키보드를 이용해 적의 공격을 피하고</a:t>
            </a:r>
            <a:r>
              <a:rPr lang="en-US" altLang="ko-KR" sz="1600" b="1" dirty="0" smtClean="0">
                <a:solidFill>
                  <a:srgbClr val="509D93"/>
                </a:solidFill>
                <a:latin typeface="+mj-ea"/>
              </a:rPr>
              <a:t>,</a:t>
            </a:r>
          </a:p>
          <a:p>
            <a:endParaRPr lang="en-US" altLang="ko-KR" sz="1600" b="1" dirty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랜덤하게 드랍하는 </a:t>
            </a:r>
            <a:r>
              <a:rPr lang="ko-KR" altLang="en-US" sz="1600" b="1" u="sng" dirty="0" smtClean="0">
                <a:solidFill>
                  <a:srgbClr val="F56E4B"/>
                </a:solidFill>
                <a:latin typeface="+mj-ea"/>
              </a:rPr>
              <a:t>룬</a:t>
            </a:r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을 획득하면서</a:t>
            </a:r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endParaRPr lang="en-US" altLang="ko-KR" sz="1600" b="1" dirty="0" smtClean="0">
              <a:solidFill>
                <a:srgbClr val="509D93"/>
              </a:solidFill>
              <a:latin typeface="+mj-ea"/>
            </a:endParaRPr>
          </a:p>
          <a:p>
            <a:r>
              <a:rPr lang="ko-KR" altLang="en-US" sz="1600" b="1" dirty="0" smtClean="0">
                <a:solidFill>
                  <a:srgbClr val="509D93"/>
                </a:solidFill>
                <a:latin typeface="+mj-ea"/>
              </a:rPr>
              <a:t>마우스로 적을 조준해 공격하는 게임 </a:t>
            </a:r>
            <a:endParaRPr lang="ko-KR" altLang="en-US" sz="1600" dirty="0">
              <a:solidFill>
                <a:srgbClr val="509D93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20516" y="4045964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250" y="3099236"/>
            <a:ext cx="288974" cy="288974"/>
          </a:xfrm>
          <a:prstGeom prst="rect">
            <a:avLst/>
          </a:prstGeom>
        </p:spPr>
      </p:pic>
      <p:cxnSp>
        <p:nvCxnSpPr>
          <p:cNvPr id="7" name="꺾인 연결선[E] 6"/>
          <p:cNvCxnSpPr/>
          <p:nvPr/>
        </p:nvCxnSpPr>
        <p:spPr>
          <a:xfrm rot="5400000" flipH="1" flipV="1">
            <a:off x="7400165" y="1670133"/>
            <a:ext cx="91285" cy="3344869"/>
          </a:xfrm>
          <a:prstGeom prst="bentConnector4">
            <a:avLst>
              <a:gd name="adj1" fmla="val -81123"/>
              <a:gd name="adj2" fmla="val 99904"/>
            </a:avLst>
          </a:prstGeom>
          <a:ln cmpd="sng">
            <a:solidFill>
              <a:srgbClr val="F56E4B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305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게임특징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수행의 시작/종료 3"/>
          <p:cNvSpPr/>
          <p:nvPr/>
        </p:nvSpPr>
        <p:spPr>
          <a:xfrm>
            <a:off x="2170430" y="178498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Start</a:t>
            </a:r>
            <a:endParaRPr kumimoji="1" lang="ko-KR" altLang="en-US" sz="2000" dirty="0"/>
          </a:p>
        </p:txBody>
      </p:sp>
      <p:sp>
        <p:nvSpPr>
          <p:cNvPr id="5" name="판단 4"/>
          <p:cNvSpPr/>
          <p:nvPr/>
        </p:nvSpPr>
        <p:spPr>
          <a:xfrm>
            <a:off x="2170430" y="244284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Player == 3</a:t>
            </a:r>
            <a:endParaRPr kumimoji="1" lang="ko-KR" altLang="en-US" sz="900" dirty="0"/>
          </a:p>
        </p:txBody>
      </p:sp>
      <p:sp>
        <p:nvSpPr>
          <p:cNvPr id="8" name="처리 7"/>
          <p:cNvSpPr/>
          <p:nvPr/>
        </p:nvSpPr>
        <p:spPr>
          <a:xfrm>
            <a:off x="2170430" y="3101340"/>
            <a:ext cx="1440180" cy="179705"/>
          </a:xfrm>
          <a:prstGeom prst="flowChartProcess">
            <a:avLst/>
          </a:prstGeom>
          <a:solidFill>
            <a:srgbClr val="EFC25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영웅 선택</a:t>
            </a:r>
          </a:p>
        </p:txBody>
      </p:sp>
      <p:sp>
        <p:nvSpPr>
          <p:cNvPr id="14" name="수행의 시작/종료 13"/>
          <p:cNvSpPr/>
          <p:nvPr/>
        </p:nvSpPr>
        <p:spPr>
          <a:xfrm>
            <a:off x="2170430" y="5713095"/>
            <a:ext cx="1440180" cy="360045"/>
          </a:xfrm>
          <a:prstGeom prst="flowChartTerminator">
            <a:avLst/>
          </a:prstGeom>
          <a:solidFill>
            <a:srgbClr val="B1D245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End</a:t>
            </a:r>
            <a:endParaRPr kumimoji="1" lang="ko-KR" altLang="en-US" dirty="0"/>
          </a:p>
        </p:txBody>
      </p:sp>
      <p:sp>
        <p:nvSpPr>
          <p:cNvPr id="9" name="준비 8"/>
          <p:cNvSpPr/>
          <p:nvPr/>
        </p:nvSpPr>
        <p:spPr>
          <a:xfrm>
            <a:off x="2170430" y="3578860"/>
            <a:ext cx="1440180" cy="360045"/>
          </a:xfrm>
          <a:prstGeom prst="flowChartPreparation">
            <a:avLst/>
          </a:prstGeom>
          <a:solidFill>
            <a:schemeClr val="accent5">
              <a:lumMod val="75000"/>
            </a:schemeClr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dirty="0"/>
              <a:t>while(</a:t>
            </a:r>
            <a:r>
              <a:rPr kumimoji="1" lang="ko-KR" altLang="en-US" sz="900" dirty="0"/>
              <a:t>보스</a:t>
            </a:r>
            <a:r>
              <a:rPr kumimoji="1" lang="en-US" altLang="ko-KR" sz="900" dirty="0"/>
              <a:t>)</a:t>
            </a:r>
            <a:endParaRPr kumimoji="1" lang="ko-KR" altLang="en-US" sz="900" dirty="0"/>
          </a:p>
        </p:txBody>
      </p:sp>
      <p:sp>
        <p:nvSpPr>
          <p:cNvPr id="16" name="판단 15"/>
          <p:cNvSpPr/>
          <p:nvPr/>
        </p:nvSpPr>
        <p:spPr>
          <a:xfrm>
            <a:off x="2170430" y="4714875"/>
            <a:ext cx="1440180" cy="360045"/>
          </a:xfrm>
          <a:prstGeom prst="flowChartDecision">
            <a:avLst/>
          </a:prstGeom>
          <a:solidFill>
            <a:srgbClr val="F56E4B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승리</a:t>
            </a:r>
            <a:r>
              <a:rPr kumimoji="1" lang="en-US" altLang="ko-KR" sz="900" dirty="0"/>
              <a:t>?</a:t>
            </a:r>
            <a:endParaRPr kumimoji="1" lang="ko-KR" altLang="en-US" sz="900" dirty="0"/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890520" y="214503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8" idx="0"/>
          </p:cNvCxnSpPr>
          <p:nvPr/>
        </p:nvCxnSpPr>
        <p:spPr>
          <a:xfrm>
            <a:off x="2890520" y="2802890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[E] 21"/>
          <p:cNvCxnSpPr/>
          <p:nvPr/>
        </p:nvCxnSpPr>
        <p:spPr>
          <a:xfrm rot="10800000">
            <a:off x="2890520" y="2270760"/>
            <a:ext cx="720090" cy="350520"/>
          </a:xfrm>
          <a:prstGeom prst="bentConnector3">
            <a:avLst>
              <a:gd name="adj1" fmla="val -321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/>
          <p:cNvCxnSpPr>
            <a:stCxn id="9" idx="2"/>
            <a:endCxn id="16" idx="0"/>
          </p:cNvCxnSpPr>
          <p:nvPr/>
        </p:nvCxnSpPr>
        <p:spPr>
          <a:xfrm>
            <a:off x="2890520" y="3938905"/>
            <a:ext cx="0" cy="775970"/>
          </a:xfrm>
          <a:prstGeom prst="line">
            <a:avLst/>
          </a:prstGeom>
          <a:ln w="22225">
            <a:solidFill>
              <a:srgbClr val="5960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처리 12"/>
          <p:cNvSpPr/>
          <p:nvPr/>
        </p:nvSpPr>
        <p:spPr>
          <a:xfrm>
            <a:off x="2170430" y="4181475"/>
            <a:ext cx="1440180" cy="339725"/>
          </a:xfrm>
          <a:prstGeom prst="flowChartProcess">
            <a:avLst/>
          </a:prstGeom>
          <a:solidFill>
            <a:srgbClr val="93C9C2"/>
          </a:solidFill>
          <a:ln w="25400">
            <a:solidFill>
              <a:srgbClr val="5960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900" dirty="0"/>
              <a:t>전투</a:t>
            </a:r>
          </a:p>
        </p:txBody>
      </p:sp>
      <p:cxnSp>
        <p:nvCxnSpPr>
          <p:cNvPr id="31" name="직선 화살표 연결선 30"/>
          <p:cNvCxnSpPr>
            <a:stCxn id="8" idx="2"/>
            <a:endCxn id="9" idx="0"/>
          </p:cNvCxnSpPr>
          <p:nvPr/>
        </p:nvCxnSpPr>
        <p:spPr>
          <a:xfrm>
            <a:off x="2890520" y="3281045"/>
            <a:ext cx="0" cy="297815"/>
          </a:xfrm>
          <a:prstGeom prst="straightConnector1">
            <a:avLst/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/>
          <p:cNvCxnSpPr>
            <a:stCxn id="16" idx="2"/>
            <a:endCxn id="9" idx="3"/>
          </p:cNvCxnSpPr>
          <p:nvPr/>
        </p:nvCxnSpPr>
        <p:spPr>
          <a:xfrm rot="5400000" flipH="1" flipV="1">
            <a:off x="2592705" y="4057015"/>
            <a:ext cx="1315720" cy="720090"/>
          </a:xfrm>
          <a:prstGeom prst="bentConnector4">
            <a:avLst>
              <a:gd name="adj1" fmla="val -17371"/>
              <a:gd name="adj2" fmla="val 13175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/>
          <p:cNvCxnSpPr>
            <a:stCxn id="16" idx="3"/>
            <a:endCxn id="4" idx="3"/>
          </p:cNvCxnSpPr>
          <p:nvPr/>
        </p:nvCxnSpPr>
        <p:spPr>
          <a:xfrm flipV="1">
            <a:off x="3610610" y="1965325"/>
            <a:ext cx="12700" cy="2929890"/>
          </a:xfrm>
          <a:prstGeom prst="bentConnector3">
            <a:avLst>
              <a:gd name="adj1" fmla="val 6672724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/>
          <p:cNvCxnSpPr>
            <a:stCxn id="9" idx="1"/>
            <a:endCxn id="14" idx="1"/>
          </p:cNvCxnSpPr>
          <p:nvPr/>
        </p:nvCxnSpPr>
        <p:spPr>
          <a:xfrm rot="10800000" flipV="1">
            <a:off x="2170430" y="3759200"/>
            <a:ext cx="12700" cy="2133600"/>
          </a:xfrm>
          <a:prstGeom prst="bentConnector3">
            <a:avLst>
              <a:gd name="adj1" fmla="val 1800000"/>
            </a:avLst>
          </a:prstGeom>
          <a:ln w="2222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텍스트 상자 45"/>
          <p:cNvSpPr txBox="1"/>
          <p:nvPr/>
        </p:nvSpPr>
        <p:spPr>
          <a:xfrm>
            <a:off x="3160395" y="5278120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승리</a:t>
            </a:r>
          </a:p>
        </p:txBody>
      </p:sp>
      <p:sp>
        <p:nvSpPr>
          <p:cNvPr id="47" name="텍스트 상자 46"/>
          <p:cNvSpPr txBox="1"/>
          <p:nvPr/>
        </p:nvSpPr>
        <p:spPr>
          <a:xfrm>
            <a:off x="4417695" y="2753288"/>
            <a:ext cx="443230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 dirty="0">
                <a:solidFill>
                  <a:srgbClr val="59606B"/>
                </a:solidFill>
              </a:rPr>
              <a:t>패배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110480" y="1631357"/>
            <a:ext cx="5557520" cy="2657475"/>
          </a:xfrm>
          <a:prstGeom prst="rect">
            <a:avLst/>
          </a:prstGeom>
          <a:noFill/>
          <a:ln w="25400">
            <a:solidFill>
              <a:srgbClr val="59606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59606B"/>
              </a:solidFill>
            </a:endParaRP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85" y="1996939"/>
            <a:ext cx="578485" cy="578485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005" y="2735444"/>
            <a:ext cx="417830" cy="41783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75" y="3689849"/>
            <a:ext cx="450215" cy="53975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7967980" y="3707629"/>
            <a:ext cx="365760" cy="539750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10078720" y="3602854"/>
            <a:ext cx="374650" cy="53975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30" y="2375399"/>
            <a:ext cx="417830" cy="417830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765" y="2435724"/>
            <a:ext cx="417830" cy="417830"/>
          </a:xfrm>
          <a:prstGeom prst="rect">
            <a:avLst/>
          </a:prstGeom>
        </p:spPr>
      </p:pic>
      <p:sp>
        <p:nvSpPr>
          <p:cNvPr id="66" name="삼각형 65"/>
          <p:cNvSpPr/>
          <p:nvPr/>
        </p:nvSpPr>
        <p:spPr>
          <a:xfrm flipV="1">
            <a:off x="5850255" y="3494904"/>
            <a:ext cx="186055" cy="1346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삼각형 67"/>
          <p:cNvSpPr/>
          <p:nvPr/>
        </p:nvSpPr>
        <p:spPr>
          <a:xfrm flipV="1">
            <a:off x="8058150" y="3494904"/>
            <a:ext cx="186055" cy="1346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삼각형 69"/>
          <p:cNvSpPr/>
          <p:nvPr/>
        </p:nvSpPr>
        <p:spPr>
          <a:xfrm flipV="1">
            <a:off x="10172700" y="3399654"/>
            <a:ext cx="186055" cy="1346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365" y="3811134"/>
            <a:ext cx="400685" cy="34353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6539230" y="3609839"/>
            <a:ext cx="334010" cy="17970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152640" y="3300594"/>
            <a:ext cx="334010" cy="179705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35132">
            <a:off x="7673975" y="3024369"/>
            <a:ext cx="334010" cy="179705"/>
          </a:xfrm>
          <a:prstGeom prst="rect">
            <a:avLst/>
          </a:prstGeom>
        </p:spPr>
      </p:pic>
      <p:sp>
        <p:nvSpPr>
          <p:cNvPr id="78" name="직사각형 77"/>
          <p:cNvSpPr/>
          <p:nvPr/>
        </p:nvSpPr>
        <p:spPr>
          <a:xfrm>
            <a:off x="6218555" y="1657849"/>
            <a:ext cx="3341370" cy="210820"/>
          </a:xfrm>
          <a:prstGeom prst="rect">
            <a:avLst/>
          </a:prstGeom>
          <a:solidFill>
            <a:srgbClr val="F56E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dirty="0"/>
              <a:t>보스 체력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9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805" y="4199890"/>
            <a:ext cx="300355" cy="300355"/>
          </a:xfrm>
          <a:prstGeom prst="rect">
            <a:avLst/>
          </a:prstGeom>
        </p:spPr>
      </p:pic>
      <p:cxnSp>
        <p:nvCxnSpPr>
          <p:cNvPr id="91" name="꺾인 연결선[E] 90"/>
          <p:cNvCxnSpPr>
            <a:endCxn id="48" idx="2"/>
          </p:cNvCxnSpPr>
          <p:nvPr/>
        </p:nvCxnSpPr>
        <p:spPr>
          <a:xfrm flipV="1">
            <a:off x="3554175" y="4288832"/>
            <a:ext cx="4335065" cy="168133"/>
          </a:xfrm>
          <a:prstGeom prst="bentConnector2">
            <a:avLst/>
          </a:prstGeom>
          <a:ln w="19050">
            <a:solidFill>
              <a:srgbClr val="509D9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상자 43"/>
          <p:cNvSpPr txBox="1"/>
          <p:nvPr/>
        </p:nvSpPr>
        <p:spPr>
          <a:xfrm>
            <a:off x="2856230" y="2823845"/>
            <a:ext cx="887095" cy="24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000" b="1">
                <a:solidFill>
                  <a:srgbClr val="59606B"/>
                </a:solidFill>
              </a:rPr>
              <a:t>대기방 진입</a:t>
            </a:r>
            <a:endParaRPr kumimoji="1" lang="ko-KR" altLang="en-US" sz="1000" b="1" dirty="0">
              <a:solidFill>
                <a:srgbClr val="59606B"/>
              </a:solidFill>
            </a:endParaRPr>
          </a:p>
        </p:txBody>
      </p:sp>
      <p:sp>
        <p:nvSpPr>
          <p:cNvPr id="45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778056" y="5202236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3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랜덤하게 드랍하는 </a:t>
            </a:r>
            <a:r>
              <a:rPr lang="ko-KR" altLang="en-US" b="1" u="sng" dirty="0" smtClean="0">
                <a:latin typeface="+mj-ea"/>
              </a:rPr>
              <a:t>룬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의 획득으로 성장한다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866005" y="755178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1.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보스를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지루한 과정을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생략하고 순수 </a:t>
            </a:r>
            <a:r>
              <a:rPr lang="ko-KR" altLang="en-US" b="1" u="sng" dirty="0">
                <a:latin typeface="+mj-ea"/>
              </a:rPr>
              <a:t>보스만을 </a:t>
            </a:r>
            <a:r>
              <a:rPr lang="ko-KR" altLang="en-US" b="1" u="sng" dirty="0" smtClean="0">
                <a:latin typeface="+mj-ea"/>
              </a:rPr>
              <a:t>공략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4778057" y="5779087"/>
            <a:ext cx="65601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  <a:latin typeface="+mj-ea"/>
              </a:rPr>
              <a:t>4</a:t>
            </a:r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플레이어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개인의 컨트롤등 기량도 중요하지만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</a:t>
            </a:r>
            <a:r>
              <a:rPr lang="ko-KR" altLang="en-US" b="1" u="sng" dirty="0"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413466" y="4280683"/>
            <a:ext cx="154317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(2D</a:t>
            </a:r>
            <a:r>
              <a:rPr lang="ko-KR" altLang="en-US" sz="1050" b="1" dirty="0" smtClean="0">
                <a:solidFill>
                  <a:srgbClr val="59606B"/>
                </a:solidFill>
                <a:latin typeface="+mj-ea"/>
              </a:rPr>
              <a:t>로 표현한 예시</a:t>
            </a:r>
            <a:r>
              <a:rPr lang="en-US" altLang="ko-KR" sz="1050" b="1" dirty="0" smtClean="0">
                <a:solidFill>
                  <a:srgbClr val="59606B"/>
                </a:solidFill>
                <a:latin typeface="+mj-ea"/>
              </a:rPr>
              <a:t>)</a:t>
            </a:r>
            <a:endParaRPr lang="ko-KR" altLang="en-US" sz="1050" dirty="0">
              <a:solidFill>
                <a:srgbClr val="59606B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778056" y="4625385"/>
            <a:ext cx="64193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  <a:latin typeface="+mj-ea"/>
              </a:rPr>
              <a:t>2.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보스는 화려하고 </a:t>
            </a:r>
            <a:r>
              <a:rPr lang="ko-KR" altLang="en-US" b="1" u="sng" dirty="0" smtClean="0">
                <a:latin typeface="+mj-ea"/>
              </a:rPr>
              <a:t>다양한 탄막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플레이어를 공격한다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0662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기본 조작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09720" y="4104640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10972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609975" y="456374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610100" y="4561205"/>
            <a:ext cx="360045" cy="360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302125" y="5042535"/>
            <a:ext cx="3529330" cy="3600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097145" y="4109720"/>
            <a:ext cx="360045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639695" y="4109720"/>
            <a:ext cx="720090" cy="36004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2780" y="3795395"/>
            <a:ext cx="1201420" cy="1602105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56295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71280" y="4003040"/>
            <a:ext cx="310515" cy="30099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3609975" y="4111625"/>
            <a:ext cx="360045" cy="36004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Q</a:t>
            </a:r>
            <a:endParaRPr kumimoji="1"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2313305" y="602742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sz="1400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13" name="꺾인 연결선[E] 12"/>
          <p:cNvCxnSpPr>
            <a:stCxn id="26" idx="1"/>
            <a:endCxn id="34" idx="1"/>
          </p:cNvCxnSpPr>
          <p:nvPr/>
        </p:nvCxnSpPr>
        <p:spPr>
          <a:xfrm rot="10800000" flipV="1">
            <a:off x="2313305" y="4743450"/>
            <a:ext cx="1296035" cy="1437640"/>
          </a:xfrm>
          <a:prstGeom prst="bentConnector3">
            <a:avLst>
              <a:gd name="adj1" fmla="val 117635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359150" y="567626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방향을 정한 채 </a:t>
            </a:r>
            <a:r>
              <a:rPr lang="ko-KR" altLang="en-US" sz="1400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5" name="꺾인 연결선[E] 14"/>
          <p:cNvCxnSpPr>
            <a:stCxn id="28" idx="2"/>
            <a:endCxn id="35" idx="1"/>
          </p:cNvCxnSpPr>
          <p:nvPr/>
        </p:nvCxnSpPr>
        <p:spPr>
          <a:xfrm rot="5400000">
            <a:off x="4498975" y="4262755"/>
            <a:ext cx="427990" cy="2707005"/>
          </a:xfrm>
          <a:prstGeom prst="bentConnector4">
            <a:avLst>
              <a:gd name="adj1" fmla="val 32013"/>
              <a:gd name="adj2" fmla="val 108444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948815" y="263334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특성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룬과 같은 정보를 열람할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37" name="꺾인 연결선[E] 36"/>
          <p:cNvCxnSpPr>
            <a:stCxn id="30" idx="1"/>
            <a:endCxn id="36" idx="1"/>
          </p:cNvCxnSpPr>
          <p:nvPr/>
        </p:nvCxnSpPr>
        <p:spPr>
          <a:xfrm rot="10800000">
            <a:off x="1948815" y="2787650"/>
            <a:ext cx="690245" cy="1502410"/>
          </a:xfrm>
          <a:prstGeom prst="bentConnector3">
            <a:avLst>
              <a:gd name="adj1" fmla="val 114381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260600" y="2980055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5"/>
                </a:solidFill>
                <a:latin typeface="+mj-ea"/>
              </a:rPr>
              <a:t>Q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고유의 스페셜 스킬을 사용한다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045585" y="3430270"/>
            <a:ext cx="6560185" cy="307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u="sng" dirty="0">
                <a:solidFill>
                  <a:schemeClr val="accent1"/>
                </a:solidFill>
                <a:latin typeface="+mj-ea"/>
              </a:rPr>
              <a:t>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41" name="꺾인 연결선[E] 40"/>
          <p:cNvCxnSpPr>
            <a:stCxn id="32" idx="0"/>
            <a:endCxn id="38" idx="1"/>
          </p:cNvCxnSpPr>
          <p:nvPr/>
        </p:nvCxnSpPr>
        <p:spPr>
          <a:xfrm rot="16200000" flipV="1">
            <a:off x="2536190" y="2858135"/>
            <a:ext cx="977265" cy="1529080"/>
          </a:xfrm>
          <a:prstGeom prst="bentConnector4">
            <a:avLst>
              <a:gd name="adj1" fmla="val 42127"/>
              <a:gd name="adj2" fmla="val 110117"/>
            </a:avLst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23205" y="1867535"/>
            <a:ext cx="286194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u="sng" dirty="0">
                <a:latin typeface="+mj-ea"/>
              </a:rPr>
              <a:t>왼쪽 클릭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기본 공격을 한다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..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142355" y="2202180"/>
            <a:ext cx="3888740" cy="27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u="sng" dirty="0">
                <a:latin typeface="+mj-ea"/>
              </a:rPr>
              <a:t>오른쪽 클릭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스킬을 사용할 수 있다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73" name="직선 화살표 연결선 72"/>
          <p:cNvCxnSpPr>
            <a:stCxn id="5" idx="0"/>
          </p:cNvCxnSpPr>
          <p:nvPr/>
        </p:nvCxnSpPr>
        <p:spPr>
          <a:xfrm flipH="1" flipV="1">
            <a:off x="7831455" y="2479675"/>
            <a:ext cx="1042035" cy="131572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 flipV="1">
            <a:off x="4328795" y="3732530"/>
            <a:ext cx="959485" cy="382270"/>
          </a:xfrm>
          <a:prstGeom prst="straightConnector1">
            <a:avLst/>
          </a:prstGeom>
          <a:ln w="15875">
            <a:solidFill>
              <a:srgbClr val="59606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5192395" y="1938655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L</a:t>
            </a:r>
            <a:endParaRPr kumimoji="1"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6007100" y="2250440"/>
            <a:ext cx="179705" cy="17970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sz="1200" dirty="0"/>
              <a:t>R</a:t>
            </a:r>
            <a:endParaRPr kumimoji="1" lang="ko-KR" altLang="en-US" dirty="0"/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23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월드 설정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텍스트 상자 43"/>
          <p:cNvSpPr txBox="1"/>
          <p:nvPr/>
        </p:nvSpPr>
        <p:spPr>
          <a:xfrm>
            <a:off x="6894491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48" name="텍스트 상자 47"/>
          <p:cNvSpPr txBox="1"/>
          <p:nvPr/>
        </p:nvSpPr>
        <p:spPr>
          <a:xfrm>
            <a:off x="2696546" y="4566332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월드 설정</a:t>
            </a:r>
          </a:p>
        </p:txBody>
      </p:sp>
      <p:sp>
        <p:nvSpPr>
          <p:cNvPr id="49" name="텍스트 상자 48"/>
          <p:cNvSpPr txBox="1"/>
          <p:nvPr/>
        </p:nvSpPr>
        <p:spPr>
          <a:xfrm>
            <a:off x="1856105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5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0m </a:t>
            </a:r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x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250m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 </a:t>
            </a:r>
            <a:r>
              <a:rPr kumimoji="1" lang="en-US" altLang="ko-KR" sz="2800" b="1" dirty="0" smtClean="0">
                <a:solidFill>
                  <a:srgbClr val="59606B"/>
                </a:solidFill>
                <a:latin typeface="+mj-ea"/>
                <a:ea typeface="+mj-ea"/>
              </a:rPr>
              <a:t>3</a:t>
            </a:r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개 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ko-KR" altLang="en-US" sz="2800" b="1" dirty="0" smtClean="0">
                <a:solidFill>
                  <a:srgbClr val="59606B"/>
                </a:solidFill>
                <a:latin typeface="+mj-ea"/>
                <a:ea typeface="+mj-ea"/>
              </a:rPr>
              <a:t>보스와 던전 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sp>
        <p:nvSpPr>
          <p:cNvPr id="50" name="텍스트 상자 49"/>
          <p:cNvSpPr txBox="1"/>
          <p:nvPr/>
        </p:nvSpPr>
        <p:spPr>
          <a:xfrm>
            <a:off x="7197052" y="4550290"/>
            <a:ext cx="29306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dirty="0">
                <a:solidFill>
                  <a:schemeClr val="bg1"/>
                </a:solidFill>
              </a:rPr>
              <a:t>캐릭터 설정</a:t>
            </a:r>
          </a:p>
        </p:txBody>
      </p:sp>
      <p:sp>
        <p:nvSpPr>
          <p:cNvPr id="51" name="텍스트 상자 50"/>
          <p:cNvSpPr txBox="1"/>
          <p:nvPr/>
        </p:nvSpPr>
        <p:spPr>
          <a:xfrm>
            <a:off x="6597049" y="4895780"/>
            <a:ext cx="4098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1.5m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키 설정</a:t>
            </a:r>
            <a:endParaRPr kumimoji="1" lang="en-US" altLang="ko-KR" sz="2800" b="1" dirty="0">
              <a:solidFill>
                <a:srgbClr val="59606B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ko-KR" sz="2800" b="1" dirty="0">
                <a:solidFill>
                  <a:srgbClr val="59606B"/>
                </a:solidFill>
                <a:latin typeface="+mj-ea"/>
                <a:ea typeface="+mj-ea"/>
              </a:rPr>
              <a:t>2m/s</a:t>
            </a:r>
            <a:r>
              <a:rPr kumimoji="1" lang="ko-KR" altLang="en-US" sz="2800" b="1" dirty="0">
                <a:solidFill>
                  <a:srgbClr val="59606B"/>
                </a:solidFill>
                <a:latin typeface="+mj-ea"/>
                <a:ea typeface="+mj-ea"/>
              </a:rPr>
              <a:t>의 이동속도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052" y="1899813"/>
            <a:ext cx="2774993" cy="27749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48" y="2247879"/>
            <a:ext cx="3454352" cy="242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91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105" y="1017270"/>
            <a:ext cx="3519805" cy="261620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1981200"/>
            <a:ext cx="914400" cy="4221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655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56105" y="1204595"/>
            <a:ext cx="260794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그래픽 컨셉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74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60" y="389255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6"/>
          <p:cNvSpPr txBox="1"/>
          <p:nvPr/>
        </p:nvSpPr>
        <p:spPr>
          <a:xfrm>
            <a:off x="5765800" y="262255"/>
            <a:ext cx="4741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프로젝트 개요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기술적 요소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개발목표 및 내용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 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개발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일정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81200"/>
            <a:ext cx="3520566" cy="1977918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3455585" y="5180641"/>
            <a:ext cx="6105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b="1" smtClean="0">
                <a:solidFill>
                  <a:srgbClr val="59606B"/>
                </a:solidFill>
                <a:latin typeface="+mj-ea"/>
                <a:ea typeface="+mj-ea"/>
              </a:rPr>
              <a:t>로우폴리의 동화적인 그래픽 연출</a:t>
            </a:r>
            <a:endParaRPr kumimoji="1" lang="ko-KR" altLang="en-US" sz="2800" b="1" dirty="0">
              <a:solidFill>
                <a:srgbClr val="59606B"/>
              </a:solidFill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642" y="1981200"/>
            <a:ext cx="3657600" cy="197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3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Pages>38</Pages>
  <Words>1127</Words>
  <Characters>0</Characters>
  <Application>Microsoft Macintosh PowerPoint</Application>
  <DocSecurity>0</DocSecurity>
  <PresentationFormat>와이드스크린</PresentationFormat>
  <Lines>0</Lines>
  <Paragraphs>416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Calibri</vt:lpstr>
      <vt:lpstr>Calibri Light</vt:lpstr>
      <vt:lpstr>Arial</vt:lpstr>
      <vt:lpstr>Office 테마</vt:lpstr>
      <vt:lpstr>BossLocker</vt:lpstr>
      <vt:lpstr>PowerPoint 프레젠테이션</vt:lpstr>
      <vt:lpstr>프로젝트 개요</vt:lpstr>
      <vt:lpstr>게임소개</vt:lpstr>
      <vt:lpstr>게임소개</vt:lpstr>
      <vt:lpstr>게임소개</vt:lpstr>
      <vt:lpstr>게임소개</vt:lpstr>
      <vt:lpstr>게임소개</vt:lpstr>
      <vt:lpstr>게임소개</vt:lpstr>
      <vt:lpstr>기술적 요소</vt:lpstr>
      <vt:lpstr>기술적 요소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개발목표 및 내용</vt:lpstr>
      <vt:lpstr>개발 일정</vt:lpstr>
      <vt:lpstr>개발 일정</vt:lpstr>
      <vt:lpstr>개발 일정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86</cp:revision>
  <cp:lastPrinted>2017-12-05T10:32:43Z</cp:lastPrinted>
  <dcterms:modified xsi:type="dcterms:W3CDTF">2017-12-09T08:57:57Z</dcterms:modified>
</cp:coreProperties>
</file>