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24"/>
  </p:notesMasterIdLst>
  <p:sldIdLst>
    <p:sldId id="318" r:id="rId2"/>
    <p:sldId id="317" r:id="rId3"/>
    <p:sldId id="257" r:id="rId4"/>
    <p:sldId id="319" r:id="rId5"/>
    <p:sldId id="268" r:id="rId6"/>
    <p:sldId id="305" r:id="rId7"/>
    <p:sldId id="320" r:id="rId8"/>
    <p:sldId id="322" r:id="rId9"/>
    <p:sldId id="324" r:id="rId10"/>
    <p:sldId id="323" r:id="rId11"/>
    <p:sldId id="325" r:id="rId12"/>
    <p:sldId id="326" r:id="rId13"/>
    <p:sldId id="327" r:id="rId14"/>
    <p:sldId id="334" r:id="rId15"/>
    <p:sldId id="330" r:id="rId16"/>
    <p:sldId id="331" r:id="rId17"/>
    <p:sldId id="332" r:id="rId18"/>
    <p:sldId id="333" r:id="rId19"/>
    <p:sldId id="335" r:id="rId20"/>
    <p:sldId id="336" r:id="rId21"/>
    <p:sldId id="337" r:id="rId22"/>
    <p:sldId id="26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홍일" initials="김" lastIdx="4" clrIdx="0"/>
  <p:cmAuthor id="2" name="김홍일" initials="김 [2]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606B"/>
    <a:srgbClr val="F56E4B"/>
    <a:srgbClr val="509D93"/>
    <a:srgbClr val="EFC252"/>
    <a:srgbClr val="B1D245"/>
    <a:srgbClr val="93C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092" autoAdjust="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248" y="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5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84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0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8209280" y="2937510"/>
            <a:ext cx="1619885" cy="16776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157345" y="2561590"/>
            <a:ext cx="4351655" cy="1214120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err="1">
                <a:solidFill>
                  <a:schemeClr val="accent2"/>
                </a:solidFill>
                <a:latin typeface="+mj-ea"/>
              </a:rPr>
              <a:t>B</a:t>
            </a:r>
            <a:r>
              <a:rPr lang="en-US" altLang="ko-KR" sz="4800" b="1" dirty="0" err="1">
                <a:latin typeface="+mj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4800" b="1" dirty="0" err="1">
                <a:latin typeface="+mj-ea"/>
              </a:rPr>
              <a:t>ocker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4275455" y="3694430"/>
            <a:ext cx="4114800" cy="597535"/>
          </a:xfrm>
        </p:spPr>
        <p:txBody>
          <a:bodyPr>
            <a:normAutofit fontScale="92500"/>
          </a:bodyPr>
          <a:lstStyle/>
          <a:p>
            <a:pPr algn="dist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레이드 형식의 액션 슈팅 게임</a:t>
            </a:r>
          </a:p>
        </p:txBody>
      </p:sp>
      <p:sp>
        <p:nvSpPr>
          <p:cNvPr id="8" name="막힌 원호 7"/>
          <p:cNvSpPr/>
          <p:nvPr/>
        </p:nvSpPr>
        <p:spPr>
          <a:xfrm flipH="1">
            <a:off x="7391400" y="1465580"/>
            <a:ext cx="3276600" cy="3276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148756" y="3465095"/>
            <a:ext cx="10150276" cy="31738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기획 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&amp;</a:t>
            </a: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 서버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3200" b="1" dirty="0" smtClean="0">
                <a:solidFill>
                  <a:srgbClr val="509D93"/>
                </a:solidFill>
                <a:latin typeface="+mj-ea"/>
              </a:rPr>
              <a:t> </a:t>
            </a:r>
            <a:r>
              <a:rPr lang="ko-KR" altLang="en-US" sz="3600" b="1" dirty="0" smtClean="0">
                <a:solidFill>
                  <a:srgbClr val="59606B"/>
                </a:solidFill>
                <a:latin typeface="+mj-ea"/>
              </a:rPr>
              <a:t>김홍일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000" b="1" spc="300" dirty="0" smtClean="0">
                <a:solidFill>
                  <a:srgbClr val="59606B"/>
                </a:solidFill>
                <a:latin typeface="+mj-ea"/>
              </a:rPr>
              <a:t>게임공학과</a:t>
            </a:r>
            <a:r>
              <a:rPr lang="ko-KR" altLang="en-US" sz="2000" b="1" dirty="0" smtClean="0">
                <a:solidFill>
                  <a:srgbClr val="59606B"/>
                </a:solidFill>
                <a:latin typeface="+mj-ea"/>
              </a:rPr>
              <a:t> </a:t>
            </a:r>
            <a:r>
              <a:rPr lang="en-US" altLang="ko-KR" sz="2000" b="1" dirty="0">
                <a:solidFill>
                  <a:srgbClr val="59606B"/>
                </a:solidFill>
                <a:latin typeface="+mj-ea"/>
              </a:rPr>
              <a:t>2015180048</a:t>
            </a:r>
            <a:r>
              <a:rPr lang="ko-KR" altLang="en-US" sz="2000" b="1" dirty="0">
                <a:solidFill>
                  <a:srgbClr val="59606B"/>
                </a:solidFill>
                <a:latin typeface="+mj-ea"/>
              </a:rPr>
              <a:t> </a:t>
            </a:r>
            <a:endParaRPr lang="en-US" altLang="ko-KR" sz="2000" b="1" dirty="0" smtClean="0">
              <a:solidFill>
                <a:srgbClr val="59606B"/>
              </a:solidFill>
              <a:latin typeface="+mj-ea"/>
            </a:endParaRPr>
          </a:p>
          <a:p>
            <a:pPr algn="l">
              <a:lnSpc>
                <a:spcPct val="100000"/>
              </a:lnSpc>
            </a:pPr>
            <a:r>
              <a:rPr lang="ko-KR" altLang="en-US" sz="3200" b="1" spc="360" dirty="0" smtClean="0">
                <a:solidFill>
                  <a:srgbClr val="0070C0"/>
                </a:solidFill>
                <a:latin typeface="+mj-ea"/>
              </a:rPr>
              <a:t>클라이언트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3600" b="1" dirty="0" smtClean="0">
                <a:solidFill>
                  <a:srgbClr val="59606B"/>
                </a:solidFill>
                <a:latin typeface="+mj-ea"/>
              </a:rPr>
              <a:t>양태윤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000" b="1" spc="300" dirty="0" smtClean="0">
                <a:solidFill>
                  <a:srgbClr val="59606B"/>
                </a:solidFill>
                <a:latin typeface="+mj-ea"/>
              </a:rPr>
              <a:t>게임공학과</a:t>
            </a:r>
            <a:r>
              <a:rPr lang="ko-KR" altLang="en-US" sz="2000" b="1" dirty="0" smtClean="0">
                <a:solidFill>
                  <a:srgbClr val="59606B"/>
                </a:solidFill>
                <a:latin typeface="+mj-ea"/>
              </a:rPr>
              <a:t> </a:t>
            </a:r>
            <a:r>
              <a:rPr lang="en-US" altLang="ko-KR" sz="2000" b="1" dirty="0">
                <a:solidFill>
                  <a:srgbClr val="59606B"/>
                </a:solidFill>
                <a:latin typeface="+mj-ea"/>
              </a:rPr>
              <a:t>2013184048</a:t>
            </a:r>
            <a:endParaRPr lang="en-US" altLang="ko-KR" sz="2000" b="1" dirty="0" smtClean="0">
              <a:solidFill>
                <a:srgbClr val="59606B"/>
              </a:solidFill>
              <a:latin typeface="+mj-ea"/>
            </a:endParaRPr>
          </a:p>
          <a:p>
            <a:pPr algn="l">
              <a:lnSpc>
                <a:spcPct val="100000"/>
              </a:lnSpc>
            </a:pP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모델링 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&amp;</a:t>
            </a: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UI: </a:t>
            </a:r>
            <a:r>
              <a:rPr lang="ko-KR" altLang="en-US" sz="3600" b="1" dirty="0" smtClean="0">
                <a:solidFill>
                  <a:srgbClr val="59606B"/>
                </a:solidFill>
                <a:latin typeface="+mj-ea"/>
              </a:rPr>
              <a:t>조소연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000" b="1" spc="-100" dirty="0" smtClean="0">
                <a:solidFill>
                  <a:srgbClr val="59606B"/>
                </a:solidFill>
                <a:latin typeface="+mj-ea"/>
              </a:rPr>
              <a:t>엔터테이먼트</a:t>
            </a:r>
            <a:r>
              <a:rPr lang="ko-KR" altLang="en-US" sz="2000" b="1" dirty="0" smtClean="0">
                <a:solidFill>
                  <a:srgbClr val="59606B"/>
                </a:solidFill>
                <a:latin typeface="+mj-ea"/>
              </a:rPr>
              <a:t> </a:t>
            </a:r>
            <a:r>
              <a:rPr lang="en-US" altLang="ko-KR" sz="2000" b="1" dirty="0">
                <a:solidFill>
                  <a:srgbClr val="59606B"/>
                </a:solidFill>
                <a:latin typeface="+mj-ea"/>
              </a:rPr>
              <a:t>2015184042</a:t>
            </a:r>
            <a:endParaRPr lang="ko-KR" altLang="en-US" sz="2000" b="1" dirty="0">
              <a:solidFill>
                <a:srgbClr val="59606B"/>
              </a:solidFill>
              <a:latin typeface="+mj-ea"/>
            </a:endParaRPr>
          </a:p>
        </p:txBody>
      </p:sp>
      <p:sp>
        <p:nvSpPr>
          <p:cNvPr id="11" name="막힌 원호 8"/>
          <p:cNvSpPr/>
          <p:nvPr/>
        </p:nvSpPr>
        <p:spPr>
          <a:xfrm flipH="1" flipV="1">
            <a:off x="7391400" y="242125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14"/>
          <p:cNvSpPr txBox="1"/>
          <p:nvPr/>
        </p:nvSpPr>
        <p:spPr>
          <a:xfrm>
            <a:off x="488682" y="4095849"/>
            <a:ext cx="2947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갓둔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8949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기술적 요소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중점 연구분야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3192159" y="1880586"/>
            <a:ext cx="2960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latin typeface="+mj-ea"/>
                <a:ea typeface="+mj-ea"/>
              </a:rPr>
              <a:t>1. </a:t>
            </a:r>
            <a:r>
              <a:rPr kumimoji="1" lang="ko-KR" altLang="en-US" sz="2800" b="1" dirty="0" smtClean="0">
                <a:latin typeface="+mj-ea"/>
                <a:ea typeface="+mj-ea"/>
              </a:rPr>
              <a:t>크로스 플랫폼</a:t>
            </a:r>
            <a:endParaRPr kumimoji="1" lang="ko-KR" altLang="en-US" sz="2800" b="1" dirty="0">
              <a:latin typeface="+mj-ea"/>
              <a:ea typeface="+mj-ea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3192159" y="3139456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latin typeface="+mj-ea"/>
                <a:ea typeface="+mj-ea"/>
              </a:rPr>
              <a:t>2. </a:t>
            </a:r>
            <a:r>
              <a:rPr kumimoji="1" lang="ko-KR" altLang="en-US" sz="2800" b="1" dirty="0" smtClean="0">
                <a:latin typeface="+mj-ea"/>
                <a:ea typeface="+mj-ea"/>
              </a:rPr>
              <a:t>탄막</a:t>
            </a:r>
            <a:endParaRPr kumimoji="1" lang="ko-KR" altLang="en-US" sz="2800" b="1" dirty="0">
              <a:latin typeface="+mj-ea"/>
              <a:ea typeface="+mj-ea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3192159" y="4767291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latin typeface="+mj-ea"/>
                <a:ea typeface="+mj-ea"/>
              </a:rPr>
              <a:t>3. </a:t>
            </a:r>
            <a:r>
              <a:rPr kumimoji="1" lang="en-US" altLang="ko-KR" sz="2800" b="1" dirty="0" err="1" smtClean="0">
                <a:latin typeface="+mj-ea"/>
                <a:ea typeface="+mj-ea"/>
              </a:rPr>
              <a:t>NodeJS</a:t>
            </a:r>
            <a:r>
              <a:rPr kumimoji="1" lang="en-US" altLang="ko-KR" sz="2800" b="1" dirty="0" smtClean="0">
                <a:latin typeface="+mj-ea"/>
                <a:ea typeface="+mj-ea"/>
              </a:rPr>
              <a:t> + Mongo D</a:t>
            </a:r>
            <a:r>
              <a:rPr kumimoji="1" lang="en-US" altLang="ko-KR" sz="2800" b="1" dirty="0">
                <a:latin typeface="+mj-ea"/>
                <a:ea typeface="+mj-ea"/>
              </a:rPr>
              <a:t>B</a:t>
            </a:r>
            <a:endParaRPr kumimoji="1" lang="ko-KR" altLang="en-US" sz="2800" b="1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226711" y="1993222"/>
            <a:ext cx="644826" cy="6448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08" y="2109910"/>
            <a:ext cx="650240" cy="6502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08" y="4813761"/>
            <a:ext cx="938029" cy="101997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09" y="3289586"/>
            <a:ext cx="938029" cy="938029"/>
          </a:xfrm>
          <a:prstGeom prst="rect">
            <a:avLst/>
          </a:prstGeom>
        </p:spPr>
      </p:pic>
      <p:sp>
        <p:nvSpPr>
          <p:cNvPr id="15" name="텍스트 상자 14"/>
          <p:cNvSpPr txBox="1"/>
          <p:nvPr/>
        </p:nvSpPr>
        <p:spPr>
          <a:xfrm>
            <a:off x="3374255" y="2372179"/>
            <a:ext cx="6956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smtClean="0">
                <a:solidFill>
                  <a:srgbClr val="59606B"/>
                </a:solidFill>
              </a:rPr>
              <a:t>최신 트랜드에 맞추어 </a:t>
            </a:r>
            <a:r>
              <a:rPr kumimoji="1" lang="ko-KR" altLang="en-US" b="1" u="sng" dirty="0" smtClean="0"/>
              <a:t>어떤 </a:t>
            </a:r>
            <a:r>
              <a:rPr kumimoji="1" lang="en-US" altLang="ko-KR" b="1" u="sng" dirty="0" smtClean="0"/>
              <a:t>PC OS</a:t>
            </a:r>
            <a:r>
              <a:rPr kumimoji="1" lang="ko-KR" altLang="en-US" b="1" u="sng" dirty="0" smtClean="0"/>
              <a:t>에서도</a:t>
            </a:r>
            <a:r>
              <a:rPr kumimoji="1" lang="en-US" altLang="ko-KR" b="1" u="sng" dirty="0" smtClean="0"/>
              <a:t> </a:t>
            </a:r>
            <a:r>
              <a:rPr kumimoji="1" lang="ko-KR" altLang="en-US" b="1" u="sng" dirty="0" smtClean="0"/>
              <a:t>구동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하는 프레임워크 제작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r>
              <a:rPr kumimoji="1" lang="en-US" altLang="ko-KR" b="1" dirty="0" smtClean="0">
                <a:solidFill>
                  <a:srgbClr val="59606B"/>
                </a:solidFill>
              </a:rPr>
              <a:t>OpenGL</a:t>
            </a:r>
            <a:r>
              <a:rPr kumimoji="1" lang="en-US" altLang="ko-KR" sz="1400" b="1" dirty="0" smtClean="0">
                <a:solidFill>
                  <a:srgbClr val="59606B"/>
                </a:solidFill>
              </a:rPr>
              <a:t>(+GLSL)</a:t>
            </a:r>
            <a:r>
              <a:rPr kumimoji="1" lang="en-US" altLang="ko-KR" b="1" dirty="0" smtClean="0">
                <a:solidFill>
                  <a:srgbClr val="59606B"/>
                </a:solidFill>
              </a:rPr>
              <a:t>, DirectX</a:t>
            </a:r>
            <a:r>
              <a:rPr kumimoji="1" lang="en-US" altLang="ko-KR" sz="1400" b="1" dirty="0" smtClean="0">
                <a:solidFill>
                  <a:srgbClr val="59606B"/>
                </a:solidFill>
              </a:rPr>
              <a:t>(+HLSL)</a:t>
            </a:r>
            <a:r>
              <a:rPr kumimoji="1" lang="en-US" altLang="ko-KR" b="1" dirty="0" smtClean="0">
                <a:solidFill>
                  <a:srgbClr val="59606B"/>
                </a:solidFill>
              </a:rPr>
              <a:t> 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활용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endParaRPr kumimoji="1" lang="en-US" altLang="ko-KR" b="1" dirty="0" smtClean="0">
              <a:solidFill>
                <a:srgbClr val="59606B"/>
              </a:solidFill>
            </a:endParaRPr>
          </a:p>
          <a:p>
            <a:endParaRPr kumimoji="1" lang="en-US" altLang="ko-KR" b="1" dirty="0" smtClean="0">
              <a:solidFill>
                <a:srgbClr val="59606B"/>
              </a:solidFill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3374256" y="5323747"/>
            <a:ext cx="6464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u="sng" dirty="0" smtClean="0"/>
              <a:t>높은 생산성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을 지닌 </a:t>
            </a:r>
            <a:r>
              <a:rPr kumimoji="1" lang="en-US" altLang="ko-KR" b="1" dirty="0" err="1" smtClean="0">
                <a:solidFill>
                  <a:srgbClr val="59606B"/>
                </a:solidFill>
              </a:rPr>
              <a:t>NodeJS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로 서버 구축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r>
              <a:rPr kumimoji="1" lang="en-US" altLang="ko-KR" b="1" dirty="0" smtClean="0">
                <a:solidFill>
                  <a:srgbClr val="59606B"/>
                </a:solidFill>
              </a:rPr>
              <a:t>NoSQL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 특징을 가진 </a:t>
            </a:r>
            <a:r>
              <a:rPr kumimoji="1" lang="en-US" altLang="ko-KR" b="1" dirty="0" smtClean="0">
                <a:solidFill>
                  <a:srgbClr val="59606B"/>
                </a:solidFill>
              </a:rPr>
              <a:t>Mongo DB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 활용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r>
              <a:rPr kumimoji="1" lang="ko-KR" altLang="en-US" b="1" dirty="0" smtClean="0">
                <a:solidFill>
                  <a:srgbClr val="59606B"/>
                </a:solidFill>
              </a:rPr>
              <a:t>디지털오션 클라우드 서비스를 이용한 서버 생성</a:t>
            </a:r>
            <a:endParaRPr kumimoji="1" lang="en-US" altLang="ko-KR" b="1" dirty="0" smtClean="0">
              <a:solidFill>
                <a:srgbClr val="59606B"/>
              </a:solidFill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3374254" y="3687822"/>
            <a:ext cx="7486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smtClean="0">
                <a:solidFill>
                  <a:srgbClr val="59606B"/>
                </a:solidFill>
              </a:rPr>
              <a:t>슈팅게임의 묘미를 살려주는 탄막</a:t>
            </a:r>
            <a:endParaRPr kumimoji="1" lang="en-US" altLang="ko-KR" b="1" dirty="0">
              <a:solidFill>
                <a:srgbClr val="59606B"/>
              </a:solidFill>
            </a:endParaRPr>
          </a:p>
          <a:p>
            <a:r>
              <a:rPr kumimoji="1" lang="ko-KR" altLang="en-US" b="1" dirty="0" smtClean="0">
                <a:solidFill>
                  <a:srgbClr val="59606B"/>
                </a:solidFill>
              </a:rPr>
              <a:t>화려하고 아름다운 탄막을 </a:t>
            </a:r>
            <a:r>
              <a:rPr kumimoji="1" lang="en-US" altLang="ko-KR" b="1" dirty="0" smtClean="0">
                <a:solidFill>
                  <a:srgbClr val="59606B"/>
                </a:solidFill>
              </a:rPr>
              <a:t>20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가지 이상 구상 및 구현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r>
              <a:rPr kumimoji="1" lang="ko-KR" altLang="en-US" b="1" dirty="0" smtClean="0">
                <a:solidFill>
                  <a:srgbClr val="59606B"/>
                </a:solidFill>
              </a:rPr>
              <a:t>유도탄</a:t>
            </a:r>
            <a:r>
              <a:rPr kumimoji="1" lang="en-US" altLang="ko-KR" b="1" dirty="0" smtClean="0">
                <a:solidFill>
                  <a:srgbClr val="59606B"/>
                </a:solidFill>
              </a:rPr>
              <a:t>,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 회오리탄등 </a:t>
            </a:r>
            <a:r>
              <a:rPr kumimoji="1" lang="ko-KR" altLang="en-US" b="1" u="sng" dirty="0" smtClean="0"/>
              <a:t>다양한 패턴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으로 긴장감을 유발</a:t>
            </a:r>
            <a:endParaRPr kumimoji="1" lang="en-US" altLang="ko-KR" b="1" dirty="0" smtClean="0">
              <a:solidFill>
                <a:srgbClr val="5960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12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개발 환경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978660" y="1900990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Window 10, Mac OS</a:t>
            </a:r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 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10.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xx</a:t>
            </a:r>
            <a:endParaRPr kumimoji="1" lang="ko-KR" altLang="en-US" sz="28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1978660" y="2788654"/>
            <a:ext cx="8184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MS Visual Studio 17, </a:t>
            </a:r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Jetbrain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 </a:t>
            </a:r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CLion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 17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 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978660" y="3166632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DirectX 11, OpenGL 3.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x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1978660" y="4310143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NodeJS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, </a:t>
            </a:r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socketIO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, MongoDB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1978660" y="5140763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3ds MAX 2016, Photo</a:t>
            </a:r>
            <a:r>
              <a:rPr kumimoji="1" lang="en-US" altLang="ko-KR" sz="2400" b="1" dirty="0">
                <a:solidFill>
                  <a:srgbClr val="59606B"/>
                </a:solidFill>
                <a:latin typeface="+mj-ea"/>
                <a:ea typeface="+mj-ea"/>
              </a:rPr>
              <a:t>s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hop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1978660" y="5924383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Github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, Trello, </a:t>
            </a:r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KakaoTalk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24" name="텍스트 상자 23"/>
          <p:cNvSpPr txBox="1"/>
          <p:nvPr/>
        </p:nvSpPr>
        <p:spPr>
          <a:xfrm>
            <a:off x="1978660" y="3931935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WebStorm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 17, </a:t>
            </a:r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RoboMongo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26" name="텍스트 상자 25"/>
          <p:cNvSpPr txBox="1"/>
          <p:nvPr/>
        </p:nvSpPr>
        <p:spPr>
          <a:xfrm>
            <a:off x="1978660" y="2584631"/>
            <a:ext cx="695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solidFill>
                  <a:srgbClr val="0070C0"/>
                </a:solidFill>
              </a:rPr>
              <a:t>클라이언트</a:t>
            </a:r>
            <a:endParaRPr kumimoji="1" lang="en-US" altLang="ko-KR" sz="1200" b="1" dirty="0" smtClean="0">
              <a:solidFill>
                <a:srgbClr val="0070C0"/>
              </a:solidFill>
            </a:endParaRPr>
          </a:p>
        </p:txBody>
      </p:sp>
      <p:sp>
        <p:nvSpPr>
          <p:cNvPr id="27" name="텍스트 상자 26"/>
          <p:cNvSpPr txBox="1"/>
          <p:nvPr/>
        </p:nvSpPr>
        <p:spPr>
          <a:xfrm>
            <a:off x="1978660" y="3716537"/>
            <a:ext cx="695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solidFill>
                  <a:srgbClr val="0070C0"/>
                </a:solidFill>
              </a:rPr>
              <a:t>서버</a:t>
            </a:r>
            <a:endParaRPr kumimoji="1" lang="en-US" altLang="ko-KR" sz="1200" b="1" dirty="0" smtClean="0">
              <a:solidFill>
                <a:srgbClr val="0070C0"/>
              </a:solidFill>
            </a:endParaRPr>
          </a:p>
        </p:txBody>
      </p:sp>
      <p:sp>
        <p:nvSpPr>
          <p:cNvPr id="28" name="텍스트 상자 27"/>
          <p:cNvSpPr txBox="1"/>
          <p:nvPr/>
        </p:nvSpPr>
        <p:spPr>
          <a:xfrm>
            <a:off x="1978660" y="4926748"/>
            <a:ext cx="695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solidFill>
                  <a:srgbClr val="0070C0"/>
                </a:solidFill>
              </a:rPr>
              <a:t>그래픽</a:t>
            </a:r>
            <a:endParaRPr kumimoji="1" lang="en-US" altLang="ko-KR" sz="1200" b="1" dirty="0" smtClean="0">
              <a:solidFill>
                <a:srgbClr val="0070C0"/>
              </a:solidFill>
            </a:endParaRPr>
          </a:p>
        </p:txBody>
      </p:sp>
      <p:sp>
        <p:nvSpPr>
          <p:cNvPr id="29" name="텍스트 상자 28"/>
          <p:cNvSpPr txBox="1"/>
          <p:nvPr/>
        </p:nvSpPr>
        <p:spPr>
          <a:xfrm>
            <a:off x="1978660" y="5721954"/>
            <a:ext cx="6956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 smtClean="0">
                <a:solidFill>
                  <a:srgbClr val="0070C0"/>
                </a:solidFill>
              </a:rPr>
              <a:t>협업</a:t>
            </a:r>
            <a:endParaRPr kumimoji="1" lang="en-US" altLang="ko-KR" sz="11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932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 smtClean="0">
                <a:solidFill>
                  <a:schemeClr val="bg1"/>
                </a:solidFill>
              </a:rPr>
              <a:t>화려한 탄막 알고리즘 기획</a:t>
            </a:r>
            <a:endParaRPr kumimoji="1" lang="en-US" altLang="ko-KR" sz="4000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게임의 메인 컨셉인 긴장감을 살려줄 수 있는</a:t>
            </a:r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다양한 탄막 알고리즘을 기획</a:t>
            </a:r>
            <a:endParaRPr kumimoji="1" lang="ko-KR" altLang="en-US" sz="3200" b="1" dirty="0">
              <a:solidFill>
                <a:srgbClr val="59606B"/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40758" y="1149348"/>
            <a:ext cx="31902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smtClean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 smtClean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 smtClean="0">
                <a:solidFill>
                  <a:srgbClr val="FFC000"/>
                </a:solidFill>
              </a:rPr>
              <a:t> </a:t>
            </a:r>
            <a:r>
              <a:rPr kumimoji="1" lang="ko-KR" altLang="en-US" sz="4800" b="1" dirty="0" smtClean="0">
                <a:solidFill>
                  <a:srgbClr val="FFC000"/>
                </a:solidFill>
              </a:rPr>
              <a:t>서버</a:t>
            </a:r>
            <a:endParaRPr kumimoji="1" lang="en-US" altLang="ko-KR" sz="48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김홍일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3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/3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123910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000" b="1" dirty="0" err="1">
                <a:solidFill>
                  <a:schemeClr val="bg1"/>
                </a:solidFill>
              </a:rPr>
              <a:t>NodeJS</a:t>
            </a:r>
            <a:r>
              <a:rPr kumimoji="1" lang="en-US" altLang="ko-KR" sz="4000" b="1" dirty="0">
                <a:solidFill>
                  <a:schemeClr val="bg1"/>
                </a:solidFill>
              </a:rPr>
              <a:t> </a:t>
            </a:r>
            <a:r>
              <a:rPr kumimoji="1" lang="ko-KR" altLang="en-US" sz="4000" b="1" dirty="0">
                <a:solidFill>
                  <a:schemeClr val="bg1"/>
                </a:solidFill>
              </a:rPr>
              <a:t>프레임워크를 활용한 서버 </a:t>
            </a:r>
            <a:endParaRPr kumimoji="1" lang="en-US" altLang="ko-KR" sz="4000" b="1" dirty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 err="1" smtClean="0">
                <a:solidFill>
                  <a:schemeClr val="bg1">
                    <a:lumMod val="50000"/>
                  </a:schemeClr>
                </a:solidFill>
              </a:rPr>
              <a:t>NodeJS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와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외부 라이브러리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SocketIO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를 활용하여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OS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와 관계없이 작동되는 서버</a:t>
            </a:r>
            <a:endParaRPr kumimoji="1" lang="ko-KR" alt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40757" y="1149348"/>
            <a:ext cx="31902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</a:t>
            </a:r>
            <a:r>
              <a:rPr kumimoji="1" lang="ko-KR" altLang="en-US" sz="4800" b="1" dirty="0" smtClean="0">
                <a:solidFill>
                  <a:srgbClr val="FFC000"/>
                </a:solidFill>
              </a:rPr>
              <a:t>서버</a:t>
            </a:r>
            <a:endParaRPr kumimoji="1" lang="en-US" altLang="ko-KR" sz="48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김홍일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3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/3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13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000" b="1" dirty="0" smtClean="0">
                <a:solidFill>
                  <a:schemeClr val="bg1"/>
                </a:solidFill>
              </a:rPr>
              <a:t>OpenGL</a:t>
            </a:r>
            <a:r>
              <a:rPr kumimoji="1" lang="ko-KR" altLang="en-US" sz="4000" b="1" dirty="0" smtClean="0">
                <a:solidFill>
                  <a:schemeClr val="bg1"/>
                </a:solidFill>
              </a:rPr>
              <a:t>을 활용한 자체 프레임워크 제작</a:t>
            </a:r>
            <a:endParaRPr kumimoji="1" lang="en-US" altLang="ko-KR" sz="4000" b="1" dirty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고정된 파이프라인이 아닌 </a:t>
            </a:r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OpenGL</a:t>
            </a:r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에서 제공하는 파이프라인과 </a:t>
            </a:r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GLSL</a:t>
            </a:r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을 익혀 게임에 적합한 </a:t>
            </a:r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3D </a:t>
            </a:r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프레임워크 제작 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40757" y="1149348"/>
            <a:ext cx="31902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</a:t>
            </a:r>
            <a:r>
              <a:rPr kumimoji="1" lang="ko-KR" altLang="en-US" sz="4800" b="1" dirty="0" smtClean="0">
                <a:solidFill>
                  <a:srgbClr val="FFC000"/>
                </a:solidFill>
              </a:rPr>
              <a:t>서버</a:t>
            </a:r>
            <a:endParaRPr kumimoji="1" lang="en-US" altLang="ko-KR" sz="48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김홍일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4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3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/3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04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en-US" altLang="ko-KR" sz="4000" b="1" dirty="0" smtClean="0">
                <a:solidFill>
                  <a:prstClr val="white"/>
                </a:solidFill>
              </a:rPr>
              <a:t>Direct</a:t>
            </a:r>
            <a:r>
              <a:rPr kumimoji="1" lang="en-US" altLang="ko-KR" sz="4000" b="1" dirty="0" smtClean="0">
                <a:solidFill>
                  <a:prstClr val="white"/>
                </a:solidFill>
              </a:rPr>
              <a:t>X</a:t>
            </a:r>
            <a:r>
              <a:rPr kumimoji="1" lang="ko-KR" altLang="en-US" sz="4000" b="1" dirty="0" smtClean="0">
                <a:solidFill>
                  <a:prstClr val="white"/>
                </a:solidFill>
              </a:rPr>
              <a:t> </a:t>
            </a:r>
            <a:r>
              <a:rPr kumimoji="1" lang="en-US" altLang="ko-KR" sz="4000" b="1" dirty="0" smtClean="0">
                <a:solidFill>
                  <a:prstClr val="white"/>
                </a:solidFill>
              </a:rPr>
              <a:t>11</a:t>
            </a:r>
            <a:r>
              <a:rPr kumimoji="1" lang="ko-KR" altLang="en-US" sz="4000" b="1" dirty="0" smtClean="0">
                <a:solidFill>
                  <a:prstClr val="white"/>
                </a:solidFill>
              </a:rPr>
              <a:t>을 활용한 자체 프레임워크 제작</a:t>
            </a:r>
            <a:endParaRPr kumimoji="1" lang="en-US" altLang="ko-KR" sz="4000" b="1" dirty="0" smtClean="0">
              <a:solidFill>
                <a:prstClr val="white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 err="1" smtClean="0">
                <a:solidFill>
                  <a:schemeClr val="bg1">
                    <a:lumMod val="50000"/>
                  </a:schemeClr>
                </a:solidFill>
              </a:rPr>
              <a:t>DriectX</a:t>
            </a:r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11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에서 제공하는 파이프 </a:t>
            </a:r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라인과 </a:t>
            </a:r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HLSL</a:t>
            </a:r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을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익혀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게임에 적합한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3D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환경의 프레임워크 </a:t>
            </a:r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제작</a:t>
            </a:r>
            <a:endParaRPr kumimoji="1" lang="ko-KR" altLang="en-US" sz="3200" b="1" dirty="0" smtClean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양태윤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80425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  <a:endParaRPr kumimoji="1"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-529936" y="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873395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>
                <a:solidFill>
                  <a:schemeClr val="bg1"/>
                </a:solidFill>
              </a:rPr>
              <a:t>게임의 연출을 위한 쉐이더 제작</a:t>
            </a:r>
            <a:endParaRPr kumimoji="1" lang="en-US" altLang="ko-KR" sz="4000" b="1" dirty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Lighting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DiffuseSpecularMapping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 Toon,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ShadowMapping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smtClean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 smtClean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양태윤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80425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  <a:endParaRPr kumimoji="1"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8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5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>
                <a:solidFill>
                  <a:schemeClr val="bg1"/>
                </a:solidFill>
              </a:rPr>
              <a:t>게임의 컨셉과 어울리는 모델 </a:t>
            </a:r>
            <a:r>
              <a:rPr kumimoji="1" lang="en-US" altLang="ko-KR" sz="4000" b="1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sz="4000" b="1" dirty="0" smtClean="0">
                <a:solidFill>
                  <a:schemeClr val="bg1"/>
                </a:solidFill>
              </a:rPr>
              <a:t> </a:t>
            </a:r>
            <a:r>
              <a:rPr kumimoji="1" lang="ko-KR" altLang="en-US" sz="4000" b="1" dirty="0">
                <a:solidFill>
                  <a:schemeClr val="bg1"/>
                </a:solidFill>
              </a:rPr>
              <a:t>애니메이션 제작</a:t>
            </a:r>
            <a:endParaRPr kumimoji="1" lang="en-US" altLang="ko-KR" sz="4000" b="1" dirty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빠르게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반응하는 애니메이션과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이를 살려 줄 수 있는 로우폴리 데이터 제작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9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smtClean="0">
                <a:solidFill>
                  <a:srgbClr val="EEBAF5"/>
                </a:solidFill>
              </a:rPr>
              <a:t>그래픽</a:t>
            </a:r>
            <a:endParaRPr kumimoji="1" lang="en-US" altLang="ko-KR" sz="72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조소연</a:t>
            </a:r>
            <a:endParaRPr kumimoji="1" lang="en-US" altLang="ko-KR" sz="4800" b="1" dirty="0">
              <a:solidFill>
                <a:srgbClr val="EEBAF5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6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  <a:endParaRPr kumimoji="1"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 smtClean="0">
                <a:solidFill>
                  <a:srgbClr val="FFC000"/>
                </a:solidFill>
              </a:rPr>
              <a:t>개발 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842898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 smtClean="0">
                <a:solidFill>
                  <a:schemeClr val="bg1"/>
                </a:solidFill>
              </a:rPr>
              <a:t>직관적인 </a:t>
            </a:r>
            <a:r>
              <a:rPr kumimoji="1" lang="en-US" altLang="ko-KR" sz="4800" b="1" dirty="0" smtClean="0">
                <a:solidFill>
                  <a:schemeClr val="bg1"/>
                </a:solidFill>
              </a:rPr>
              <a:t>UI</a:t>
            </a:r>
            <a:r>
              <a:rPr kumimoji="1" lang="ko-KR" altLang="en-US" sz="4000" b="1" dirty="0" smtClean="0">
                <a:solidFill>
                  <a:schemeClr val="bg1"/>
                </a:solidFill>
              </a:rPr>
              <a:t> 디자인</a:t>
            </a:r>
            <a:endParaRPr kumimoji="1" lang="en-US" altLang="ko-KR" sz="4000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smtClean="0">
                <a:solidFill>
                  <a:schemeClr val="bg1">
                    <a:lumMod val="50000"/>
                  </a:schemeClr>
                </a:solidFill>
              </a:rPr>
              <a:t>게임의 화려한 </a:t>
            </a:r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탄막 효과를 방해하지 않으면서</a:t>
            </a:r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학습이 필요없는 직관적인 </a:t>
            </a:r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UI </a:t>
            </a:r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디자인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8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 smtClean="0">
                <a:solidFill>
                  <a:srgbClr val="EEBAF5"/>
                </a:solidFill>
              </a:rPr>
              <a:t>그래픽</a:t>
            </a:r>
            <a:endParaRPr kumimoji="1" lang="en-US" altLang="ko-KR" sz="4800" b="1" dirty="0" smtClean="0">
              <a:solidFill>
                <a:srgbClr val="EEBAF5"/>
              </a:solidFill>
            </a:endParaRPr>
          </a:p>
          <a:p>
            <a:pPr lvl="0" algn="ctr"/>
            <a:r>
              <a:rPr kumimoji="1" lang="ko-KR" altLang="en-US" sz="7200" b="1" dirty="0" smtClean="0">
                <a:solidFill>
                  <a:prstClr val="white"/>
                </a:solidFill>
              </a:rPr>
              <a:t>조소연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6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  <a:endParaRPr kumimoji="1"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0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0" y="2075693"/>
            <a:ext cx="12192000" cy="563163"/>
            <a:chOff x="0" y="1369837"/>
            <a:chExt cx="12192000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1651419"/>
              <a:ext cx="12192000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  <a:latin typeface="+mj-ea"/>
                  <a:ea typeface="+mj-ea"/>
                </a:rPr>
                <a:t>2016</a:t>
              </a:r>
              <a:endParaRPr kumimoji="1" lang="en-US" altLang="ko-KR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  <a:latin typeface="+mj-ea"/>
                  <a:ea typeface="+mj-ea"/>
                </a:rPr>
                <a:t>2017</a:t>
              </a:r>
              <a:endParaRPr kumimoji="1" lang="en-US" altLang="ko-KR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1369838"/>
              <a:ext cx="831382" cy="56316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1369838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  <a:latin typeface="+mj-ea"/>
                  <a:ea typeface="+mj-ea"/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0" y="1651419"/>
              <a:ext cx="495395" cy="0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 일정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3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서버</a:t>
            </a:r>
            <a:endParaRPr lang="ko-KR" altLang="en-US" sz="1200" b="1" dirty="0"/>
          </a:p>
        </p:txBody>
      </p:sp>
      <p:sp>
        <p:nvSpPr>
          <p:cNvPr id="35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-335987" y="2769069"/>
            <a:ext cx="281657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OpenGL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</a:t>
            </a:r>
            <a:r>
              <a:rPr kumimoji="1" lang="ko-KR" altLang="en-US" dirty="0" smtClean="0">
                <a:solidFill>
                  <a:schemeClr val="bg1"/>
                </a:solidFill>
              </a:rPr>
              <a:t>제작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396032" y="3449083"/>
            <a:ext cx="156080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Node JS</a:t>
            </a: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서버 </a:t>
            </a:r>
            <a:r>
              <a:rPr kumimoji="1" lang="ko-KR" altLang="en-US" dirty="0" smtClean="0">
                <a:solidFill>
                  <a:schemeClr val="bg1"/>
                </a:solidFill>
              </a:rPr>
              <a:t>제작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634403" y="4138005"/>
            <a:ext cx="147624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클라이언트 동기화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809172" y="4822473"/>
            <a:ext cx="12513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충돌 처리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687553" y="5506941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44" name="모서리가 둥근 직사각형 42"/>
          <p:cNvSpPr/>
          <p:nvPr/>
        </p:nvSpPr>
        <p:spPr>
          <a:xfrm>
            <a:off x="9403469" y="6191410"/>
            <a:ext cx="230762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리팩토링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264460" y="4822472"/>
            <a:ext cx="1998260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탄막 알고리즘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7" name="TextBox 3"/>
          <p:cNvSpPr txBox="1"/>
          <p:nvPr/>
        </p:nvSpPr>
        <p:spPr>
          <a:xfrm>
            <a:off x="8405842" y="702945"/>
            <a:ext cx="22621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rgbClr val="FFC000"/>
                </a:solidFill>
              </a:rPr>
              <a:t>서버</a:t>
            </a:r>
            <a:endParaRPr kumimoji="1" lang="en-US" altLang="ko-KR" sz="36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rgbClr val="59606B"/>
                </a:solidFill>
              </a:rPr>
              <a:t>김홍일</a:t>
            </a:r>
            <a:endParaRPr kumimoji="1" lang="en-US" altLang="ko-KR" sz="5400" b="1" dirty="0">
              <a:solidFill>
                <a:srgbClr val="59606B"/>
              </a:solidFill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28" y="4590908"/>
            <a:ext cx="2314864" cy="1589454"/>
          </a:xfrm>
          <a:prstGeom prst="rect">
            <a:avLst/>
          </a:prstGeom>
          <a:ln>
            <a:solidFill>
              <a:srgbClr val="00B0F0"/>
            </a:solidFill>
          </a:ln>
        </p:spPr>
      </p:pic>
      <p:cxnSp>
        <p:nvCxnSpPr>
          <p:cNvPr id="51" name="직선 화살표 연결선 50"/>
          <p:cNvCxnSpPr>
            <a:endCxn id="48" idx="0"/>
          </p:cNvCxnSpPr>
          <p:nvPr/>
        </p:nvCxnSpPr>
        <p:spPr>
          <a:xfrm>
            <a:off x="1521460" y="3332232"/>
            <a:ext cx="0" cy="1258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503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918834"/>
            <a:ext cx="12192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466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프로젝트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477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게임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377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기술적 요소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1665" y="3886200"/>
            <a:ext cx="204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개발목표 및 내용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8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7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4720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5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4720" y="4255770"/>
            <a:ext cx="1802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중점 연구분야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타 게임과의 비교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4775" y="4255770"/>
            <a:ext cx="1828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목표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소개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기본 조작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월드 설정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컨셉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9865" y="1405255"/>
            <a:ext cx="4893945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4800" b="1" dirty="0" err="1">
                <a:latin typeface="+mn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L</a:t>
            </a:r>
            <a:r>
              <a:rPr lang="en-US" altLang="ko-KR" sz="4800" b="1" dirty="0" err="1">
                <a:latin typeface="+mn-ea"/>
              </a:rPr>
              <a:t>ocker</a:t>
            </a:r>
            <a:endParaRPr lang="ko-KR" altLang="en-US" sz="4800" dirty="0">
              <a:latin typeface="+mn-ea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6971665" y="4255770"/>
            <a:ext cx="1820545" cy="95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 환경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4"/>
          <p:cNvSpPr txBox="1"/>
          <p:nvPr/>
        </p:nvSpPr>
        <p:spPr>
          <a:xfrm>
            <a:off x="620178" y="4253230"/>
            <a:ext cx="15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F56E4B"/>
                </a:solidFill>
              </a:rPr>
              <a:t>B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oss</a:t>
            </a:r>
            <a:r>
              <a:rPr lang="en-US" altLang="ko-KR" b="1" dirty="0" err="1" smtClean="0">
                <a:solidFill>
                  <a:srgbClr val="0070C0"/>
                </a:solidFill>
              </a:rPr>
              <a:t>L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ocker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6685" y="5640705"/>
            <a:ext cx="3094990" cy="101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팀 구성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기획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&amp;</a:t>
            </a:r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 서버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김홍일</a:t>
            </a:r>
            <a:endParaRPr lang="en-US" altLang="ko-KR" sz="1200" b="1" spc="140" dirty="0">
              <a:solidFill>
                <a:schemeClr val="accent1"/>
              </a:solidFill>
              <a:latin typeface="+mj-ea"/>
            </a:endParaRPr>
          </a:p>
          <a:p>
            <a:r>
              <a:rPr lang="ko-KR" altLang="en-US" sz="1200" b="1" spc="140" dirty="0">
                <a:solidFill>
                  <a:schemeClr val="accent1"/>
                </a:solidFill>
                <a:latin typeface="+mj-ea"/>
              </a:rPr>
              <a:t>클라이언트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양태윤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모델링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&amp;</a:t>
            </a:r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UI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조소연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9882930-BFC0-4DAF-854C-CA9A55A4DE7D}"/>
              </a:ext>
            </a:extLst>
          </p:cNvPr>
          <p:cNvSpPr txBox="1"/>
          <p:nvPr/>
        </p:nvSpPr>
        <p:spPr>
          <a:xfrm>
            <a:off x="9020810" y="313372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FE0347B-6C4D-4E97-BF2E-76FDFF1C8635}"/>
              </a:ext>
            </a:extLst>
          </p:cNvPr>
          <p:cNvSpPr txBox="1"/>
          <p:nvPr/>
        </p:nvSpPr>
        <p:spPr>
          <a:xfrm>
            <a:off x="9033510" y="388366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개발 일정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xmlns="" id="{E56ED49B-24D1-495B-8D57-F91216155341}"/>
              </a:ext>
            </a:extLst>
          </p:cNvPr>
          <p:cNvSpPr txBox="1"/>
          <p:nvPr/>
        </p:nvSpPr>
        <p:spPr>
          <a:xfrm>
            <a:off x="9033509" y="4253230"/>
            <a:ext cx="18205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278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화살표 연결선 43"/>
          <p:cNvCxnSpPr/>
          <p:nvPr/>
        </p:nvCxnSpPr>
        <p:spPr>
          <a:xfrm>
            <a:off x="1521460" y="3332232"/>
            <a:ext cx="0" cy="1258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0" y="2075693"/>
            <a:ext cx="12192000" cy="563163"/>
            <a:chOff x="0" y="1369837"/>
            <a:chExt cx="12192000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1651419"/>
              <a:ext cx="12192000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  <a:latin typeface="+mj-ea"/>
                  <a:ea typeface="+mj-ea"/>
                </a:rPr>
                <a:t>2016</a:t>
              </a:r>
              <a:endParaRPr kumimoji="1" lang="en-US" altLang="ko-KR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  <a:latin typeface="+mj-ea"/>
                  <a:ea typeface="+mj-ea"/>
                </a:rPr>
                <a:t>2017</a:t>
              </a:r>
              <a:endParaRPr kumimoji="1" lang="en-US" altLang="ko-KR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1369838"/>
              <a:ext cx="831382" cy="56316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1369838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  <a:latin typeface="+mj-ea"/>
                  <a:ea typeface="+mj-ea"/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0" y="1651419"/>
              <a:ext cx="495395" cy="0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 일정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3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클라이언트</a:t>
            </a:r>
            <a:endParaRPr lang="ko-KR" altLang="en-US" sz="1200" b="1" dirty="0"/>
          </a:p>
        </p:txBody>
      </p:sp>
      <p:sp>
        <p:nvSpPr>
          <p:cNvPr id="35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-335987" y="2769069"/>
            <a:ext cx="281657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DirectX 11 </a:t>
            </a:r>
            <a:r>
              <a:rPr kumimoji="1" lang="ko-KR" altLang="en-US" dirty="0" smtClean="0">
                <a:solidFill>
                  <a:schemeClr val="bg1"/>
                </a:solidFill>
              </a:rPr>
              <a:t>프레임워크 </a:t>
            </a:r>
            <a:endParaRPr kumimoji="1"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제작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-285007" y="3514676"/>
            <a:ext cx="39194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통합 프레임워크 설계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제작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015003" y="4175223"/>
            <a:ext cx="15015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영웅 캐릭터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007000" y="4946042"/>
            <a:ext cx="1509596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보스 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86276" y="4175223"/>
            <a:ext cx="98413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스킬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679682" y="4946042"/>
            <a:ext cx="98413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AI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286623" y="4175223"/>
            <a:ext cx="15015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대기방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265522" y="5716861"/>
            <a:ext cx="98413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룬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419335" y="5716861"/>
            <a:ext cx="98413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이펙트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42"/>
          <p:cNvSpPr/>
          <p:nvPr/>
        </p:nvSpPr>
        <p:spPr>
          <a:xfrm>
            <a:off x="9424734" y="6167247"/>
            <a:ext cx="230762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리팩토링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TextBox 3"/>
          <p:cNvSpPr txBox="1"/>
          <p:nvPr/>
        </p:nvSpPr>
        <p:spPr>
          <a:xfrm>
            <a:off x="8290426" y="702945"/>
            <a:ext cx="24929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rgbClr val="FFC000"/>
                </a:solidFill>
              </a:rPr>
              <a:t>클라이언트</a:t>
            </a:r>
            <a:endParaRPr kumimoji="1" lang="en-US" altLang="ko-KR" sz="36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rgbClr val="59606B"/>
                </a:solidFill>
              </a:rPr>
              <a:t>양태윤</a:t>
            </a:r>
            <a:endParaRPr kumimoji="1" lang="en-US" altLang="ko-KR" sz="5400" b="1" dirty="0">
              <a:solidFill>
                <a:srgbClr val="59606B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70" y="4590908"/>
            <a:ext cx="2372979" cy="1645353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414370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0" y="2075693"/>
            <a:ext cx="12192000" cy="563163"/>
            <a:chOff x="0" y="1369837"/>
            <a:chExt cx="12192000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1651419"/>
              <a:ext cx="12192000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  <a:latin typeface="+mj-ea"/>
                  <a:ea typeface="+mj-ea"/>
                </a:rPr>
                <a:t>2016</a:t>
              </a:r>
              <a:endParaRPr kumimoji="1" lang="en-US" altLang="ko-KR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  <a:latin typeface="+mj-ea"/>
                  <a:ea typeface="+mj-ea"/>
                </a:rPr>
                <a:t>2017</a:t>
              </a:r>
              <a:endParaRPr kumimoji="1" lang="en-US" altLang="ko-KR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1369838"/>
              <a:ext cx="831382" cy="56316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1369838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  <a:latin typeface="+mj-ea"/>
                  <a:ea typeface="+mj-ea"/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0" y="1651419"/>
              <a:ext cx="495395" cy="0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 일정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3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그래픽</a:t>
            </a:r>
            <a:endParaRPr lang="ko-KR" altLang="en-US" sz="1200" b="1" dirty="0"/>
          </a:p>
        </p:txBody>
      </p:sp>
      <p:sp>
        <p:nvSpPr>
          <p:cNvPr id="35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3"/>
          <p:cNvSpPr txBox="1"/>
          <p:nvPr/>
        </p:nvSpPr>
        <p:spPr>
          <a:xfrm>
            <a:off x="8405842" y="702945"/>
            <a:ext cx="22621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rgbClr val="FFC000"/>
                </a:solidFill>
              </a:rPr>
              <a:t>그래픽</a:t>
            </a:r>
            <a:endParaRPr kumimoji="1" lang="en-US" altLang="ko-KR" sz="36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rgbClr val="59606B"/>
                </a:solidFill>
              </a:rPr>
              <a:t>조소연</a:t>
            </a:r>
            <a:endParaRPr kumimoji="1" lang="en-US" altLang="ko-KR" sz="5400" b="1" dirty="0">
              <a:solidFill>
                <a:srgbClr val="5960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009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다이어그램 7"/>
          <p:cNvGrpSpPr/>
          <p:nvPr/>
        </p:nvGrpSpPr>
        <p:grpSpPr>
          <a:xfrm>
            <a:off x="2577953" y="1931951"/>
            <a:ext cx="7887335" cy="4352290"/>
            <a:chOff x="2152650" y="1825625"/>
            <a:chExt cx="7887335" cy="4352290"/>
          </a:xfrm>
        </p:grpSpPr>
        <p:sp>
          <p:nvSpPr>
            <p:cNvPr id="3" name="다이어그램 1"/>
            <p:cNvSpPr txBox="1">
              <a:spLocks/>
            </p:cNvSpPr>
            <p:nvPr/>
          </p:nvSpPr>
          <p:spPr>
            <a:xfrm>
              <a:off x="2153285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" name="다이어그램 1"/>
            <p:cNvSpPr txBox="1">
              <a:spLocks/>
            </p:cNvSpPr>
            <p:nvPr/>
          </p:nvSpPr>
          <p:spPr>
            <a:xfrm>
              <a:off x="4071620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3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다이어그램 1"/>
            <p:cNvSpPr txBox="1">
              <a:spLocks/>
            </p:cNvSpPr>
            <p:nvPr/>
          </p:nvSpPr>
          <p:spPr>
            <a:xfrm>
              <a:off x="5989955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4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다이어그램 1"/>
            <p:cNvSpPr>
              <a:spLocks/>
            </p:cNvSpPr>
            <p:nvPr/>
          </p:nvSpPr>
          <p:spPr>
            <a:xfrm>
              <a:off x="7908290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5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3200" b="0" cap="none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7" name="제목 3"/>
          <p:cNvSpPr txBox="1">
            <a:spLocks/>
          </p:cNvSpPr>
          <p:nvPr/>
        </p:nvSpPr>
        <p:spPr>
          <a:xfrm>
            <a:off x="4345793" y="1838576"/>
            <a:ext cx="4351655" cy="1214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b="1" dirty="0" smtClean="0">
                <a:solidFill>
                  <a:schemeClr val="accent2"/>
                </a:solidFill>
                <a:latin typeface="+mj-ea"/>
              </a:rPr>
              <a:t>감사합니다</a:t>
            </a:r>
            <a:r>
              <a:rPr lang="en-US" altLang="ko-KR" sz="4800" b="1" dirty="0" smtClean="0">
                <a:solidFill>
                  <a:schemeClr val="accent2"/>
                </a:solidFill>
                <a:latin typeface="+mj-ea"/>
              </a:rPr>
              <a:t>.</a:t>
            </a:r>
            <a:endParaRPr lang="ko-KR" altLang="en-US" sz="48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24429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1673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프로젝트 개요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16225" y="1655445"/>
            <a:ext cx="716196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 err="1" smtClean="0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sz="4800" b="1" dirty="0" err="1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en-US" altLang="ko-KR" sz="48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38400" y="2373144"/>
            <a:ext cx="716196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장르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레이드 </a:t>
            </a:r>
            <a:r>
              <a:rPr lang="ko-KR" altLang="en-US" sz="2400" b="1" dirty="0">
                <a:solidFill>
                  <a:srgbClr val="59606B"/>
                </a:solidFill>
                <a:latin typeface="+mj-ea"/>
              </a:rPr>
              <a:t>형식의 액션 슈팅 게임</a:t>
            </a:r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특징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빠른 진행</a:t>
            </a:r>
            <a:r>
              <a:rPr lang="en-US" altLang="ko-KR" sz="2400" b="1" dirty="0" smtClean="0">
                <a:solidFill>
                  <a:srgbClr val="59606B"/>
                </a:solidFill>
                <a:latin typeface="+mj-ea"/>
              </a:rPr>
              <a:t>,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 화려한 탄막</a:t>
            </a:r>
            <a:endParaRPr lang="en-US" altLang="ko-KR" sz="2400" b="1" dirty="0" smtClean="0">
              <a:solidFill>
                <a:srgbClr val="59606B"/>
              </a:solidFill>
              <a:latin typeface="+mj-ea"/>
            </a:endParaRPr>
          </a:p>
          <a:p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조작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마우스 </a:t>
            </a:r>
            <a:r>
              <a:rPr lang="en-US" altLang="ko-KR" sz="2400" b="1" dirty="0" smtClean="0">
                <a:solidFill>
                  <a:srgbClr val="59606B"/>
                </a:solidFill>
                <a:latin typeface="+mj-ea"/>
              </a:rPr>
              <a:t>&amp;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 키보드</a:t>
            </a:r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시점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en-US" altLang="ko-KR" sz="2400" b="1" dirty="0" smtClean="0">
                <a:solidFill>
                  <a:srgbClr val="59606B"/>
                </a:solidFill>
                <a:latin typeface="+mj-ea"/>
              </a:rPr>
              <a:t>3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인칭 쿼터뷰</a:t>
            </a:r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2454442" y="5466912"/>
            <a:ext cx="8054397" cy="4571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게임 목표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312688" y="3264790"/>
            <a:ext cx="5563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u="sng" dirty="0" smtClean="0">
                <a:solidFill>
                  <a:srgbClr val="F56E4B"/>
                </a:solidFill>
                <a:latin typeface="+mj-ea"/>
              </a:rPr>
              <a:t>B</a:t>
            </a:r>
            <a:r>
              <a:rPr lang="en-US" altLang="ko-KR" b="1" u="sng" dirty="0" smtClean="0">
                <a:solidFill>
                  <a:srgbClr val="59606B"/>
                </a:solidFill>
                <a:latin typeface="+mj-ea"/>
              </a:rPr>
              <a:t>oss</a:t>
            </a:r>
            <a:r>
              <a:rPr lang="ko-KR" altLang="en-US" sz="1400" b="1" dirty="0" smtClean="0">
                <a:solidFill>
                  <a:srgbClr val="59606B"/>
                </a:solidFill>
                <a:latin typeface="+mj-ea"/>
              </a:rPr>
              <a:t>가 튀어나오는 신비한 </a:t>
            </a:r>
            <a:r>
              <a:rPr lang="en-US" altLang="ko-KR" b="1" u="sng" dirty="0" smtClean="0">
                <a:solidFill>
                  <a:schemeClr val="accent1"/>
                </a:solidFill>
                <a:latin typeface="+mj-ea"/>
              </a:rPr>
              <a:t>L</a:t>
            </a:r>
            <a:r>
              <a:rPr lang="en-US" altLang="ko-KR" b="1" u="sng" dirty="0" smtClean="0">
                <a:solidFill>
                  <a:srgbClr val="59606B"/>
                </a:solidFill>
                <a:latin typeface="+mj-ea"/>
              </a:rPr>
              <a:t>ocke</a:t>
            </a:r>
            <a:r>
              <a:rPr lang="en-US" altLang="ko-KR" b="1" u="sng" dirty="0" smtClean="0">
                <a:solidFill>
                  <a:srgbClr val="59606B"/>
                </a:solidFill>
                <a:latin typeface="+mj-ea"/>
              </a:rPr>
              <a:t>r</a:t>
            </a:r>
            <a:endParaRPr lang="ko-KR" altLang="en-US" b="1" u="sng" dirty="0">
              <a:solidFill>
                <a:srgbClr val="59606B"/>
              </a:solidFill>
              <a:latin typeface="+mj-ea"/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157131" y="2025461"/>
            <a:ext cx="55748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b="1" dirty="0" err="1" smtClean="0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8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sz="8000" b="1" dirty="0" err="1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8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696946" y="4903117"/>
            <a:ext cx="7971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영웅이 되어 </a:t>
            </a:r>
            <a:r>
              <a:rPr lang="en-US" altLang="ko-KR" sz="2800" b="1" dirty="0" smtClean="0">
                <a:solidFill>
                  <a:srgbClr val="F56E4B"/>
                </a:solidFill>
                <a:latin typeface="+mj-ea"/>
              </a:rPr>
              <a:t>B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다시 </a:t>
            </a:r>
            <a:r>
              <a:rPr lang="en-US" altLang="ko-KR" sz="2800" b="1" dirty="0" smtClean="0">
                <a:solidFill>
                  <a:srgbClr val="0070C0"/>
                </a:solidFill>
                <a:latin typeface="+mj-ea"/>
              </a:rPr>
              <a:t>L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로 </a:t>
            </a:r>
            <a:r>
              <a:rPr lang="ko-KR" altLang="en-US" sz="3600" b="1" dirty="0" smtClean="0">
                <a:latin typeface="+mj-ea"/>
              </a:rPr>
              <a:t>봉인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하자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!</a:t>
            </a:r>
            <a:endParaRPr lang="ko-KR" altLang="en-US" sz="28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8766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게임소개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수행의 시작/종료 3"/>
          <p:cNvSpPr/>
          <p:nvPr/>
        </p:nvSpPr>
        <p:spPr>
          <a:xfrm>
            <a:off x="2170430" y="1784985"/>
            <a:ext cx="1440180" cy="360045"/>
          </a:xfrm>
          <a:prstGeom prst="flowChartTerminator">
            <a:avLst/>
          </a:prstGeom>
          <a:solidFill>
            <a:srgbClr val="B1D245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Start</a:t>
            </a:r>
            <a:endParaRPr kumimoji="1" lang="ko-KR" altLang="en-US" sz="2000" dirty="0"/>
          </a:p>
        </p:txBody>
      </p:sp>
      <p:sp>
        <p:nvSpPr>
          <p:cNvPr id="5" name="판단 4"/>
          <p:cNvSpPr/>
          <p:nvPr/>
        </p:nvSpPr>
        <p:spPr>
          <a:xfrm>
            <a:off x="2170430" y="2442845"/>
            <a:ext cx="1440180" cy="360045"/>
          </a:xfrm>
          <a:prstGeom prst="flowChartDecision">
            <a:avLst/>
          </a:prstGeom>
          <a:solidFill>
            <a:srgbClr val="F56E4B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Player == 3</a:t>
            </a:r>
            <a:endParaRPr kumimoji="1" lang="ko-KR" altLang="en-US" sz="900" dirty="0"/>
          </a:p>
        </p:txBody>
      </p:sp>
      <p:sp>
        <p:nvSpPr>
          <p:cNvPr id="8" name="처리 7"/>
          <p:cNvSpPr/>
          <p:nvPr/>
        </p:nvSpPr>
        <p:spPr>
          <a:xfrm>
            <a:off x="2170430" y="3101340"/>
            <a:ext cx="1440180" cy="179705"/>
          </a:xfrm>
          <a:prstGeom prst="flowChartProcess">
            <a:avLst/>
          </a:prstGeom>
          <a:solidFill>
            <a:srgbClr val="EFC252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영웅 선택</a:t>
            </a:r>
          </a:p>
        </p:txBody>
      </p:sp>
      <p:sp>
        <p:nvSpPr>
          <p:cNvPr id="14" name="수행의 시작/종료 13"/>
          <p:cNvSpPr/>
          <p:nvPr/>
        </p:nvSpPr>
        <p:spPr>
          <a:xfrm>
            <a:off x="2170430" y="5713095"/>
            <a:ext cx="1440180" cy="360045"/>
          </a:xfrm>
          <a:prstGeom prst="flowChartTerminator">
            <a:avLst/>
          </a:prstGeom>
          <a:solidFill>
            <a:srgbClr val="B1D245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End</a:t>
            </a:r>
            <a:endParaRPr kumimoji="1" lang="ko-KR" altLang="en-US" dirty="0"/>
          </a:p>
        </p:txBody>
      </p:sp>
      <p:sp>
        <p:nvSpPr>
          <p:cNvPr id="9" name="준비 8"/>
          <p:cNvSpPr/>
          <p:nvPr/>
        </p:nvSpPr>
        <p:spPr>
          <a:xfrm>
            <a:off x="2170430" y="3578860"/>
            <a:ext cx="1440180" cy="360045"/>
          </a:xfrm>
          <a:prstGeom prst="flowChartPreparation">
            <a:avLst/>
          </a:prstGeom>
          <a:solidFill>
            <a:schemeClr val="accent5">
              <a:lumMod val="75000"/>
            </a:schemeClr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while(</a:t>
            </a:r>
            <a:r>
              <a:rPr kumimoji="1" lang="ko-KR" altLang="en-US" sz="900" dirty="0"/>
              <a:t>보스</a:t>
            </a:r>
            <a:r>
              <a:rPr kumimoji="1" lang="en-US" altLang="ko-KR" sz="900" dirty="0"/>
              <a:t>)</a:t>
            </a:r>
            <a:endParaRPr kumimoji="1" lang="ko-KR" altLang="en-US" sz="900" dirty="0"/>
          </a:p>
        </p:txBody>
      </p:sp>
      <p:sp>
        <p:nvSpPr>
          <p:cNvPr id="16" name="판단 15"/>
          <p:cNvSpPr/>
          <p:nvPr/>
        </p:nvSpPr>
        <p:spPr>
          <a:xfrm>
            <a:off x="2170430" y="4714875"/>
            <a:ext cx="1440180" cy="360045"/>
          </a:xfrm>
          <a:prstGeom prst="flowChartDecision">
            <a:avLst/>
          </a:prstGeom>
          <a:solidFill>
            <a:srgbClr val="F56E4B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승리</a:t>
            </a:r>
            <a:r>
              <a:rPr kumimoji="1" lang="en-US" altLang="ko-KR" sz="900" dirty="0"/>
              <a:t>?</a:t>
            </a:r>
            <a:endParaRPr kumimoji="1" lang="ko-KR" altLang="en-US" sz="900" dirty="0"/>
          </a:p>
        </p:txBody>
      </p:sp>
      <p:cxnSp>
        <p:nvCxnSpPr>
          <p:cNvPr id="15" name="직선 화살표 연결선 14"/>
          <p:cNvCxnSpPr>
            <a:stCxn id="4" idx="2"/>
            <a:endCxn id="5" idx="0"/>
          </p:cNvCxnSpPr>
          <p:nvPr/>
        </p:nvCxnSpPr>
        <p:spPr>
          <a:xfrm>
            <a:off x="2890520" y="2145030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2"/>
            <a:endCxn id="8" idx="0"/>
          </p:cNvCxnSpPr>
          <p:nvPr/>
        </p:nvCxnSpPr>
        <p:spPr>
          <a:xfrm>
            <a:off x="2890520" y="2802890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[E] 21"/>
          <p:cNvCxnSpPr/>
          <p:nvPr/>
        </p:nvCxnSpPr>
        <p:spPr>
          <a:xfrm rot="10800000">
            <a:off x="2890520" y="2270760"/>
            <a:ext cx="720090" cy="350520"/>
          </a:xfrm>
          <a:prstGeom prst="bentConnector3">
            <a:avLst>
              <a:gd name="adj1" fmla="val -3210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/>
          <p:cNvCxnSpPr>
            <a:stCxn id="9" idx="2"/>
            <a:endCxn id="16" idx="0"/>
          </p:cNvCxnSpPr>
          <p:nvPr/>
        </p:nvCxnSpPr>
        <p:spPr>
          <a:xfrm>
            <a:off x="2890520" y="3938905"/>
            <a:ext cx="0" cy="775970"/>
          </a:xfrm>
          <a:prstGeom prst="line">
            <a:avLst/>
          </a:prstGeom>
          <a:ln w="22225">
            <a:solidFill>
              <a:srgbClr val="596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처리 12"/>
          <p:cNvSpPr/>
          <p:nvPr/>
        </p:nvSpPr>
        <p:spPr>
          <a:xfrm>
            <a:off x="2170430" y="4181475"/>
            <a:ext cx="1440180" cy="339725"/>
          </a:xfrm>
          <a:prstGeom prst="flowChartProcess">
            <a:avLst/>
          </a:prstGeom>
          <a:solidFill>
            <a:srgbClr val="93C9C2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전투</a:t>
            </a:r>
          </a:p>
        </p:txBody>
      </p:sp>
      <p:cxnSp>
        <p:nvCxnSpPr>
          <p:cNvPr id="31" name="직선 화살표 연결선 30"/>
          <p:cNvCxnSpPr>
            <a:stCxn id="8" idx="2"/>
            <a:endCxn id="9" idx="0"/>
          </p:cNvCxnSpPr>
          <p:nvPr/>
        </p:nvCxnSpPr>
        <p:spPr>
          <a:xfrm>
            <a:off x="2890520" y="3281045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[E] 32"/>
          <p:cNvCxnSpPr>
            <a:stCxn id="16" idx="2"/>
            <a:endCxn id="9" idx="3"/>
          </p:cNvCxnSpPr>
          <p:nvPr/>
        </p:nvCxnSpPr>
        <p:spPr>
          <a:xfrm rot="5400000" flipH="1" flipV="1">
            <a:off x="2592705" y="4057015"/>
            <a:ext cx="1315720" cy="720090"/>
          </a:xfrm>
          <a:prstGeom prst="bentConnector4">
            <a:avLst>
              <a:gd name="adj1" fmla="val -17371"/>
              <a:gd name="adj2" fmla="val 13175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/>
          <p:cNvCxnSpPr>
            <a:stCxn id="16" idx="3"/>
            <a:endCxn id="4" idx="3"/>
          </p:cNvCxnSpPr>
          <p:nvPr/>
        </p:nvCxnSpPr>
        <p:spPr>
          <a:xfrm flipV="1">
            <a:off x="3610610" y="1965325"/>
            <a:ext cx="12700" cy="2929890"/>
          </a:xfrm>
          <a:prstGeom prst="bentConnector3">
            <a:avLst>
              <a:gd name="adj1" fmla="val 6672724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[E] 39"/>
          <p:cNvCxnSpPr>
            <a:stCxn id="9" idx="1"/>
            <a:endCxn id="14" idx="1"/>
          </p:cNvCxnSpPr>
          <p:nvPr/>
        </p:nvCxnSpPr>
        <p:spPr>
          <a:xfrm rot="10800000" flipV="1">
            <a:off x="2170430" y="3759200"/>
            <a:ext cx="12700" cy="2133600"/>
          </a:xfrm>
          <a:prstGeom prst="bentConnector3">
            <a:avLst>
              <a:gd name="adj1" fmla="val 180000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텍스트 상자 45"/>
          <p:cNvSpPr txBox="1"/>
          <p:nvPr/>
        </p:nvSpPr>
        <p:spPr>
          <a:xfrm>
            <a:off x="3160395" y="5278120"/>
            <a:ext cx="44323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>
                <a:solidFill>
                  <a:srgbClr val="59606B"/>
                </a:solidFill>
              </a:rPr>
              <a:t>승리</a:t>
            </a:r>
          </a:p>
        </p:txBody>
      </p:sp>
      <p:sp>
        <p:nvSpPr>
          <p:cNvPr id="47" name="텍스트 상자 46"/>
          <p:cNvSpPr txBox="1"/>
          <p:nvPr/>
        </p:nvSpPr>
        <p:spPr>
          <a:xfrm>
            <a:off x="4417695" y="3307080"/>
            <a:ext cx="44323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>
                <a:solidFill>
                  <a:srgbClr val="59606B"/>
                </a:solidFill>
              </a:rPr>
              <a:t>패배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110480" y="2143696"/>
            <a:ext cx="5557520" cy="2657475"/>
          </a:xfrm>
          <a:prstGeom prst="rect">
            <a:avLst/>
          </a:prstGeom>
          <a:noFill/>
          <a:ln w="25400">
            <a:solidFill>
              <a:srgbClr val="59606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59606B"/>
              </a:solidFill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85" y="2550731"/>
            <a:ext cx="578485" cy="578485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05" y="3289236"/>
            <a:ext cx="417830" cy="41783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75" y="4243641"/>
            <a:ext cx="450215" cy="53975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62"/>
          <a:stretch/>
        </p:blipFill>
        <p:spPr>
          <a:xfrm>
            <a:off x="7967980" y="4261421"/>
            <a:ext cx="365760" cy="53975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2"/>
          <a:stretch/>
        </p:blipFill>
        <p:spPr>
          <a:xfrm flipH="1">
            <a:off x="10078720" y="4156646"/>
            <a:ext cx="374650" cy="53975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130" y="2929191"/>
            <a:ext cx="417830" cy="41783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765" y="2989516"/>
            <a:ext cx="417830" cy="417830"/>
          </a:xfrm>
          <a:prstGeom prst="rect">
            <a:avLst/>
          </a:prstGeom>
        </p:spPr>
      </p:pic>
      <p:sp>
        <p:nvSpPr>
          <p:cNvPr id="66" name="삼각형 65"/>
          <p:cNvSpPr/>
          <p:nvPr/>
        </p:nvSpPr>
        <p:spPr>
          <a:xfrm flipV="1">
            <a:off x="5850255" y="4048696"/>
            <a:ext cx="186055" cy="1346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삼각형 67"/>
          <p:cNvSpPr/>
          <p:nvPr/>
        </p:nvSpPr>
        <p:spPr>
          <a:xfrm flipV="1">
            <a:off x="8058150" y="4048696"/>
            <a:ext cx="186055" cy="13462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삼각형 69"/>
          <p:cNvSpPr/>
          <p:nvPr/>
        </p:nvSpPr>
        <p:spPr>
          <a:xfrm flipV="1">
            <a:off x="10172700" y="3953446"/>
            <a:ext cx="186055" cy="13462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365" y="4364926"/>
            <a:ext cx="400685" cy="343535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6539230" y="4163631"/>
            <a:ext cx="334010" cy="179705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7152640" y="3854386"/>
            <a:ext cx="334010" cy="179705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7673975" y="3578161"/>
            <a:ext cx="334010" cy="179705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6218555" y="2211641"/>
            <a:ext cx="3341370" cy="210820"/>
          </a:xfrm>
          <a:prstGeom prst="rect">
            <a:avLst/>
          </a:prstGeom>
          <a:solidFill>
            <a:srgbClr val="F56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보스 체력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805" y="4199890"/>
            <a:ext cx="300355" cy="300355"/>
          </a:xfrm>
          <a:prstGeom prst="rect">
            <a:avLst/>
          </a:prstGeom>
        </p:spPr>
      </p:pic>
      <p:cxnSp>
        <p:nvCxnSpPr>
          <p:cNvPr id="91" name="꺾인 연결선[E] 90"/>
          <p:cNvCxnSpPr>
            <a:stCxn id="89" idx="3"/>
            <a:endCxn id="48" idx="2"/>
          </p:cNvCxnSpPr>
          <p:nvPr/>
        </p:nvCxnSpPr>
        <p:spPr>
          <a:xfrm>
            <a:off x="3566160" y="4350068"/>
            <a:ext cx="4323080" cy="451103"/>
          </a:xfrm>
          <a:prstGeom prst="bentConnector4">
            <a:avLst>
              <a:gd name="adj1" fmla="val 17861"/>
              <a:gd name="adj2" fmla="val 150676"/>
            </a:avLst>
          </a:prstGeom>
          <a:ln w="19050">
            <a:solidFill>
              <a:srgbClr val="509D9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상자 43"/>
          <p:cNvSpPr txBox="1"/>
          <p:nvPr/>
        </p:nvSpPr>
        <p:spPr>
          <a:xfrm>
            <a:off x="2856230" y="2823845"/>
            <a:ext cx="88709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>
                <a:solidFill>
                  <a:srgbClr val="59606B"/>
                </a:solidFill>
              </a:rPr>
              <a:t>대기방 진입</a:t>
            </a:r>
            <a:endParaRPr kumimoji="1" lang="ko-KR" altLang="en-US" sz="1000" b="1" dirty="0">
              <a:solidFill>
                <a:srgbClr val="59606B"/>
              </a:solidFill>
            </a:endParaRPr>
          </a:p>
        </p:txBody>
      </p:sp>
      <p:sp>
        <p:nvSpPr>
          <p:cNvPr id="4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78056" y="5243572"/>
            <a:ext cx="641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2.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보스는 화려하고 </a:t>
            </a:r>
            <a:r>
              <a:rPr lang="ko-KR" altLang="en-US" b="1" u="sng" dirty="0" smtClean="0">
                <a:latin typeface="+mj-ea"/>
              </a:rPr>
              <a:t>다양한 탄막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플레이어를 공격한다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66005" y="130897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1.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보스를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공략하기 전까지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잡몹들을 잡아야 하는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지루한 과정을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생략하고 순수 </a:t>
            </a:r>
            <a:r>
              <a:rPr lang="ko-KR" altLang="en-US" b="1" u="sng" dirty="0">
                <a:latin typeface="+mj-ea"/>
              </a:rPr>
              <a:t>보스만을 </a:t>
            </a:r>
            <a:r>
              <a:rPr lang="ko-KR" altLang="en-US" b="1" u="sng" dirty="0" smtClean="0">
                <a:latin typeface="+mj-ea"/>
              </a:rPr>
              <a:t>공략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4778057" y="5869240"/>
            <a:ext cx="65601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3.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플레이어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개인의 컨트롤등 기량도 중요하지만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플레이어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명의 </a:t>
            </a:r>
            <a:r>
              <a:rPr lang="ko-KR" altLang="en-US" b="1" u="sng" dirty="0">
                <a:latin typeface="+mj-ea"/>
              </a:rPr>
              <a:t>팀워크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가 맞지 않으면 점점 힘든 구조로 되어있다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6694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 조작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09720" y="4104640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W</a:t>
            </a:r>
            <a:endParaRPr kumimoji="1"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109720" y="456120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609975" y="456374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</a:t>
            </a:r>
            <a:endParaRPr kumimoji="1"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610100" y="456120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D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302125" y="5042535"/>
            <a:ext cx="3529330" cy="3600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SPACE</a:t>
            </a:r>
            <a:endParaRPr kumimoji="1"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097145" y="4109720"/>
            <a:ext cx="36004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639695" y="4109720"/>
            <a:ext cx="720090" cy="3600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TAB</a:t>
            </a:r>
            <a:endParaRPr kumimoji="1"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272780" y="3795395"/>
            <a:ext cx="1201420" cy="1602105"/>
          </a:xfrm>
          <a:prstGeom prst="roundRect">
            <a:avLst>
              <a:gd name="adj" fmla="val 25064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456295" y="4003040"/>
            <a:ext cx="310515" cy="3009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8971280" y="4003040"/>
            <a:ext cx="310515" cy="3009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609975" y="4111625"/>
            <a:ext cx="360045" cy="3600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Q</a:t>
            </a:r>
            <a:endParaRPr kumimoji="1"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313305" y="6027420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기본적으로 </a:t>
            </a:r>
            <a:r>
              <a:rPr lang="en-US" altLang="ko-KR" sz="1400" b="1" u="sng" dirty="0">
                <a:solidFill>
                  <a:schemeClr val="accent2"/>
                </a:solidFill>
                <a:latin typeface="+mj-ea"/>
              </a:rPr>
              <a:t>WSAD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통해 이동한다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</a:p>
        </p:txBody>
      </p:sp>
      <p:cxnSp>
        <p:nvCxnSpPr>
          <p:cNvPr id="13" name="꺾인 연결선[E] 12"/>
          <p:cNvCxnSpPr>
            <a:stCxn id="26" idx="1"/>
            <a:endCxn id="34" idx="1"/>
          </p:cNvCxnSpPr>
          <p:nvPr/>
        </p:nvCxnSpPr>
        <p:spPr>
          <a:xfrm rot="10800000" flipV="1">
            <a:off x="2313305" y="4743450"/>
            <a:ext cx="1296035" cy="1437640"/>
          </a:xfrm>
          <a:prstGeom prst="bentConnector3">
            <a:avLst>
              <a:gd name="adj1" fmla="val 117635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359150" y="567626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방향을 정한 채 </a:t>
            </a:r>
            <a:r>
              <a:rPr lang="ko-KR" altLang="en-US" sz="1400" b="1" u="sng" dirty="0">
                <a:solidFill>
                  <a:schemeClr val="accent4"/>
                </a:solidFill>
                <a:latin typeface="+mj-ea"/>
              </a:rPr>
              <a:t>스페이스 바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누르면 무적 판정이 되며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구르는 동작을 취한다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5" name="꺾인 연결선[E] 14"/>
          <p:cNvCxnSpPr>
            <a:stCxn id="28" idx="2"/>
            <a:endCxn id="35" idx="1"/>
          </p:cNvCxnSpPr>
          <p:nvPr/>
        </p:nvCxnSpPr>
        <p:spPr>
          <a:xfrm rot="5400000">
            <a:off x="4498975" y="4262755"/>
            <a:ext cx="427990" cy="2707005"/>
          </a:xfrm>
          <a:prstGeom prst="bentConnector4">
            <a:avLst>
              <a:gd name="adj1" fmla="val 32013"/>
              <a:gd name="adj2" fmla="val 108444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948815" y="263334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6"/>
                </a:solidFill>
                <a:latin typeface="+mj-ea"/>
              </a:rPr>
              <a:t>TAB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영웅 특성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룬과 같은 정보를 열람할 수 있다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37" name="꺾인 연결선[E] 36"/>
          <p:cNvCxnSpPr>
            <a:stCxn id="30" idx="1"/>
            <a:endCxn id="36" idx="1"/>
          </p:cNvCxnSpPr>
          <p:nvPr/>
        </p:nvCxnSpPr>
        <p:spPr>
          <a:xfrm rot="10800000">
            <a:off x="1948815" y="2787650"/>
            <a:ext cx="690245" cy="1502410"/>
          </a:xfrm>
          <a:prstGeom prst="bentConnector3">
            <a:avLst>
              <a:gd name="adj1" fmla="val 114381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260600" y="298005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5"/>
                </a:solidFill>
                <a:latin typeface="+mj-ea"/>
              </a:rPr>
              <a:t>Q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영웅 고유의 스페셜 스킬을 사용한다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45585" y="3430270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1"/>
                </a:solidFill>
                <a:latin typeface="+mj-ea"/>
              </a:rPr>
              <a:t>R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총등의 무기를 재장전 할 수 있다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41" name="꺾인 연결선[E] 40"/>
          <p:cNvCxnSpPr>
            <a:stCxn id="32" idx="0"/>
            <a:endCxn id="38" idx="1"/>
          </p:cNvCxnSpPr>
          <p:nvPr/>
        </p:nvCxnSpPr>
        <p:spPr>
          <a:xfrm rot="16200000" flipV="1">
            <a:off x="2536190" y="2858135"/>
            <a:ext cx="977265" cy="1529080"/>
          </a:xfrm>
          <a:prstGeom prst="bentConnector4">
            <a:avLst>
              <a:gd name="adj1" fmla="val 42127"/>
              <a:gd name="adj2" fmla="val 110117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323205" y="1867535"/>
            <a:ext cx="286194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u="sng" dirty="0">
                <a:latin typeface="+mj-ea"/>
              </a:rPr>
              <a:t>왼쪽 클릭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기본 공격을 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142355" y="2202180"/>
            <a:ext cx="3888740" cy="276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u="sng" dirty="0">
                <a:latin typeface="+mj-ea"/>
              </a:rPr>
              <a:t>오른쪽 클릭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영웅 고유의 스킬을 사용할 수 있다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73" name="직선 화살표 연결선 72"/>
          <p:cNvCxnSpPr>
            <a:stCxn id="5" idx="0"/>
          </p:cNvCxnSpPr>
          <p:nvPr/>
        </p:nvCxnSpPr>
        <p:spPr>
          <a:xfrm flipH="1" flipV="1">
            <a:off x="7831455" y="2479675"/>
            <a:ext cx="1042035" cy="1315720"/>
          </a:xfrm>
          <a:prstGeom prst="straightConnector1">
            <a:avLst/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 flipV="1">
            <a:off x="4328795" y="3732530"/>
            <a:ext cx="959485" cy="382270"/>
          </a:xfrm>
          <a:prstGeom prst="straightConnector1">
            <a:avLst/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5192395" y="1938655"/>
            <a:ext cx="179705" cy="1797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dirty="0"/>
              <a:t>L</a:t>
            </a:r>
            <a:endParaRPr kumimoji="1" lang="ko-KR" altLang="en-US" dirty="0"/>
          </a:p>
        </p:txBody>
      </p:sp>
      <p:sp>
        <p:nvSpPr>
          <p:cNvPr id="82" name="타원 81"/>
          <p:cNvSpPr/>
          <p:nvPr/>
        </p:nvSpPr>
        <p:spPr>
          <a:xfrm>
            <a:off x="6007100" y="2250440"/>
            <a:ext cx="179705" cy="1797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dirty="0"/>
              <a:t>R</a:t>
            </a:r>
            <a:endParaRPr kumimoji="1" lang="ko-KR" altLang="en-US" dirty="0"/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523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월드 설정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텍스트 상자 43"/>
          <p:cNvSpPr txBox="1"/>
          <p:nvPr/>
        </p:nvSpPr>
        <p:spPr>
          <a:xfrm>
            <a:off x="6894491" y="4550290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캐릭터 설정</a:t>
            </a:r>
          </a:p>
        </p:txBody>
      </p:sp>
      <p:sp>
        <p:nvSpPr>
          <p:cNvPr id="48" name="텍스트 상자 47"/>
          <p:cNvSpPr txBox="1"/>
          <p:nvPr/>
        </p:nvSpPr>
        <p:spPr>
          <a:xfrm>
            <a:off x="2696546" y="4566332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월드 설정</a:t>
            </a:r>
          </a:p>
        </p:txBody>
      </p:sp>
      <p:sp>
        <p:nvSpPr>
          <p:cNvPr id="49" name="텍스트 상자 48"/>
          <p:cNvSpPr txBox="1"/>
          <p:nvPr/>
        </p:nvSpPr>
        <p:spPr>
          <a:xfrm>
            <a:off x="1856105" y="4895780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2</a:t>
            </a:r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5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0m </a:t>
            </a:r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x 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25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0m</a:t>
            </a:r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 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3</a:t>
            </a:r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개 </a:t>
            </a:r>
            <a:endParaRPr kumimoji="1" lang="en-US" altLang="ko-KR" sz="2800" b="1" dirty="0">
              <a:solidFill>
                <a:srgbClr val="59606B"/>
              </a:solidFill>
              <a:latin typeface="+mj-ea"/>
              <a:ea typeface="+mj-ea"/>
            </a:endParaRPr>
          </a:p>
          <a:p>
            <a:pPr algn="ctr"/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보스와 던전 </a:t>
            </a:r>
            <a:endParaRPr kumimoji="1" lang="ko-KR" altLang="en-US" sz="28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50" name="텍스트 상자 49"/>
          <p:cNvSpPr txBox="1"/>
          <p:nvPr/>
        </p:nvSpPr>
        <p:spPr>
          <a:xfrm>
            <a:off x="7197052" y="4550290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캐릭터 설정</a:t>
            </a:r>
          </a:p>
        </p:txBody>
      </p:sp>
      <p:sp>
        <p:nvSpPr>
          <p:cNvPr id="51" name="텍스트 상자 50"/>
          <p:cNvSpPr txBox="1"/>
          <p:nvPr/>
        </p:nvSpPr>
        <p:spPr>
          <a:xfrm>
            <a:off x="6597049" y="4895780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1.5m</a:t>
            </a:r>
            <a:r>
              <a:rPr kumimoji="1" lang="ko-KR" altLang="en-US" sz="2800" b="1" dirty="0">
                <a:solidFill>
                  <a:srgbClr val="59606B"/>
                </a:solidFill>
                <a:latin typeface="+mj-ea"/>
                <a:ea typeface="+mj-ea"/>
              </a:rPr>
              <a:t>의 키 설정</a:t>
            </a:r>
            <a:endParaRPr kumimoji="1" lang="en-US" altLang="ko-KR" sz="2800" b="1" dirty="0">
              <a:solidFill>
                <a:srgbClr val="59606B"/>
              </a:solidFill>
              <a:latin typeface="+mj-ea"/>
              <a:ea typeface="+mj-ea"/>
            </a:endParaRPr>
          </a:p>
          <a:p>
            <a:pPr algn="ctr"/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2m/s</a:t>
            </a:r>
            <a:r>
              <a:rPr kumimoji="1" lang="ko-KR" altLang="en-US" sz="2800" b="1" dirty="0">
                <a:solidFill>
                  <a:srgbClr val="59606B"/>
                </a:solidFill>
                <a:latin typeface="+mj-ea"/>
                <a:ea typeface="+mj-ea"/>
              </a:rPr>
              <a:t>의 이동속도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052" y="1899813"/>
            <a:ext cx="2774993" cy="27749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48" y="2247879"/>
            <a:ext cx="3454352" cy="242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91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그래픽 컨셉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81200"/>
            <a:ext cx="3520566" cy="1977918"/>
          </a:xfrm>
          <a:prstGeom prst="rect">
            <a:avLst/>
          </a:prstGeom>
        </p:spPr>
      </p:pic>
      <p:sp>
        <p:nvSpPr>
          <p:cNvPr id="19" name="텍스트 상자 18"/>
          <p:cNvSpPr txBox="1"/>
          <p:nvPr/>
        </p:nvSpPr>
        <p:spPr>
          <a:xfrm>
            <a:off x="3455585" y="5180641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smtClean="0">
                <a:solidFill>
                  <a:srgbClr val="59606B"/>
                </a:solidFill>
                <a:latin typeface="+mj-ea"/>
                <a:ea typeface="+mj-ea"/>
              </a:rPr>
              <a:t>로우폴리의 동화적인 그래픽 연출</a:t>
            </a:r>
            <a:endParaRPr kumimoji="1" lang="ko-KR" altLang="en-US" sz="28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42" y="1981200"/>
            <a:ext cx="3657600" cy="197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3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기술적 요소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타 게임과의 </a:t>
            </a:r>
            <a:r>
              <a:rPr lang="ko-KR" altLang="en-US" sz="1200" b="1" dirty="0" smtClean="0"/>
              <a:t>비교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973" y="1993967"/>
            <a:ext cx="2025650" cy="645676"/>
          </a:xfrm>
          <a:prstGeom prst="rect">
            <a:avLst/>
          </a:prstGeom>
        </p:spPr>
      </p:pic>
      <p:sp>
        <p:nvSpPr>
          <p:cNvPr id="15" name="도형 20"/>
          <p:cNvSpPr>
            <a:spLocks/>
          </p:cNvSpPr>
          <p:nvPr/>
        </p:nvSpPr>
        <p:spPr>
          <a:xfrm>
            <a:off x="5618717" y="3585267"/>
            <a:ext cx="826770" cy="640080"/>
          </a:xfrm>
          <a:prstGeom prst="roundRect">
            <a:avLst/>
          </a:prstGeom>
          <a:ln w="0">
            <a:noFill/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solidFill>
                  <a:srgbClr val="ED7D31"/>
                </a:solidFill>
                <a:latin typeface="맑은 고딕" charset="0"/>
                <a:ea typeface="맑은 고딕" charset="0"/>
              </a:rPr>
              <a:t>VS</a:t>
            </a:r>
            <a:endParaRPr lang="ko-KR" altLang="en-US" sz="2400" b="1" cap="none" dirty="0" smtClean="0">
              <a:solidFill>
                <a:srgbClr val="ED7D3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7502524" y="1993967"/>
            <a:ext cx="4135755" cy="44627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cap="none" dirty="0" smtClean="0">
                <a:solidFill>
                  <a:srgbClr val="ED7D31"/>
                </a:solidFill>
                <a:latin typeface="맑은 고딕" charset="0"/>
                <a:ea typeface="맑은 고딕" charset="0"/>
              </a:rPr>
              <a:t>B</a:t>
            </a:r>
            <a:r>
              <a:rPr lang="en-US" altLang="ko-KR" sz="32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oss</a:t>
            </a:r>
            <a:r>
              <a:rPr lang="en-US" altLang="ko-KR" sz="3200" b="1" cap="none" dirty="0" smtClean="0">
                <a:solidFill>
                  <a:srgbClr val="2E75B6"/>
                </a:solidFill>
                <a:latin typeface="맑은 고딕" charset="0"/>
                <a:ea typeface="맑은 고딕" charset="0"/>
              </a:rPr>
              <a:t>L</a:t>
            </a:r>
            <a:r>
              <a:rPr lang="en-US" altLang="ko-KR" sz="32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ocker</a:t>
            </a:r>
            <a:endParaRPr lang="ko-KR" altLang="en-US" sz="32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u="sng" dirty="0" smtClean="0">
                <a:latin typeface="맑은 고딕" charset="0"/>
                <a:ea typeface="맑은 고딕" charset="0"/>
              </a:rPr>
              <a:t>3D</a:t>
            </a:r>
            <a:endParaRPr lang="en-US" altLang="ko-KR" sz="1800" b="1" u="sng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u="sng" cap="none" dirty="0" smtClean="0">
                <a:latin typeface="맑은 고딕" charset="0"/>
                <a:ea typeface="맑은 고딕" charset="0"/>
              </a:rPr>
              <a:t>쿼터뷰</a:t>
            </a:r>
            <a:r>
              <a:rPr lang="ko-KR" altLang="en-US" sz="18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 카메라</a:t>
            </a:r>
            <a:endParaRPr lang="en-US" altLang="ko-KR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u="sng" cap="none" dirty="0" smtClean="0">
                <a:latin typeface="맑은 고딕" charset="0"/>
                <a:ea typeface="맑은 고딕" charset="0"/>
              </a:rPr>
              <a:t>3인</a:t>
            </a:r>
            <a:r>
              <a:rPr lang="en-US" altLang="ko-KR" sz="18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멀티플레이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u="sng" strike="sngStrike" cap="none" dirty="0" smtClean="0">
                <a:latin typeface="맑은 고딕" charset="0"/>
                <a:ea typeface="맑은 고딕" charset="0"/>
              </a:rPr>
              <a:t>룬</a:t>
            </a:r>
            <a:r>
              <a:rPr lang="ko-KR" altLang="en-US" sz="18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을 통한 스탯 성장</a:t>
            </a:r>
            <a:endParaRPr lang="ko-KR" altLang="en-US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논</a:t>
            </a:r>
            <a:r>
              <a:rPr lang="en-US" altLang="ko-KR" sz="18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-</a:t>
            </a:r>
            <a:r>
              <a:rPr lang="ko-KR" altLang="en-US" sz="18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타겟 시스템</a:t>
            </a:r>
            <a:endParaRPr lang="en-US" altLang="ko-KR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u="sng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곧바로 보스</a:t>
            </a:r>
            <a:r>
              <a:rPr lang="ko-KR" altLang="en-US" sz="18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 공략</a:t>
            </a:r>
            <a:endParaRPr lang="en-US" altLang="ko-KR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>
            <a:off x="2079465" y="1986822"/>
            <a:ext cx="4135755" cy="45243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strike="sngStrik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2</a:t>
            </a:r>
            <a:r>
              <a:rPr lang="en-US" altLang="ko-KR" b="1" strike="sngStrik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D</a:t>
            </a:r>
            <a:endParaRPr lang="ko-KR" altLang="en-US" sz="1800" b="1" strike="sngStrike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sngStrik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탑뷰</a:t>
            </a:r>
            <a:r>
              <a:rPr lang="ko-KR" altLang="en-US" b="1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 카메라</a:t>
            </a:r>
            <a:endParaRPr lang="en-US" altLang="ko-KR" b="1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strike="sngStrik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altLang="en-US" b="1" strike="sngStrik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인</a:t>
            </a:r>
            <a:r>
              <a:rPr lang="ko-KR" altLang="en-US" b="1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 멀티플레이</a:t>
            </a: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sngStrik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아이템</a:t>
            </a:r>
            <a:r>
              <a:rPr lang="ko-KR" altLang="en-US" b="1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을 통한 성장</a:t>
            </a:r>
            <a:endParaRPr lang="en-US" altLang="ko-KR" b="1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논</a:t>
            </a:r>
            <a:r>
              <a:rPr lang="en-US" altLang="ko-KR" b="1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-</a:t>
            </a:r>
            <a:r>
              <a:rPr lang="ko-KR" altLang="en-US" b="1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타겟 시스템</a:t>
            </a:r>
            <a:endParaRPr lang="en-US" altLang="ko-KR" b="1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sngStrik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잡몹 처리</a:t>
            </a:r>
            <a:r>
              <a:rPr lang="ko-KR" altLang="en-US" b="1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후 보스 공략</a:t>
            </a:r>
            <a:endParaRPr lang="en-US" altLang="ko-KR" b="1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714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</TotalTime>
  <Pages>38</Pages>
  <Words>1087</Words>
  <Characters>0</Characters>
  <Application>Microsoft Macintosh PowerPoint</Application>
  <DocSecurity>0</DocSecurity>
  <PresentationFormat>와이드스크린</PresentationFormat>
  <Lines>0</Lines>
  <Paragraphs>391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Calibri</vt:lpstr>
      <vt:lpstr>Calibri Light</vt:lpstr>
      <vt:lpstr>Arial</vt:lpstr>
      <vt:lpstr>Office 테마</vt:lpstr>
      <vt:lpstr>BossLocker</vt:lpstr>
      <vt:lpstr>PowerPoint 프레젠테이션</vt:lpstr>
      <vt:lpstr>프로젝트 개요</vt:lpstr>
      <vt:lpstr>게임소개</vt:lpstr>
      <vt:lpstr>게임소개</vt:lpstr>
      <vt:lpstr>게임소개</vt:lpstr>
      <vt:lpstr>게임소개</vt:lpstr>
      <vt:lpstr>게임소개</vt:lpstr>
      <vt:lpstr>기술적 요소</vt:lpstr>
      <vt:lpstr>기술적 요소</vt:lpstr>
      <vt:lpstr>개발목표 및 내용</vt:lpstr>
      <vt:lpstr>개발목표 및 내용</vt:lpstr>
      <vt:lpstr>개발목표 및 내용</vt:lpstr>
      <vt:lpstr>개발목표 및 내용</vt:lpstr>
      <vt:lpstr>개발목표 및 내용</vt:lpstr>
      <vt:lpstr>개발목표 및 내용</vt:lpstr>
      <vt:lpstr>개발목표 및 내용</vt:lpstr>
      <vt:lpstr>개발목표 및 내용</vt:lpstr>
      <vt:lpstr>개발 일정</vt:lpstr>
      <vt:lpstr>개발 일정</vt:lpstr>
      <vt:lpstr>개발 일정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김홍일</cp:lastModifiedBy>
  <cp:revision>56</cp:revision>
  <dcterms:modified xsi:type="dcterms:W3CDTF">2017-12-03T20:03:15Z</dcterms:modified>
</cp:coreProperties>
</file>