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5"/>
  </p:notesMasterIdLst>
  <p:sldIdLst>
    <p:sldId id="318" r:id="rId2"/>
    <p:sldId id="317" r:id="rId3"/>
    <p:sldId id="257" r:id="rId4"/>
    <p:sldId id="319" r:id="rId5"/>
    <p:sldId id="268" r:id="rId6"/>
    <p:sldId id="338" r:id="rId7"/>
    <p:sldId id="305" r:id="rId8"/>
    <p:sldId id="320" r:id="rId9"/>
    <p:sldId id="322" r:id="rId10"/>
    <p:sldId id="324" r:id="rId11"/>
    <p:sldId id="323" r:id="rId12"/>
    <p:sldId id="325" r:id="rId13"/>
    <p:sldId id="326" r:id="rId14"/>
    <p:sldId id="327" r:id="rId15"/>
    <p:sldId id="334" r:id="rId16"/>
    <p:sldId id="330" r:id="rId17"/>
    <p:sldId id="331" r:id="rId18"/>
    <p:sldId id="332" r:id="rId19"/>
    <p:sldId id="333" r:id="rId20"/>
    <p:sldId id="335" r:id="rId21"/>
    <p:sldId id="336" r:id="rId22"/>
    <p:sldId id="339" r:id="rId23"/>
    <p:sldId id="26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4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D93"/>
    <a:srgbClr val="59606B"/>
    <a:srgbClr val="F56E4B"/>
    <a:srgbClr val="EFC252"/>
    <a:srgbClr val="B1D245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7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4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51" Type="http://schemas.microsoft.com/office/2015/10/relationships/revisionInfo" Target="revisionInfo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8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48756" y="3465095"/>
            <a:ext cx="10150276" cy="317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기획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서버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509D93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김홍일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spc="360" dirty="0" smtClean="0">
                <a:solidFill>
                  <a:srgbClr val="0070C0"/>
                </a:solidFill>
                <a:latin typeface="+mj-ea"/>
              </a:rPr>
              <a:t>클라이언트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양태윤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>
                <a:solidFill>
                  <a:srgbClr val="59606B"/>
                </a:solidFill>
                <a:latin typeface="+mj-ea"/>
              </a:rPr>
              <a:t>엔터테이먼트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 smtClean="0">
                <a:solidFill>
                  <a:srgbClr val="59606B"/>
                </a:solidFill>
                <a:latin typeface="+mj-ea"/>
              </a:rPr>
              <a:t>2013184048</a:t>
            </a:r>
          </a:p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모델링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UI: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조소연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엔터테이먼트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2015184042</a:t>
            </a:r>
            <a:endParaRPr lang="ko-KR" altLang="en-US" sz="20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148756" y="4291965"/>
            <a:ext cx="328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Team </a:t>
            </a:r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Goddun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9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60" y="1947737"/>
            <a:ext cx="7554886" cy="4249623"/>
          </a:xfrm>
          <a:prstGeom prst="rect">
            <a:avLst/>
          </a:prstGeom>
          <a:effectLst>
            <a:softEdge rad="749300"/>
          </a:effec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타 게임과의 </a:t>
            </a:r>
            <a:r>
              <a:rPr lang="ko-KR" altLang="en-US" sz="1200" b="1" dirty="0" smtClean="0"/>
              <a:t>비교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73" y="1993967"/>
            <a:ext cx="2025650" cy="645676"/>
          </a:xfrm>
          <a:prstGeom prst="rect">
            <a:avLst/>
          </a:prstGeom>
        </p:spPr>
      </p:pic>
      <p:sp>
        <p:nvSpPr>
          <p:cNvPr id="15" name="도형 20"/>
          <p:cNvSpPr>
            <a:spLocks/>
          </p:cNvSpPr>
          <p:nvPr/>
        </p:nvSpPr>
        <p:spPr>
          <a:xfrm>
            <a:off x="5315241" y="3608899"/>
            <a:ext cx="975267" cy="64008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VS</a:t>
            </a:r>
            <a:endParaRPr lang="ko-KR" altLang="en-US" sz="4000" b="1" cap="none" dirty="0" smtClean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7502524" y="1993967"/>
            <a:ext cx="4135755" cy="4462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D7D3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oss</a:t>
            </a:r>
            <a:r>
              <a:rPr lang="en-US" altLang="ko-KR" sz="3200" b="1" cap="none" dirty="0" smtClean="0">
                <a:solidFill>
                  <a:srgbClr val="2E75B6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ocker</a:t>
            </a:r>
            <a:endParaRPr lang="ko-KR" altLang="en-US" sz="32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u="sng" dirty="0" smtClean="0">
                <a:latin typeface="맑은 고딕" charset="0"/>
                <a:ea typeface="맑은 고딕" charset="0"/>
              </a:rPr>
              <a:t>3D</a:t>
            </a:r>
            <a:endParaRPr lang="en-US" altLang="ko-KR" sz="1800" b="1" u="sng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쿼터뷰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u="sng" cap="none" dirty="0" smtClean="0">
                <a:latin typeface="맑은 고딕" charset="0"/>
                <a:ea typeface="맑은 고딕" charset="0"/>
              </a:rPr>
              <a:t>3인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 멀티플레이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strike="sngStrike" cap="none" dirty="0" smtClean="0">
                <a:latin typeface="맑은 고딕" charset="0"/>
                <a:ea typeface="맑은 고딕" charset="0"/>
              </a:rPr>
              <a:t>룬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을 통한 스탯 성장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곧바로 보스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공략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2079465" y="1986822"/>
            <a:ext cx="4135755" cy="45243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en-US" altLang="ko-KR" b="1" strike="sngStrike" dirty="0">
                <a:latin typeface="맑은 고딕" charset="0"/>
                <a:ea typeface="맑은 고딕" charset="0"/>
              </a:rPr>
              <a:t>D</a:t>
            </a:r>
            <a:endParaRPr lang="ko-KR" altLang="en-US" sz="1800" b="1" strike="sng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탑뷰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인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멀티플레이</a:t>
            </a: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아이템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을 통한 성장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잡몹 처리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후 보스 공략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1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중점 연구분야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3192159" y="1880586"/>
            <a:ext cx="296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1. </a:t>
            </a:r>
            <a:r>
              <a:rPr kumimoji="1" lang="ko-KR" altLang="en-US" sz="2800" b="1" dirty="0" smtClean="0">
                <a:latin typeface="+mj-ea"/>
                <a:ea typeface="+mj-ea"/>
              </a:rPr>
              <a:t>크로스 플랫폼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192159" y="3139456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2. </a:t>
            </a:r>
            <a:r>
              <a:rPr kumimoji="1" lang="ko-KR" altLang="en-US" sz="2800" b="1" dirty="0" smtClean="0">
                <a:latin typeface="+mj-ea"/>
                <a:ea typeface="+mj-ea"/>
              </a:rPr>
              <a:t>탄막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3192159" y="476729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3. </a:t>
            </a:r>
            <a:r>
              <a:rPr kumimoji="1" lang="en-US" altLang="ko-KR" sz="2800" b="1" dirty="0" err="1" smtClean="0">
                <a:latin typeface="+mj-ea"/>
                <a:ea typeface="+mj-ea"/>
              </a:rPr>
              <a:t>NodeJS</a:t>
            </a:r>
            <a:r>
              <a:rPr kumimoji="1" lang="en-US" altLang="ko-KR" sz="2800" b="1" dirty="0" smtClean="0">
                <a:latin typeface="+mj-ea"/>
                <a:ea typeface="+mj-ea"/>
              </a:rPr>
              <a:t> + Mongo D</a:t>
            </a:r>
            <a:r>
              <a:rPr kumimoji="1" lang="en-US" altLang="ko-KR" sz="2800" b="1" dirty="0">
                <a:latin typeface="+mj-ea"/>
                <a:ea typeface="+mj-ea"/>
              </a:rPr>
              <a:t>B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26711" y="1993222"/>
            <a:ext cx="644826" cy="6448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08" y="2109910"/>
            <a:ext cx="650240" cy="650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8" y="4813761"/>
            <a:ext cx="938029" cy="10199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9" y="3289586"/>
            <a:ext cx="938029" cy="938029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3374255" y="2372179"/>
            <a:ext cx="6956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최신 트랜드에 맞추어 </a:t>
            </a:r>
            <a:r>
              <a:rPr kumimoji="1" lang="ko-KR" altLang="en-US" b="1" u="sng" dirty="0" smtClean="0"/>
              <a:t>어떤 </a:t>
            </a:r>
            <a:r>
              <a:rPr kumimoji="1" lang="en-US" altLang="ko-KR" b="1" u="sng" dirty="0" smtClean="0"/>
              <a:t>PC OS</a:t>
            </a:r>
            <a:r>
              <a:rPr kumimoji="1" lang="ko-KR" altLang="en-US" b="1" u="sng" dirty="0" smtClean="0"/>
              <a:t>에서도</a:t>
            </a:r>
            <a:r>
              <a:rPr kumimoji="1" lang="en-US" altLang="ko-KR" b="1" u="sng" dirty="0" smtClean="0"/>
              <a:t> </a:t>
            </a:r>
            <a:r>
              <a:rPr kumimoji="1" lang="ko-KR" altLang="en-US" b="1" u="sng" dirty="0" smtClean="0"/>
              <a:t>구동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하는 프레임워크 제작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OpenGL</a:t>
            </a:r>
            <a:r>
              <a:rPr kumimoji="1" lang="en-US" altLang="ko-KR" sz="1400" b="1" dirty="0" smtClean="0">
                <a:solidFill>
                  <a:srgbClr val="59606B"/>
                </a:solidFill>
              </a:rPr>
              <a:t>(+GLSL)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, DirectX</a:t>
            </a:r>
            <a:r>
              <a:rPr kumimoji="1" lang="en-US" altLang="ko-KR" sz="1400" b="1" dirty="0" smtClean="0">
                <a:solidFill>
                  <a:srgbClr val="59606B"/>
                </a:solidFill>
              </a:rPr>
              <a:t>(+HLSL)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 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endParaRPr kumimoji="1" lang="en-US" altLang="ko-KR" b="1" dirty="0" smtClean="0">
              <a:solidFill>
                <a:srgbClr val="59606B"/>
              </a:solidFill>
            </a:endParaRPr>
          </a:p>
          <a:p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3374256" y="5323747"/>
            <a:ext cx="646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u="sng" dirty="0" smtClean="0"/>
              <a:t>높은 생산성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을 지닌 </a:t>
            </a:r>
            <a:r>
              <a:rPr kumimoji="1" lang="en-US" altLang="ko-KR" b="1" dirty="0" err="1" smtClean="0">
                <a:solidFill>
                  <a:srgbClr val="59606B"/>
                </a:solidFill>
              </a:rPr>
              <a:t>NodeJS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로 서버 구축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NoSQL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특징을 가진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Mongo DB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디지털오션 클라우드 서비스를 이용한 서버 생성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374254" y="3687822"/>
            <a:ext cx="748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슈팅게임의 묘미를 살려주는 탄막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화려하고 아름다운 탄막을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20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가지 이상 구상 및 구현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유도탄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,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회오리탄등 </a:t>
            </a:r>
            <a:r>
              <a:rPr kumimoji="1" lang="ko-KR" altLang="en-US" b="1" u="sng" dirty="0" smtClean="0"/>
              <a:t>다양한 패턴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으로 긴장감을 유발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2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개발 환경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978660" y="1900990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Window 10, Mac OS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10.xx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978660" y="2788654"/>
            <a:ext cx="818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MS Visual Studio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Jetbrain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CLion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 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978660" y="3166632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DirectX 11, OpenGL 3.x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1978660" y="431014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NodeJS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socketIO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MongoDB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978660" y="514076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3ds MAX 2016, Photo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  <a:ea typeface="+mj-ea"/>
              </a:rPr>
              <a:t>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hop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978660" y="592438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Github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Trello,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KakaoTalk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1978660" y="3931935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WebStorm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RoboMongo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1978660" y="2584631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클라이언트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1978660" y="3716537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서버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1978660" y="4926748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그래픽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1978660" y="5721954"/>
            <a:ext cx="6956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rgbClr val="0070C0"/>
                </a:solidFill>
              </a:rPr>
              <a:t>협업</a:t>
            </a:r>
            <a:endParaRPr kumimoji="1" lang="en-US" altLang="ko-KR" sz="11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3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화려한 탄막 알고리즘 기획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메인 컨셉인 긴장감을 살려줄 수 있는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다양한 탄막 알고리즘을 기획</a:t>
            </a:r>
            <a:endParaRPr kumimoji="1"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8" y="1149348"/>
            <a:ext cx="3190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239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err="1" smtClean="0">
                <a:solidFill>
                  <a:schemeClr val="bg1"/>
                </a:solidFill>
              </a:rPr>
              <a:t>NodeJS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를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활용한 서버 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75000"/>
                  </a:schemeClr>
                </a:solidFill>
              </a:rPr>
              <a:t>NodeJS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외부 라이브러리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SocketIO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를 활용하여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OS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 관계없이 작동되는 서버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chemeClr val="bg1"/>
                </a:solidFill>
              </a:rPr>
              <a:t>OpenGL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을 활용한 자체 프레임워크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고정된 파이프라인이 아닌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OpenGL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에서 제공하는 파이프라인과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GLSL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을 익혀 게임에 적합한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3D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프레임워크 제작 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4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3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ko-KR" sz="4000" b="1" dirty="0" smtClean="0">
                <a:solidFill>
                  <a:prstClr val="white"/>
                </a:solidFill>
              </a:rPr>
              <a:t>DirectX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 </a:t>
            </a:r>
            <a:r>
              <a:rPr kumimoji="1" lang="en-US" altLang="ko-KR" sz="4000" b="1" dirty="0" smtClean="0">
                <a:solidFill>
                  <a:prstClr val="white"/>
                </a:solidFill>
              </a:rPr>
              <a:t>11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을 활용한 자체 프레임워크 제작</a:t>
            </a:r>
            <a:endParaRPr kumimoji="1" lang="en-US" altLang="ko-KR" sz="4000" b="1" dirty="0" smtClean="0">
              <a:solidFill>
                <a:prstClr val="white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75000"/>
                  </a:schemeClr>
                </a:solidFill>
              </a:rPr>
              <a:t>DriectX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에서 제공하는 파이프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라인과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HLSL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을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익혀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환경의 프레임워크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733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Lighting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8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컨셉과 어울리는 모델 </a:t>
            </a:r>
            <a:r>
              <a:rPr kumimoji="1" lang="en-US" altLang="ko-KR" sz="4000" b="1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애니메이션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빠르게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반응하는 애니메이션과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9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72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조소연</a:t>
            </a:r>
            <a:endParaRPr kumimoji="1" lang="en-US" altLang="ko-KR" sz="4800" b="1" dirty="0">
              <a:solidFill>
                <a:srgbClr val="EEBAF5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 smtClean="0">
                <a:solidFill>
                  <a:srgbClr val="FFC000"/>
                </a:solidFill>
              </a:rPr>
              <a:t>개발 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428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직관적인 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UI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디자인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화려한 탄막 효과를 방해하지 않으면서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학습이 필요없는 직관적인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UI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디자인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8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4800" b="1" dirty="0" smtClean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 smtClean="0">
                <a:solidFill>
                  <a:prstClr val="white"/>
                </a:solidFill>
              </a:rPr>
              <a:t>조소연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918834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66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기술적 요소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665" y="3886200"/>
            <a:ext cx="204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개발목표 및 내용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720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4255770"/>
            <a:ext cx="180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중점 연구분야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 게임과의 비교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775" y="4255770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목표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소개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조작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월드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865" y="1405255"/>
            <a:ext cx="489394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665" y="4255770"/>
            <a:ext cx="182054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20178" y="4253230"/>
            <a:ext cx="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56E4B"/>
                </a:solidFill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</a:t>
            </a:r>
            <a:r>
              <a:rPr lang="en-US" altLang="ko-KR" b="1" dirty="0" err="1" smtClean="0">
                <a:solidFill>
                  <a:srgbClr val="0070C0"/>
                </a:solidFill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ocker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685" y="5640705"/>
            <a:ext cx="309499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spc="140" dirty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1200" b="1" spc="140" dirty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9882930-BFC0-4DAF-854C-CA9A55A4DE7D}"/>
              </a:ext>
            </a:extLst>
          </p:cNvPr>
          <p:cNvSpPr txBox="1"/>
          <p:nvPr/>
        </p:nvSpPr>
        <p:spPr>
          <a:xfrm>
            <a:off x="9020810" y="313372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E0347B-6C4D-4E97-BF2E-76FDFF1C8635}"/>
              </a:ext>
            </a:extLst>
          </p:cNvPr>
          <p:cNvSpPr txBox="1"/>
          <p:nvPr/>
        </p:nvSpPr>
        <p:spPr>
          <a:xfrm>
            <a:off x="9033510" y="388366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 일정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xmlns="" id="{E56ED49B-24D1-495B-8D57-F91216155341}"/>
              </a:ext>
            </a:extLst>
          </p:cNvPr>
          <p:cNvSpPr txBox="1"/>
          <p:nvPr/>
        </p:nvSpPr>
        <p:spPr>
          <a:xfrm>
            <a:off x="9033509" y="4253230"/>
            <a:ext cx="1820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7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서버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-335987" y="2769069"/>
            <a:ext cx="281657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OpenGL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</a:t>
            </a:r>
            <a:r>
              <a:rPr kumimoji="1" lang="ko-KR" altLang="en-US" dirty="0" smtClean="0">
                <a:solidFill>
                  <a:schemeClr val="bg1"/>
                </a:solidFill>
              </a:rPr>
              <a:t>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96032" y="3449083"/>
            <a:ext cx="156080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Node JS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서버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34403" y="4138005"/>
            <a:ext cx="14762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클라이언트 동기화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09172" y="4822473"/>
            <a:ext cx="12513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충돌 처리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87553" y="5506941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44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64460" y="4822472"/>
            <a:ext cx="199826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탄막 알고리즘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8405842" y="702945"/>
            <a:ext cx="2262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김홍일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8" y="4590908"/>
            <a:ext cx="2314864" cy="1589454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51" name="직선 화살표 연결선 50"/>
          <p:cNvCxnSpPr>
            <a:endCxn id="48" idx="0"/>
          </p:cNvCxnSpPr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0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/>
          <p:cNvCxnSpPr/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클라이언트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-335987" y="2769069"/>
            <a:ext cx="281657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DirectX 11 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프레임워크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-285007" y="3514676"/>
            <a:ext cx="39194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통합 프레임워크 설계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15003" y="4175223"/>
            <a:ext cx="15015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영웅 캐릭터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7000" y="4881647"/>
            <a:ext cx="15095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6276" y="4175223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스킬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79682" y="4881647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AI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86623" y="4175223"/>
            <a:ext cx="15015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대기방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65522" y="5588071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419335" y="5588071"/>
            <a:ext cx="13065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이펙트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8290426" y="702945"/>
            <a:ext cx="2492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클라이언트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양태윤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0" y="4590908"/>
            <a:ext cx="2372979" cy="164535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3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7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8405842" y="702945"/>
            <a:ext cx="2262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그래픽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조소연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326777" y="3293173"/>
            <a:ext cx="0" cy="1226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03928" y="4519639"/>
            <a:ext cx="2208643" cy="2087223"/>
            <a:chOff x="103928" y="4519639"/>
            <a:chExt cx="2208643" cy="208722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8" y="4521484"/>
              <a:ext cx="1262019" cy="101074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777" y="4519639"/>
              <a:ext cx="985794" cy="1012589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51"/>
            <a:stretch/>
          </p:blipFill>
          <p:spPr>
            <a:xfrm>
              <a:off x="103929" y="5525779"/>
              <a:ext cx="2208642" cy="1081083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</p:grpSp>
      <p:sp>
        <p:nvSpPr>
          <p:cNvPr id="23" name="모서리가 둥근 직사각형 22"/>
          <p:cNvSpPr/>
          <p:nvPr/>
        </p:nvSpPr>
        <p:spPr>
          <a:xfrm>
            <a:off x="0" y="2730010"/>
            <a:ext cx="333906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닭 영웅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모서리가 둥근 직사각형 44"/>
          <p:cNvSpPr/>
          <p:nvPr/>
        </p:nvSpPr>
        <p:spPr>
          <a:xfrm>
            <a:off x="2341924" y="3504440"/>
            <a:ext cx="156143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공룡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en-US" altLang="ko-KR" dirty="0" smtClean="0">
                <a:solidFill>
                  <a:schemeClr val="bg1"/>
                </a:solidFill>
              </a:rPr>
              <a:t>/ </a:t>
            </a:r>
            <a:r>
              <a:rPr kumimoji="1" lang="ko-KR" altLang="en-US" dirty="0" smtClean="0">
                <a:solidFill>
                  <a:schemeClr val="bg1"/>
                </a:solidFill>
              </a:rPr>
              <a:t>곰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53655" y="4339619"/>
            <a:ext cx="11145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매핑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81176" y="5174797"/>
            <a:ext cx="780719" cy="60675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954940" y="350444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84543" y="5978271"/>
            <a:ext cx="2274601" cy="75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배경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87997" y="2730010"/>
            <a:ext cx="429784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bg1"/>
                </a:solidFill>
              </a:rPr>
              <a:t>UI </a:t>
            </a:r>
            <a:r>
              <a:rPr kumimoji="1" lang="ko-KR" altLang="en-US" dirty="0" smtClean="0">
                <a:solidFill>
                  <a:schemeClr val="bg1"/>
                </a:solidFill>
              </a:rPr>
              <a:t>설계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54940" y="4350516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매</a:t>
            </a:r>
            <a:r>
              <a:rPr kumimoji="1" lang="ko-KR" altLang="en-US" dirty="0">
                <a:solidFill>
                  <a:schemeClr val="bg1"/>
                </a:solidFill>
              </a:rPr>
              <a:t>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54940" y="519659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6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다이어그램 7"/>
          <p:cNvGrpSpPr/>
          <p:nvPr/>
        </p:nvGrpSpPr>
        <p:grpSpPr>
          <a:xfrm>
            <a:off x="2577953" y="1931951"/>
            <a:ext cx="7887335" cy="4352290"/>
            <a:chOff x="2152650" y="1825625"/>
            <a:chExt cx="7887335" cy="4352290"/>
          </a:xfrm>
        </p:grpSpPr>
        <p:sp>
          <p:nvSpPr>
            <p:cNvPr id="3" name="다이어그램 1"/>
            <p:cNvSpPr txBox="1">
              <a:spLocks/>
            </p:cNvSpPr>
            <p:nvPr/>
          </p:nvSpPr>
          <p:spPr>
            <a:xfrm>
              <a:off x="215328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다이어그램 1"/>
            <p:cNvSpPr txBox="1">
              <a:spLocks/>
            </p:cNvSpPr>
            <p:nvPr/>
          </p:nvSpPr>
          <p:spPr>
            <a:xfrm>
              <a:off x="407162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다이어그램 1"/>
            <p:cNvSpPr txBox="1">
              <a:spLocks/>
            </p:cNvSpPr>
            <p:nvPr/>
          </p:nvSpPr>
          <p:spPr>
            <a:xfrm>
              <a:off x="598995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다이어그램 1"/>
            <p:cNvSpPr>
              <a:spLocks/>
            </p:cNvSpPr>
            <p:nvPr/>
          </p:nvSpPr>
          <p:spPr>
            <a:xfrm>
              <a:off x="790829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3200" b="0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" name="제목 3"/>
          <p:cNvSpPr txBox="1">
            <a:spLocks/>
          </p:cNvSpPr>
          <p:nvPr/>
        </p:nvSpPr>
        <p:spPr>
          <a:xfrm>
            <a:off x="4345793" y="1838576"/>
            <a:ext cx="4351655" cy="1214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>
                <a:solidFill>
                  <a:schemeClr val="accent2"/>
                </a:solidFill>
                <a:latin typeface="+mj-ea"/>
              </a:rPr>
              <a:t>감사합니다</a:t>
            </a:r>
            <a:r>
              <a:rPr lang="en-US" altLang="ko-KR" sz="4800" b="1" dirty="0" smtClean="0">
                <a:solidFill>
                  <a:schemeClr val="accent2"/>
                </a:solidFill>
                <a:latin typeface="+mj-ea"/>
              </a:rPr>
              <a:t>.</a:t>
            </a:r>
            <a:endParaRPr lang="ko-KR" altLang="en-US" sz="4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프로젝트 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6225" y="1655445"/>
            <a:ext cx="716196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8400" y="2373144"/>
            <a:ext cx="71619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장르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레이드 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형식의 액션 슈팅 게임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특징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빠른 진행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,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화려한 탄막</a:t>
            </a:r>
            <a:endParaRPr lang="en-US" altLang="ko-KR" sz="2400" b="1" dirty="0" smtClean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조작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마우스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&amp;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키보드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시점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인칭 쿼터뷰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454442" y="5466912"/>
            <a:ext cx="8054397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 목표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12688" y="3264790"/>
            <a:ext cx="556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oss</a:t>
            </a:r>
            <a:r>
              <a:rPr lang="ko-KR" altLang="en-US" sz="1400" b="1" dirty="0" smtClean="0">
                <a:solidFill>
                  <a:srgbClr val="59606B"/>
                </a:solidFill>
                <a:latin typeface="+mj-ea"/>
              </a:rPr>
              <a:t>가 튀어나오는 신비한 </a:t>
            </a:r>
            <a:r>
              <a:rPr lang="en-US" altLang="ko-KR" b="1" u="sng" dirty="0" smtClean="0">
                <a:solidFill>
                  <a:schemeClr val="accent1"/>
                </a:solidFill>
                <a:latin typeface="+mj-ea"/>
              </a:rPr>
              <a:t>L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ocker</a:t>
            </a:r>
            <a:endParaRPr lang="ko-KR" altLang="en-US" b="1" u="sng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57131" y="2025461"/>
            <a:ext cx="55748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80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96946" y="4903117"/>
            <a:ext cx="7971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되어 </a:t>
            </a:r>
            <a:r>
              <a:rPr lang="en-US" altLang="ko-KR" sz="2800" b="1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</a:t>
            </a:r>
            <a:r>
              <a:rPr lang="en-US" altLang="ko-KR" sz="2800" b="1" dirty="0" smtClean="0">
                <a:solidFill>
                  <a:srgbClr val="0070C0"/>
                </a:solidFill>
                <a:latin typeface="+mj-ea"/>
              </a:rPr>
              <a:t>L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다시 </a:t>
            </a:r>
            <a:r>
              <a:rPr lang="ko-KR" altLang="en-US" sz="3600" b="1" dirty="0" smtClean="0">
                <a:latin typeface="+mj-ea"/>
              </a:rPr>
              <a:t>봉인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하자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76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게임소개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06" y="5116736"/>
            <a:ext cx="727087" cy="7270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95" y="5843823"/>
            <a:ext cx="715056" cy="71505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5241326" y="4506479"/>
            <a:ext cx="31106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인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멀티플레이어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게임</a:t>
            </a:r>
            <a:endParaRPr lang="ko-KR" altLang="en-US" sz="2200" dirty="0">
              <a:solidFill>
                <a:srgbClr val="59606B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06" y="4440974"/>
            <a:ext cx="387545" cy="508653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96" y="4440974"/>
            <a:ext cx="387545" cy="50865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86" y="4440974"/>
            <a:ext cx="435988" cy="50865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4479570" y="5278873"/>
            <a:ext cx="38724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키보드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캐릭터 </a:t>
            </a:r>
            <a:r>
              <a:rPr lang="ko-KR" altLang="en-US" sz="2200" b="1" u="sng" dirty="0" smtClean="0">
                <a:solidFill>
                  <a:srgbClr val="59606B"/>
                </a:solidFill>
                <a:latin typeface="+mj-ea"/>
              </a:rPr>
              <a:t>이동</a:t>
            </a:r>
            <a:endParaRPr lang="ko-KR" altLang="en-US" sz="2200" u="sng" dirty="0">
              <a:solidFill>
                <a:srgbClr val="59606B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24338" y="6051268"/>
            <a:ext cx="46276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마우스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논</a:t>
            </a:r>
            <a:r>
              <a:rPr lang="en-US" altLang="ko-KR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-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타겟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방식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공격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09151" y="1768655"/>
            <a:ext cx="4760070" cy="2308775"/>
            <a:chOff x="5110480" y="2185149"/>
            <a:chExt cx="5557520" cy="2657475"/>
          </a:xfrm>
        </p:grpSpPr>
        <p:sp>
          <p:nvSpPr>
            <p:cNvPr id="69" name="직사각형 68"/>
            <p:cNvSpPr/>
            <p:nvPr/>
          </p:nvSpPr>
          <p:spPr>
            <a:xfrm>
              <a:off x="5110480" y="2185149"/>
              <a:ext cx="5557520" cy="2657475"/>
            </a:xfrm>
            <a:prstGeom prst="rect">
              <a:avLst/>
            </a:prstGeom>
            <a:noFill/>
            <a:ln w="25400">
              <a:solidFill>
                <a:srgbClr val="59606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59606B"/>
                </a:solidFill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8685" y="2550731"/>
              <a:ext cx="578485" cy="57848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005" y="3289236"/>
              <a:ext cx="417830" cy="417830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175" y="4243641"/>
              <a:ext cx="450215" cy="539750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862"/>
            <a:stretch/>
          </p:blipFill>
          <p:spPr>
            <a:xfrm>
              <a:off x="7967980" y="4261421"/>
              <a:ext cx="365760" cy="53975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112"/>
            <a:stretch/>
          </p:blipFill>
          <p:spPr>
            <a:xfrm flipH="1">
              <a:off x="10078720" y="4156646"/>
              <a:ext cx="374650" cy="53975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130" y="2929191"/>
              <a:ext cx="417830" cy="41783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8765" y="2989516"/>
              <a:ext cx="417830" cy="417830"/>
            </a:xfrm>
            <a:prstGeom prst="rect">
              <a:avLst/>
            </a:prstGeom>
          </p:spPr>
        </p:pic>
        <p:sp>
          <p:nvSpPr>
            <p:cNvPr id="83" name="삼각형 82"/>
            <p:cNvSpPr/>
            <p:nvPr/>
          </p:nvSpPr>
          <p:spPr>
            <a:xfrm flipV="1">
              <a:off x="5850255" y="4048696"/>
              <a:ext cx="186055" cy="1346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삼각형 83"/>
            <p:cNvSpPr/>
            <p:nvPr/>
          </p:nvSpPr>
          <p:spPr>
            <a:xfrm flipV="1">
              <a:off x="8058150" y="4048696"/>
              <a:ext cx="186055" cy="13462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" name="삼각형 84"/>
            <p:cNvSpPr/>
            <p:nvPr/>
          </p:nvSpPr>
          <p:spPr>
            <a:xfrm flipV="1">
              <a:off x="10172700" y="3953446"/>
              <a:ext cx="186055" cy="13462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65" y="4364926"/>
              <a:ext cx="400685" cy="343535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6539230" y="4163631"/>
              <a:ext cx="334010" cy="179705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152640" y="3854386"/>
              <a:ext cx="334010" cy="17970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673975" y="3578161"/>
              <a:ext cx="334010" cy="179705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6218555" y="2211641"/>
              <a:ext cx="3341370" cy="210820"/>
            </a:xfrm>
            <a:prstGeom prst="rect">
              <a:avLst/>
            </a:prstGeom>
            <a:solidFill>
              <a:srgbClr val="F56E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보스 체력</a:t>
              </a: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7169020" y="2233156"/>
            <a:ext cx="49542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서로 다른 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3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인의 플레이어가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 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키보드를 이용해 적의 공격을 피하면서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마우스로 적을 조준해 공격하는 게임 </a:t>
            </a:r>
            <a:endParaRPr lang="ko-KR" altLang="en-US" sz="1600" dirty="0">
              <a:solidFill>
                <a:srgbClr val="509D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94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게임특징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430" y="178498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430" y="244284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430" y="3101340"/>
            <a:ext cx="1440180" cy="179705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영웅 선택</a:t>
            </a:r>
          </a:p>
        </p:txBody>
      </p:sp>
      <p:sp>
        <p:nvSpPr>
          <p:cNvPr id="14" name="수행의 시작/종료 13"/>
          <p:cNvSpPr/>
          <p:nvPr/>
        </p:nvSpPr>
        <p:spPr>
          <a:xfrm>
            <a:off x="2170430" y="571309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430" y="3578860"/>
            <a:ext cx="1440180" cy="360045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while(</a:t>
            </a:r>
            <a:r>
              <a:rPr kumimoji="1" lang="ko-KR" altLang="en-US" sz="900" dirty="0"/>
              <a:t>보스</a:t>
            </a:r>
            <a:r>
              <a:rPr kumimoji="1" lang="en-US" altLang="ko-KR" sz="900" dirty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430" y="471487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승리</a:t>
            </a:r>
            <a:r>
              <a:rPr kumimoji="1" lang="en-US" altLang="ko-KR" sz="900" dirty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20" y="214503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20" y="280289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20" y="2270760"/>
            <a:ext cx="720090" cy="350520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20" y="3938905"/>
            <a:ext cx="0" cy="775970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430" y="4181475"/>
            <a:ext cx="1440180" cy="339725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전투</a:t>
            </a:r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20" y="3281045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705" y="4057015"/>
            <a:ext cx="1315720" cy="72009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610" y="1965325"/>
            <a:ext cx="12700" cy="2929890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430" y="3759200"/>
            <a:ext cx="12700" cy="213360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395" y="527812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승리</a:t>
            </a:r>
          </a:p>
        </p:txBody>
      </p:sp>
      <p:sp>
        <p:nvSpPr>
          <p:cNvPr id="47" name="텍스트 상자 46"/>
          <p:cNvSpPr txBox="1"/>
          <p:nvPr/>
        </p:nvSpPr>
        <p:spPr>
          <a:xfrm>
            <a:off x="4417695" y="330708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패배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10480" y="2185149"/>
            <a:ext cx="5557520" cy="2657475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85" y="2550731"/>
            <a:ext cx="578485" cy="57848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05" y="3289236"/>
            <a:ext cx="417830" cy="41783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75" y="4243641"/>
            <a:ext cx="450215" cy="5397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7980" y="4261421"/>
            <a:ext cx="365760" cy="539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720" y="4156646"/>
            <a:ext cx="374650" cy="53975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0" y="2929191"/>
            <a:ext cx="417830" cy="4178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65" y="2989516"/>
            <a:ext cx="417830" cy="417830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55" y="4048696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150" y="4048696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700" y="3953446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65" y="4364926"/>
            <a:ext cx="400685" cy="34353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9230" y="4163631"/>
            <a:ext cx="334010" cy="17970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640" y="3854386"/>
            <a:ext cx="334010" cy="17970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75" y="3578161"/>
            <a:ext cx="334010" cy="17970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55" y="2211641"/>
            <a:ext cx="3341370" cy="210820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보스 체력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5" y="4199890"/>
            <a:ext cx="300355" cy="300355"/>
          </a:xfrm>
          <a:prstGeom prst="rect">
            <a:avLst/>
          </a:prstGeom>
        </p:spPr>
      </p:pic>
      <p:cxnSp>
        <p:nvCxnSpPr>
          <p:cNvPr id="91" name="꺾인 연결선[E] 90"/>
          <p:cNvCxnSpPr>
            <a:stCxn id="89" idx="3"/>
            <a:endCxn id="48" idx="2"/>
          </p:cNvCxnSpPr>
          <p:nvPr/>
        </p:nvCxnSpPr>
        <p:spPr>
          <a:xfrm>
            <a:off x="3566160" y="4350068"/>
            <a:ext cx="4323080" cy="492556"/>
          </a:xfrm>
          <a:prstGeom prst="bentConnector4">
            <a:avLst>
              <a:gd name="adj1" fmla="val 17861"/>
              <a:gd name="adj2" fmla="val 146411"/>
            </a:avLst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230" y="2823845"/>
            <a:ext cx="88709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>
                <a:solidFill>
                  <a:srgbClr val="59606B"/>
                </a:solidFill>
              </a:rPr>
              <a:t>대기방 진입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78056" y="5243572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2.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보스는 화려하고 </a:t>
            </a:r>
            <a:r>
              <a:rPr lang="ko-KR" altLang="en-US" b="1" u="sng" dirty="0" smtClean="0">
                <a:latin typeface="+mj-ea"/>
              </a:rPr>
              <a:t>다양한 탄막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플레이어를 공격한다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6005" y="130897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지루한 과정을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생략하고 순수 </a:t>
            </a:r>
            <a:r>
              <a:rPr lang="ko-KR" altLang="en-US" b="1" u="sng" dirty="0">
                <a:latin typeface="+mj-ea"/>
              </a:rPr>
              <a:t>보스만을 </a:t>
            </a:r>
            <a:r>
              <a:rPr lang="ko-KR" altLang="en-US" b="1" u="sng" dirty="0" smtClean="0">
                <a:latin typeface="+mj-ea"/>
              </a:rPr>
              <a:t>공략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778057" y="5869240"/>
            <a:ext cx="6560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3.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플레이어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개인의 컨트롤등 기량도 중요하지만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</a:t>
            </a:r>
            <a:r>
              <a:rPr lang="ko-KR" altLang="en-US" b="1" u="sng" dirty="0"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6792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 조작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720" y="4104640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72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975" y="456374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0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2125" y="5042535"/>
            <a:ext cx="3529330" cy="360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7145" y="4109720"/>
            <a:ext cx="3600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695" y="4109720"/>
            <a:ext cx="720090" cy="360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80" y="3795395"/>
            <a:ext cx="1201420" cy="1602105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95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280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975" y="4111625"/>
            <a:ext cx="360045" cy="360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305" y="602742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305" y="4743450"/>
            <a:ext cx="1296035" cy="1437640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150" y="567626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8975" y="4262755"/>
            <a:ext cx="427990" cy="2707005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8815" y="263334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특성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8815" y="2787650"/>
            <a:ext cx="690245" cy="1502410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600" y="298005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고유의 스페셜 스킬을 사용한다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585" y="343027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190" y="2858135"/>
            <a:ext cx="977265" cy="1529080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205" y="1867535"/>
            <a:ext cx="286194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기본 공격을 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355" y="2202180"/>
            <a:ext cx="388874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고유의 스킬을 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455" y="2479675"/>
            <a:ext cx="1042035" cy="131572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795" y="3732530"/>
            <a:ext cx="959485" cy="38227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395" y="1938655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00" y="2250440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R</a:t>
            </a:r>
            <a:endParaRPr kumimoji="1" lang="ko-KR" altLang="en-US" dirty="0"/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월드 설정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6894491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48" name="텍스트 상자 47"/>
          <p:cNvSpPr txBox="1"/>
          <p:nvPr/>
        </p:nvSpPr>
        <p:spPr>
          <a:xfrm>
            <a:off x="2696546" y="45663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49" name="텍스트 상자 48"/>
          <p:cNvSpPr txBox="1"/>
          <p:nvPr/>
        </p:nvSpPr>
        <p:spPr>
          <a:xfrm>
            <a:off x="1856105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2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5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0m 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x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250m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개 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보스와 던전 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50" name="텍스트 상자 49"/>
          <p:cNvSpPr txBox="1"/>
          <p:nvPr/>
        </p:nvSpPr>
        <p:spPr>
          <a:xfrm>
            <a:off x="7197052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51" name="텍스트 상자 50"/>
          <p:cNvSpPr txBox="1"/>
          <p:nvPr/>
        </p:nvSpPr>
        <p:spPr>
          <a:xfrm>
            <a:off x="6597049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1.5m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키 설정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2m/s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이동속도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52" y="1899813"/>
            <a:ext cx="2774993" cy="2774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48" y="2247879"/>
            <a:ext cx="3454352" cy="24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9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 컨셉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3520566" cy="1977918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3455585" y="518064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smtClean="0">
                <a:solidFill>
                  <a:srgbClr val="59606B"/>
                </a:solidFill>
                <a:latin typeface="+mj-ea"/>
                <a:ea typeface="+mj-ea"/>
              </a:rPr>
              <a:t>로우폴리의 동화적인 그래픽 연출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2" y="1981200"/>
            <a:ext cx="3657600" cy="19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3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Pages>38</Pages>
  <Words>1169</Words>
  <Characters>0</Characters>
  <Application>Microsoft Macintosh PowerPoint</Application>
  <DocSecurity>0</DocSecurity>
  <PresentationFormat>와이드스크린</PresentationFormat>
  <Lines>0</Lines>
  <Paragraphs>424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Calibri</vt:lpstr>
      <vt:lpstr>Calibri Light</vt:lpstr>
      <vt:lpstr>Arial</vt:lpstr>
      <vt:lpstr>Office 테마</vt:lpstr>
      <vt:lpstr>BossLocker</vt:lpstr>
      <vt:lpstr>PowerPoint 프레젠테이션</vt:lpstr>
      <vt:lpstr>프로젝트 개요</vt:lpstr>
      <vt:lpstr>게임소개</vt:lpstr>
      <vt:lpstr>게임소개</vt:lpstr>
      <vt:lpstr>게임소개</vt:lpstr>
      <vt:lpstr>게임소개</vt:lpstr>
      <vt:lpstr>게임소개</vt:lpstr>
      <vt:lpstr>게임소개</vt:lpstr>
      <vt:lpstr>기술적 요소</vt:lpstr>
      <vt:lpstr>기술적 요소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 일정</vt:lpstr>
      <vt:lpstr>개발 일정</vt:lpstr>
      <vt:lpstr>개발 일정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74</cp:revision>
  <dcterms:modified xsi:type="dcterms:W3CDTF">2017-12-05T05:21:27Z</dcterms:modified>
</cp:coreProperties>
</file>