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4"/>
  </p:notesMasterIdLst>
  <p:sldIdLst>
    <p:sldId id="318" r:id="rId2"/>
    <p:sldId id="317" r:id="rId3"/>
    <p:sldId id="257" r:id="rId4"/>
    <p:sldId id="319" r:id="rId5"/>
    <p:sldId id="340" r:id="rId6"/>
    <p:sldId id="341" r:id="rId7"/>
    <p:sldId id="305" r:id="rId8"/>
    <p:sldId id="320" r:id="rId9"/>
    <p:sldId id="322" r:id="rId10"/>
    <p:sldId id="324" r:id="rId11"/>
    <p:sldId id="343" r:id="rId12"/>
    <p:sldId id="325" r:id="rId13"/>
    <p:sldId id="326" r:id="rId14"/>
    <p:sldId id="327" r:id="rId15"/>
    <p:sldId id="330" r:id="rId16"/>
    <p:sldId id="331" r:id="rId17"/>
    <p:sldId id="332" r:id="rId18"/>
    <p:sldId id="333" r:id="rId19"/>
    <p:sldId id="335" r:id="rId20"/>
    <p:sldId id="336" r:id="rId21"/>
    <p:sldId id="339" r:id="rId22"/>
    <p:sldId id="34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D93"/>
    <a:srgbClr val="59606B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6" autoAdjust="0"/>
    <p:restoredTop sz="94660"/>
  </p:normalViewPr>
  <p:slideViewPr>
    <p:cSldViewPr snapToGrid="0" snapToObjects="1">
      <p:cViewPr>
        <p:scale>
          <a:sx n="64" d="100"/>
          <a:sy n="64" d="100"/>
        </p:scale>
        <p:origin x="96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9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6D6B-9C8A-464E-A6C6-951E8212AFD8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32C-E99F-894E-856B-1A987838DC6B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9B70-F5DC-4748-987C-1E397F1195CF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0AA879C6-B7B3-2342-ADF9-8DC77673C14F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007D-75D9-5A45-869A-C688B1A7CE51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CFA6-C69E-EC4F-9B13-C181C1CD0D84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9049-9789-8A4B-A185-6D4C46DFD1D2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1A99-CED4-B048-9903-4E37EC54B8E0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88B-A610-D64E-8A0F-19D4082C5093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BBDC-0B86-C94E-9379-76CDE02480CC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A7A6-B89F-4542-BD4C-55D4A3276EDB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4E7F-55E7-394F-9EE4-C973A9576519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 smtClean="0">
                <a:solidFill>
                  <a:srgbClr val="59606B"/>
                </a:solidFill>
                <a:latin typeface="+mj-ea"/>
              </a:rPr>
              <a:t>2013184048</a:t>
            </a: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148756" y="4291965"/>
            <a:ext cx="32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Goddun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1947737"/>
            <a:ext cx="7554886" cy="4249623"/>
          </a:xfrm>
          <a:prstGeom prst="rect">
            <a:avLst/>
          </a:prstGeom>
          <a:effectLst>
            <a:softEdge rad="749300"/>
          </a:effec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315241" y="3608899"/>
            <a:ext cx="975267" cy="64008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 b="1" cap="none" dirty="0" smtClean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 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을 통한 스탯 성장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384157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Physics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2091852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>
                <a:solidFill>
                  <a:srgbClr val="59606B"/>
                </a:solidFill>
              </a:rPr>
              <a:t>20</a:t>
            </a:r>
            <a:r>
              <a:rPr kumimoji="1" lang="ko-KR" altLang="en-US" b="1" dirty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>
                <a:solidFill>
                  <a:srgbClr val="59606B"/>
                </a:solidFill>
              </a:rPr>
              <a:t>,</a:t>
            </a:r>
            <a:r>
              <a:rPr kumimoji="1" lang="ko-KR" altLang="en-US" b="1" dirty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/>
              <a:t>다양한 패턴</a:t>
            </a:r>
            <a:r>
              <a:rPr kumimoji="1" lang="ko-KR" altLang="en-US" b="1" dirty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932523"/>
            <a:ext cx="748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실세계의 물리현상을 강조하여 탄막 피격시</a:t>
            </a:r>
            <a:r>
              <a:rPr kumimoji="1" lang="en-US" altLang="ko-KR" b="1" dirty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영웅이 튕겨나가는 등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u="sng" dirty="0" smtClean="0"/>
              <a:t>다양한 물리효과를 구현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함으로써 역동적인 게임을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7" y="3339901"/>
            <a:ext cx="1035050" cy="1035050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47294"/>
            <a:ext cx="8193413" cy="2990884"/>
          </a:xfrm>
          <a:prstGeom prst="rect">
            <a:avLst/>
          </a:prstGeom>
          <a:ln w="31750">
            <a:solidFill>
              <a:srgbClr val="509D93"/>
            </a:solidFill>
          </a:ln>
        </p:spPr>
      </p:pic>
      <p:sp>
        <p:nvSpPr>
          <p:cNvPr id="4" name="텍스트 상자 3"/>
          <p:cNvSpPr txBox="1"/>
          <p:nvPr/>
        </p:nvSpPr>
        <p:spPr>
          <a:xfrm>
            <a:off x="-3721994" y="-1545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68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805762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MS Visual Studio 17</a:t>
            </a:r>
            <a:endParaRPr kumimoji="1"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>
                <a:solidFill>
                  <a:srgbClr val="59606B"/>
                </a:solidFill>
                <a:latin typeface="+mj-ea"/>
              </a:rPr>
              <a:t>NodeJS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, </a:t>
            </a:r>
            <a:r>
              <a:rPr kumimoji="1" lang="en-US" altLang="ko-KR" sz="2400" b="1" dirty="0" err="1">
                <a:solidFill>
                  <a:srgbClr val="59606B"/>
                </a:solidFill>
                <a:latin typeface="+mj-ea"/>
              </a:rPr>
              <a:t>socketIO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 smtClean="0">
                <a:solidFill>
                  <a:schemeClr val="bg1"/>
                </a:solidFill>
              </a:rPr>
              <a:t>NodeJS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를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 관계없이 작동되는 서버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14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DirectX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15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Diffuse Specular Mapping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Toon,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Shadow Mapping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16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17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화려한 탄막 효과를 방해하지 않으면서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18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기획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324661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기획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59" y="4822472"/>
            <a:ext cx="2866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탄막 알고리즘 기획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구현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317678" y="702945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36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36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텍스트 상자 48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19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="" xmlns:a16="http://schemas.microsoft.com/office/drawing/2014/main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53059" y="4175223"/>
            <a:ext cx="21635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881647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881647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02275" y="3512522"/>
            <a:ext cx="175078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58807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588071"/>
            <a:ext cx="13065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26777" y="3344689"/>
            <a:ext cx="0" cy="12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-321972" y="2781526"/>
            <a:ext cx="366104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닭 영웅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2341924" y="3555956"/>
            <a:ext cx="15614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공룡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/ </a:t>
            </a:r>
            <a:r>
              <a:rPr kumimoji="1" lang="ko-KR" altLang="en-US" dirty="0" smtClean="0">
                <a:solidFill>
                  <a:schemeClr val="bg1"/>
                </a:solidFill>
              </a:rPr>
              <a:t>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3655" y="4391135"/>
            <a:ext cx="11145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매핑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1176" y="5226313"/>
            <a:ext cx="780719" cy="606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54940" y="3555956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5944" y="6029787"/>
            <a:ext cx="2743201" cy="5770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배경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87997" y="2781526"/>
            <a:ext cx="429784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UI </a:t>
            </a:r>
            <a:r>
              <a:rPr kumimoji="1" lang="ko-KR" altLang="en-US" dirty="0" smtClean="0">
                <a:solidFill>
                  <a:schemeClr val="bg1"/>
                </a:solidFill>
              </a:rPr>
              <a:t>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940" y="4402032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매</a:t>
            </a:r>
            <a:r>
              <a:rPr kumimoji="1" lang="ko-KR" altLang="en-US" dirty="0">
                <a:solidFill>
                  <a:schemeClr val="bg1"/>
                </a:solidFill>
              </a:rPr>
              <a:t>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54940" y="5248107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2" t="12367" r="28023" b="22893"/>
          <a:stretch/>
        </p:blipFill>
        <p:spPr>
          <a:xfrm>
            <a:off x="230245" y="4577429"/>
            <a:ext cx="2188318" cy="1297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텍스트 상자 42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4463190" y="2113603"/>
            <a:ext cx="3265621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  <p:grpSp>
        <p:nvGrpSpPr>
          <p:cNvPr id="9" name="다이어그램 7"/>
          <p:cNvGrpSpPr/>
          <p:nvPr/>
        </p:nvGrpSpPr>
        <p:grpSpPr>
          <a:xfrm>
            <a:off x="2152332" y="2099377"/>
            <a:ext cx="7887335" cy="4352290"/>
            <a:chOff x="2152650" y="1825625"/>
            <a:chExt cx="7887335" cy="4352290"/>
          </a:xfrm>
        </p:grpSpPr>
        <p:sp>
          <p:nvSpPr>
            <p:cNvPr id="10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텍스트 상자 14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54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07" y="5116736"/>
            <a:ext cx="727087" cy="7270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96" y="5843823"/>
            <a:ext cx="715056" cy="71505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326927" y="4506479"/>
            <a:ext cx="3110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인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멀티플레이어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게임</a:t>
            </a:r>
            <a:endParaRPr lang="ko-KR" altLang="en-US" sz="2200" dirty="0">
              <a:solidFill>
                <a:srgbClr val="59606B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07" y="4440974"/>
            <a:ext cx="387545" cy="50865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97" y="4440974"/>
            <a:ext cx="387545" cy="50865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87" y="4440974"/>
            <a:ext cx="435988" cy="50865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3565171" y="5278873"/>
            <a:ext cx="38724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키보드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캐릭터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이동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09939" y="6051268"/>
            <a:ext cx="4627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마우스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논</a:t>
            </a:r>
            <a:r>
              <a:rPr lang="en-US" altLang="ko-KR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타겟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방식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공격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09151" y="1768655"/>
            <a:ext cx="4760070" cy="2308775"/>
            <a:chOff x="5110480" y="2185149"/>
            <a:chExt cx="5557520" cy="2657475"/>
          </a:xfrm>
        </p:grpSpPr>
        <p:sp>
          <p:nvSpPr>
            <p:cNvPr id="69" name="직사각형 68"/>
            <p:cNvSpPr/>
            <p:nvPr/>
          </p:nvSpPr>
          <p:spPr>
            <a:xfrm>
              <a:off x="5110480" y="2185149"/>
              <a:ext cx="5557520" cy="2657475"/>
            </a:xfrm>
            <a:prstGeom prst="rect">
              <a:avLst/>
            </a:prstGeom>
            <a:noFill/>
            <a:ln w="25400">
              <a:solidFill>
                <a:srgbClr val="59606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59606B"/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685" y="2550731"/>
              <a:ext cx="578485" cy="57848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05" y="3289236"/>
              <a:ext cx="417830" cy="41783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75" y="4243641"/>
              <a:ext cx="450215" cy="5397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62"/>
            <a:stretch/>
          </p:blipFill>
          <p:spPr>
            <a:xfrm>
              <a:off x="7967980" y="4261421"/>
              <a:ext cx="365760" cy="5397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12"/>
            <a:stretch/>
          </p:blipFill>
          <p:spPr>
            <a:xfrm flipH="1">
              <a:off x="10078720" y="4156646"/>
              <a:ext cx="374650" cy="5397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130" y="2929191"/>
              <a:ext cx="417830" cy="41783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765" y="2989516"/>
              <a:ext cx="417830" cy="417830"/>
            </a:xfrm>
            <a:prstGeom prst="rect">
              <a:avLst/>
            </a:prstGeom>
          </p:spPr>
        </p:pic>
        <p:sp>
          <p:nvSpPr>
            <p:cNvPr id="83" name="삼각형 82"/>
            <p:cNvSpPr/>
            <p:nvPr/>
          </p:nvSpPr>
          <p:spPr>
            <a:xfrm flipV="1">
              <a:off x="5850255" y="4048696"/>
              <a:ext cx="186055" cy="1346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삼각형 83"/>
            <p:cNvSpPr/>
            <p:nvPr/>
          </p:nvSpPr>
          <p:spPr>
            <a:xfrm flipV="1">
              <a:off x="8058150" y="4048696"/>
              <a:ext cx="186055" cy="13462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삼각형 84"/>
            <p:cNvSpPr/>
            <p:nvPr/>
          </p:nvSpPr>
          <p:spPr>
            <a:xfrm flipV="1">
              <a:off x="10172700" y="3953446"/>
              <a:ext cx="186055" cy="13462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65" y="4364926"/>
              <a:ext cx="400685" cy="34353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6539230" y="4163631"/>
              <a:ext cx="334010" cy="17970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152640" y="3854386"/>
              <a:ext cx="334010" cy="17970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673975" y="3578161"/>
              <a:ext cx="334010" cy="179705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218555" y="2211641"/>
              <a:ext cx="3341370" cy="210820"/>
            </a:xfrm>
            <a:prstGeom prst="rect">
              <a:avLst/>
            </a:prstGeom>
            <a:solidFill>
              <a:srgbClr val="F56E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보스 체력</a:t>
              </a: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40269" y="1755209"/>
            <a:ext cx="49542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서로 다른 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3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인의 플레이어가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1600" b="1" u="sng" dirty="0" smtClean="0">
                <a:solidFill>
                  <a:schemeClr val="accent2"/>
                </a:solidFill>
                <a:latin typeface="+mj-ea"/>
              </a:rPr>
              <a:t>대기방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에서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영웅과 공략할 보스를 선택 후</a:t>
            </a:r>
            <a:r>
              <a:rPr lang="en-US" altLang="ko-KR" sz="1600" b="1" dirty="0">
                <a:solidFill>
                  <a:srgbClr val="509D93"/>
                </a:solidFill>
                <a:latin typeface="+mj-ea"/>
              </a:rPr>
              <a:t>,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키보드를 이용해 적의 공격을 피하고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랜덤하게 드랍하는 </a:t>
            </a:r>
            <a:r>
              <a:rPr lang="ko-KR" altLang="en-US" sz="1600" b="1" u="sng" dirty="0" smtClean="0">
                <a:solidFill>
                  <a:srgbClr val="F56E4B"/>
                </a:solidFill>
                <a:latin typeface="+mj-ea"/>
              </a:rPr>
              <a:t>룬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을 획득하면서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마우스로 적을 조준해 공격하는 게임 </a:t>
            </a:r>
            <a:endParaRPr lang="ko-KR" altLang="en-US" sz="1600" dirty="0">
              <a:solidFill>
                <a:srgbClr val="509D93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20516" y="4045964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cxnSp>
        <p:nvCxnSpPr>
          <p:cNvPr id="7" name="꺾인 연결선[E] 6"/>
          <p:cNvCxnSpPr/>
          <p:nvPr/>
        </p:nvCxnSpPr>
        <p:spPr>
          <a:xfrm flipV="1">
            <a:off x="5734737" y="3517456"/>
            <a:ext cx="3216080" cy="461733"/>
          </a:xfrm>
          <a:prstGeom prst="bentConnector3">
            <a:avLst>
              <a:gd name="adj1" fmla="val 41991"/>
            </a:avLst>
          </a:prstGeom>
          <a:ln cmpd="sng">
            <a:solidFill>
              <a:srgbClr val="F56E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40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0" y="3756059"/>
            <a:ext cx="288974" cy="28897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023538" y="4440974"/>
            <a:ext cx="3700529" cy="1760377"/>
          </a:xfrm>
          <a:prstGeom prst="rect">
            <a:avLst/>
          </a:prstGeom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955" y="4608134"/>
            <a:ext cx="387545" cy="50865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45" y="4608134"/>
            <a:ext cx="387545" cy="50865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35" y="4608134"/>
            <a:ext cx="435988" cy="508653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73" y="4506479"/>
            <a:ext cx="1148844" cy="1148844"/>
          </a:xfrm>
          <a:prstGeom prst="rect">
            <a:avLst/>
          </a:prstGeom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10313336" y="5761256"/>
            <a:ext cx="1094518" cy="334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Ready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136572" y="5323022"/>
            <a:ext cx="1960465" cy="77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Chat</a:t>
            </a:r>
            <a:endParaRPr kumimoji="1" lang="ko-KR" altLang="en-US" dirty="0"/>
          </a:p>
        </p:txBody>
      </p:sp>
      <p:cxnSp>
        <p:nvCxnSpPr>
          <p:cNvPr id="64" name="꺾인 연결선[E] 63"/>
          <p:cNvCxnSpPr/>
          <p:nvPr/>
        </p:nvCxnSpPr>
        <p:spPr>
          <a:xfrm rot="16200000" flipV="1">
            <a:off x="9576701" y="2760903"/>
            <a:ext cx="2354070" cy="1004798"/>
          </a:xfrm>
          <a:prstGeom prst="bentConnector3">
            <a:avLst>
              <a:gd name="adj1" fmla="val 83372"/>
            </a:avLst>
          </a:prstGeom>
          <a:ln cmpd="sng">
            <a:solidFill>
              <a:srgbClr val="F56E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0793643" y="6220545"/>
            <a:ext cx="9504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대기방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0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2753288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1631357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1996939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2735444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3689849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3707629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3602854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375399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435724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3494904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3494904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399654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3811134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3609839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300594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024369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1657849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endCxn id="48" idx="2"/>
          </p:cNvCxnSpPr>
          <p:nvPr/>
        </p:nvCxnSpPr>
        <p:spPr>
          <a:xfrm flipV="1">
            <a:off x="3554175" y="4288832"/>
            <a:ext cx="4335065" cy="168133"/>
          </a:xfrm>
          <a:prstGeom prst="bentConnector2">
            <a:avLst/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대기방 진입</a:t>
            </a: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02236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3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랜덤하게 드랍하는 </a:t>
            </a:r>
            <a:r>
              <a:rPr lang="ko-KR" altLang="en-US" b="1" u="sng" dirty="0" smtClean="0"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획득으로 성장한다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755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779087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4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13466" y="4280683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78056" y="4625385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4" name="텍스트 상자 53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66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300m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300m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  <p:sp>
        <p:nvSpPr>
          <p:cNvPr id="22" name="텍스트 상자 21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Pages>38</Pages>
  <Words>1223</Words>
  <Characters>0</Characters>
  <Application>Microsoft Macintosh PowerPoint</Application>
  <DocSecurity>0</DocSecurity>
  <PresentationFormat>와이드스크린</PresentationFormat>
  <Lines>0</Lines>
  <Paragraphs>448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맑은 고딕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103</cp:revision>
  <cp:lastPrinted>2017-12-11T06:16:52Z</cp:lastPrinted>
  <dcterms:modified xsi:type="dcterms:W3CDTF">2017-12-13T14:01:24Z</dcterms:modified>
</cp:coreProperties>
</file>