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45"/>
  </p:notesMasterIdLst>
  <p:sldIdLst>
    <p:sldId id="256" r:id="rId2"/>
    <p:sldId id="258" r:id="rId3"/>
    <p:sldId id="257" r:id="rId4"/>
    <p:sldId id="263" r:id="rId5"/>
    <p:sldId id="268" r:id="rId6"/>
    <p:sldId id="305" r:id="rId7"/>
    <p:sldId id="270" r:id="rId8"/>
    <p:sldId id="280" r:id="rId9"/>
    <p:sldId id="271" r:id="rId10"/>
    <p:sldId id="272" r:id="rId11"/>
    <p:sldId id="273" r:id="rId12"/>
    <p:sldId id="274" r:id="rId13"/>
    <p:sldId id="304" r:id="rId14"/>
    <p:sldId id="303" r:id="rId15"/>
    <p:sldId id="277" r:id="rId16"/>
    <p:sldId id="278" r:id="rId17"/>
    <p:sldId id="281" r:id="rId18"/>
    <p:sldId id="279" r:id="rId19"/>
    <p:sldId id="282" r:id="rId20"/>
    <p:sldId id="293" r:id="rId21"/>
    <p:sldId id="286" r:id="rId22"/>
    <p:sldId id="289" r:id="rId23"/>
    <p:sldId id="292" r:id="rId24"/>
    <p:sldId id="291" r:id="rId25"/>
    <p:sldId id="294" r:id="rId26"/>
    <p:sldId id="295" r:id="rId27"/>
    <p:sldId id="297" r:id="rId28"/>
    <p:sldId id="306" r:id="rId29"/>
    <p:sldId id="298" r:id="rId30"/>
    <p:sldId id="307" r:id="rId31"/>
    <p:sldId id="308" r:id="rId32"/>
    <p:sldId id="309" r:id="rId33"/>
    <p:sldId id="299" r:id="rId34"/>
    <p:sldId id="310" r:id="rId35"/>
    <p:sldId id="311" r:id="rId36"/>
    <p:sldId id="314" r:id="rId37"/>
    <p:sldId id="315" r:id="rId38"/>
    <p:sldId id="316" r:id="rId39"/>
    <p:sldId id="312" r:id="rId40"/>
    <p:sldId id="313" r:id="rId41"/>
    <p:sldId id="300" r:id="rId42"/>
    <p:sldId id="301" r:id="rId43"/>
    <p:sldId id="260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홍일" initials="김" lastIdx="4" clrIdx="0"/>
  <p:cmAuthor id="2" name="김홍일" initials="김 [2]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606B"/>
    <a:srgbClr val="509D93"/>
    <a:srgbClr val="F56E4B"/>
    <a:srgbClr val="B1D245"/>
    <a:srgbClr val="93C9C2"/>
    <a:srgbClr val="EFC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527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200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commentAuthors" Target="commentAuthors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5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2"/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공격속도</c:v>
                </c:pt>
              </c:strCache>
            </c:strRef>
          </c:tx>
          <c:spPr>
            <a:solidFill>
              <a:srgbClr val="5B9BD5"/>
            </a:solidFill>
            <a:ln>
              <a:noFill/>
              <a:round/>
            </a:ln>
          </c:spPr>
          <c:invertIfNegative val="1"/>
          <c:cat>
            <c:strRef>
              <c:f>Sheet1!$A$2:$A$4</c:f>
              <c:strCache>
                <c:ptCount val="3"/>
                <c:pt idx="0">
                  <c:v>공격형</c:v>
                </c:pt>
                <c:pt idx="1">
                  <c:v>유틸형</c:v>
                </c:pt>
                <c:pt idx="2">
                  <c:v>보조형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5.1</c:v>
                </c:pt>
                <c:pt idx="1">
                  <c:v>7.8</c:v>
                </c:pt>
                <c:pt idx="2">
                  <c:v>2.2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35B-410F-A53D-78C949B8BD69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  <a:round/>
                  </a:ln>
                </c14:spPr>
              </c14:invertSolidFillFmt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공격력</c:v>
                </c:pt>
              </c:strCache>
            </c:strRef>
          </c:tx>
          <c:spPr>
            <a:solidFill>
              <a:srgbClr val="ED7D31"/>
            </a:solidFill>
            <a:ln>
              <a:noFill/>
              <a:round/>
            </a:ln>
          </c:spPr>
          <c:invertIfNegative val="1"/>
          <c:cat>
            <c:strRef>
              <c:f>Sheet1!$A$2:$A$4</c:f>
              <c:strCache>
                <c:ptCount val="3"/>
                <c:pt idx="0">
                  <c:v>공격형</c:v>
                </c:pt>
                <c:pt idx="1">
                  <c:v>유틸형</c:v>
                </c:pt>
                <c:pt idx="2">
                  <c:v>보조형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8.200000000000001</c:v>
                </c:pt>
                <c:pt idx="1">
                  <c:v>5.5</c:v>
                </c:pt>
                <c:pt idx="2">
                  <c:v>3.3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35B-410F-A53D-78C949B8BD69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  <a:round/>
                  </a:ln>
                </c14:spPr>
              </c14:invertSolidFillFmt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사정거리</c:v>
                </c:pt>
              </c:strCache>
            </c:strRef>
          </c:tx>
          <c:spPr>
            <a:solidFill>
              <a:srgbClr val="A5A5A5"/>
            </a:solidFill>
            <a:ln>
              <a:noFill/>
              <a:round/>
            </a:ln>
          </c:spPr>
          <c:invertIfNegative val="1"/>
          <c:cat>
            <c:strRef>
              <c:f>Sheet1!$A$2:$A$4</c:f>
              <c:strCache>
                <c:ptCount val="3"/>
                <c:pt idx="0">
                  <c:v>공격형</c:v>
                </c:pt>
                <c:pt idx="1">
                  <c:v>유틸형</c:v>
                </c:pt>
                <c:pt idx="2">
                  <c:v>보조형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4.5</c:v>
                </c:pt>
                <c:pt idx="1">
                  <c:v>3.0</c:v>
                </c:pt>
                <c:pt idx="2">
                  <c:v>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35B-410F-A53D-78C949B8BD69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  <a:round/>
                  </a:ln>
                </c14:spPr>
              </c14:invertSolidFillFmt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이동속도</c:v>
                </c:pt>
              </c:strCache>
            </c:strRef>
          </c:tx>
          <c:spPr>
            <a:solidFill>
              <a:srgbClr val="FFC000"/>
            </a:solidFill>
            <a:ln w="9525" cap="flat">
              <a:solidFill>
                <a:srgbClr val="FFC000">
                  <a:alpha val="100000"/>
                </a:srgbClr>
              </a:solidFill>
              <a:round/>
            </a:ln>
          </c:spPr>
          <c:invertIfNegative val="1"/>
          <c:cat>
            <c:strRef>
              <c:f>Sheet1!$A$2:$A$4</c:f>
              <c:strCache>
                <c:ptCount val="3"/>
                <c:pt idx="0">
                  <c:v>공격형</c:v>
                </c:pt>
                <c:pt idx="1">
                  <c:v>유틸형</c:v>
                </c:pt>
                <c:pt idx="2">
                  <c:v>보조형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4.2</c:v>
                </c:pt>
                <c:pt idx="1">
                  <c:v>8.8</c:v>
                </c:pt>
                <c:pt idx="2">
                  <c:v>6.1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35B-410F-A53D-78C949B8BD69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9525" cap="flat">
                    <a:solidFill>
                      <a:srgbClr val="FFC000">
                        <a:alpha val="100000"/>
                      </a:srgbClr>
                    </a:solidFill>
                    <a:round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570084592"/>
        <c:axId val="1570086880"/>
      </c:barChart>
      <c:catAx>
        <c:axId val="15700845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>
            <a:solidFill>
              <a:srgbClr val="D9D9D9">
                <a:alpha val="100000"/>
              </a:srgbClr>
            </a:solidFill>
            <a:round/>
          </a:ln>
        </c:spPr>
        <c:txPr>
          <a:bodyPr/>
          <a:lstStyle/>
          <a:p>
            <a:pPr>
              <a:defRPr sz="1195" b="0" i="0" u="none" baseline="0">
                <a:solidFill>
                  <a:srgbClr val="595959"/>
                </a:solidFill>
                <a:latin typeface="Calibri"/>
                <a:ea typeface="Calibri"/>
              </a:defRPr>
            </a:pPr>
            <a:endParaRPr lang="ko-KR"/>
          </a:p>
        </c:txPr>
        <c:crossAx val="1570086880"/>
        <c:crosses val="autoZero"/>
        <c:auto val="1"/>
        <c:lblAlgn val="ctr"/>
        <c:lblOffset val="100"/>
        <c:noMultiLvlLbl val="1"/>
      </c:catAx>
      <c:valAx>
        <c:axId val="1570086880"/>
        <c:scaling>
          <c:orientation val="minMax"/>
        </c:scaling>
        <c:delete val="0"/>
        <c:axPos val="l"/>
        <c:majorGridlines>
          <c:spPr>
            <a:ln w="9525" cap="flat">
              <a:solidFill>
                <a:srgbClr val="D9D9D9">
                  <a:alpha val="100000"/>
                </a:srgbClr>
              </a:solidFill>
              <a:round/>
            </a:ln>
          </c:spPr>
        </c:majorGridlines>
        <c:minorGridlines>
          <c:spPr>
            <a:ln w="9525" cap="flat">
              <a:solidFill>
                <a:srgbClr val="F2F2F2">
                  <a:alpha val="100000"/>
                </a:srgbClr>
              </a:solidFill>
              <a:round/>
            </a:ln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  <a:round/>
          </a:ln>
        </c:spPr>
        <c:txPr>
          <a:bodyPr/>
          <a:lstStyle/>
          <a:p>
            <a:pPr>
              <a:defRPr sz="1195" b="0" i="0" u="none" baseline="0">
                <a:solidFill>
                  <a:srgbClr val="595959"/>
                </a:solidFill>
                <a:latin typeface="Calibri"/>
                <a:ea typeface="Calibri"/>
              </a:defRPr>
            </a:pPr>
            <a:endParaRPr lang="ko-KR"/>
          </a:p>
        </c:txPr>
        <c:crossAx val="1570084592"/>
        <c:crosses val="autoZero"/>
        <c:crossBetween val="between"/>
      </c:valAx>
      <c:spPr>
        <a:noFill/>
        <a:ln>
          <a:noFill/>
          <a:round/>
        </a:ln>
      </c:spPr>
    </c:plotArea>
    <c:legend>
      <c:legendPos val="t"/>
      <c:overlay val="0"/>
      <c:spPr>
        <a:noFill/>
        <a:ln>
          <a:noFill/>
          <a:round/>
        </a:ln>
      </c:spPr>
      <c:txPr>
        <a:bodyPr rot="0" vert="horz" anchor="ctr" anchorCtr="1"/>
        <a:lstStyle/>
        <a:p>
          <a:pPr>
            <a:defRPr sz="1195" b="0" i="0" u="none" baseline="0">
              <a:solidFill>
                <a:srgbClr val="595959"/>
              </a:solidFill>
              <a:latin typeface="Calibri"/>
              <a:ea typeface="Calibri"/>
            </a:defRPr>
          </a:pPr>
          <a:endParaRPr lang="ko-KR"/>
        </a:p>
      </c:txPr>
    </c:legend>
    <c:plotVisOnly val="1"/>
    <c:dispBlanksAs val="gap"/>
    <c:showDLblsOverMax val="1"/>
  </c:chart>
  <c:spPr>
    <a:noFill/>
    <a:ln>
      <a:noFill/>
      <a:round/>
    </a:ln>
  </c:spPr>
  <c:txPr>
    <a:bodyPr/>
    <a:lstStyle/>
    <a:p>
      <a:pPr>
        <a:defRPr sz="1000" b="0" i="0" u="none" baseline="0">
          <a:solidFill>
            <a:srgbClr val="000000"/>
          </a:solidFill>
          <a:latin typeface="Calibri"/>
          <a:ea typeface="Calibri"/>
        </a:defRPr>
      </a:pPr>
      <a:endParaRPr lang="ko-KR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5T13:46:57.47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5T13:46:57.473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5T13:46:57.473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5T13:46:57.473" idx="4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gi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8209280" y="2937510"/>
            <a:ext cx="1619885" cy="1677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157345" y="2561590"/>
            <a:ext cx="4351655" cy="1214120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B</a:t>
            </a:r>
            <a:r>
              <a:rPr lang="en-US" altLang="ko-KR" sz="4800" b="1" dirty="0" err="1">
                <a:latin typeface="+mj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>
                <a:latin typeface="+mj-ea"/>
              </a:rPr>
              <a:t>ocker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275455" y="3694430"/>
            <a:ext cx="4114800" cy="597535"/>
          </a:xfrm>
        </p:spPr>
        <p:txBody>
          <a:bodyPr>
            <a:normAutofit fontScale="92500"/>
          </a:bodyPr>
          <a:lstStyle/>
          <a:p>
            <a:pPr algn="dist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레이드 형식의 액션 슈팅 게임</a:t>
            </a:r>
          </a:p>
        </p:txBody>
      </p:sp>
      <p:sp>
        <p:nvSpPr>
          <p:cNvPr id="8" name="막힌 원호 7"/>
          <p:cNvSpPr/>
          <p:nvPr/>
        </p:nvSpPr>
        <p:spPr>
          <a:xfrm flipH="1">
            <a:off x="7391400" y="1465580"/>
            <a:ext cx="3276600" cy="3276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32715" y="5424805"/>
            <a:ext cx="4351655" cy="12141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2015180048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김홍일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2013184048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양태윤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2015184042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조소연</a:t>
            </a:r>
          </a:p>
        </p:txBody>
      </p:sp>
      <p:sp>
        <p:nvSpPr>
          <p:cNvPr id="11" name="막힌 원호 8"/>
          <p:cNvSpPr/>
          <p:nvPr/>
        </p:nvSpPr>
        <p:spPr>
          <a:xfrm flipH="1" flipV="1">
            <a:off x="7391400" y="242125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26200" y="262255"/>
            <a:ext cx="4081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디자인 컨셉 </a:t>
            </a:r>
            <a:r>
              <a:rPr lang="en-US" altLang="ko-KR" sz="1200" b="1" dirty="0"/>
              <a:t>1/2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78660" y="1999615"/>
            <a:ext cx="713422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40" y="2302510"/>
            <a:ext cx="3367405" cy="13874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09285" y="1999615"/>
            <a:ext cx="713422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285" y="2473325"/>
            <a:ext cx="5809615" cy="323723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08530" y="6017895"/>
            <a:ext cx="713422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전체적으로 귀엽고 깜찍한 모델을 통해 밝은 이미지를 유지한다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07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89700" y="262255"/>
            <a:ext cx="4017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디자인 컨셉 </a:t>
            </a:r>
            <a:r>
              <a:rPr lang="en-US" altLang="ko-KR" sz="1200" b="1" dirty="0"/>
              <a:t>2/2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78660" y="1999615"/>
            <a:ext cx="713422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스테이지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80260" y="4951730"/>
            <a:ext cx="713422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각 스테이지 난이도와 보스 캐릭터의 컨셉에 맞춘다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60" y="2502535"/>
            <a:ext cx="3695700" cy="200088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695" y="2554605"/>
            <a:ext cx="3710305" cy="189674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080260" y="5392420"/>
            <a:ext cx="7461250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액션 슈팅게임의 특성답게 방해가 되는 오브젝트는 최소한으로 둔다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5237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80200" y="262255"/>
            <a:ext cx="3827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대기방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50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상세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67500" y="262255"/>
            <a:ext cx="3839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전투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진입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400" y="5277485"/>
            <a:ext cx="8322310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스테이지에 영웅들이 먼저 출현한다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51710" y="1652905"/>
            <a:ext cx="7579995" cy="32499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직선 연결선[R] 21"/>
          <p:cNvCxnSpPr>
            <a:stCxn id="14" idx="1"/>
            <a:endCxn id="14" idx="3"/>
          </p:cNvCxnSpPr>
          <p:nvPr/>
        </p:nvCxnSpPr>
        <p:spPr>
          <a:xfrm>
            <a:off x="2251710" y="3277870"/>
            <a:ext cx="757999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/>
          <p:cNvCxnSpPr>
            <a:stCxn id="14" idx="0"/>
            <a:endCxn id="14" idx="2"/>
          </p:cNvCxnSpPr>
          <p:nvPr/>
        </p:nvCxnSpPr>
        <p:spPr>
          <a:xfrm>
            <a:off x="6042025" y="1652905"/>
            <a:ext cx="0" cy="32499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586095" y="2171065"/>
            <a:ext cx="887095" cy="9232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265" y="3277870"/>
            <a:ext cx="450215" cy="53975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4758690" y="3382010"/>
            <a:ext cx="365760" cy="53975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5695315" y="3265805"/>
            <a:ext cx="374650" cy="539750"/>
          </a:xfrm>
          <a:prstGeom prst="rect">
            <a:avLst/>
          </a:prstGeom>
        </p:spPr>
      </p:pic>
      <p:sp>
        <p:nvSpPr>
          <p:cNvPr id="27" name="텍스트 상자 26"/>
          <p:cNvSpPr txBox="1"/>
          <p:nvPr/>
        </p:nvSpPr>
        <p:spPr>
          <a:xfrm>
            <a:off x="2549525" y="1981200"/>
            <a:ext cx="213360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스테이지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184400" y="5700395"/>
            <a:ext cx="8322310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10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초간의 카운트다운 후 특정한 위치에 보스가 출현한다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24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95" y="1141095"/>
            <a:ext cx="897255" cy="897255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상세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1130" y="262255"/>
            <a:ext cx="4006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전투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영웅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400" y="4611370"/>
            <a:ext cx="8322310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Quarter View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시점에서 영웅은 기본적으로 마우스 커서의 방향을 바라본다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50" y="1921510"/>
            <a:ext cx="417830" cy="4178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50" y="3514725"/>
            <a:ext cx="749935" cy="899795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2498725" y="2695575"/>
            <a:ext cx="67691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  <a:endParaRPr kumimoji="1" lang="ko-KR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6096000" y="3404870"/>
            <a:ext cx="610235" cy="89979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9184005" y="3055620"/>
            <a:ext cx="624840" cy="89979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640" y="2098040"/>
            <a:ext cx="417830" cy="41783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865" y="2130425"/>
            <a:ext cx="417830" cy="41783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184400" y="5227320"/>
            <a:ext cx="8322310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 위에는 체력바와 함께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P1~ P3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등 영웅 고유의 색깔로 이름을 표시한다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삼각형 15"/>
          <p:cNvSpPr/>
          <p:nvPr/>
        </p:nvSpPr>
        <p:spPr>
          <a:xfrm flipV="1">
            <a:off x="2717800" y="3213735"/>
            <a:ext cx="186055" cy="1346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텍스트 상자 26"/>
          <p:cNvSpPr txBox="1"/>
          <p:nvPr/>
        </p:nvSpPr>
        <p:spPr>
          <a:xfrm>
            <a:off x="6096000" y="2619375"/>
            <a:ext cx="67691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  <a:endParaRPr kumimoji="1" lang="ko-KR" altLang="en-US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삼각형 27"/>
          <p:cNvSpPr/>
          <p:nvPr/>
        </p:nvSpPr>
        <p:spPr>
          <a:xfrm flipV="1">
            <a:off x="6315075" y="3137535"/>
            <a:ext cx="186055" cy="13462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텍스트 상자 28"/>
          <p:cNvSpPr txBox="1"/>
          <p:nvPr/>
        </p:nvSpPr>
        <p:spPr>
          <a:xfrm>
            <a:off x="9158605" y="2233930"/>
            <a:ext cx="67691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  <a:endParaRPr kumimoji="1" lang="ko-KR" altLang="en-US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삼각형 29"/>
          <p:cNvSpPr/>
          <p:nvPr/>
        </p:nvSpPr>
        <p:spPr>
          <a:xfrm flipV="1">
            <a:off x="9377680" y="2752090"/>
            <a:ext cx="186055" cy="13462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184400" y="5843270"/>
            <a:ext cx="8483600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영웅의 모든 조준점은 캐릭터 고유의 색깔이며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전 플레이어에게 공유되어 좀 더 현장감을 높힌다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98725" y="3402330"/>
            <a:ext cx="695960" cy="1346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096000" y="3331210"/>
            <a:ext cx="695960" cy="1346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138920" y="2955290"/>
            <a:ext cx="695960" cy="1346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139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상세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29400" y="262255"/>
            <a:ext cx="3877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전투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카메라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400" y="5277485"/>
            <a:ext cx="8322310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Quarter View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시점에서 카메라는 가상의 사각형 안에 고정되어 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415" y="1765935"/>
            <a:ext cx="648335" cy="5486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80" y="3000375"/>
            <a:ext cx="541655" cy="55054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251710" y="1652905"/>
            <a:ext cx="7579995" cy="32499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직선 연결선[R] 21"/>
          <p:cNvCxnSpPr>
            <a:stCxn id="14" idx="1"/>
            <a:endCxn id="14" idx="3"/>
          </p:cNvCxnSpPr>
          <p:nvPr/>
        </p:nvCxnSpPr>
        <p:spPr>
          <a:xfrm>
            <a:off x="2251710" y="3277870"/>
            <a:ext cx="757999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/>
          <p:cNvCxnSpPr>
            <a:stCxn id="14" idx="0"/>
            <a:endCxn id="14" idx="2"/>
          </p:cNvCxnSpPr>
          <p:nvPr/>
        </p:nvCxnSpPr>
        <p:spPr>
          <a:xfrm>
            <a:off x="6042025" y="1652905"/>
            <a:ext cx="0" cy="32499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상자 1"/>
          <p:cNvSpPr txBox="1"/>
          <p:nvPr/>
        </p:nvSpPr>
        <p:spPr>
          <a:xfrm>
            <a:off x="2549525" y="1981200"/>
            <a:ext cx="213360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Quarter View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79140" y="2438400"/>
            <a:ext cx="5375910" cy="1828800"/>
          </a:xfrm>
          <a:prstGeom prst="rect">
            <a:avLst/>
          </a:prstGeom>
          <a:noFill/>
          <a:ln w="254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51380" y="5777230"/>
            <a:ext cx="8322310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가상의 사각형 지점을 넘어서면 카메라도 따라 움직인다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95" y="3000375"/>
            <a:ext cx="541655" cy="55054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082925" y="2438400"/>
            <a:ext cx="5375910" cy="1828800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770" y="2287270"/>
            <a:ext cx="301625" cy="2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22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상세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89700" y="262255"/>
            <a:ext cx="4017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전투 </a:t>
            </a:r>
            <a:r>
              <a:rPr lang="en-US" altLang="ko-KR" sz="1200" b="1" dirty="0"/>
              <a:t>- UI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1/2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400" y="5277485"/>
            <a:ext cx="8322310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전투시 보여지는 기본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UI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는 보스의 화려한 탄막을 피하기 위해 최소한으로 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51710" y="1652905"/>
            <a:ext cx="7579995" cy="32499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71340" y="1762760"/>
            <a:ext cx="3341370" cy="36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보스 체력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406650" y="1832610"/>
            <a:ext cx="850900" cy="204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P1 </a:t>
            </a:r>
            <a:r>
              <a:rPr kumimoji="1" lang="ko-KR" altLang="en-US" sz="1000" dirty="0"/>
              <a:t>체력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530475" y="2946400"/>
            <a:ext cx="727710" cy="114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P2 </a:t>
            </a:r>
            <a:r>
              <a:rPr kumimoji="1" lang="ko-KR" altLang="en-US" sz="1000" dirty="0"/>
              <a:t>체력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530475" y="3191510"/>
            <a:ext cx="727710" cy="114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P3 </a:t>
            </a:r>
            <a:r>
              <a:rPr kumimoji="1" lang="ko-KR" altLang="en-US" sz="1000" dirty="0"/>
              <a:t>체력</a:t>
            </a:r>
          </a:p>
        </p:txBody>
      </p:sp>
      <p:sp>
        <p:nvSpPr>
          <p:cNvPr id="24" name="타원 23"/>
          <p:cNvSpPr/>
          <p:nvPr/>
        </p:nvSpPr>
        <p:spPr>
          <a:xfrm>
            <a:off x="2303780" y="2919095"/>
            <a:ext cx="179705" cy="17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309495" y="3172460"/>
            <a:ext cx="179705" cy="17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8718550" y="4256405"/>
            <a:ext cx="222631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총알 갯수</a:t>
            </a:r>
            <a:endParaRPr kumimoji="1" lang="en-US" altLang="ko-KR" dirty="0"/>
          </a:p>
          <a:p>
            <a:r>
              <a:rPr kumimoji="1" lang="en-US" altLang="ko-KR" dirty="0"/>
              <a:t>40/100</a:t>
            </a:r>
            <a:endParaRPr kumimoji="1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06650" y="4499610"/>
            <a:ext cx="1909445" cy="287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구르기 쿨타임</a:t>
            </a:r>
          </a:p>
        </p:txBody>
      </p:sp>
      <p:sp>
        <p:nvSpPr>
          <p:cNvPr id="4" name="타원 3"/>
          <p:cNvSpPr/>
          <p:nvPr/>
        </p:nvSpPr>
        <p:spPr>
          <a:xfrm>
            <a:off x="5332730" y="3975735"/>
            <a:ext cx="1417955" cy="811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궁극기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게이지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5" y="1730375"/>
            <a:ext cx="539750" cy="53975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970" y="1730375"/>
            <a:ext cx="539750" cy="53975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10" y="1730375"/>
            <a:ext cx="539750" cy="53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43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상세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73800" y="262255"/>
            <a:ext cx="4233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전투 </a:t>
            </a:r>
            <a:r>
              <a:rPr lang="en-US" altLang="ko-KR" sz="1200" b="1" dirty="0"/>
              <a:t>- UI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2/2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400" y="3204210"/>
            <a:ext cx="8322310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마우스 커서는 대기방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전투 중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상호 작용 모드에 따른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가지 종류가 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1881505"/>
            <a:ext cx="720090" cy="72009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450" y="1881505"/>
            <a:ext cx="720090" cy="72009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881505"/>
            <a:ext cx="720090" cy="72009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550" y="1881505"/>
            <a:ext cx="589280" cy="72009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184400" y="3774440"/>
            <a:ext cx="8322310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전투 중 마우스 커서는 영웅에 따라 다르다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3389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상세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15100" y="262255"/>
            <a:ext cx="3992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전투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메뉴 </a:t>
            </a:r>
            <a:r>
              <a:rPr lang="en-US" altLang="ko-KR" sz="1200" b="1" dirty="0"/>
              <a:t>1/2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400" y="5277485"/>
            <a:ext cx="8322310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TAB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누른 동안에는 메뉴가 화면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Z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축 제일 위에 뜬다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51710" y="1652905"/>
            <a:ext cx="7579995" cy="32499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71340" y="1762760"/>
            <a:ext cx="3341370" cy="36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보스 체력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557780" y="3090545"/>
            <a:ext cx="727710" cy="114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P1 </a:t>
            </a:r>
            <a:r>
              <a:rPr kumimoji="1" lang="ko-KR" altLang="en-US" sz="1000" dirty="0"/>
              <a:t>체력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557780" y="3335020"/>
            <a:ext cx="727710" cy="114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P2 </a:t>
            </a:r>
            <a:r>
              <a:rPr kumimoji="1" lang="ko-KR" altLang="en-US" sz="1000" dirty="0"/>
              <a:t>체력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557780" y="3580130"/>
            <a:ext cx="727710" cy="114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P3 </a:t>
            </a:r>
            <a:r>
              <a:rPr kumimoji="1" lang="ko-KR" altLang="en-US" sz="1000" dirty="0"/>
              <a:t>체력</a:t>
            </a:r>
          </a:p>
        </p:txBody>
      </p:sp>
      <p:sp>
        <p:nvSpPr>
          <p:cNvPr id="8" name="타원 7"/>
          <p:cNvSpPr/>
          <p:nvPr/>
        </p:nvSpPr>
        <p:spPr>
          <a:xfrm>
            <a:off x="2317115" y="3063875"/>
            <a:ext cx="179705" cy="17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322195" y="3307080"/>
            <a:ext cx="179705" cy="17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336800" y="3561080"/>
            <a:ext cx="179705" cy="179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8718550" y="4256405"/>
            <a:ext cx="222631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총알 갯수</a:t>
            </a:r>
            <a:endParaRPr kumimoji="1" lang="en-US" altLang="ko-KR" dirty="0"/>
          </a:p>
          <a:p>
            <a:r>
              <a:rPr kumimoji="1" lang="en-US" altLang="ko-KR" dirty="0"/>
              <a:t>40/100</a:t>
            </a:r>
            <a:endParaRPr kumimoji="1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06650" y="4431030"/>
            <a:ext cx="1909445" cy="287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구르기 쿨타임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948940" y="2002790"/>
            <a:ext cx="6354445" cy="26092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60420" y="2432050"/>
            <a:ext cx="2345055" cy="1912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영웅 특성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184400" y="5775325"/>
            <a:ext cx="8322310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메뉴에서는 영웅 패시브 특성 정보를 열람 가능하다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4834890" y="2137410"/>
            <a:ext cx="252158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/>
              <a:t>메    뉴   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184400" y="6259830"/>
            <a:ext cx="8322310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포인트를 이용한 패시브 특성 분배가 가능하다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87925" y="2592070"/>
            <a:ext cx="600075" cy="1974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포인트</a:t>
            </a:r>
          </a:p>
        </p:txBody>
      </p:sp>
    </p:spTree>
    <p:extLst>
      <p:ext uri="{BB962C8B-B14F-4D97-AF65-F5344CB8AC3E}">
        <p14:creationId xmlns:p14="http://schemas.microsoft.com/office/powerpoint/2010/main" val="1471380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상세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8400" y="262254"/>
            <a:ext cx="4258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전투 </a:t>
            </a:r>
            <a:r>
              <a:rPr lang="en-US" altLang="ko-KR" sz="1200" b="1" dirty="0"/>
              <a:t>- </a:t>
            </a:r>
            <a:r>
              <a:rPr lang="ko-KR" altLang="en-US" sz="1200" b="1" dirty="0"/>
              <a:t>메뉴 </a:t>
            </a:r>
            <a:r>
              <a:rPr lang="en-US" altLang="ko-KR" sz="1200" b="1" dirty="0"/>
              <a:t>2/2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400" y="5277485"/>
            <a:ext cx="8322310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TAB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누른 동안에는 메뉴가 화면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Z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축 제일 위에 뜬다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80895" y="1826895"/>
            <a:ext cx="6354445" cy="26092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86025" y="2250440"/>
            <a:ext cx="2345055" cy="1912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영웅 특성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128770" y="2388870"/>
            <a:ext cx="600075" cy="1974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포인트</a:t>
            </a:r>
          </a:p>
        </p:txBody>
      </p:sp>
    </p:spTree>
    <p:extLst>
      <p:ext uri="{BB962C8B-B14F-4D97-AF65-F5344CB8AC3E}">
        <p14:creationId xmlns:p14="http://schemas.microsoft.com/office/powerpoint/2010/main" val="84502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84930"/>
            <a:ext cx="12192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466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477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게임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377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상세 디자인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166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레벨 디자인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8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7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4720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4720" y="4255770"/>
            <a:ext cx="1802130" cy="138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대기방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진입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영웅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카메라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메뉴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4775" y="4255770"/>
            <a:ext cx="1490345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프로세스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조작법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영웅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 컨셉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865" y="1405255"/>
            <a:ext cx="4893945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>
                <a:latin typeface="+mn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L</a:t>
            </a:r>
            <a:r>
              <a:rPr lang="en-US" altLang="ko-KR" sz="4800" b="1" dirty="0" err="1">
                <a:latin typeface="+mn-ea"/>
              </a:rPr>
              <a:t>ocker</a:t>
            </a:r>
            <a:endParaRPr lang="ko-KR" altLang="en-US" sz="4800" dirty="0">
              <a:latin typeface="+mn-ea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6971665" y="4255770"/>
            <a:ext cx="1820545" cy="95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영웅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룬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패시브 특성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스테이지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492760" y="4255770"/>
            <a:ext cx="139700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BossLocker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6685" y="5640705"/>
            <a:ext cx="3094990" cy="101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팀 구성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기획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 서버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김홍일</a:t>
            </a:r>
            <a:endParaRPr lang="en-US" altLang="ko-KR" sz="1200" b="1" spc="140" dirty="0">
              <a:solidFill>
                <a:schemeClr val="accent1"/>
              </a:solidFill>
              <a:latin typeface="+mj-ea"/>
            </a:endParaRPr>
          </a:p>
          <a:p>
            <a:r>
              <a:rPr lang="ko-KR" altLang="en-US" sz="1200" b="1" spc="140" dirty="0">
                <a:solidFill>
                  <a:schemeClr val="accent1"/>
                </a:solidFill>
                <a:latin typeface="+mj-ea"/>
              </a:rPr>
              <a:t>클라이언트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양태윤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모델링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UI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조소연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9882930-BFC0-4DAF-854C-CA9A55A4DE7D}"/>
              </a:ext>
            </a:extLst>
          </p:cNvPr>
          <p:cNvSpPr txBox="1"/>
          <p:nvPr/>
        </p:nvSpPr>
        <p:spPr>
          <a:xfrm>
            <a:off x="9020810" y="313372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FE0347B-6C4D-4E97-BF2E-76FDFF1C8635}"/>
              </a:ext>
            </a:extLst>
          </p:cNvPr>
          <p:cNvSpPr txBox="1"/>
          <p:nvPr/>
        </p:nvSpPr>
        <p:spPr>
          <a:xfrm>
            <a:off x="9033510" y="388366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개발 계획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xmlns="" id="{E56ED49B-24D1-495B-8D57-F91216155341}"/>
              </a:ext>
            </a:extLst>
          </p:cNvPr>
          <p:cNvSpPr txBox="1"/>
          <p:nvPr/>
        </p:nvSpPr>
        <p:spPr>
          <a:xfrm>
            <a:off x="9033509" y="4253230"/>
            <a:ext cx="1820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레벨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0" y="262255"/>
            <a:ext cx="4411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영웅  </a:t>
            </a:r>
            <a:r>
              <a:rPr lang="en-US" altLang="ko-KR" sz="1200" b="1" dirty="0"/>
              <a:t>1/5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105" y="2112645"/>
            <a:ext cx="742124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특성 정보창에서 확인할 수 있는 영웅들은 공통된 특성은 다음과 같다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105" y="1525905"/>
            <a:ext cx="17176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영웅의 특성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17700" y="3497580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이동 속도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XY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평면상에서 이동 단축키를 눌렀을 시 한번에 이동하는 거리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17700" y="4234180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공격 속도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다음 공격을 위해 소모되는 대기 시간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17700" y="2546350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공격력    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마우스 왼쪽 클릭을 통한 기본 영웅 공격시 몬스터에게 피해를 입히는 양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17700" y="2914015"/>
            <a:ext cx="7638415" cy="523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방어력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보스에게 피격시 보스 스킬의 공격력에서 감소되는 양 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   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 스킬의 공격력보다 높을 경우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피해를 입는다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.)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17700" y="3865880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체력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영웅의 최대 체력의 양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17700" y="5338445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크리티컬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기본 공격력의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2~5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배의 피해를 입히는 크리티컬 공격 발동의 확률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17700" y="4970145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체력 회복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초당 자동으로 회복되는 체력의 양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17700" y="4602480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구르기 속도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다음 구르기를 위해 소모되는 대기 시간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17700" y="5706745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사정거리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기본 공격의 유효 범위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7700" y="6075045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탄환 수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재장전 전 까지 기본 공격 가능한 횟수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913890" y="2491105"/>
            <a:ext cx="7146925" cy="1692275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 상자 7"/>
          <p:cNvSpPr txBox="1"/>
          <p:nvPr/>
        </p:nvSpPr>
        <p:spPr>
          <a:xfrm>
            <a:off x="7666355" y="3876675"/>
            <a:ext cx="146875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>
                <a:solidFill>
                  <a:schemeClr val="accent4"/>
                </a:solidFill>
              </a:rPr>
              <a:t>룬을 통한 성장 영역</a:t>
            </a:r>
          </a:p>
        </p:txBody>
      </p:sp>
    </p:spTree>
    <p:extLst>
      <p:ext uri="{BB962C8B-B14F-4D97-AF65-F5344CB8AC3E}">
        <p14:creationId xmlns:p14="http://schemas.microsoft.com/office/powerpoint/2010/main" val="27047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레벨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38900" y="262255"/>
            <a:ext cx="4068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영웅  </a:t>
            </a:r>
            <a:r>
              <a:rPr lang="en-US" altLang="ko-KR" sz="1200" b="1" dirty="0"/>
              <a:t>2/5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65630" y="1525905"/>
            <a:ext cx="177355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 영웅의 시작 특성</a:t>
            </a:r>
          </a:p>
        </p:txBody>
      </p:sp>
      <p:graphicFrame>
        <p:nvGraphicFramePr>
          <p:cNvPr id="11" name="내용 개체 틀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271244"/>
              </p:ext>
            </p:extLst>
          </p:nvPr>
        </p:nvGraphicFramePr>
        <p:xfrm>
          <a:off x="2075180" y="1692275"/>
          <a:ext cx="7508240" cy="3663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8301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레벨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76800" y="262254"/>
            <a:ext cx="5630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 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영웅  </a:t>
            </a:r>
            <a:r>
              <a:rPr lang="en-US" altLang="ko-KR" sz="1200" b="1" dirty="0"/>
              <a:t>3/5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105" y="2112645"/>
            <a:ext cx="7421245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  <a:latin typeface="+mj-ea"/>
              </a:rPr>
              <a:t>공격형 영웅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중간 속도와 중간 사정거리를 가지며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높은 공격력과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많은 탄환수를 바탕으로 메인 </a:t>
            </a:r>
            <a:r>
              <a:rPr lang="ko-KR" altLang="en-US" b="1" dirty="0">
                <a:solidFill>
                  <a:schemeClr val="accent6"/>
                </a:solidFill>
                <a:latin typeface="+mj-ea"/>
              </a:rPr>
              <a:t>공격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을 담당한다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105" y="1525905"/>
            <a:ext cx="17176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공격형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78660" y="2891790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기본 패시브 특성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피격시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30%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확률로 공격을 회피하며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초간 무적이 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660" y="3312795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기본 스킬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기를 모아 적을 맞추면 보스가 뒤로 밀려나는 넉백 효과를 일으킨다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88820" y="5758180"/>
            <a:ext cx="7638415" cy="523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스페셜 스킬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초간 공격력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방어력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구르기 속도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체력 회복양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          초사이언 모드가 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0" y="4250055"/>
            <a:ext cx="417830" cy="41783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42"/>
          <a:stretch/>
        </p:blipFill>
        <p:spPr>
          <a:xfrm>
            <a:off x="1981200" y="4188460"/>
            <a:ext cx="415925" cy="53975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740" y="3968750"/>
            <a:ext cx="846455" cy="84645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260" y="4288155"/>
            <a:ext cx="668655" cy="36004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6" r="31919"/>
          <a:stretch/>
        </p:blipFill>
        <p:spPr>
          <a:xfrm>
            <a:off x="3712845" y="3997325"/>
            <a:ext cx="393700" cy="39243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6" r="31919"/>
          <a:stretch/>
        </p:blipFill>
        <p:spPr>
          <a:xfrm>
            <a:off x="3983355" y="4250055"/>
            <a:ext cx="295910" cy="29464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6" r="31919"/>
          <a:stretch/>
        </p:blipFill>
        <p:spPr>
          <a:xfrm>
            <a:off x="3810000" y="4396105"/>
            <a:ext cx="194310" cy="16129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60" y="3990975"/>
            <a:ext cx="846455" cy="846455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988820" y="4815205"/>
            <a:ext cx="900430" cy="1536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988820" y="4817745"/>
            <a:ext cx="607695" cy="1511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222240" y="4133215"/>
            <a:ext cx="4697730" cy="27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기를 모은 게이지와 넉백 범위는 비례한다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222240" y="4469765"/>
            <a:ext cx="4697730" cy="27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기를 모으는 동안에는 이동 속도가 반 줄어든다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2590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폭발 1[E] 8"/>
          <p:cNvSpPr/>
          <p:nvPr/>
        </p:nvSpPr>
        <p:spPr>
          <a:xfrm>
            <a:off x="2254250" y="3734435"/>
            <a:ext cx="1645285" cy="1517015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레벨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05500" y="262255"/>
            <a:ext cx="460184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영웅  </a:t>
            </a:r>
            <a:r>
              <a:rPr lang="en-US" altLang="ko-KR" sz="1200" b="1" dirty="0"/>
              <a:t>4/5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105" y="2112645"/>
            <a:ext cx="7421245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  <a:latin typeface="+mj-ea"/>
              </a:rPr>
              <a:t>유틸형 영웅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비교적 빠른 공격 속도와 이동 속도 그리고 짧은 사정거리를 가지며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근접에서 더 강한 </a:t>
            </a:r>
            <a:r>
              <a:rPr lang="ko-KR" altLang="en-US" b="1" dirty="0">
                <a:solidFill>
                  <a:schemeClr val="accent6"/>
                </a:solidFill>
                <a:latin typeface="+mj-ea"/>
              </a:rPr>
              <a:t>공격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이 특징이다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105" y="1525905"/>
            <a:ext cx="17176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유틸형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78660" y="2891790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기본 패시브 특성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3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번 연속 공격 성공시 치명타가 발동하며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탄환이 곧바로 재장전 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660" y="3312795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기본 스킬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자신의 체력을 소모하여 제자리에 지뢰를 설치한다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88820" y="5758180"/>
            <a:ext cx="7638415" cy="523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스페셜 스킬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초간 구르기가 순간이동으로 바뀌며 구르기 사용 시간이 무효화된다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          무제한 총알 수와 모든 기본 공격에 크리티컬이 적용된다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899535" y="3890645"/>
            <a:ext cx="4697730" cy="27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보스가 지뢰를 밝을 시 자동으로 폭파한다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960" y="3910330"/>
            <a:ext cx="846455" cy="8464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83"/>
          <a:stretch/>
        </p:blipFill>
        <p:spPr>
          <a:xfrm>
            <a:off x="2493010" y="4531360"/>
            <a:ext cx="580390" cy="53975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899535" y="4349115"/>
            <a:ext cx="4697730" cy="27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지뢰의 공격은 아군 영웅들에게도 유효하다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9927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레벨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00800" y="262255"/>
            <a:ext cx="410654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영웅  </a:t>
            </a:r>
            <a:r>
              <a:rPr lang="en-US" altLang="ko-KR" sz="1200" b="1" dirty="0"/>
              <a:t>5/5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105" y="2112645"/>
            <a:ext cx="7421245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  <a:latin typeface="+mj-ea"/>
              </a:rPr>
              <a:t>보조형 영웅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비교적 느린 공격 속도와 넓은 사정거리를 가지며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높은 체력을 바탕으로 아군의 체력 회복등의 </a:t>
            </a:r>
            <a:r>
              <a:rPr lang="ko-KR" altLang="en-US" b="1" dirty="0">
                <a:solidFill>
                  <a:schemeClr val="accent6"/>
                </a:solidFill>
                <a:latin typeface="+mj-ea"/>
              </a:rPr>
              <a:t>보조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담당한다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105" y="1525905"/>
            <a:ext cx="17176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보조형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78660" y="2891790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기본 패시브 특성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 성공시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30%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확률로 공격력 만큼 체력을 회복한다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660" y="3312795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기본 스킬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자신의 체력을 소모하여 아군 영웅의 체력을 회복시킨다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88820" y="5758180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스페셜 스킬   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모든 영웅의 체력을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100%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회복시키고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상태 이상 버프를 해제한다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3764280" y="4076065"/>
            <a:ext cx="374650" cy="5397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767455" y="3993515"/>
            <a:ext cx="1440180" cy="1440180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04"/>
          <a:stretch/>
        </p:blipFill>
        <p:spPr>
          <a:xfrm>
            <a:off x="1988820" y="4712335"/>
            <a:ext cx="449580" cy="539750"/>
          </a:xfrm>
          <a:prstGeom prst="rect">
            <a:avLst/>
          </a:prstGeom>
        </p:spPr>
      </p:pic>
      <p:sp>
        <p:nvSpPr>
          <p:cNvPr id="11" name="자유형 10"/>
          <p:cNvSpPr/>
          <p:nvPr/>
        </p:nvSpPr>
        <p:spPr>
          <a:xfrm>
            <a:off x="2475230" y="4460875"/>
            <a:ext cx="2009140" cy="591185"/>
          </a:xfrm>
          <a:custGeom>
            <a:avLst/>
            <a:gdLst>
              <a:gd name="connsiteX0" fmla="*/ 0 w 2009317"/>
              <a:gd name="connsiteY0" fmla="*/ 591127 h 591127"/>
              <a:gd name="connsiteX1" fmla="*/ 1948873 w 2009317"/>
              <a:gd name="connsiteY1" fmla="*/ 295563 h 591127"/>
              <a:gd name="connsiteX2" fmla="*/ 1542473 w 2009317"/>
              <a:gd name="connsiteY2" fmla="*/ 0 h 59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9317" h="591127">
                <a:moveTo>
                  <a:pt x="0" y="591127"/>
                </a:moveTo>
                <a:cubicBezTo>
                  <a:pt x="845897" y="492605"/>
                  <a:pt x="1691794" y="394084"/>
                  <a:pt x="1948873" y="295563"/>
                </a:cubicBezTo>
                <a:cubicBezTo>
                  <a:pt x="2205952" y="197042"/>
                  <a:pt x="1560946" y="120073"/>
                  <a:pt x="1542473" y="0"/>
                </a:cubicBezTo>
              </a:path>
            </a:pathLst>
          </a:custGeom>
          <a:effectLst>
            <a:glow rad="203200">
              <a:srgbClr val="FF0000">
                <a:alpha val="91000"/>
              </a:srgb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630" y="4504690"/>
            <a:ext cx="417830" cy="41783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222240" y="4133215"/>
            <a:ext cx="4697730" cy="27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조준점 보다 좀 더 넓은 유효 범위를 가지며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자유 곡선을 가진다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22240" y="4557395"/>
            <a:ext cx="4533900" cy="27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초당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체력을 소모하여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체력을 회복시킨다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2339340" y="4688840"/>
            <a:ext cx="30035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solidFill>
                  <a:srgbClr val="FF0000"/>
                </a:solidFill>
              </a:rPr>
              <a:t>-2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4011930" y="4074795"/>
            <a:ext cx="32702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solidFill>
                  <a:schemeClr val="accent1"/>
                </a:solidFill>
              </a:rPr>
              <a:t>+3</a:t>
            </a:r>
            <a:endParaRPr kumimoji="1"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09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레벨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62700" y="262255"/>
            <a:ext cx="4144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룬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105" y="1918335"/>
            <a:ext cx="742124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  <a:latin typeface="+mj-ea"/>
              </a:rPr>
              <a:t>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아이템형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버프형 두 가지가 존재한다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dirty="0">
                <a:solidFill>
                  <a:schemeClr val="accent6"/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60" y="2716530"/>
            <a:ext cx="7638415" cy="523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아이템 형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영웅의 인벤토리에 습득되며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영웅의 특성에 지속해서 관여한다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   중복해서 습득 가능하며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모든 효과는 중첩된다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660" y="4947920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버프 형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즉시 효과가 적용되며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일반 게임의 포션과 같다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71090" y="3274695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 공격의 룬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공격력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+1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71090" y="3634740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 방어의 룬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방어력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+1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71090" y="4011295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 신속의 룬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이동 속도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+1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71090" y="4387850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 체력의 룬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최대 체력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+1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71090" y="5354320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 체력 </a:t>
            </a:r>
            <a:r>
              <a:rPr lang="en-US" altLang="ko-KR" sz="1400" b="1" dirty="0">
                <a:solidFill>
                  <a:schemeClr val="accent1"/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습득한 영웅의 체력이 최대 체력의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50%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만큼 회복된다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 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71090" y="5760085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 명상 </a:t>
            </a:r>
            <a:r>
              <a:rPr lang="en-US" altLang="ko-KR" sz="1400" b="1" dirty="0">
                <a:solidFill>
                  <a:schemeClr val="accent1"/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습득한 영웅의 모든 이상 상태가 무효화된다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56105" y="2356485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스테이지에서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분에 한번씩 랜던함 위치에 랜덤한 룬이 낙하한다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2347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레벨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23000" y="262255"/>
            <a:ext cx="428434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패시브 특성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105" y="1918335"/>
            <a:ext cx="742124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  <a:latin typeface="+mj-ea"/>
              </a:rPr>
              <a:t>패시브 특성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특수한 효과를 추가할 수 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60" y="2716530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아 이건 좀 나중에 하자</a:t>
            </a:r>
            <a:r>
              <a:rPr lang="en-US" altLang="ko-KR" sz="1400" b="1" dirty="0">
                <a:solidFill>
                  <a:schemeClr val="accent1"/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56105" y="2356485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매 스테이지 승리시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포인트가 주어지며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다양한 패시브에 포인트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7193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레벨 디자인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524000" y="1981200"/>
            <a:ext cx="915035" cy="42221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charset="0"/>
                <a:ea typeface="Calibri" charset="0"/>
              </a:rPr>
              <a:t>B</a:t>
            </a:r>
            <a:endParaRPr lang="ko-KR" altLang="en-US" sz="2400" b="0" cap="none" dirty="0">
              <a:solidFill>
                <a:schemeClr val="accent2">
                  <a:lumMod val="60000"/>
                  <a:lumOff val="40000"/>
                </a:schemeClr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2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chemeClr val="bg2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2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chemeClr val="bg2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2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chemeClr val="bg2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charset="0"/>
                <a:ea typeface="Calibri" charset="0"/>
              </a:rPr>
              <a:t>L</a:t>
            </a:r>
            <a:endParaRPr lang="ko-KR" altLang="en-US" sz="2400" b="0" cap="none" dirty="0">
              <a:solidFill>
                <a:schemeClr val="accent5">
                  <a:lumMod val="60000"/>
                  <a:lumOff val="40000"/>
                </a:schemeClr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2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chemeClr val="bg2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2"/>
                </a:solidFill>
                <a:latin typeface="Calibri" charset="0"/>
                <a:ea typeface="Calibri" charset="0"/>
              </a:rPr>
              <a:t>C</a:t>
            </a:r>
            <a:endParaRPr lang="ko-KR" altLang="en-US" sz="2400" b="0" cap="none" dirty="0">
              <a:solidFill>
                <a:schemeClr val="bg2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2"/>
                </a:solidFill>
                <a:latin typeface="Calibri" charset="0"/>
                <a:ea typeface="Calibri" charset="0"/>
              </a:rPr>
              <a:t>K</a:t>
            </a:r>
            <a:endParaRPr lang="ko-KR" altLang="en-US" sz="2400" b="0" cap="none" dirty="0">
              <a:solidFill>
                <a:schemeClr val="bg2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2"/>
                </a:solidFill>
                <a:latin typeface="Calibri" charset="0"/>
                <a:ea typeface="Calibri" charset="0"/>
              </a:rPr>
              <a:t>E</a:t>
            </a:r>
            <a:endParaRPr lang="ko-KR" altLang="en-US" sz="2400" b="0" cap="none" dirty="0">
              <a:solidFill>
                <a:schemeClr val="bg2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chemeClr val="bg2"/>
                </a:solidFill>
                <a:latin typeface="Calibri" charset="0"/>
                <a:ea typeface="Calibri" charset="0"/>
              </a:rPr>
              <a:t>R</a:t>
            </a:r>
            <a:endParaRPr lang="ko-KR" altLang="en-US" sz="2400" b="0" cap="none" dirty="0">
              <a:solidFill>
                <a:schemeClr val="bg2"/>
              </a:solidFill>
              <a:latin typeface="Calibri" charset="0"/>
              <a:ea typeface="Calibri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보스 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 스테이지 </a:t>
            </a:r>
            <a:r>
              <a:rPr lang="en-US" altLang="ko-KR" sz="1200" b="1" dirty="0"/>
              <a:t>1/5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105" y="2112645"/>
            <a:ext cx="7421880" cy="3689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solidFill>
                  <a:schemeClr val="accent6"/>
                </a:solidFill>
                <a:latin typeface="맑은 고딕" charset="0"/>
                <a:ea typeface="맑은 고딕" charset="0"/>
              </a:rPr>
              <a:t>킹슬라임</a:t>
            </a:r>
            <a:endParaRPr lang="ko-KR" altLang="en-US" sz="1800" b="1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105" y="1525905"/>
            <a:ext cx="17176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Lv. 1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>
            <a:off x="1978660" y="3533775"/>
            <a:ext cx="7639050" cy="3073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기본 공격 패턴</a:t>
            </a:r>
            <a:r>
              <a:rPr lang="en-US" altLang="ko-KR" sz="1400" b="1" cap="none" dirty="0">
                <a:solidFill>
                  <a:schemeClr val="accent1"/>
                </a:solidFill>
                <a:latin typeface="Calibri Light" charset="0"/>
                <a:ea typeface="Calibri Light" charset="0"/>
              </a:rPr>
              <a:t> </a:t>
            </a:r>
            <a:endParaRPr lang="ko-KR" altLang="en-US" sz="1400" b="1" cap="none" dirty="0">
              <a:solidFill>
                <a:schemeClr val="accen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979295" y="3896360"/>
            <a:ext cx="8464550" cy="21266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"/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2초마다 플레이어를 따라다니는 작은 슬라임을 만들어낸다. 작은 슬라임은 플레이어와 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25400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닿으면 피해를 입힌다.(작은 슬라임은 총을 쏴 없앨 수 있다.) 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"/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본체는 플레이어를 따라 다니며 플레이어와 닿으면 피해를 입힌다.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"/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Y축 양의방향으로 크게 점프하여 맵에서 사라졌다가 체력이 가장 적은 플레이어에게 떨어진다.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25400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(체력이 10%달 때마다 한 번씩)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"/>
            </a:pP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"/>
            </a:pP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20" y="1789430"/>
            <a:ext cx="1327785" cy="1003935"/>
          </a:xfrm>
          <a:prstGeom prst="rect">
            <a:avLst/>
          </a:prstGeom>
          <a:noFill/>
        </p:spPr>
      </p:pic>
      <p:sp>
        <p:nvSpPr>
          <p:cNvPr id="24" name="직사각형 23"/>
          <p:cNvSpPr>
            <a:spLocks/>
          </p:cNvSpPr>
          <p:nvPr/>
        </p:nvSpPr>
        <p:spPr>
          <a:xfrm>
            <a:off x="1979295" y="2820670"/>
            <a:ext cx="7639050" cy="3073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기본 컨셉</a:t>
            </a:r>
            <a:endParaRPr lang="ko-KR" altLang="en-US" sz="1400" b="1" cap="none" dirty="0">
              <a:solidFill>
                <a:schemeClr val="accent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직사각형 24"/>
          <p:cNvSpPr>
            <a:spLocks/>
          </p:cNvSpPr>
          <p:nvPr/>
        </p:nvSpPr>
        <p:spPr>
          <a:xfrm>
            <a:off x="1979930" y="3117215"/>
            <a:ext cx="7639050" cy="3073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2540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-5m크기의 커다란 초록색 슬라임. 점프하면서 이동하며 1초에 5m씩 이동한다.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6AFF5D7-3FD2-4D51-898D-0FDE44449917}"/>
              </a:ext>
            </a:extLst>
          </p:cNvPr>
          <p:cNvSpPr txBox="1"/>
          <p:nvPr/>
        </p:nvSpPr>
        <p:spPr>
          <a:xfrm>
            <a:off x="5905500" y="262255"/>
            <a:ext cx="460184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672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1856105" y="1017270"/>
            <a:ext cx="3520440" cy="2622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레벨</a:t>
            </a:r>
            <a:r>
              <a:rPr lang="en-US" altLang="ko-KR" sz="2000" b="1" cap="none" dirty="0">
                <a:solidFill>
                  <a:srgbClr val="FFC000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디자인</a:t>
            </a:r>
            <a:endParaRPr lang="ko-KR" altLang="en-US" sz="2000" b="1" cap="none" dirty="0"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524000" y="1981200"/>
            <a:ext cx="915035" cy="42221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4B184"/>
                </a:solidFill>
                <a:latin typeface="Calibri" charset="0"/>
                <a:ea typeface="Calibri" charset="0"/>
              </a:rPr>
              <a:t>B</a:t>
            </a:r>
            <a:endParaRPr lang="ko-KR" altLang="en-US" sz="2400" b="0" cap="none" dirty="0">
              <a:solidFill>
                <a:srgbClr val="F4B184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9CC3E6"/>
                </a:solidFill>
                <a:latin typeface="Calibri" charset="0"/>
                <a:ea typeface="Calibri" charset="0"/>
              </a:rPr>
              <a:t>L</a:t>
            </a:r>
            <a:endParaRPr lang="ko-KR" altLang="en-US" sz="2400" b="0" cap="none" dirty="0">
              <a:solidFill>
                <a:srgbClr val="9CC3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C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K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E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R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635" cy="635"/>
          </a:xfrm>
          <a:prstGeom prst="line">
            <a:avLst/>
          </a:prstGeom>
          <a:ln w="28575" cap="flat" cmpd="sng">
            <a:prstDash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/>
          </p:cNvSpPr>
          <p:nvPr/>
        </p:nvSpPr>
        <p:spPr>
          <a:xfrm>
            <a:off x="1856105" y="1204595"/>
            <a:ext cx="2608580" cy="2774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보스</a:t>
            </a:r>
            <a:r>
              <a:rPr lang="en-US" altLang="ko-KR" sz="1200" b="1" cap="none" dirty="0">
                <a:solidFill>
                  <a:srgbClr val="000000"/>
                </a:solidFill>
                <a:latin typeface="Calibri" charset="0"/>
                <a:ea typeface="Calibri" charset="0"/>
              </a:rPr>
              <a:t> / </a:t>
            </a:r>
            <a:r>
              <a:rPr lang="en-US" altLang="ko-KR" sz="120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스테이지</a:t>
            </a:r>
            <a:r>
              <a:rPr lang="en-US" altLang="ko-KR" sz="1200" b="1" cap="none" dirty="0">
                <a:solidFill>
                  <a:srgbClr val="000000"/>
                </a:solidFill>
                <a:latin typeface="Calibri" charset="0"/>
                <a:ea typeface="Calibri" charset="0"/>
              </a:rPr>
              <a:t> 1/5</a:t>
            </a:r>
            <a:endParaRPr lang="ko-KR" altLang="en-US" sz="1200" b="1" cap="none" dirty="0">
              <a:solidFill>
                <a:srgbClr val="000000"/>
              </a:solidFill>
              <a:latin typeface="Calibri" charset="0"/>
              <a:ea typeface="Calibri" charset="0"/>
            </a:endParaRPr>
          </a:p>
        </p:txBody>
      </p:sp>
      <p:sp>
        <p:nvSpPr>
          <p:cNvPr id="20" name="막힌 원호 19"/>
          <p:cNvSpPr>
            <a:spLocks/>
          </p:cNvSpPr>
          <p:nvPr/>
        </p:nvSpPr>
        <p:spPr>
          <a:xfrm flipH="1">
            <a:off x="1524000" y="24574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막힌 원호 20"/>
          <p:cNvSpPr>
            <a:spLocks/>
          </p:cNvSpPr>
          <p:nvPr/>
        </p:nvSpPr>
        <p:spPr>
          <a:xfrm flipH="1" flipV="1">
            <a:off x="1521460" y="38925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856105" y="2112645"/>
            <a:ext cx="742188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solidFill>
                  <a:srgbClr val="70AD47"/>
                </a:solidFill>
                <a:latin typeface="맑은 고딕" charset="0"/>
                <a:ea typeface="맑은 고딕" charset="0"/>
              </a:rPr>
              <a:t>킹슬라임</a:t>
            </a:r>
            <a:endParaRPr lang="ko-KR" altLang="en-US" sz="18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텍스트 상자 1"/>
          <p:cNvSpPr txBox="1">
            <a:spLocks/>
          </p:cNvSpPr>
          <p:nvPr/>
        </p:nvSpPr>
        <p:spPr>
          <a:xfrm>
            <a:off x="1856105" y="1525905"/>
            <a:ext cx="171831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rgbClr val="595959"/>
                </a:solidFill>
                <a:latin typeface="Calibri" charset="0"/>
                <a:ea typeface="Calibri" charset="0"/>
              </a:rPr>
              <a:t>Lv. 1</a:t>
            </a:r>
            <a:endParaRPr lang="ko-KR" altLang="en-US" sz="1400" b="1" cap="none" dirty="0">
              <a:solidFill>
                <a:srgbClr val="595959"/>
              </a:solidFill>
              <a:latin typeface="Calibri" charset="0"/>
              <a:ea typeface="Calibri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20" y="1789430"/>
            <a:ext cx="1327785" cy="1003935"/>
          </a:xfrm>
          <a:prstGeom prst="rect">
            <a:avLst/>
          </a:prstGeom>
          <a:noFill/>
        </p:spPr>
      </p:pic>
      <p:sp>
        <p:nvSpPr>
          <p:cNvPr id="24" name="직사각형 23"/>
          <p:cNvSpPr>
            <a:spLocks/>
          </p:cNvSpPr>
          <p:nvPr/>
        </p:nvSpPr>
        <p:spPr>
          <a:xfrm>
            <a:off x="1979295" y="3117215"/>
            <a:ext cx="7639050" cy="3073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체력</a:t>
            </a: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이 </a:t>
            </a:r>
            <a:r>
              <a:rPr lang="en-US" altLang="ko-KR" sz="1400" b="1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50%미만</a:t>
            </a: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일때 </a:t>
            </a:r>
            <a:r>
              <a:rPr lang="en-US" altLang="ko-KR" sz="1400" b="1" cap="none" dirty="0">
                <a:solidFill>
                  <a:srgbClr val="4472C4"/>
                </a:solidFill>
                <a:latin typeface="맑은 고딕" charset="0"/>
                <a:ea typeface="맑은 고딕" charset="0"/>
              </a:rPr>
              <a:t>추가 공격 패턴</a:t>
            </a:r>
            <a:r>
              <a:rPr lang="en-US" altLang="ko-KR" sz="1400" b="1" cap="none" dirty="0">
                <a:solidFill>
                  <a:srgbClr val="4472C4"/>
                </a:solidFill>
                <a:latin typeface="Calibri Light" charset="0"/>
                <a:ea typeface="Calibri Light" charset="0"/>
              </a:rPr>
              <a:t> 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직사각형 24"/>
          <p:cNvSpPr>
            <a:spLocks/>
          </p:cNvSpPr>
          <p:nvPr/>
        </p:nvSpPr>
        <p:spPr>
          <a:xfrm>
            <a:off x="2150745" y="3475355"/>
            <a:ext cx="8464550" cy="12655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"/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플레이어가 1m 거리에 있으면 플레이어를 5초동안 삼키고 데미지를 입힌다. (20초 쿨타임)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25400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-삼켜진 플레이어는 조작할 수 없고 5초뒤에 킹슬라임의 전방 1.5m지점에 내뱉어진다.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"/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슬라임이 있었던 자리에 점액이 남아서 플레이어가 그 위에 있으면 이동속도가 20% 저하된다.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254000" algn="l" defTabSz="914400" eaLnBrk="0" fontAlgn="auto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-점액은 5초동안 유지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04A14AA-C036-4C9A-B3AE-5D530B6B11B2}"/>
              </a:ext>
            </a:extLst>
          </p:cNvPr>
          <p:cNvSpPr txBox="1"/>
          <p:nvPr/>
        </p:nvSpPr>
        <p:spPr>
          <a:xfrm>
            <a:off x="5905500" y="262255"/>
            <a:ext cx="460184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레벨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보스 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 스테이지 </a:t>
            </a:r>
            <a:r>
              <a:rPr lang="en-US" altLang="ko-KR" sz="1200" b="1" dirty="0"/>
              <a:t>2/5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856105" y="2096770"/>
            <a:ext cx="7421880" cy="3689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solidFill>
                  <a:srgbClr val="80007F"/>
                </a:solidFill>
                <a:latin typeface="맑은 고딕" charset="0"/>
                <a:ea typeface="맑은 고딕" charset="0"/>
              </a:rPr>
              <a:t>골렘골렘</a:t>
            </a:r>
            <a:endParaRPr lang="ko-KR" altLang="en-US" sz="1800" b="1" cap="none" dirty="0">
              <a:solidFill>
                <a:srgbClr val="80007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105" y="1525905"/>
            <a:ext cx="17176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Lv. 2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>
            <a:off x="1978660" y="2910205"/>
            <a:ext cx="7639050" cy="31057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기본 컨셉</a:t>
            </a:r>
            <a:endParaRPr lang="ko-KR" altLang="en-US" sz="1400" b="1" cap="none" dirty="0">
              <a:solidFill>
                <a:schemeClr val="accent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-6m의 커다란 골렘,  </a:t>
            </a:r>
            <a:r>
              <a:rPr lang="en-US" altLang="ko-KR" sz="1400" b="1" cap="none" dirty="0">
                <a:solidFill>
                  <a:srgbClr val="80007F"/>
                </a:solidFill>
                <a:latin typeface="맑은 고딕" charset="0"/>
                <a:ea typeface="맑은 고딕" charset="0"/>
              </a:rPr>
              <a:t>자주색돌</a:t>
            </a:r>
            <a:r>
              <a:rPr lang="en-US" altLang="ko-KR" sz="1400" b="1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로 이루어져 있고 돌의 갈라진 틈에는 </a:t>
            </a:r>
            <a:r>
              <a:rPr lang="en-US" altLang="ko-KR" sz="1400" b="1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붉은 빛</a:t>
            </a:r>
            <a:r>
              <a:rPr lang="en-US" altLang="ko-KR" sz="1400" b="1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이 난다.</a:t>
            </a:r>
            <a:endParaRPr lang="ko-KR" altLang="en-US" sz="1400" b="1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기본 공격 패턴</a:t>
            </a:r>
            <a:endParaRPr lang="ko-KR" altLang="en-US" sz="1400" b="1" cap="none" dirty="0">
              <a:solidFill>
                <a:schemeClr val="accent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b="1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땅을 내리치면 1m크기의 바위가 하늘에서 플레이어 위치에 떨어진다.</a:t>
            </a:r>
            <a:endParaRPr lang="ko-KR" altLang="en-US" sz="1400" b="1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b="1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3m 크기의 바위를 들어 1초 뒤에 플레이어에게 던진다.</a:t>
            </a:r>
            <a:endParaRPr lang="ko-KR" altLang="en-US" sz="1400" b="1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1400" b="1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플레이어가 1m 범위에 오면 주먹으로 때리고 50%확률로 플레이어는 기절한다.</a:t>
            </a:r>
            <a:endParaRPr lang="ko-KR" altLang="en-US" sz="1400" b="1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400" b="1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420" y="1652905"/>
            <a:ext cx="1140460" cy="1141095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07BA28A-1EC6-40AE-BE8E-31A4404C1155}"/>
              </a:ext>
            </a:extLst>
          </p:cNvPr>
          <p:cNvSpPr txBox="1"/>
          <p:nvPr/>
        </p:nvSpPr>
        <p:spPr>
          <a:xfrm>
            <a:off x="5905500" y="262255"/>
            <a:ext cx="460184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15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73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16225" y="1655445"/>
            <a:ext cx="6560185" cy="3437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32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레이드 형식의 액션 슈팅 게임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All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PC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(DirectX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11, OpenGL 3.x)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Quarter View + Action Shooting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Network Game (3player max)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1856105" y="1017270"/>
            <a:ext cx="3520440" cy="2622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레벨</a:t>
            </a:r>
            <a:r>
              <a:rPr lang="en-US" altLang="ko-KR" sz="2000" b="1" cap="none" dirty="0">
                <a:solidFill>
                  <a:srgbClr val="FFC000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디자인</a:t>
            </a:r>
            <a:endParaRPr lang="ko-KR" altLang="en-US" sz="2000" b="1" cap="none" dirty="0"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524000" y="1981200"/>
            <a:ext cx="915035" cy="42221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4B184"/>
                </a:solidFill>
                <a:latin typeface="Calibri" charset="0"/>
                <a:ea typeface="Calibri" charset="0"/>
              </a:rPr>
              <a:t>B</a:t>
            </a:r>
            <a:endParaRPr lang="ko-KR" altLang="en-US" sz="2400" b="0" cap="none" dirty="0">
              <a:solidFill>
                <a:srgbClr val="F4B184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9CC3E6"/>
                </a:solidFill>
                <a:latin typeface="Calibri" charset="0"/>
                <a:ea typeface="Calibri" charset="0"/>
              </a:rPr>
              <a:t>L</a:t>
            </a:r>
            <a:endParaRPr lang="ko-KR" altLang="en-US" sz="2400" b="0" cap="none" dirty="0">
              <a:solidFill>
                <a:srgbClr val="9CC3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C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K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E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R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635" cy="635"/>
          </a:xfrm>
          <a:prstGeom prst="line">
            <a:avLst/>
          </a:prstGeom>
          <a:ln w="28575" cap="flat" cmpd="sng">
            <a:prstDash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/>
          </p:cNvSpPr>
          <p:nvPr/>
        </p:nvSpPr>
        <p:spPr>
          <a:xfrm>
            <a:off x="1856105" y="1204595"/>
            <a:ext cx="2608580" cy="2774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보스</a:t>
            </a:r>
            <a:r>
              <a:rPr lang="en-US" altLang="ko-KR" sz="1200" b="1" cap="none" dirty="0">
                <a:solidFill>
                  <a:srgbClr val="000000"/>
                </a:solidFill>
                <a:latin typeface="Calibri" charset="0"/>
                <a:ea typeface="Calibri" charset="0"/>
              </a:rPr>
              <a:t> / </a:t>
            </a:r>
            <a:r>
              <a:rPr lang="en-US" altLang="ko-KR" sz="120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스테이지</a:t>
            </a:r>
            <a:r>
              <a:rPr lang="en-US" altLang="ko-KR" sz="1200" b="1" cap="none" dirty="0">
                <a:solidFill>
                  <a:srgbClr val="000000"/>
                </a:solidFill>
                <a:latin typeface="Calibri" charset="0"/>
                <a:ea typeface="Calibri" charset="0"/>
              </a:rPr>
              <a:t> 2/5</a:t>
            </a:r>
            <a:endParaRPr lang="ko-KR" altLang="en-US" sz="1200" b="1" cap="none" dirty="0">
              <a:solidFill>
                <a:srgbClr val="000000"/>
              </a:solidFill>
              <a:latin typeface="Calibri" charset="0"/>
              <a:ea typeface="Calibri" charset="0"/>
            </a:endParaRPr>
          </a:p>
        </p:txBody>
      </p:sp>
      <p:sp>
        <p:nvSpPr>
          <p:cNvPr id="20" name="막힌 원호 19"/>
          <p:cNvSpPr>
            <a:spLocks/>
          </p:cNvSpPr>
          <p:nvPr/>
        </p:nvSpPr>
        <p:spPr>
          <a:xfrm flipH="1">
            <a:off x="1524000" y="24574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막힌 원호 20"/>
          <p:cNvSpPr>
            <a:spLocks/>
          </p:cNvSpPr>
          <p:nvPr/>
        </p:nvSpPr>
        <p:spPr>
          <a:xfrm flipH="1" flipV="1">
            <a:off x="1521460" y="38925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856105" y="2096770"/>
            <a:ext cx="742188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solidFill>
                  <a:srgbClr val="80007F"/>
                </a:solidFill>
                <a:latin typeface="맑은 고딕" charset="0"/>
                <a:ea typeface="맑은 고딕" charset="0"/>
              </a:rPr>
              <a:t>골렘골렘</a:t>
            </a:r>
            <a:endParaRPr lang="ko-KR" altLang="en-US" sz="1800" b="1" cap="none" dirty="0">
              <a:solidFill>
                <a:srgbClr val="80007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텍스트 상자 1"/>
          <p:cNvSpPr txBox="1">
            <a:spLocks/>
          </p:cNvSpPr>
          <p:nvPr/>
        </p:nvSpPr>
        <p:spPr>
          <a:xfrm>
            <a:off x="1856105" y="1525905"/>
            <a:ext cx="1718310" cy="308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rgbClr val="595959"/>
                </a:solidFill>
                <a:latin typeface="Calibri" charset="0"/>
                <a:ea typeface="Calibri" charset="0"/>
              </a:rPr>
              <a:t>Lv. 2</a:t>
            </a:r>
            <a:endParaRPr lang="ko-KR" altLang="en-US" sz="1400" b="1" cap="none" dirty="0">
              <a:solidFill>
                <a:srgbClr val="595959"/>
              </a:solidFill>
              <a:latin typeface="Calibri" charset="0"/>
              <a:ea typeface="Calibri" charset="0"/>
            </a:endParaRPr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>
            <a:off x="1978660" y="2910205"/>
            <a:ext cx="7639050" cy="267589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체력</a:t>
            </a: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이 </a:t>
            </a:r>
            <a:r>
              <a:rPr lang="en-US" altLang="ko-KR" sz="1400" b="1" cap="none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50%미만</a:t>
            </a: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일때 </a:t>
            </a:r>
            <a:r>
              <a:rPr lang="en-US" altLang="ko-KR" sz="1400" b="1" cap="none" dirty="0">
                <a:solidFill>
                  <a:srgbClr val="4472C4"/>
                </a:solidFill>
                <a:latin typeface="맑은 고딕" charset="0"/>
                <a:ea typeface="맑은 고딕" charset="0"/>
              </a:rPr>
              <a:t>추가 공격 패턴</a:t>
            </a:r>
            <a:endParaRPr lang="ko-KR" altLang="en-US" sz="1400" b="1" cap="none" dirty="0">
              <a:solidFill>
                <a:srgbClr val="4472C4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"/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그 자리에 멈춰 서서 골렘과 플레이어 직선상에 불꽃을 10초 동안 쏜다. 플레이어가 이동하면 불꽃도 따라간다.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"/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 몸이 더 붉게 빛나고 공격속도와 이동속도가 30% 증가한다.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"/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모든 공격에 맞으면 불타서 체력의 10%의 피해를 입는다.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"/>
            </a:pP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420" y="1652905"/>
            <a:ext cx="1140460" cy="1141095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C46CE6C-001C-43E4-A2A1-8E5526F3DF7D}"/>
              </a:ext>
            </a:extLst>
          </p:cNvPr>
          <p:cNvSpPr txBox="1"/>
          <p:nvPr/>
        </p:nvSpPr>
        <p:spPr>
          <a:xfrm>
            <a:off x="5905500" y="262255"/>
            <a:ext cx="460184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1856105" y="1017270"/>
            <a:ext cx="3520440" cy="2622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레벨</a:t>
            </a:r>
            <a:r>
              <a:rPr lang="en-US" altLang="ko-KR" sz="2000" b="1" cap="none" dirty="0">
                <a:solidFill>
                  <a:srgbClr val="FFC000"/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디자인</a:t>
            </a:r>
            <a:endParaRPr lang="ko-KR" altLang="en-US" sz="2000" b="1" cap="none" dirty="0"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524000" y="1981200"/>
            <a:ext cx="915035" cy="42221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4B184"/>
                </a:solidFill>
                <a:latin typeface="Calibri" charset="0"/>
                <a:ea typeface="Calibri" charset="0"/>
              </a:rPr>
              <a:t>B</a:t>
            </a:r>
            <a:endParaRPr lang="ko-KR" altLang="en-US" sz="2400" b="0" cap="none" dirty="0">
              <a:solidFill>
                <a:srgbClr val="F4B184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9CC3E6"/>
                </a:solidFill>
                <a:latin typeface="Calibri" charset="0"/>
                <a:ea typeface="Calibri" charset="0"/>
              </a:rPr>
              <a:t>L</a:t>
            </a:r>
            <a:endParaRPr lang="ko-KR" altLang="en-US" sz="2400" b="0" cap="none" dirty="0">
              <a:solidFill>
                <a:srgbClr val="9CC3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C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K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E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R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635" cy="635"/>
          </a:xfrm>
          <a:prstGeom prst="line">
            <a:avLst/>
          </a:prstGeom>
          <a:ln w="28575" cap="flat" cmpd="sng">
            <a:prstDash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/>
          </p:cNvSpPr>
          <p:nvPr/>
        </p:nvSpPr>
        <p:spPr>
          <a:xfrm>
            <a:off x="1856105" y="1204595"/>
            <a:ext cx="2608580" cy="2768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보스</a:t>
            </a:r>
            <a:r>
              <a:rPr lang="en-US" altLang="ko-KR" sz="1200" b="1" cap="none" dirty="0">
                <a:solidFill>
                  <a:srgbClr val="000000"/>
                </a:solidFill>
                <a:latin typeface="Calibri" charset="0"/>
                <a:ea typeface="Calibri" charset="0"/>
              </a:rPr>
              <a:t> / </a:t>
            </a:r>
            <a:r>
              <a:rPr lang="en-US" altLang="ko-KR" sz="1200" b="1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스테이지</a:t>
            </a:r>
            <a:r>
              <a:rPr lang="en-US" altLang="ko-KR" sz="1200" b="1" cap="none" dirty="0">
                <a:solidFill>
                  <a:srgbClr val="000000"/>
                </a:solidFill>
                <a:latin typeface="Calibri" charset="0"/>
                <a:ea typeface="Calibri" charset="0"/>
              </a:rPr>
              <a:t> 3/5</a:t>
            </a:r>
            <a:endParaRPr lang="ko-KR" altLang="en-US" sz="1200" b="1" cap="none" dirty="0">
              <a:solidFill>
                <a:srgbClr val="000000"/>
              </a:solidFill>
              <a:latin typeface="Calibri" charset="0"/>
              <a:ea typeface="Calibri" charset="0"/>
            </a:endParaRPr>
          </a:p>
        </p:txBody>
      </p:sp>
      <p:sp>
        <p:nvSpPr>
          <p:cNvPr id="20" name="막힌 원호 19"/>
          <p:cNvSpPr>
            <a:spLocks/>
          </p:cNvSpPr>
          <p:nvPr/>
        </p:nvSpPr>
        <p:spPr>
          <a:xfrm flipH="1">
            <a:off x="1524000" y="24574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막힌 원호 20"/>
          <p:cNvSpPr>
            <a:spLocks/>
          </p:cNvSpPr>
          <p:nvPr/>
        </p:nvSpPr>
        <p:spPr>
          <a:xfrm flipH="1" flipV="1">
            <a:off x="1521460" y="38925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856105" y="2096770"/>
            <a:ext cx="742188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solidFill>
                  <a:schemeClr val="accent4"/>
                </a:solidFill>
                <a:latin typeface="맑은 고딕" charset="0"/>
                <a:ea typeface="맑은 고딕" charset="0"/>
              </a:rPr>
              <a:t> 배관공</a:t>
            </a:r>
            <a:endParaRPr lang="ko-KR" altLang="en-US" sz="1800" b="1" cap="none" dirty="0">
              <a:solidFill>
                <a:schemeClr val="accent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텍스트 상자 1"/>
          <p:cNvSpPr txBox="1">
            <a:spLocks/>
          </p:cNvSpPr>
          <p:nvPr/>
        </p:nvSpPr>
        <p:spPr>
          <a:xfrm>
            <a:off x="1856105" y="1525905"/>
            <a:ext cx="1718310" cy="3073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rgbClr val="595959"/>
                </a:solidFill>
                <a:latin typeface="Calibri" charset="0"/>
                <a:ea typeface="Calibri" charset="0"/>
              </a:rPr>
              <a:t>Lv. 3</a:t>
            </a:r>
            <a:endParaRPr lang="ko-KR" altLang="en-US" sz="1400" b="1" cap="none" dirty="0">
              <a:solidFill>
                <a:srgbClr val="595959"/>
              </a:solidFill>
              <a:latin typeface="Calibri" charset="0"/>
              <a:ea typeface="Calibri" charset="0"/>
            </a:endParaRPr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>
            <a:off x="1978660" y="2910205"/>
            <a:ext cx="7639050" cy="342900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rgbClr val="4472C4"/>
                </a:solidFill>
                <a:latin typeface="맑은 고딕" charset="0"/>
                <a:ea typeface="맑은 고딕" charset="0"/>
              </a:rPr>
              <a:t>기본 컨셉</a:t>
            </a:r>
            <a:endParaRPr lang="ko-KR" altLang="en-US" sz="1400" b="1" cap="none" dirty="0">
              <a:solidFill>
                <a:srgbClr val="4472C4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-3m의 크기의 캐릭터. 뒤에는 커다란 가스통을 메고 가스통과 연결된 총을 들고 있다. 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rgbClr val="4472C4"/>
                </a:solidFill>
                <a:latin typeface="맑은 고딕" charset="0"/>
                <a:ea typeface="맑은 고딕" charset="0"/>
              </a:rPr>
              <a:t>기본 공격 패턴</a:t>
            </a:r>
            <a:endParaRPr lang="ko-KR" altLang="en-US" sz="1400" b="1" cap="none" dirty="0">
              <a:solidFill>
                <a:srgbClr val="4472C4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Font typeface="Wingdings"/>
              <a:buChar char=""/>
            </a:pPr>
            <a:r>
              <a:rPr lang="en-US" altLang="ko-KR" sz="1400" b="0" cap="none" dirty="0">
                <a:solidFill>
                  <a:srgbClr val="373A3C"/>
                </a:solidFill>
                <a:latin typeface="Arial" charset="0"/>
                <a:ea typeface="본고딕" charset="0"/>
              </a:rPr>
              <a:t>캐릭터를 조준하고 6연발(0.3초 간격) 사격</a:t>
            </a:r>
            <a:endParaRPr lang="ko-KR" altLang="en-US" sz="1400" b="0" cap="none" dirty="0">
              <a:solidFill>
                <a:srgbClr val="373A3C"/>
              </a:solidFill>
              <a:latin typeface="Arial" charset="0"/>
              <a:ea typeface="본고딕" charset="0"/>
            </a:endParaRPr>
          </a:p>
          <a:p>
            <a:pPr marL="254000" indent="-2540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Font typeface="Wingdings"/>
              <a:buChar char=""/>
            </a:pPr>
            <a:r>
              <a:rPr lang="en-US" altLang="ko-KR" sz="1400" b="0" cap="none" dirty="0">
                <a:solidFill>
                  <a:srgbClr val="373A3C"/>
                </a:solidFill>
                <a:latin typeface="Arial" charset="0"/>
                <a:ea typeface="본고딕" charset="0"/>
              </a:rPr>
              <a:t>캐릭터에게 달려와 몸통 박치기. 달려오는 도중 공격당하면 멈춘다</a:t>
            </a:r>
            <a:endParaRPr lang="ko-KR" altLang="en-US" sz="1400" b="0" cap="none" dirty="0">
              <a:solidFill>
                <a:srgbClr val="373A3C"/>
              </a:solidFill>
              <a:latin typeface="Arial" charset="0"/>
              <a:ea typeface="본고딕" charset="0"/>
            </a:endParaRPr>
          </a:p>
          <a:p>
            <a:pPr marL="254000" indent="-25400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Font typeface="Wingdings"/>
              <a:buChar char=""/>
            </a:pPr>
            <a:r>
              <a:rPr lang="en-US" altLang="ko-KR" sz="1400" b="0" cap="none" dirty="0">
                <a:solidFill>
                  <a:srgbClr val="373A3C"/>
                </a:solidFill>
                <a:latin typeface="Arial" charset="0"/>
                <a:ea typeface="본고딕" charset="0"/>
              </a:rPr>
              <a:t>제자리 점프 후 자신을 중심으로 원형으로 퍼져나가는 탄을 발사. </a:t>
            </a:r>
            <a:endParaRPr lang="ko-KR" altLang="en-US" sz="1400" b="0" cap="none" dirty="0">
              <a:solidFill>
                <a:srgbClr val="373A3C"/>
              </a:solidFill>
              <a:latin typeface="Arial" charset="0"/>
              <a:ea typeface="본고딕" charset="0"/>
            </a:endParaRPr>
          </a:p>
          <a:p>
            <a:pPr marL="0" indent="254000" algn="l" defTabSz="914400" eaLnBrk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rgbClr val="373A3C"/>
                </a:solidFill>
                <a:latin typeface="Arial" charset="0"/>
                <a:ea typeface="본고딕" charset="0"/>
              </a:rPr>
              <a:t>추가로 더 느린 탄이 원형으로 날아간다.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Wingdings"/>
              <a:buChar char=""/>
            </a:pP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25" y="1729740"/>
            <a:ext cx="1252220" cy="1109345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FB91CAD-04E1-42A7-8A2B-F2CBA300585F}"/>
              </a:ext>
            </a:extLst>
          </p:cNvPr>
          <p:cNvSpPr txBox="1"/>
          <p:nvPr/>
        </p:nvSpPr>
        <p:spPr>
          <a:xfrm>
            <a:off x="5905500" y="262255"/>
            <a:ext cx="460184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1856105" y="1017270"/>
            <a:ext cx="3520440" cy="2622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AI 작동방식</a:t>
            </a:r>
            <a:endParaRPr lang="ko-KR" altLang="en-US" sz="2000" b="1" cap="none" dirty="0"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524000" y="1981200"/>
            <a:ext cx="915035" cy="42221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4B184"/>
                </a:solidFill>
                <a:latin typeface="Calibri" charset="0"/>
                <a:ea typeface="Calibri" charset="0"/>
              </a:rPr>
              <a:t>B</a:t>
            </a:r>
            <a:endParaRPr lang="ko-KR" altLang="en-US" sz="2400" b="0" cap="none" dirty="0">
              <a:solidFill>
                <a:srgbClr val="F4B184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9CC3E6"/>
                </a:solidFill>
                <a:latin typeface="Calibri" charset="0"/>
                <a:ea typeface="Calibri" charset="0"/>
              </a:rPr>
              <a:t>L</a:t>
            </a:r>
            <a:endParaRPr lang="ko-KR" altLang="en-US" sz="2400" b="0" cap="none" dirty="0">
              <a:solidFill>
                <a:srgbClr val="9CC3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C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K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E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R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635" cy="635"/>
          </a:xfrm>
          <a:prstGeom prst="line">
            <a:avLst/>
          </a:prstGeom>
          <a:ln w="28575" cap="flat" cmpd="sng">
            <a:prstDash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>
            <a:spLocks/>
          </p:cNvSpPr>
          <p:nvPr/>
        </p:nvSpPr>
        <p:spPr>
          <a:xfrm flipH="1">
            <a:off x="1524000" y="24574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막힌 원호 20"/>
          <p:cNvSpPr>
            <a:spLocks/>
          </p:cNvSpPr>
          <p:nvPr/>
        </p:nvSpPr>
        <p:spPr>
          <a:xfrm flipH="1" flipV="1">
            <a:off x="1521460" y="38925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856105" y="2096770"/>
            <a:ext cx="742188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공격할 플레이어 정하기.</a:t>
            </a:r>
            <a:endParaRPr lang="ko-KR" altLang="en-US" sz="1800" b="1" cap="none" dirty="0"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>
            <a:off x="1978660" y="2676525"/>
            <a:ext cx="7639050" cy="7385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자신을 가장 많이 공격한 플레이어 공격.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수치가 같다면 체력이 가장 적은 플레이어 공격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직사각형 21"/>
          <p:cNvSpPr>
            <a:spLocks/>
          </p:cNvSpPr>
          <p:nvPr/>
        </p:nvSpPr>
        <p:spPr>
          <a:xfrm>
            <a:off x="1854835" y="3538220"/>
            <a:ext cx="742188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공격할 방식 중 어떤 방식으로 공격할지 정하기</a:t>
            </a:r>
            <a:endParaRPr lang="ko-KR" altLang="en-US" sz="1800" b="1" cap="none" dirty="0"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1979295" y="4083685"/>
            <a:ext cx="7639050" cy="41529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4000" indent="-25400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cap="non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공격할 방식중 쿨타임이 끝난 방식을 스택에 넣음</a:t>
            </a:r>
            <a:endParaRPr lang="ko-KR" altLang="en-US" sz="14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379190F-0C47-458D-A4CF-80707EF7079D}"/>
              </a:ext>
            </a:extLst>
          </p:cNvPr>
          <p:cNvSpPr txBox="1"/>
          <p:nvPr/>
        </p:nvSpPr>
        <p:spPr>
          <a:xfrm>
            <a:off x="5905500" y="262255"/>
            <a:ext cx="460184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20440" cy="262255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>
                <a:solidFill>
                  <a:schemeClr val="accent4"/>
                </a:solidFill>
                <a:latin typeface="맑은 고딕" charset="0"/>
                <a:ea typeface="맑은 고딕" charset="0"/>
              </a:rPr>
              <a:t>클라이언트 개발범위</a:t>
            </a:r>
            <a:endParaRPr lang="ko-KR" altLang="en-US" sz="2000" b="1" cap="none" dirty="0">
              <a:solidFill>
                <a:schemeClr val="accent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980565" y="1614170"/>
            <a:ext cx="7421880" cy="3689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218690" y="1699260"/>
          <a:ext cx="7762240" cy="422529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77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b="1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범위</a:t>
                      </a:r>
                      <a:endParaRPr lang="ko-KR" altLang="en-US" sz="1800" b="1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물리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원과 원 충돌체크, 사각형 충돌체크, 레이케스팅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컨트롤러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Direct input을 이용한 마우스/키보드 처리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Direct sound를 이용한 음향효과 처리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모델링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Fbx파일을 SdkMesh로 컨버팅 후 읽어오기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애니메이션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스키닝 애니메이션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 rowSpan="3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프로그래밍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컴포넌트 패턴을 이용한 클래스간 디커플링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알아보기 쉽고 직관성 있는 코딩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7117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다양한 탄막 알고리즘 구현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렌더링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DIrect11 을 이용한 렌더링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39F9CEA-2398-462A-806C-45E5B8205AC3}"/>
              </a:ext>
            </a:extLst>
          </p:cNvPr>
          <p:cNvSpPr txBox="1">
            <a:spLocks/>
          </p:cNvSpPr>
          <p:nvPr/>
        </p:nvSpPr>
        <p:spPr>
          <a:xfrm>
            <a:off x="6578601" y="262255"/>
            <a:ext cx="3929380" cy="24622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r" eaLnBrk="0"/>
            <a:r>
              <a:rPr lang="en-US" altLang="ko-KR" sz="1000" b="0" cap="none" dirty="0">
                <a:solidFill>
                  <a:srgbClr val="808080"/>
                </a:solidFill>
                <a:ea typeface="맑은 고딕" charset="0"/>
              </a:rPr>
              <a:t>개요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 </a:t>
            </a:r>
            <a:r>
              <a:rPr lang="en-US" altLang="ko-KR" sz="1000" b="0" cap="none" dirty="0">
                <a:solidFill>
                  <a:srgbClr val="808080"/>
                </a:solidFill>
                <a:ea typeface="맑은 고딕" charset="0"/>
              </a:rPr>
              <a:t>게임소개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 </a:t>
            </a:r>
            <a:r>
              <a:rPr lang="en-US" altLang="ko-KR" sz="1000" b="0" cap="none" dirty="0" err="1">
                <a:solidFill>
                  <a:srgbClr val="808080"/>
                </a:solidFill>
                <a:ea typeface="맑은 고딕" charset="0"/>
              </a:rPr>
              <a:t>상세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</a:t>
            </a:r>
            <a:r>
              <a:rPr lang="en-US" altLang="ko-KR" sz="1000" b="0" cap="none" dirty="0" err="1">
                <a:solidFill>
                  <a:srgbClr val="808080"/>
                </a:solidFill>
                <a:ea typeface="맑은 고딕" charset="0"/>
              </a:rPr>
              <a:t>디자인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</a:t>
            </a:r>
            <a:r>
              <a:rPr lang="ko-KR" altLang="en-US" sz="1000" b="0" cap="none" dirty="0">
                <a:solidFill>
                  <a:srgbClr val="808080"/>
                </a:solidFill>
                <a:ea typeface="Calibri" charset="0"/>
              </a:rPr>
              <a:t>레벨 디자인</a:t>
            </a:r>
            <a:r>
              <a:rPr lang="en-US" altLang="ko-KR" sz="1000" cap="none" dirty="0">
                <a:solidFill>
                  <a:srgbClr val="404040"/>
                </a:solidFill>
                <a:ea typeface="맑은 고딕" charset="0"/>
              </a:rPr>
              <a:t>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b="1" cap="none" dirty="0">
              <a:solidFill>
                <a:srgbClr val="404040"/>
              </a:solidFill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019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1856105" y="1017270"/>
            <a:ext cx="4457065" cy="24574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클라이언트</a:t>
            </a:r>
            <a:r>
              <a:rPr lang="en-US" altLang="ko-KR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 개발계획(11</a:t>
            </a:r>
            <a:r>
              <a:rPr lang="en-US" altLang="ko-KR" sz="2000" b="1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.</a:t>
            </a:r>
            <a:r>
              <a:rPr lang="en-US" altLang="ko-KR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 14 ~)</a:t>
            </a:r>
            <a:endParaRPr lang="ko-KR" altLang="en-US" sz="2000" b="1" cap="none" dirty="0"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524000" y="1981200"/>
            <a:ext cx="915035" cy="42221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4B184"/>
                </a:solidFill>
                <a:latin typeface="Calibri" charset="0"/>
                <a:ea typeface="Calibri" charset="0"/>
              </a:rPr>
              <a:t>B</a:t>
            </a:r>
            <a:endParaRPr lang="ko-KR" altLang="en-US" sz="2400" b="0" cap="none" dirty="0">
              <a:solidFill>
                <a:srgbClr val="F4B184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9CC3E6"/>
                </a:solidFill>
                <a:latin typeface="Calibri" charset="0"/>
                <a:ea typeface="Calibri" charset="0"/>
              </a:rPr>
              <a:t>L</a:t>
            </a:r>
            <a:endParaRPr lang="ko-KR" altLang="en-US" sz="2400" b="0" cap="none" dirty="0">
              <a:solidFill>
                <a:srgbClr val="9CC3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C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K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E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R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635" cy="635"/>
          </a:xfrm>
          <a:prstGeom prst="line">
            <a:avLst/>
          </a:prstGeom>
          <a:ln w="28575" cap="flat" cmpd="sng">
            <a:prstDash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>
            <a:spLocks/>
          </p:cNvSpPr>
          <p:nvPr/>
        </p:nvSpPr>
        <p:spPr>
          <a:xfrm flipH="1">
            <a:off x="1524000" y="24574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막힌 원호 20"/>
          <p:cNvSpPr>
            <a:spLocks/>
          </p:cNvSpPr>
          <p:nvPr/>
        </p:nvSpPr>
        <p:spPr>
          <a:xfrm flipH="1" flipV="1">
            <a:off x="1521460" y="38925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980565" y="1614170"/>
            <a:ext cx="7422515" cy="36957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515136"/>
              </p:ext>
            </p:extLst>
          </p:nvPr>
        </p:nvGraphicFramePr>
        <p:xfrm>
          <a:off x="2218690" y="1699260"/>
          <a:ext cx="7762240" cy="42456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9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24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주차</a:t>
                      </a:r>
                      <a:endParaRPr lang="ko-KR" altLang="en-US" sz="1800" b="1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  <a:endParaRPr lang="ko-KR" altLang="en-US" sz="1800" b="1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동차좌표계, 2차원 기하변환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3차원 기하변환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투영변환, 뷰변환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벡터, 두 점 사이의 거리, 평면의 방정식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다이렉트X 초기화, 정점 세이더, 픽셀 세이더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조명, 텍스쳐 매핑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다이나믹 세이딩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입력처리 클래스, 오브젝트 클래스, 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렌더링클래스 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틀 잡기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씬클래스 만들기, 키보드 입력으로 도형 회전,이동 해보기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E65DCE9-0903-440D-8861-C396B4473164}"/>
              </a:ext>
            </a:extLst>
          </p:cNvPr>
          <p:cNvSpPr txBox="1">
            <a:spLocks/>
          </p:cNvSpPr>
          <p:nvPr/>
        </p:nvSpPr>
        <p:spPr>
          <a:xfrm>
            <a:off x="6578601" y="262255"/>
            <a:ext cx="3929380" cy="24622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r" eaLnBrk="0"/>
            <a:r>
              <a:rPr lang="en-US" altLang="ko-KR" sz="1000" b="0" cap="none" dirty="0">
                <a:solidFill>
                  <a:srgbClr val="808080"/>
                </a:solidFill>
                <a:ea typeface="맑은 고딕" charset="0"/>
              </a:rPr>
              <a:t>개요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 </a:t>
            </a:r>
            <a:r>
              <a:rPr lang="en-US" altLang="ko-KR" sz="1000" b="0" cap="none" dirty="0">
                <a:solidFill>
                  <a:srgbClr val="808080"/>
                </a:solidFill>
                <a:ea typeface="맑은 고딕" charset="0"/>
              </a:rPr>
              <a:t>게임소개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 </a:t>
            </a:r>
            <a:r>
              <a:rPr lang="en-US" altLang="ko-KR" sz="1000" b="0" cap="none" dirty="0" err="1">
                <a:solidFill>
                  <a:srgbClr val="808080"/>
                </a:solidFill>
                <a:ea typeface="맑은 고딕" charset="0"/>
              </a:rPr>
              <a:t>상세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</a:t>
            </a:r>
            <a:r>
              <a:rPr lang="en-US" altLang="ko-KR" sz="1000" b="0" cap="none" dirty="0" err="1">
                <a:solidFill>
                  <a:srgbClr val="808080"/>
                </a:solidFill>
                <a:ea typeface="맑은 고딕" charset="0"/>
              </a:rPr>
              <a:t>디자인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</a:t>
            </a:r>
            <a:r>
              <a:rPr lang="ko-KR" altLang="en-US" sz="1000" b="0" cap="none" dirty="0">
                <a:solidFill>
                  <a:srgbClr val="808080"/>
                </a:solidFill>
                <a:ea typeface="Calibri" charset="0"/>
              </a:rPr>
              <a:t>레벨 디자인</a:t>
            </a:r>
            <a:r>
              <a:rPr lang="en-US" altLang="ko-KR" sz="1000" cap="none" dirty="0">
                <a:solidFill>
                  <a:srgbClr val="404040"/>
                </a:solidFill>
                <a:ea typeface="맑은 고딕" charset="0"/>
              </a:rPr>
              <a:t>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b="1" cap="none" dirty="0">
              <a:solidFill>
                <a:srgbClr val="404040"/>
              </a:solidFill>
              <a:ea typeface="맑은 고딕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1856105" y="1017270"/>
            <a:ext cx="4457065" cy="24574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클라이언트 개발계획(11. 14 ~)</a:t>
            </a:r>
            <a:endParaRPr lang="ko-KR" altLang="en-US" sz="2000" b="1" cap="none" dirty="0"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524000" y="1981200"/>
            <a:ext cx="915035" cy="42221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4B184"/>
                </a:solidFill>
                <a:latin typeface="Calibri" charset="0"/>
                <a:ea typeface="Calibri" charset="0"/>
              </a:rPr>
              <a:t>B</a:t>
            </a:r>
            <a:endParaRPr lang="ko-KR" altLang="en-US" sz="2400" b="0" cap="none" dirty="0">
              <a:solidFill>
                <a:srgbClr val="F4B184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9CC3E6"/>
                </a:solidFill>
                <a:latin typeface="Calibri" charset="0"/>
                <a:ea typeface="Calibri" charset="0"/>
              </a:rPr>
              <a:t>L</a:t>
            </a:r>
            <a:endParaRPr lang="ko-KR" altLang="en-US" sz="2400" b="0" cap="none" dirty="0">
              <a:solidFill>
                <a:srgbClr val="9CC3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C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K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E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R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635" cy="635"/>
          </a:xfrm>
          <a:prstGeom prst="line">
            <a:avLst/>
          </a:prstGeom>
          <a:ln w="28575" cap="flat" cmpd="sng">
            <a:prstDash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/>
          </p:cNvSpPr>
          <p:nvPr/>
        </p:nvSpPr>
        <p:spPr>
          <a:xfrm>
            <a:off x="6578601" y="262255"/>
            <a:ext cx="3929380" cy="24622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r" eaLnBrk="0"/>
            <a:r>
              <a:rPr lang="en-US" altLang="ko-KR" sz="1000" b="0" cap="none" dirty="0">
                <a:solidFill>
                  <a:srgbClr val="808080"/>
                </a:solidFill>
                <a:ea typeface="맑은 고딕" charset="0"/>
              </a:rPr>
              <a:t>개요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 </a:t>
            </a:r>
            <a:r>
              <a:rPr lang="en-US" altLang="ko-KR" sz="1000" b="0" cap="none" dirty="0">
                <a:solidFill>
                  <a:srgbClr val="808080"/>
                </a:solidFill>
                <a:ea typeface="맑은 고딕" charset="0"/>
              </a:rPr>
              <a:t>게임소개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 </a:t>
            </a:r>
            <a:r>
              <a:rPr lang="en-US" altLang="ko-KR" sz="1000" b="0" cap="none" dirty="0" err="1">
                <a:solidFill>
                  <a:srgbClr val="808080"/>
                </a:solidFill>
                <a:ea typeface="맑은 고딕" charset="0"/>
              </a:rPr>
              <a:t>상세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</a:t>
            </a:r>
            <a:r>
              <a:rPr lang="en-US" altLang="ko-KR" sz="1000" b="0" cap="none" dirty="0" err="1">
                <a:solidFill>
                  <a:srgbClr val="808080"/>
                </a:solidFill>
                <a:ea typeface="맑은 고딕" charset="0"/>
              </a:rPr>
              <a:t>디자인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</a:t>
            </a:r>
            <a:r>
              <a:rPr lang="ko-KR" altLang="en-US" sz="1000" b="0" cap="none" dirty="0">
                <a:solidFill>
                  <a:srgbClr val="808080"/>
                </a:solidFill>
                <a:ea typeface="Calibri" charset="0"/>
              </a:rPr>
              <a:t>레벨 디자인</a:t>
            </a:r>
            <a:r>
              <a:rPr lang="en-US" altLang="ko-KR" sz="1000" cap="none" dirty="0">
                <a:solidFill>
                  <a:srgbClr val="404040"/>
                </a:solidFill>
                <a:ea typeface="맑은 고딕" charset="0"/>
              </a:rPr>
              <a:t>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b="1" cap="none" dirty="0">
              <a:solidFill>
                <a:srgbClr val="404040"/>
              </a:solidFill>
              <a:ea typeface="맑은 고딕" charset="0"/>
            </a:endParaRPr>
          </a:p>
        </p:txBody>
      </p:sp>
      <p:sp>
        <p:nvSpPr>
          <p:cNvPr id="20" name="막힌 원호 19"/>
          <p:cNvSpPr>
            <a:spLocks/>
          </p:cNvSpPr>
          <p:nvPr/>
        </p:nvSpPr>
        <p:spPr>
          <a:xfrm flipH="1">
            <a:off x="1524000" y="24574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막힌 원호 20"/>
          <p:cNvSpPr>
            <a:spLocks/>
          </p:cNvSpPr>
          <p:nvPr/>
        </p:nvSpPr>
        <p:spPr>
          <a:xfrm flipH="1" flipV="1">
            <a:off x="1521460" y="38925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980565" y="1614170"/>
            <a:ext cx="7422515" cy="36957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218690" y="1699260"/>
          <a:ext cx="7762240" cy="42456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9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24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주차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플레이어 클래스 만들기, FBX모델 띄우기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플레이어 조작, 유니티로 맵툴 제작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12주차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보스 클래스 만들기, 간단한 탄막 구현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13주차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총알과 오브젝트들 간의 충돌처리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14주차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지형띄우기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15주차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플레이어 이동, 공격 애니메이션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16주차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보스 몬스터 이동, 공격 애니메이션, 스테이지1 구현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17주차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플레이어 구르기, 총쏘기, 스테이지2 구현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18주차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스테이지3 구현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20440" cy="262255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>
                <a:solidFill>
                  <a:schemeClr val="accent4"/>
                </a:solidFill>
                <a:latin typeface="맑은 고딕" charset="0"/>
                <a:ea typeface="맑은 고딕" charset="0"/>
              </a:rPr>
              <a:t>서버</a:t>
            </a:r>
            <a:r>
              <a:rPr lang="en-US" altLang="ko-KR" sz="2000" b="1" cap="none" dirty="0">
                <a:solidFill>
                  <a:schemeClr val="accent4"/>
                </a:solidFill>
                <a:latin typeface="맑은 고딕" charset="0"/>
                <a:ea typeface="맑은 고딕" charset="0"/>
              </a:rPr>
              <a:t> 개발범위</a:t>
            </a:r>
            <a:endParaRPr lang="ko-KR" altLang="en-US" sz="2000" b="1" cap="none" dirty="0">
              <a:solidFill>
                <a:schemeClr val="accent4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980565" y="1614170"/>
            <a:ext cx="7421880" cy="3689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514723"/>
              </p:ext>
            </p:extLst>
          </p:nvPr>
        </p:nvGraphicFramePr>
        <p:xfrm>
          <a:off x="2218690" y="1699260"/>
          <a:ext cx="7762240" cy="41414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62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7684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b="1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7684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서버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Wingdings" panose="05000000000000000000" pitchFamily="2" charset="2"/>
                        </a:rPr>
                        <a:t>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sym typeface="Wingdings" panose="05000000000000000000" pitchFamily="2" charset="2"/>
                        </a:rPr>
                        <a:t>클라이언트 시간 동기화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7684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공격 등의 상호작용 동기화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7684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스테이지에 따른 몬스터 생성 및 동기화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7684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탄막 생성 및 동기화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7684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탄막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몬스터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캐릭터의 충돌처리 및 동기화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7684">
                <a:tc>
                  <a:txBody>
                    <a:bodyPr/>
                    <a:lstStyle/>
                    <a:p>
                      <a:pPr marL="0" marR="0" lvl="0" indent="0" algn="just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대기 방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채팅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7684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몬스터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능력치 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DB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처리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39F9CEA-2398-462A-806C-45E5B8205AC3}"/>
              </a:ext>
            </a:extLst>
          </p:cNvPr>
          <p:cNvSpPr txBox="1">
            <a:spLocks/>
          </p:cNvSpPr>
          <p:nvPr/>
        </p:nvSpPr>
        <p:spPr>
          <a:xfrm>
            <a:off x="6578601" y="262255"/>
            <a:ext cx="3929380" cy="24622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r" eaLnBrk="0"/>
            <a:r>
              <a:rPr lang="en-US" altLang="ko-KR" sz="1000" b="0" cap="none" dirty="0">
                <a:solidFill>
                  <a:srgbClr val="808080"/>
                </a:solidFill>
                <a:ea typeface="맑은 고딕" charset="0"/>
              </a:rPr>
              <a:t>개요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 </a:t>
            </a:r>
            <a:r>
              <a:rPr lang="en-US" altLang="ko-KR" sz="1000" b="0" cap="none" dirty="0">
                <a:solidFill>
                  <a:srgbClr val="808080"/>
                </a:solidFill>
                <a:ea typeface="맑은 고딕" charset="0"/>
              </a:rPr>
              <a:t>게임소개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 </a:t>
            </a:r>
            <a:r>
              <a:rPr lang="en-US" altLang="ko-KR" sz="1000" b="0" cap="none" dirty="0" err="1">
                <a:solidFill>
                  <a:srgbClr val="808080"/>
                </a:solidFill>
                <a:ea typeface="맑은 고딕" charset="0"/>
              </a:rPr>
              <a:t>상세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</a:t>
            </a:r>
            <a:r>
              <a:rPr lang="en-US" altLang="ko-KR" sz="1000" b="0" cap="none" dirty="0" err="1">
                <a:solidFill>
                  <a:srgbClr val="808080"/>
                </a:solidFill>
                <a:ea typeface="맑은 고딕" charset="0"/>
              </a:rPr>
              <a:t>디자인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</a:t>
            </a:r>
            <a:r>
              <a:rPr lang="ko-KR" altLang="en-US" sz="1000" b="0" cap="none" dirty="0">
                <a:solidFill>
                  <a:srgbClr val="808080"/>
                </a:solidFill>
                <a:ea typeface="Calibri" charset="0"/>
              </a:rPr>
              <a:t>레벨 디자인</a:t>
            </a:r>
            <a:r>
              <a:rPr lang="en-US" altLang="ko-KR" sz="1000" cap="none" dirty="0">
                <a:solidFill>
                  <a:srgbClr val="404040"/>
                </a:solidFill>
                <a:ea typeface="맑은 고딕" charset="0"/>
              </a:rPr>
              <a:t>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b="1" cap="none" dirty="0">
              <a:solidFill>
                <a:srgbClr val="404040"/>
              </a:solidFill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570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1856105" y="1017270"/>
            <a:ext cx="4457065" cy="24574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서버</a:t>
            </a:r>
            <a:r>
              <a:rPr lang="en-US" altLang="ko-KR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 개발계획(11. 14 ~)</a:t>
            </a:r>
            <a:endParaRPr lang="ko-KR" altLang="en-US" sz="2000" b="1" cap="none" dirty="0"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524000" y="1981200"/>
            <a:ext cx="915035" cy="42221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4B184"/>
                </a:solidFill>
                <a:latin typeface="Calibri" charset="0"/>
                <a:ea typeface="Calibri" charset="0"/>
              </a:rPr>
              <a:t>B</a:t>
            </a:r>
            <a:endParaRPr lang="ko-KR" altLang="en-US" sz="2400" b="0" cap="none" dirty="0">
              <a:solidFill>
                <a:srgbClr val="F4B184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9CC3E6"/>
                </a:solidFill>
                <a:latin typeface="Calibri" charset="0"/>
                <a:ea typeface="Calibri" charset="0"/>
              </a:rPr>
              <a:t>L</a:t>
            </a:r>
            <a:endParaRPr lang="ko-KR" altLang="en-US" sz="2400" b="0" cap="none" dirty="0">
              <a:solidFill>
                <a:srgbClr val="9CC3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C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K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E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R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635" cy="635"/>
          </a:xfrm>
          <a:prstGeom prst="line">
            <a:avLst/>
          </a:prstGeom>
          <a:ln w="28575" cap="flat" cmpd="sng">
            <a:prstDash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>
            <a:spLocks/>
          </p:cNvSpPr>
          <p:nvPr/>
        </p:nvSpPr>
        <p:spPr>
          <a:xfrm flipH="1">
            <a:off x="1524000" y="24574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막힌 원호 20"/>
          <p:cNvSpPr>
            <a:spLocks/>
          </p:cNvSpPr>
          <p:nvPr/>
        </p:nvSpPr>
        <p:spPr>
          <a:xfrm flipH="1" flipV="1">
            <a:off x="1521460" y="38925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980565" y="1614170"/>
            <a:ext cx="7422515" cy="36957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34397"/>
              </p:ext>
            </p:extLst>
          </p:nvPr>
        </p:nvGraphicFramePr>
        <p:xfrm>
          <a:off x="2218690" y="1699260"/>
          <a:ext cx="7762240" cy="42456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9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24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주차</a:t>
                      </a:r>
                      <a:endParaRPr lang="ko-KR" altLang="en-US" sz="1800" b="1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  <a:endParaRPr lang="ko-KR" altLang="en-US" sz="1800" b="1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프레임워크 제작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(+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클라이언트 개발자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E65DCE9-0903-440D-8861-C396B4473164}"/>
              </a:ext>
            </a:extLst>
          </p:cNvPr>
          <p:cNvSpPr txBox="1">
            <a:spLocks/>
          </p:cNvSpPr>
          <p:nvPr/>
        </p:nvSpPr>
        <p:spPr>
          <a:xfrm>
            <a:off x="6578601" y="262255"/>
            <a:ext cx="3929380" cy="24622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r" eaLnBrk="0"/>
            <a:r>
              <a:rPr lang="en-US" altLang="ko-KR" sz="1000" b="0" cap="none" dirty="0">
                <a:solidFill>
                  <a:srgbClr val="808080"/>
                </a:solidFill>
                <a:ea typeface="맑은 고딕" charset="0"/>
              </a:rPr>
              <a:t>개요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 </a:t>
            </a:r>
            <a:r>
              <a:rPr lang="en-US" altLang="ko-KR" sz="1000" b="0" cap="none" dirty="0">
                <a:solidFill>
                  <a:srgbClr val="808080"/>
                </a:solidFill>
                <a:ea typeface="맑은 고딕" charset="0"/>
              </a:rPr>
              <a:t>게임소개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 </a:t>
            </a:r>
            <a:r>
              <a:rPr lang="en-US" altLang="ko-KR" sz="1000" b="0" cap="none" dirty="0" err="1">
                <a:solidFill>
                  <a:srgbClr val="808080"/>
                </a:solidFill>
                <a:ea typeface="맑은 고딕" charset="0"/>
              </a:rPr>
              <a:t>상세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</a:t>
            </a:r>
            <a:r>
              <a:rPr lang="en-US" altLang="ko-KR" sz="1000" b="0" cap="none" dirty="0" err="1">
                <a:solidFill>
                  <a:srgbClr val="808080"/>
                </a:solidFill>
                <a:ea typeface="맑은 고딕" charset="0"/>
              </a:rPr>
              <a:t>디자인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</a:t>
            </a:r>
            <a:r>
              <a:rPr lang="ko-KR" altLang="en-US" sz="1000" b="0" cap="none" dirty="0">
                <a:solidFill>
                  <a:srgbClr val="808080"/>
                </a:solidFill>
                <a:ea typeface="Calibri" charset="0"/>
              </a:rPr>
              <a:t>레벨 디자인</a:t>
            </a:r>
            <a:r>
              <a:rPr lang="en-US" altLang="ko-KR" sz="1000" cap="none" dirty="0">
                <a:solidFill>
                  <a:srgbClr val="404040"/>
                </a:solidFill>
                <a:ea typeface="맑은 고딕" charset="0"/>
              </a:rPr>
              <a:t>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b="1" cap="none" dirty="0">
              <a:solidFill>
                <a:srgbClr val="404040"/>
              </a:solidFill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164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1856105" y="1017270"/>
            <a:ext cx="4457065" cy="24574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서버</a:t>
            </a:r>
            <a:r>
              <a:rPr lang="en-US" altLang="ko-KR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 개발계획(11. 14 ~)</a:t>
            </a:r>
            <a:endParaRPr lang="ko-KR" altLang="en-US" sz="2000" b="1" cap="none" dirty="0"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524000" y="1981200"/>
            <a:ext cx="915035" cy="42221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4B184"/>
                </a:solidFill>
                <a:latin typeface="Calibri" charset="0"/>
                <a:ea typeface="Calibri" charset="0"/>
              </a:rPr>
              <a:t>B</a:t>
            </a:r>
            <a:endParaRPr lang="ko-KR" altLang="en-US" sz="2400" b="0" cap="none" dirty="0">
              <a:solidFill>
                <a:srgbClr val="F4B184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9CC3E6"/>
                </a:solidFill>
                <a:latin typeface="Calibri" charset="0"/>
                <a:ea typeface="Calibri" charset="0"/>
              </a:rPr>
              <a:t>L</a:t>
            </a:r>
            <a:endParaRPr lang="ko-KR" altLang="en-US" sz="2400" b="0" cap="none" dirty="0">
              <a:solidFill>
                <a:srgbClr val="9CC3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C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K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E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R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635" cy="635"/>
          </a:xfrm>
          <a:prstGeom prst="line">
            <a:avLst/>
          </a:prstGeom>
          <a:ln w="28575" cap="flat" cmpd="sng">
            <a:prstDash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/>
          </p:cNvSpPr>
          <p:nvPr/>
        </p:nvSpPr>
        <p:spPr>
          <a:xfrm>
            <a:off x="6578601" y="262255"/>
            <a:ext cx="3929380" cy="24622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r" eaLnBrk="0"/>
            <a:r>
              <a:rPr lang="en-US" altLang="ko-KR" sz="1000" b="0" cap="none" dirty="0">
                <a:solidFill>
                  <a:srgbClr val="808080"/>
                </a:solidFill>
                <a:ea typeface="맑은 고딕" charset="0"/>
              </a:rPr>
              <a:t>개요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 </a:t>
            </a:r>
            <a:r>
              <a:rPr lang="en-US" altLang="ko-KR" sz="1000" b="0" cap="none" dirty="0">
                <a:solidFill>
                  <a:srgbClr val="808080"/>
                </a:solidFill>
                <a:ea typeface="맑은 고딕" charset="0"/>
              </a:rPr>
              <a:t>게임소개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 </a:t>
            </a:r>
            <a:r>
              <a:rPr lang="en-US" altLang="ko-KR" sz="1000" b="0" cap="none" dirty="0" err="1">
                <a:solidFill>
                  <a:srgbClr val="808080"/>
                </a:solidFill>
                <a:ea typeface="맑은 고딕" charset="0"/>
              </a:rPr>
              <a:t>상세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</a:t>
            </a:r>
            <a:r>
              <a:rPr lang="en-US" altLang="ko-KR" sz="1000" b="0" cap="none" dirty="0" err="1">
                <a:solidFill>
                  <a:srgbClr val="808080"/>
                </a:solidFill>
                <a:ea typeface="맑은 고딕" charset="0"/>
              </a:rPr>
              <a:t>디자인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</a:t>
            </a:r>
            <a:r>
              <a:rPr lang="ko-KR" altLang="en-US" sz="1000" b="0" cap="none" dirty="0">
                <a:solidFill>
                  <a:srgbClr val="808080"/>
                </a:solidFill>
                <a:ea typeface="Calibri" charset="0"/>
              </a:rPr>
              <a:t>레벨 디자인</a:t>
            </a:r>
            <a:r>
              <a:rPr lang="en-US" altLang="ko-KR" sz="1000" cap="none" dirty="0">
                <a:solidFill>
                  <a:srgbClr val="404040"/>
                </a:solidFill>
                <a:ea typeface="맑은 고딕" charset="0"/>
              </a:rPr>
              <a:t>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b="1" cap="none" dirty="0">
              <a:solidFill>
                <a:srgbClr val="404040"/>
              </a:solidFill>
              <a:ea typeface="맑은 고딕" charset="0"/>
            </a:endParaRPr>
          </a:p>
        </p:txBody>
      </p:sp>
      <p:sp>
        <p:nvSpPr>
          <p:cNvPr id="20" name="막힌 원호 19"/>
          <p:cNvSpPr>
            <a:spLocks/>
          </p:cNvSpPr>
          <p:nvPr/>
        </p:nvSpPr>
        <p:spPr>
          <a:xfrm flipH="1">
            <a:off x="1524000" y="24574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막힌 원호 20"/>
          <p:cNvSpPr>
            <a:spLocks/>
          </p:cNvSpPr>
          <p:nvPr/>
        </p:nvSpPr>
        <p:spPr>
          <a:xfrm flipH="1" flipV="1">
            <a:off x="1521460" y="38925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980565" y="1614170"/>
            <a:ext cx="7422515" cy="36957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513511"/>
              </p:ext>
            </p:extLst>
          </p:nvPr>
        </p:nvGraphicFramePr>
        <p:xfrm>
          <a:off x="2218690" y="1699260"/>
          <a:ext cx="7762240" cy="447675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9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24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주차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캐릭터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몬스터 및 전반적인 게임 설정을 위한 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DB 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스키마 설계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Node.js 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서버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구성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DB 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연동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(REDIS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+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MySQL) 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테스트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12주차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대기 방 구현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영웅 선택 및 준비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시작 단계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13주차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캐릭터 이동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공격 등의 상호작용 동기화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14주차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15주차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스테이지에 따른 몬스터 생성 및 동기화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16주차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몬스터의 공격 동기화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17주차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충돌처리 동기화 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/ (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전반적인 기본 서버 처리 테스트 완료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18주차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~(24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주차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) 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룬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특성 등에 따른 메시지 정립 및 각종 상호작용 처리 알고리즘 및 추가사항 개발 </a:t>
                      </a:r>
                      <a:endParaRPr lang="en-US" altLang="ko-KR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1539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1856105" y="1017270"/>
            <a:ext cx="4457065" cy="24574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그래픽</a:t>
            </a:r>
            <a:r>
              <a:rPr lang="en-US" altLang="ko-KR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 개발계획(11. 14 ~)</a:t>
            </a:r>
            <a:endParaRPr lang="ko-KR" altLang="en-US" sz="2000" b="1" cap="none" dirty="0"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524000" y="1981200"/>
            <a:ext cx="915035" cy="42221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4B184"/>
                </a:solidFill>
                <a:latin typeface="Calibri" charset="0"/>
                <a:ea typeface="Calibri" charset="0"/>
              </a:rPr>
              <a:t>B</a:t>
            </a:r>
            <a:endParaRPr lang="ko-KR" altLang="en-US" sz="2400" b="0" cap="none" dirty="0">
              <a:solidFill>
                <a:srgbClr val="F4B184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9CC3E6"/>
                </a:solidFill>
                <a:latin typeface="Calibri" charset="0"/>
                <a:ea typeface="Calibri" charset="0"/>
              </a:rPr>
              <a:t>L</a:t>
            </a:r>
            <a:endParaRPr lang="ko-KR" altLang="en-US" sz="2400" b="0" cap="none" dirty="0">
              <a:solidFill>
                <a:srgbClr val="9CC3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C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K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E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R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635" cy="635"/>
          </a:xfrm>
          <a:prstGeom prst="line">
            <a:avLst/>
          </a:prstGeom>
          <a:ln w="28575" cap="flat" cmpd="sng">
            <a:prstDash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>
            <a:spLocks/>
          </p:cNvSpPr>
          <p:nvPr/>
        </p:nvSpPr>
        <p:spPr>
          <a:xfrm flipH="1">
            <a:off x="1524000" y="24574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막힌 원호 20"/>
          <p:cNvSpPr>
            <a:spLocks/>
          </p:cNvSpPr>
          <p:nvPr/>
        </p:nvSpPr>
        <p:spPr>
          <a:xfrm flipH="1" flipV="1">
            <a:off x="1521460" y="38925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980565" y="1614170"/>
            <a:ext cx="7422515" cy="36957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66187"/>
              </p:ext>
            </p:extLst>
          </p:nvPr>
        </p:nvGraphicFramePr>
        <p:xfrm>
          <a:off x="2218690" y="1699260"/>
          <a:ext cx="7762240" cy="42456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388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233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주차</a:t>
                      </a:r>
                      <a:endParaRPr lang="ko-KR" altLang="en-US" sz="1800" b="1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  <a:endParaRPr lang="ko-KR" altLang="en-US" sz="1800" b="1" kern="1200" cap="none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마리 모델링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마리 모델링 마무리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마리 색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옷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)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입히기 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배우면서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마리 색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옷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)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입히기 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배우면서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마리 </a:t>
                      </a:r>
                      <a:r>
                        <a:rPr lang="ko-KR" altLang="en-US" sz="1800" b="0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리깅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리깅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애니메이션 실행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수정 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/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보안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부하 모델링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옷 입히기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리깅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부하 모델링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옷 입히기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리깅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9주차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부하 모델링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옷 입히기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리깅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27E5BD3-2CE9-4AF8-9572-9ADEAF187E4C}"/>
              </a:ext>
            </a:extLst>
          </p:cNvPr>
          <p:cNvSpPr txBox="1">
            <a:spLocks/>
          </p:cNvSpPr>
          <p:nvPr/>
        </p:nvSpPr>
        <p:spPr>
          <a:xfrm>
            <a:off x="6578601" y="262255"/>
            <a:ext cx="3929380" cy="24622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r" eaLnBrk="0"/>
            <a:r>
              <a:rPr lang="en-US" altLang="ko-KR" sz="1000" b="0" cap="none" dirty="0">
                <a:solidFill>
                  <a:srgbClr val="808080"/>
                </a:solidFill>
                <a:ea typeface="맑은 고딕" charset="0"/>
              </a:rPr>
              <a:t>개요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 </a:t>
            </a:r>
            <a:r>
              <a:rPr lang="en-US" altLang="ko-KR" sz="1000" b="0" cap="none" dirty="0">
                <a:solidFill>
                  <a:srgbClr val="808080"/>
                </a:solidFill>
                <a:ea typeface="맑은 고딕" charset="0"/>
              </a:rPr>
              <a:t>게임소개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 </a:t>
            </a:r>
            <a:r>
              <a:rPr lang="en-US" altLang="ko-KR" sz="1000" b="0" cap="none" dirty="0" err="1">
                <a:solidFill>
                  <a:srgbClr val="808080"/>
                </a:solidFill>
                <a:ea typeface="맑은 고딕" charset="0"/>
              </a:rPr>
              <a:t>상세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</a:t>
            </a:r>
            <a:r>
              <a:rPr lang="en-US" altLang="ko-KR" sz="1000" b="0" cap="none" dirty="0" err="1">
                <a:solidFill>
                  <a:srgbClr val="808080"/>
                </a:solidFill>
                <a:ea typeface="맑은 고딕" charset="0"/>
              </a:rPr>
              <a:t>디자인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</a:t>
            </a:r>
            <a:r>
              <a:rPr lang="ko-KR" altLang="en-US" sz="1000" b="0" cap="none" dirty="0">
                <a:solidFill>
                  <a:srgbClr val="808080"/>
                </a:solidFill>
                <a:ea typeface="Calibri" charset="0"/>
              </a:rPr>
              <a:t>레벨 디자인</a:t>
            </a:r>
            <a:r>
              <a:rPr lang="en-US" altLang="ko-KR" sz="1000" cap="none" dirty="0">
                <a:solidFill>
                  <a:srgbClr val="404040"/>
                </a:solidFill>
                <a:ea typeface="맑은 고딕" charset="0"/>
              </a:rPr>
              <a:t>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b="1" cap="none" dirty="0">
              <a:solidFill>
                <a:srgbClr val="404040"/>
              </a:solidFill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4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75910" y="262254"/>
            <a:ext cx="5131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  <a:p>
            <a:pPr algn="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특징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74240" y="2560320"/>
            <a:ext cx="656018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명의 플레이어가 영웅중 하나를 골라 협동심을 발휘해야한다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74240" y="5768340"/>
            <a:ext cx="6560185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플레이어 개인의 컨트롤등 기량도 중요하지만 플레이어끼리의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팀워크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 맞지 않으면 점점 힘든 구조로 되어있다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74240" y="1896745"/>
            <a:ext cx="656018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쿼터 뷰 방식의 액션 탄막 슈팅 보스 레이드 게임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74240" y="3223895"/>
            <a:ext cx="6560185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여러 스테이지에 걸쳐 </a:t>
            </a:r>
            <a:r>
              <a:rPr lang="ko-KR" altLang="en-US" b="1" u="sng" dirty="0">
                <a:solidFill>
                  <a:schemeClr val="accent2"/>
                </a:solidFill>
                <a:latin typeface="+mj-ea"/>
              </a:rPr>
              <a:t>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(Boss)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들을 물리치고 </a:t>
            </a:r>
            <a:r>
              <a:rPr lang="ko-KR" altLang="en-US" b="1" u="sng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사물함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(Locker)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에 봉인하여 평화를 지킨다는 세계관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74240" y="5104765"/>
            <a:ext cx="656018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시종일관 빠른진행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화려한 탄막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물리 효과가 특징이다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74240" y="4164330"/>
            <a:ext cx="6560185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보스를 공략하기 전까지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잡몹들을 잡아야 하는 지루한 과정을 생략하고 순수 보스만을 잡는다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0951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1856105" y="1017270"/>
            <a:ext cx="4457065" cy="24574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그래픽</a:t>
            </a:r>
            <a:r>
              <a:rPr lang="en-US" altLang="ko-KR" sz="2000" b="1" cap="none" dirty="0">
                <a:solidFill>
                  <a:srgbClr val="FFC000"/>
                </a:solidFill>
                <a:latin typeface="맑은 고딕" charset="0"/>
                <a:ea typeface="맑은 고딕" charset="0"/>
              </a:rPr>
              <a:t> 개발계획(11. 14 ~)</a:t>
            </a:r>
            <a:endParaRPr lang="ko-KR" altLang="en-US" sz="2000" b="1" cap="none" dirty="0">
              <a:solidFill>
                <a:srgbClr val="FFC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524000" y="1981200"/>
            <a:ext cx="915035" cy="42221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F4B184"/>
                </a:solidFill>
                <a:latin typeface="Calibri" charset="0"/>
                <a:ea typeface="Calibri" charset="0"/>
              </a:rPr>
              <a:t>B</a:t>
            </a:r>
            <a:endParaRPr lang="ko-KR" altLang="en-US" sz="2400" b="0" cap="none" dirty="0">
              <a:solidFill>
                <a:srgbClr val="F4B184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S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9CC3E6"/>
                </a:solidFill>
                <a:latin typeface="Calibri" charset="0"/>
                <a:ea typeface="Calibri" charset="0"/>
              </a:rPr>
              <a:t>L</a:t>
            </a:r>
            <a:endParaRPr lang="ko-KR" altLang="en-US" sz="2400" b="0" cap="none" dirty="0">
              <a:solidFill>
                <a:srgbClr val="9CC3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O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C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K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E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E7E6E6"/>
                </a:solidFill>
                <a:latin typeface="Calibri" charset="0"/>
                <a:ea typeface="Calibri" charset="0"/>
              </a:rPr>
              <a:t>R</a:t>
            </a:r>
            <a:endParaRPr lang="ko-KR" altLang="en-US" sz="2400" b="0" cap="none" dirty="0">
              <a:solidFill>
                <a:srgbClr val="E7E6E6"/>
              </a:solidFill>
              <a:latin typeface="Calibri" charset="0"/>
              <a:ea typeface="Calibri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635" cy="635"/>
          </a:xfrm>
          <a:prstGeom prst="line">
            <a:avLst/>
          </a:prstGeom>
          <a:ln w="28575" cap="flat" cmpd="sng">
            <a:prstDash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>
            <a:spLocks/>
          </p:cNvSpPr>
          <p:nvPr/>
        </p:nvSpPr>
        <p:spPr>
          <a:xfrm flipH="1">
            <a:off x="1524000" y="24574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막힌 원호 20"/>
          <p:cNvSpPr>
            <a:spLocks/>
          </p:cNvSpPr>
          <p:nvPr/>
        </p:nvSpPr>
        <p:spPr>
          <a:xfrm flipH="1" flipV="1">
            <a:off x="1521460" y="389255"/>
            <a:ext cx="457835" cy="457835"/>
          </a:xfrm>
          <a:prstGeom prst="blockArc">
            <a:avLst/>
          </a:prstGeom>
          <a:solidFill>
            <a:schemeClr val="accent4"/>
          </a:solidFill>
          <a:ln w="0">
            <a:noFill/>
            <a:prstDash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980565" y="1614170"/>
            <a:ext cx="7422515" cy="36957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2218690" y="1699260"/>
          <a:ext cx="7762240" cy="42456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9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24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736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주차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계획</a:t>
                      </a:r>
                      <a:endParaRPr lang="ko-KR" altLang="en-US" sz="1800" b="1" kern="1200" cap="none" dirty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부하 모델링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옷 입히기</a:t>
                      </a:r>
                      <a:r>
                        <a:rPr lang="en-US" altLang="ko-KR" sz="1800" b="0" kern="1200" cap="none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리깅</a:t>
                      </a:r>
                      <a:endParaRPr lang="ko-KR" altLang="en-US" sz="1800" b="0" kern="1200" cap="none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11주차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메뉴 만들기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무기 만들기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12주차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메뉴 만들기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무기 사용할 때 사용되는 거 만들기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13주차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배경 틀 잡기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14주차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배경 모델링까지만 해보기 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15주차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배경 모델링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16주차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배경 색 넣고 옷 입히기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17주차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배경 색 넣고 옷 입히기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18주차</a:t>
                      </a:r>
                      <a:endParaRPr lang="ko-KR" altLang="en-US" sz="1800" b="0" kern="1200" cap="none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보스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부하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메뉴</a:t>
                      </a:r>
                      <a:r>
                        <a:rPr lang="en-US" altLang="ko-KR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kern="1200" cap="none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배경 검토</a:t>
                      </a:r>
                    </a:p>
                  </a:txBody>
                  <a:tcPr marL="90170" marR="90170" marT="46990" marB="46990">
                    <a:solidFill>
                      <a:schemeClr val="accent4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871E4E4-FDB2-493C-B696-7CA045742A10}"/>
              </a:ext>
            </a:extLst>
          </p:cNvPr>
          <p:cNvSpPr txBox="1">
            <a:spLocks/>
          </p:cNvSpPr>
          <p:nvPr/>
        </p:nvSpPr>
        <p:spPr>
          <a:xfrm>
            <a:off x="6578601" y="262255"/>
            <a:ext cx="3929380" cy="24622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r" eaLnBrk="0"/>
            <a:r>
              <a:rPr lang="en-US" altLang="ko-KR" sz="1000" b="0" cap="none" dirty="0">
                <a:solidFill>
                  <a:srgbClr val="808080"/>
                </a:solidFill>
                <a:ea typeface="맑은 고딕" charset="0"/>
              </a:rPr>
              <a:t>개요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 </a:t>
            </a:r>
            <a:r>
              <a:rPr lang="en-US" altLang="ko-KR" sz="1000" b="0" cap="none" dirty="0">
                <a:solidFill>
                  <a:srgbClr val="808080"/>
                </a:solidFill>
                <a:ea typeface="맑은 고딕" charset="0"/>
              </a:rPr>
              <a:t>게임소개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 </a:t>
            </a:r>
            <a:r>
              <a:rPr lang="en-US" altLang="ko-KR" sz="1000" b="0" cap="none" dirty="0" err="1">
                <a:solidFill>
                  <a:srgbClr val="808080"/>
                </a:solidFill>
                <a:ea typeface="맑은 고딕" charset="0"/>
              </a:rPr>
              <a:t>상세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</a:t>
            </a:r>
            <a:r>
              <a:rPr lang="en-US" altLang="ko-KR" sz="1000" b="0" cap="none" dirty="0" err="1">
                <a:solidFill>
                  <a:srgbClr val="808080"/>
                </a:solidFill>
                <a:ea typeface="맑은 고딕" charset="0"/>
              </a:rPr>
              <a:t>디자인</a:t>
            </a:r>
            <a:r>
              <a:rPr lang="en-US" altLang="ko-KR" sz="1000" b="0" cap="none" dirty="0">
                <a:solidFill>
                  <a:srgbClr val="808080"/>
                </a:solidFill>
                <a:ea typeface="Calibri" charset="0"/>
              </a:rPr>
              <a:t>   /  </a:t>
            </a:r>
            <a:r>
              <a:rPr lang="ko-KR" altLang="en-US" sz="1000" b="0" cap="none" dirty="0">
                <a:solidFill>
                  <a:srgbClr val="808080"/>
                </a:solidFill>
                <a:ea typeface="Calibri" charset="0"/>
              </a:rPr>
              <a:t>레벨 디자인</a:t>
            </a:r>
            <a:r>
              <a:rPr lang="en-US" altLang="ko-KR" sz="1000" cap="none" dirty="0">
                <a:solidFill>
                  <a:srgbClr val="404040"/>
                </a:solidFill>
                <a:ea typeface="맑은 고딕" charset="0"/>
              </a:rPr>
              <a:t>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000" b="1" cap="none" dirty="0">
              <a:solidFill>
                <a:srgbClr val="404040"/>
              </a:solidFill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58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레벨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9145" y="262255"/>
            <a:ext cx="337820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보스 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 스테이지 </a:t>
            </a:r>
            <a:r>
              <a:rPr lang="en-US" altLang="ko-KR" sz="1200" b="1" dirty="0"/>
              <a:t>4/5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105" y="2112645"/>
            <a:ext cx="742124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105" y="1525905"/>
            <a:ext cx="17176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Lv. 4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>
            <a:off x="1978659" y="2910205"/>
            <a:ext cx="7639685" cy="3079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>
                <a:solidFill>
                  <a:schemeClr val="accent1"/>
                </a:solidFill>
                <a:latin typeface="맑은 고딕" charset="0"/>
                <a:ea typeface="맑은 고딕" charset="0"/>
              </a:rPr>
              <a:t>갓</a:t>
            </a:r>
            <a:r>
              <a:rPr lang="en-US" altLang="ko-KR" sz="1400" b="1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:</a:t>
            </a:r>
            <a:r>
              <a:rPr lang="en-US" altLang="ko-KR" sz="1400" b="1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charset="0"/>
                <a:ea typeface="Calibri Light" charset="0"/>
              </a:rPr>
              <a:t> </a:t>
            </a:r>
            <a:r>
              <a:rPr lang="en-US" altLang="ko-KR" sz="1400" b="1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갓</a:t>
            </a:r>
            <a:endParaRPr lang="ko-KR" altLang="en-US" sz="1400" b="1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8550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레벨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9145" y="262255"/>
            <a:ext cx="337820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보스 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 스테이지 </a:t>
            </a:r>
            <a:r>
              <a:rPr lang="en-US" altLang="ko-KR" sz="1200" b="1" dirty="0"/>
              <a:t>5/5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105" y="2112645"/>
            <a:ext cx="742124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105" y="1525905"/>
            <a:ext cx="171767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Lv. 5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60" y="2910205"/>
            <a:ext cx="763841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</a:rPr>
              <a:t>갓둔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갓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2944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다이어그램 7"/>
          <p:cNvGrpSpPr/>
          <p:nvPr/>
        </p:nvGrpSpPr>
        <p:grpSpPr>
          <a:xfrm>
            <a:off x="2152650" y="1825625"/>
            <a:ext cx="7887335" cy="4352290"/>
            <a:chOff x="2152650" y="1825625"/>
            <a:chExt cx="7887335" cy="4352290"/>
          </a:xfrm>
        </p:grpSpPr>
        <p:sp>
          <p:nvSpPr>
            <p:cNvPr id="3" name="다이어그램 1"/>
            <p:cNvSpPr txBox="1">
              <a:spLocks/>
            </p:cNvSpPr>
            <p:nvPr/>
          </p:nvSpPr>
          <p:spPr>
            <a:xfrm>
              <a:off x="2153285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" name="다이어그램 1"/>
            <p:cNvSpPr txBox="1">
              <a:spLocks/>
            </p:cNvSpPr>
            <p:nvPr/>
          </p:nvSpPr>
          <p:spPr>
            <a:xfrm>
              <a:off x="4071620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3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다이어그램 1"/>
            <p:cNvSpPr txBox="1">
              <a:spLocks/>
            </p:cNvSpPr>
            <p:nvPr/>
          </p:nvSpPr>
          <p:spPr>
            <a:xfrm>
              <a:off x="5989955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4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다이어그램 1"/>
            <p:cNvSpPr>
              <a:spLocks/>
            </p:cNvSpPr>
            <p:nvPr/>
          </p:nvSpPr>
          <p:spPr>
            <a:xfrm>
              <a:off x="7908290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5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3200" b="0" cap="none" dirty="0"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42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50255" y="262255"/>
            <a:ext cx="4657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  <a:p>
            <a:pPr algn="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프로세스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수행의 시작/종료 3"/>
          <p:cNvSpPr/>
          <p:nvPr/>
        </p:nvSpPr>
        <p:spPr>
          <a:xfrm>
            <a:off x="2170430" y="1784985"/>
            <a:ext cx="1440180" cy="360045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Start</a:t>
            </a:r>
            <a:endParaRPr kumimoji="1" lang="ko-KR" altLang="en-US" sz="2000" dirty="0"/>
          </a:p>
        </p:txBody>
      </p:sp>
      <p:sp>
        <p:nvSpPr>
          <p:cNvPr id="5" name="판단 4"/>
          <p:cNvSpPr/>
          <p:nvPr/>
        </p:nvSpPr>
        <p:spPr>
          <a:xfrm>
            <a:off x="2170430" y="2442845"/>
            <a:ext cx="1440180" cy="360045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Player == 3</a:t>
            </a:r>
            <a:endParaRPr kumimoji="1" lang="ko-KR" altLang="en-US" sz="900" dirty="0"/>
          </a:p>
        </p:txBody>
      </p:sp>
      <p:sp>
        <p:nvSpPr>
          <p:cNvPr id="8" name="처리 7"/>
          <p:cNvSpPr/>
          <p:nvPr/>
        </p:nvSpPr>
        <p:spPr>
          <a:xfrm>
            <a:off x="2170430" y="3101340"/>
            <a:ext cx="1440180" cy="179705"/>
          </a:xfrm>
          <a:prstGeom prst="flowChartProcess">
            <a:avLst/>
          </a:prstGeom>
          <a:solidFill>
            <a:srgbClr val="EFC25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영웅 선택</a:t>
            </a:r>
          </a:p>
        </p:txBody>
      </p:sp>
      <p:sp>
        <p:nvSpPr>
          <p:cNvPr id="14" name="수행의 시작/종료 13"/>
          <p:cNvSpPr/>
          <p:nvPr/>
        </p:nvSpPr>
        <p:spPr>
          <a:xfrm>
            <a:off x="2170430" y="5713095"/>
            <a:ext cx="1440180" cy="360045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End</a:t>
            </a:r>
            <a:endParaRPr kumimoji="1" lang="ko-KR" altLang="en-US" dirty="0"/>
          </a:p>
        </p:txBody>
      </p:sp>
      <p:sp>
        <p:nvSpPr>
          <p:cNvPr id="9" name="준비 8"/>
          <p:cNvSpPr/>
          <p:nvPr/>
        </p:nvSpPr>
        <p:spPr>
          <a:xfrm>
            <a:off x="2170430" y="3578860"/>
            <a:ext cx="1440180" cy="360045"/>
          </a:xfrm>
          <a:prstGeom prst="flowChartPreparation">
            <a:avLst/>
          </a:prstGeom>
          <a:solidFill>
            <a:schemeClr val="accent5">
              <a:lumMod val="75000"/>
            </a:schemeClr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while(</a:t>
            </a:r>
            <a:r>
              <a:rPr kumimoji="1" lang="ko-KR" altLang="en-US" sz="900" dirty="0"/>
              <a:t>보스</a:t>
            </a:r>
            <a:r>
              <a:rPr kumimoji="1" lang="en-US" altLang="ko-KR" sz="900" dirty="0"/>
              <a:t>)</a:t>
            </a:r>
            <a:endParaRPr kumimoji="1" lang="ko-KR" altLang="en-US" sz="900" dirty="0"/>
          </a:p>
        </p:txBody>
      </p:sp>
      <p:sp>
        <p:nvSpPr>
          <p:cNvPr id="16" name="판단 15"/>
          <p:cNvSpPr/>
          <p:nvPr/>
        </p:nvSpPr>
        <p:spPr>
          <a:xfrm>
            <a:off x="2170430" y="4714875"/>
            <a:ext cx="1440180" cy="360045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승리</a:t>
            </a:r>
            <a:r>
              <a:rPr kumimoji="1" lang="en-US" altLang="ko-KR" sz="900" dirty="0"/>
              <a:t>?</a:t>
            </a:r>
            <a:endParaRPr kumimoji="1" lang="ko-KR" altLang="en-US" sz="900" dirty="0"/>
          </a:p>
        </p:txBody>
      </p: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>
            <a:off x="2890520" y="2145030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2"/>
            <a:endCxn id="8" idx="0"/>
          </p:cNvCxnSpPr>
          <p:nvPr/>
        </p:nvCxnSpPr>
        <p:spPr>
          <a:xfrm>
            <a:off x="2890520" y="2802890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/>
          <p:cNvCxnSpPr/>
          <p:nvPr/>
        </p:nvCxnSpPr>
        <p:spPr>
          <a:xfrm rot="10800000">
            <a:off x="2890520" y="2270760"/>
            <a:ext cx="720090" cy="350520"/>
          </a:xfrm>
          <a:prstGeom prst="bentConnector3">
            <a:avLst>
              <a:gd name="adj1" fmla="val -321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>
            <a:stCxn id="9" idx="2"/>
            <a:endCxn id="16" idx="0"/>
          </p:cNvCxnSpPr>
          <p:nvPr/>
        </p:nvCxnSpPr>
        <p:spPr>
          <a:xfrm>
            <a:off x="2890520" y="3938905"/>
            <a:ext cx="0" cy="775970"/>
          </a:xfrm>
          <a:prstGeom prst="line">
            <a:avLst/>
          </a:prstGeom>
          <a:ln w="22225">
            <a:solidFill>
              <a:srgbClr val="596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처리 12"/>
          <p:cNvSpPr/>
          <p:nvPr/>
        </p:nvSpPr>
        <p:spPr>
          <a:xfrm>
            <a:off x="2170430" y="4181475"/>
            <a:ext cx="1440180" cy="339725"/>
          </a:xfrm>
          <a:prstGeom prst="flowChartProcess">
            <a:avLst/>
          </a:prstGeom>
          <a:solidFill>
            <a:srgbClr val="93C9C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전투</a:t>
            </a:r>
          </a:p>
        </p:txBody>
      </p:sp>
      <p:cxnSp>
        <p:nvCxnSpPr>
          <p:cNvPr id="31" name="직선 화살표 연결선 30"/>
          <p:cNvCxnSpPr>
            <a:stCxn id="8" idx="2"/>
            <a:endCxn id="9" idx="0"/>
          </p:cNvCxnSpPr>
          <p:nvPr/>
        </p:nvCxnSpPr>
        <p:spPr>
          <a:xfrm>
            <a:off x="2890520" y="3281045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/>
          <p:cNvCxnSpPr>
            <a:stCxn id="16" idx="2"/>
            <a:endCxn id="9" idx="3"/>
          </p:cNvCxnSpPr>
          <p:nvPr/>
        </p:nvCxnSpPr>
        <p:spPr>
          <a:xfrm rot="5400000" flipH="1" flipV="1">
            <a:off x="2592705" y="4057015"/>
            <a:ext cx="1315720" cy="720090"/>
          </a:xfrm>
          <a:prstGeom prst="bentConnector4">
            <a:avLst>
              <a:gd name="adj1" fmla="val -17371"/>
              <a:gd name="adj2" fmla="val 13175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/>
          <p:cNvCxnSpPr>
            <a:stCxn id="16" idx="3"/>
            <a:endCxn id="4" idx="3"/>
          </p:cNvCxnSpPr>
          <p:nvPr/>
        </p:nvCxnSpPr>
        <p:spPr>
          <a:xfrm flipV="1">
            <a:off x="3610610" y="1965325"/>
            <a:ext cx="12700" cy="2929890"/>
          </a:xfrm>
          <a:prstGeom prst="bentConnector3">
            <a:avLst>
              <a:gd name="adj1" fmla="val 6672724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[E] 39"/>
          <p:cNvCxnSpPr>
            <a:stCxn id="9" idx="1"/>
            <a:endCxn id="14" idx="1"/>
          </p:cNvCxnSpPr>
          <p:nvPr/>
        </p:nvCxnSpPr>
        <p:spPr>
          <a:xfrm rot="10800000" flipV="1">
            <a:off x="2170430" y="3759200"/>
            <a:ext cx="12700" cy="2133600"/>
          </a:xfrm>
          <a:prstGeom prst="bentConnector3">
            <a:avLst>
              <a:gd name="adj1" fmla="val 18000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/>
          <p:cNvSpPr txBox="1"/>
          <p:nvPr/>
        </p:nvSpPr>
        <p:spPr>
          <a:xfrm>
            <a:off x="3160395" y="5278120"/>
            <a:ext cx="44323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59606B"/>
                </a:solidFill>
              </a:rPr>
              <a:t>승리</a:t>
            </a:r>
          </a:p>
        </p:txBody>
      </p:sp>
      <p:sp>
        <p:nvSpPr>
          <p:cNvPr id="47" name="텍스트 상자 46"/>
          <p:cNvSpPr txBox="1"/>
          <p:nvPr/>
        </p:nvSpPr>
        <p:spPr>
          <a:xfrm>
            <a:off x="4417695" y="3307080"/>
            <a:ext cx="44323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59606B"/>
                </a:solidFill>
              </a:rPr>
              <a:t>패배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110480" y="1793240"/>
            <a:ext cx="5557520" cy="2657475"/>
          </a:xfrm>
          <a:prstGeom prst="rect">
            <a:avLst/>
          </a:prstGeom>
          <a:noFill/>
          <a:ln w="25400">
            <a:solidFill>
              <a:srgbClr val="59606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59606B"/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85" y="2200275"/>
            <a:ext cx="578485" cy="578485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05" y="2938780"/>
            <a:ext cx="417830" cy="41783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75" y="3893185"/>
            <a:ext cx="450215" cy="53975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7967980" y="3910965"/>
            <a:ext cx="365760" cy="53975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10078720" y="3806190"/>
            <a:ext cx="374650" cy="53975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130" y="2578735"/>
            <a:ext cx="417830" cy="41783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765" y="2639060"/>
            <a:ext cx="417830" cy="417830"/>
          </a:xfrm>
          <a:prstGeom prst="rect">
            <a:avLst/>
          </a:prstGeom>
        </p:spPr>
      </p:pic>
      <p:sp>
        <p:nvSpPr>
          <p:cNvPr id="66" name="삼각형 65"/>
          <p:cNvSpPr/>
          <p:nvPr/>
        </p:nvSpPr>
        <p:spPr>
          <a:xfrm flipV="1">
            <a:off x="5850255" y="3698240"/>
            <a:ext cx="186055" cy="1346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삼각형 67"/>
          <p:cNvSpPr/>
          <p:nvPr/>
        </p:nvSpPr>
        <p:spPr>
          <a:xfrm flipV="1">
            <a:off x="8058150" y="3698240"/>
            <a:ext cx="186055" cy="13462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삼각형 69"/>
          <p:cNvSpPr/>
          <p:nvPr/>
        </p:nvSpPr>
        <p:spPr>
          <a:xfrm flipV="1">
            <a:off x="10172700" y="3602990"/>
            <a:ext cx="186055" cy="13462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365" y="4014470"/>
            <a:ext cx="400685" cy="343535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6539230" y="3813175"/>
            <a:ext cx="334010" cy="179705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152640" y="3503930"/>
            <a:ext cx="334010" cy="179705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673975" y="3227705"/>
            <a:ext cx="334010" cy="179705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6218555" y="1861185"/>
            <a:ext cx="3341370" cy="210820"/>
          </a:xfrm>
          <a:prstGeom prst="rect">
            <a:avLst/>
          </a:prstGeom>
          <a:solidFill>
            <a:srgbClr val="F5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보스 체력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05" y="4199890"/>
            <a:ext cx="300355" cy="300355"/>
          </a:xfrm>
          <a:prstGeom prst="rect">
            <a:avLst/>
          </a:prstGeom>
        </p:spPr>
      </p:pic>
      <p:cxnSp>
        <p:nvCxnSpPr>
          <p:cNvPr id="91" name="꺾인 연결선[E] 90"/>
          <p:cNvCxnSpPr>
            <a:stCxn id="89" idx="3"/>
            <a:endCxn id="48" idx="2"/>
          </p:cNvCxnSpPr>
          <p:nvPr/>
        </p:nvCxnSpPr>
        <p:spPr>
          <a:xfrm>
            <a:off x="3566795" y="4350385"/>
            <a:ext cx="4322445" cy="100330"/>
          </a:xfrm>
          <a:prstGeom prst="bentConnector4">
            <a:avLst>
              <a:gd name="adj1" fmla="val 17859"/>
              <a:gd name="adj2" fmla="val 327780"/>
            </a:avLst>
          </a:prstGeom>
          <a:ln w="19050">
            <a:solidFill>
              <a:srgbClr val="509D9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43"/>
          <p:cNvSpPr txBox="1"/>
          <p:nvPr/>
        </p:nvSpPr>
        <p:spPr>
          <a:xfrm>
            <a:off x="2856230" y="2823845"/>
            <a:ext cx="88709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>
                <a:solidFill>
                  <a:srgbClr val="59606B"/>
                </a:solidFill>
              </a:rPr>
              <a:t>대기방 진입</a:t>
            </a:r>
            <a:endParaRPr kumimoji="1" lang="ko-KR" altLang="en-US" sz="1000" b="1" dirty="0">
              <a:solidFill>
                <a:srgbClr val="5960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69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29300" y="262254"/>
            <a:ext cx="4678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  <a:p>
            <a:pPr algn="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조작법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09720" y="4104640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W</a:t>
            </a:r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09720" y="456120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609975" y="456374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</a:t>
            </a:r>
            <a:endParaRPr kumimoji="1"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610100" y="456120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302125" y="5042535"/>
            <a:ext cx="3529330" cy="3600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SPACE</a:t>
            </a:r>
            <a:endParaRPr kumimoji="1"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097145" y="4109720"/>
            <a:ext cx="36004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639695" y="4109720"/>
            <a:ext cx="720090" cy="3600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TAB</a:t>
            </a:r>
            <a:endParaRPr kumimoji="1"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272780" y="3795395"/>
            <a:ext cx="1201420" cy="1602105"/>
          </a:xfrm>
          <a:prstGeom prst="roundRect">
            <a:avLst>
              <a:gd name="adj" fmla="val 2506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456295" y="4003040"/>
            <a:ext cx="310515" cy="300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8971280" y="4003040"/>
            <a:ext cx="310515" cy="300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609975" y="4111625"/>
            <a:ext cx="360045" cy="3600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Q</a:t>
            </a:r>
            <a:endParaRPr kumimoji="1"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313305" y="6027420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기본적으로 </a:t>
            </a:r>
            <a:r>
              <a:rPr lang="en-US" altLang="ko-KR" sz="1400" b="1" u="sng" dirty="0">
                <a:solidFill>
                  <a:schemeClr val="accent2"/>
                </a:solidFill>
                <a:latin typeface="+mj-ea"/>
              </a:rPr>
              <a:t>WSAD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통해 이동한다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</p:txBody>
      </p:sp>
      <p:cxnSp>
        <p:nvCxnSpPr>
          <p:cNvPr id="13" name="꺾인 연결선[E] 12"/>
          <p:cNvCxnSpPr>
            <a:stCxn id="26" idx="1"/>
            <a:endCxn id="34" idx="1"/>
          </p:cNvCxnSpPr>
          <p:nvPr/>
        </p:nvCxnSpPr>
        <p:spPr>
          <a:xfrm rot="10800000" flipV="1">
            <a:off x="2313305" y="4743450"/>
            <a:ext cx="1296035" cy="1437640"/>
          </a:xfrm>
          <a:prstGeom prst="bentConnector3">
            <a:avLst>
              <a:gd name="adj1" fmla="val 117635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359150" y="567626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방향을 정한 채 </a:t>
            </a:r>
            <a:r>
              <a:rPr lang="ko-KR" altLang="en-US" sz="1400" b="1" u="sng" dirty="0">
                <a:solidFill>
                  <a:schemeClr val="accent4"/>
                </a:solidFill>
                <a:latin typeface="+mj-ea"/>
              </a:rPr>
              <a:t>스페이스 바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누르면 무적 판정이 되며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구르는 동작을 취한다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5" name="꺾인 연결선[E] 14"/>
          <p:cNvCxnSpPr>
            <a:stCxn id="28" idx="2"/>
            <a:endCxn id="35" idx="1"/>
          </p:cNvCxnSpPr>
          <p:nvPr/>
        </p:nvCxnSpPr>
        <p:spPr>
          <a:xfrm rot="5400000">
            <a:off x="4498975" y="4262755"/>
            <a:ext cx="427990" cy="2707005"/>
          </a:xfrm>
          <a:prstGeom prst="bentConnector4">
            <a:avLst>
              <a:gd name="adj1" fmla="val 32013"/>
              <a:gd name="adj2" fmla="val 108444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948815" y="263334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6"/>
                </a:solidFill>
                <a:latin typeface="+mj-ea"/>
              </a:rPr>
              <a:t>TAB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특성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룬과 같은 정보를 열람할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37" name="꺾인 연결선[E] 36"/>
          <p:cNvCxnSpPr>
            <a:stCxn id="30" idx="1"/>
            <a:endCxn id="36" idx="1"/>
          </p:cNvCxnSpPr>
          <p:nvPr/>
        </p:nvCxnSpPr>
        <p:spPr>
          <a:xfrm rot="10800000">
            <a:off x="1948815" y="2787650"/>
            <a:ext cx="690245" cy="1502410"/>
          </a:xfrm>
          <a:prstGeom prst="bentConnector3">
            <a:avLst>
              <a:gd name="adj1" fmla="val 114381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260600" y="298005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5"/>
                </a:solidFill>
                <a:latin typeface="+mj-ea"/>
              </a:rPr>
              <a:t>Q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고유의 스페셜 스킬을 사용한다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45585" y="3430270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1"/>
                </a:solidFill>
                <a:latin typeface="+mj-ea"/>
              </a:rPr>
              <a:t>R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총등의 무기를 재장전 할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41" name="꺾인 연결선[E] 40"/>
          <p:cNvCxnSpPr>
            <a:stCxn id="32" idx="0"/>
            <a:endCxn id="38" idx="1"/>
          </p:cNvCxnSpPr>
          <p:nvPr/>
        </p:nvCxnSpPr>
        <p:spPr>
          <a:xfrm rot="16200000" flipV="1">
            <a:off x="2536190" y="2858135"/>
            <a:ext cx="977265" cy="1529080"/>
          </a:xfrm>
          <a:prstGeom prst="bentConnector4">
            <a:avLst>
              <a:gd name="adj1" fmla="val 42127"/>
              <a:gd name="adj2" fmla="val 110117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23205" y="1867535"/>
            <a:ext cx="286194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u="sng" dirty="0">
                <a:latin typeface="+mj-ea"/>
              </a:rPr>
              <a:t>왼쪽 클릭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기본 공격을 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142355" y="2202180"/>
            <a:ext cx="3888740" cy="27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u="sng" dirty="0">
                <a:latin typeface="+mj-ea"/>
              </a:rPr>
              <a:t>오른쪽 클릭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영웅 고유의 스킬을 사용할 수 있다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73" name="직선 화살표 연결선 72"/>
          <p:cNvCxnSpPr>
            <a:stCxn id="5" idx="0"/>
          </p:cNvCxnSpPr>
          <p:nvPr/>
        </p:nvCxnSpPr>
        <p:spPr>
          <a:xfrm flipH="1" flipV="1">
            <a:off x="7831455" y="2479675"/>
            <a:ext cx="1042035" cy="1315720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 flipV="1">
            <a:off x="4328795" y="3732530"/>
            <a:ext cx="959485" cy="382270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5192395" y="1938655"/>
            <a:ext cx="179705" cy="1797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/>
              <a:t>L</a:t>
            </a:r>
            <a:endParaRPr kumimoji="1"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6007100" y="2250440"/>
            <a:ext cx="179705" cy="1797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/>
              <a:t>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52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15100" y="262255"/>
            <a:ext cx="3992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영웅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99640" y="2813050"/>
            <a:ext cx="713422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기본적으로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유틸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보조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에 특화된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종류의 영웅이 존재한다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4355"/>
            <a:ext cx="548640" cy="7200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95" y="1824355"/>
            <a:ext cx="548640" cy="72009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90" y="1824355"/>
            <a:ext cx="617220" cy="72009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199640" y="3458845"/>
            <a:ext cx="742124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각 영웅의 무기와 고유 스킬및 기본 시작 패시브 특성은 모두 다르다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9640" y="4104640"/>
            <a:ext cx="742124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특정 조건이 만족되면 영웅 고유의 스페셜 스킬을 사용할 수 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99640" y="4749800"/>
            <a:ext cx="7421245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공격력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방어력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이동 속도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공격 속도와 같은 다양한 패시브 특성들이 존재한다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99640" y="5672455"/>
            <a:ext cx="7421245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특정 조건 만족시 주어지는 포인트로 패시브 특성을 업그레이드 할 수 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92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146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02300" y="262255"/>
            <a:ext cx="4805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룬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76450" y="2736215"/>
            <a:ext cx="7134225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게임 상호작용에 여러가지 영향을 끼치며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RPG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게임의 아이템과 같은 역할을 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76450" y="3596640"/>
            <a:ext cx="7134225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공격력 증가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방어력 증가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체력 회복률 증가등 다양한 효과가 존재한다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76450" y="4456430"/>
            <a:ext cx="768286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랜덤한 시간마다 하늘에서 랜덤한 효과의 룬이 낙하한다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0" y="1896110"/>
            <a:ext cx="539750" cy="539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00" y="1896110"/>
            <a:ext cx="539750" cy="539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5" y="1896110"/>
            <a:ext cx="539750" cy="53975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076450" y="5039995"/>
            <a:ext cx="768286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룬을 습득할시 인벤토리에 추가되며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즉시 효과가 적용된다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76450" y="5623560"/>
            <a:ext cx="7682865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영웅의 특성에 따라 누가 룬을 습득하느냐 판단하는 것도 승리에 있어 중요한 전략이 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95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23000" y="262255"/>
            <a:ext cx="4284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보스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78660" y="2843530"/>
            <a:ext cx="713422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가지 이상의 다양한 보스와 이에 상응하는 스테이지가 존재한다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78660" y="3467100"/>
            <a:ext cx="713422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각 보스는 여러가지 탄막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이펙트등의 패턴으로 공격을 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8660" y="4146550"/>
            <a:ext cx="7682865" cy="369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구르지 않는 이상 피할 수 없는 패턴도 존재해 긴장감을 유발한다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78660" y="4862195"/>
            <a:ext cx="7682865" cy="646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직접적으로 영웅의 체력을 깎는 물리적인 공격 외에도 특수한 상태 이상을 유발하는 공격도 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71"/>
          <a:stretch/>
        </p:blipFill>
        <p:spPr>
          <a:xfrm>
            <a:off x="2068830" y="1783715"/>
            <a:ext cx="73914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2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Pages>38</Pages>
  <Words>3110</Words>
  <Characters>0</Characters>
  <Application>Microsoft Macintosh PowerPoint</Application>
  <DocSecurity>0</DocSecurity>
  <PresentationFormat>와이드스크린</PresentationFormat>
  <Lines>0</Lines>
  <Paragraphs>912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맑은 고딕</vt:lpstr>
      <vt:lpstr>본고딕</vt:lpstr>
      <vt:lpstr>Calibri</vt:lpstr>
      <vt:lpstr>Calibri Light</vt:lpstr>
      <vt:lpstr>Mangal</vt:lpstr>
      <vt:lpstr>Wingdings</vt:lpstr>
      <vt:lpstr>Arial</vt:lpstr>
      <vt:lpstr>Office 테마</vt:lpstr>
      <vt:lpstr>BossLocker</vt:lpstr>
      <vt:lpstr>PowerPoint 프레젠테이션</vt:lpstr>
      <vt:lpstr>개요</vt:lpstr>
      <vt:lpstr>게임소개</vt:lpstr>
      <vt:lpstr>게임소개</vt:lpstr>
      <vt:lpstr>게임소개</vt:lpstr>
      <vt:lpstr>게임소개</vt:lpstr>
      <vt:lpstr>게임소개</vt:lpstr>
      <vt:lpstr>게임소개</vt:lpstr>
      <vt:lpstr>게임소개</vt:lpstr>
      <vt:lpstr>게임소개</vt:lpstr>
      <vt:lpstr>게임소개</vt:lpstr>
      <vt:lpstr>상세 디자인</vt:lpstr>
      <vt:lpstr>상세 디자인</vt:lpstr>
      <vt:lpstr>상세 디자인</vt:lpstr>
      <vt:lpstr>상세 디자인</vt:lpstr>
      <vt:lpstr>상세 디자인</vt:lpstr>
      <vt:lpstr>상세 디자인</vt:lpstr>
      <vt:lpstr>상세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AI 작동방식</vt:lpstr>
      <vt:lpstr>클라이언트 개발범위</vt:lpstr>
      <vt:lpstr>클라이언트 개발계획(11. 14 ~)</vt:lpstr>
      <vt:lpstr>클라이언트 개발계획(11. 14 ~)</vt:lpstr>
      <vt:lpstr>서버 개발범위</vt:lpstr>
      <vt:lpstr>서버 개발계획(11. 14 ~)</vt:lpstr>
      <vt:lpstr>서버 개발계획(11. 14 ~)</vt:lpstr>
      <vt:lpstr>그래픽 개발계획(11. 14 ~)</vt:lpstr>
      <vt:lpstr>그래픽 개발계획(11. 14 ~)</vt:lpstr>
      <vt:lpstr>레벨 디자인</vt:lpstr>
      <vt:lpstr>레벨 디자인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김홍일</cp:lastModifiedBy>
  <cp:revision>25</cp:revision>
  <dcterms:modified xsi:type="dcterms:W3CDTF">2017-12-05T05:21:14Z</dcterms:modified>
</cp:coreProperties>
</file>