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56" r:id="rId2"/>
    <p:sldId id="258" r:id="rId3"/>
    <p:sldId id="257" r:id="rId4"/>
    <p:sldId id="302" r:id="rId5"/>
    <p:sldId id="263" r:id="rId6"/>
    <p:sldId id="268" r:id="rId7"/>
    <p:sldId id="269" r:id="rId8"/>
    <p:sldId id="270" r:id="rId9"/>
    <p:sldId id="280" r:id="rId10"/>
    <p:sldId id="271" r:id="rId11"/>
    <p:sldId id="272" r:id="rId12"/>
    <p:sldId id="273" r:id="rId13"/>
    <p:sldId id="274" r:id="rId14"/>
    <p:sldId id="304" r:id="rId15"/>
    <p:sldId id="303" r:id="rId16"/>
    <p:sldId id="277" r:id="rId17"/>
    <p:sldId id="278" r:id="rId18"/>
    <p:sldId id="281" r:id="rId19"/>
    <p:sldId id="279" r:id="rId20"/>
    <p:sldId id="282" r:id="rId21"/>
    <p:sldId id="293" r:id="rId22"/>
    <p:sldId id="286" r:id="rId23"/>
    <p:sldId id="289" r:id="rId24"/>
    <p:sldId id="292" r:id="rId25"/>
    <p:sldId id="291" r:id="rId26"/>
    <p:sldId id="294" r:id="rId27"/>
    <p:sldId id="295" r:id="rId28"/>
    <p:sldId id="297" r:id="rId29"/>
    <p:sldId id="298" r:id="rId30"/>
    <p:sldId id="299" r:id="rId31"/>
    <p:sldId id="300" r:id="rId32"/>
    <p:sldId id="301" r:id="rId33"/>
    <p:sldId id="26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1" clrIdx="0">
    <p:extLst/>
  </p:cmAuthor>
  <p:cmAuthor id="2" name="김홍일" initials="김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52" autoAdjust="0"/>
    <p:restoredTop sz="94660"/>
  </p:normalViewPr>
  <p:slideViewPr>
    <p:cSldViewPr snapToGrid="0">
      <p:cViewPr>
        <p:scale>
          <a:sx n="138" d="100"/>
          <a:sy n="138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565471008"/>
        <c:axId val="1565009104"/>
      </c:barChart>
      <c:catAx>
        <c:axId val="156547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5009104"/>
        <c:crosses val="autoZero"/>
        <c:auto val="1"/>
        <c:lblAlgn val="ctr"/>
        <c:lblOffset val="100"/>
        <c:noMultiLvlLbl val="0"/>
      </c:catAx>
      <c:valAx>
        <c:axId val="156500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547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2735A89-C3AE-4CDF-8FB1-C4D6070BEE1D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F277AF0D-C092-4D5C-AD6B-1CC1E570AAF7}" type="par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097A7718-27E4-429E-B8F7-4AD0308D5B68}" type="sib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C1FAD12B-EC7A-4131-BAC1-D010F883F495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D8F4BCFC-E218-435C-A348-CAD877F583D7}" type="par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2907644C-2C72-4185-8C29-7B421628B1EC}" type="sib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08125CEA-6DA2-4FF4-8162-72DC6E6BC921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B4923912-75F8-40F5-A8F1-97EFDE83BD5A}" type="par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2A56CB92-F8DF-4478-A705-00D68932820C}" type="sib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EF425AAF-D6AF-4270-AC62-A4EE5BA0D273}">
      <dgm:prSet phldrT="[텍스트]" custT="1"/>
      <dgm:spPr/>
      <dgm:t>
        <a:bodyPr/>
        <a:lstStyle/>
        <a:p>
          <a:pPr latinLnBrk="1"/>
          <a:endParaRPr lang="ko-KR" altLang="en-US" sz="2400" dirty="0"/>
        </a:p>
      </dgm:t>
    </dgm:pt>
    <dgm:pt modelId="{4BA1F3A3-6BAE-42F7-B625-E0DD873E8032}" type="par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338754FE-8352-49F3-BDF6-2C80BEC36C8E}" type="sib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83ABA475-2F67-4F6B-BE89-A7ED4628215B}" type="pres">
      <dgm:prSet presAssocID="{52735A89-C3AE-4CDF-8FB1-C4D6070BEE1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6AA224-7320-413C-BC56-93CA49E2E4DA}" type="pres">
      <dgm:prSet presAssocID="{097A7718-27E4-429E-B8F7-4AD0308D5B68}" presName="parTxOnlySpace" presStyleCnt="0"/>
      <dgm:spPr/>
    </dgm:pt>
    <dgm:pt modelId="{4AB56ADA-BED2-4669-ABBE-92041602E4EB}" type="pres">
      <dgm:prSet presAssocID="{C1FAD12B-EC7A-4131-BAC1-D010F883F4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122FC9-2586-479C-890A-10AB5F302140}" type="pres">
      <dgm:prSet presAssocID="{2907644C-2C72-4185-8C29-7B421628B1EC}" presName="parTxOnlySpace" presStyleCnt="0"/>
      <dgm:spPr/>
    </dgm:pt>
    <dgm:pt modelId="{43FFBDBF-64D7-48AF-BF11-64B93F8BF50D}" type="pres">
      <dgm:prSet presAssocID="{08125CEA-6DA2-4FF4-8162-72DC6E6BC9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A68D58-5601-45A8-A5F7-F8CCC2D6145B}" type="pres">
      <dgm:prSet presAssocID="{2A56CB92-F8DF-4478-A705-00D68932820C}" presName="parTxOnlySpace" presStyleCnt="0"/>
      <dgm:spPr/>
    </dgm:pt>
    <dgm:pt modelId="{A2B5093A-26CE-4D77-A261-09E55375D294}" type="pres">
      <dgm:prSet presAssocID="{EF425AAF-D6AF-4270-AC62-A4EE5BA0D27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A3BEEE1-6977-435E-997B-C38B33AF19FD}" srcId="{C6390796-9233-4796-A2A1-18281947C8B6}" destId="{C1FAD12B-EC7A-4131-BAC1-D010F883F495}" srcOrd="1" destOrd="0" parTransId="{D8F4BCFC-E218-435C-A348-CAD877F583D7}" sibTransId="{2907644C-2C72-4185-8C29-7B421628B1EC}"/>
    <dgm:cxn modelId="{30D5B52B-D0B6-4485-8C75-37B416FBF3BC}" type="presOf" srcId="{52735A89-C3AE-4CDF-8FB1-C4D6070BEE1D}" destId="{83ABA475-2F67-4F6B-BE89-A7ED4628215B}" srcOrd="0" destOrd="0" presId="urn:microsoft.com/office/officeart/2005/8/layout/chevron1"/>
    <dgm:cxn modelId="{653B5CBB-8CC3-4F9F-B0E6-9A5D317857BA}" type="presOf" srcId="{C1FAD12B-EC7A-4131-BAC1-D010F883F495}" destId="{4AB56ADA-BED2-4669-ABBE-92041602E4EB}" srcOrd="0" destOrd="0" presId="urn:microsoft.com/office/officeart/2005/8/layout/chevron1"/>
    <dgm:cxn modelId="{D87E0563-586A-4728-B3A5-D749511B586F}" srcId="{C6390796-9233-4796-A2A1-18281947C8B6}" destId="{08125CEA-6DA2-4FF4-8162-72DC6E6BC921}" srcOrd="2" destOrd="0" parTransId="{B4923912-75F8-40F5-A8F1-97EFDE83BD5A}" sibTransId="{2A56CB92-F8DF-4478-A705-00D68932820C}"/>
    <dgm:cxn modelId="{EBC28D22-C94B-49D7-859C-9AE4FA62C639}" srcId="{C6390796-9233-4796-A2A1-18281947C8B6}" destId="{EF425AAF-D6AF-4270-AC62-A4EE5BA0D273}" srcOrd="3" destOrd="0" parTransId="{4BA1F3A3-6BAE-42F7-B625-E0DD873E8032}" sibTransId="{338754FE-8352-49F3-BDF6-2C80BEC36C8E}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9ABAF649-3462-4778-8F83-C00FE57D8072}" type="presOf" srcId="{08125CEA-6DA2-4FF4-8162-72DC6E6BC921}" destId="{43FFBDBF-64D7-48AF-BF11-64B93F8BF50D}" srcOrd="0" destOrd="0" presId="urn:microsoft.com/office/officeart/2005/8/layout/chevron1"/>
    <dgm:cxn modelId="{A4E23179-A885-4AEA-AF94-74BC47CA33D6}" srcId="{C6390796-9233-4796-A2A1-18281947C8B6}" destId="{52735A89-C3AE-4CDF-8FB1-C4D6070BEE1D}" srcOrd="0" destOrd="0" parTransId="{F277AF0D-C092-4D5C-AD6B-1CC1E570AAF7}" sibTransId="{097A7718-27E4-429E-B8F7-4AD0308D5B68}"/>
    <dgm:cxn modelId="{68D3EBC4-1EDD-431D-A020-C217387BE79F}" type="presOf" srcId="{EF425AAF-D6AF-4270-AC62-A4EE5BA0D273}" destId="{A2B5093A-26CE-4D77-A261-09E55375D294}" srcOrd="0" destOrd="0" presId="urn:microsoft.com/office/officeart/2005/8/layout/chevron1"/>
    <dgm:cxn modelId="{A004F9EC-F1FC-4D36-8481-7395B1F81B95}" type="presParOf" srcId="{1F0B1A10-3397-44CB-BFFE-B4A6ACC520AF}" destId="{83ABA475-2F67-4F6B-BE89-A7ED4628215B}" srcOrd="0" destOrd="0" presId="urn:microsoft.com/office/officeart/2005/8/layout/chevron1"/>
    <dgm:cxn modelId="{131A0C77-4CC0-40C6-A926-C5E11233E3EC}" type="presParOf" srcId="{1F0B1A10-3397-44CB-BFFE-B4A6ACC520AF}" destId="{AB6AA224-7320-413C-BC56-93CA49E2E4DA}" srcOrd="1" destOrd="0" presId="urn:microsoft.com/office/officeart/2005/8/layout/chevron1"/>
    <dgm:cxn modelId="{5304E186-FC0C-4891-A473-3EB20A112C49}" type="presParOf" srcId="{1F0B1A10-3397-44CB-BFFE-B4A6ACC520AF}" destId="{4AB56ADA-BED2-4669-ABBE-92041602E4EB}" srcOrd="2" destOrd="0" presId="urn:microsoft.com/office/officeart/2005/8/layout/chevron1"/>
    <dgm:cxn modelId="{93500428-0118-4CC8-AF58-9583E0AFFB5F}" type="presParOf" srcId="{1F0B1A10-3397-44CB-BFFE-B4A6ACC520AF}" destId="{29122FC9-2586-479C-890A-10AB5F302140}" srcOrd="3" destOrd="0" presId="urn:microsoft.com/office/officeart/2005/8/layout/chevron1"/>
    <dgm:cxn modelId="{ED11EB26-EB41-48FE-8BAA-7D1BBAC0B135}" type="presParOf" srcId="{1F0B1A10-3397-44CB-BFFE-B4A6ACC520AF}" destId="{43FFBDBF-64D7-48AF-BF11-64B93F8BF50D}" srcOrd="4" destOrd="0" presId="urn:microsoft.com/office/officeart/2005/8/layout/chevron1"/>
    <dgm:cxn modelId="{FF055084-3CE0-4748-BDDA-6CBF548C1B28}" type="presParOf" srcId="{1F0B1A10-3397-44CB-BFFE-B4A6ACC520AF}" destId="{C2A68D58-5601-45A8-A5F7-F8CCC2D6145B}" srcOrd="5" destOrd="0" presId="urn:microsoft.com/office/officeart/2005/8/layout/chevron1"/>
    <dgm:cxn modelId="{487B0FBA-9595-45AF-86EE-8E4597ECCE5F}" type="presParOf" srcId="{1F0B1A10-3397-44CB-BFFE-B4A6ACC520AF}" destId="{A2B5093A-26CE-4D77-A261-09E55375D29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BA475-2F67-4F6B-BE89-A7ED4628215B}">
      <dsp:nvSpPr>
        <dsp:cNvPr id="0" name=""/>
        <dsp:cNvSpPr/>
      </dsp:nvSpPr>
      <dsp:spPr>
        <a:xfrm>
          <a:off x="3658" y="1749756"/>
          <a:ext cx="2129563" cy="85182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429571" y="1749756"/>
        <a:ext cx="1277738" cy="851825"/>
      </dsp:txXfrm>
    </dsp:sp>
    <dsp:sp modelId="{4AB56ADA-BED2-4669-ABBE-92041602E4EB}">
      <dsp:nvSpPr>
        <dsp:cNvPr id="0" name=""/>
        <dsp:cNvSpPr/>
      </dsp:nvSpPr>
      <dsp:spPr>
        <a:xfrm>
          <a:off x="1920265" y="1749756"/>
          <a:ext cx="2129563" cy="85182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2346178" y="1749756"/>
        <a:ext cx="1277738" cy="851825"/>
      </dsp:txXfrm>
    </dsp:sp>
    <dsp:sp modelId="{43FFBDBF-64D7-48AF-BF11-64B93F8BF50D}">
      <dsp:nvSpPr>
        <dsp:cNvPr id="0" name=""/>
        <dsp:cNvSpPr/>
      </dsp:nvSpPr>
      <dsp:spPr>
        <a:xfrm>
          <a:off x="3836871" y="1749756"/>
          <a:ext cx="2129563" cy="85182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4262784" y="1749756"/>
        <a:ext cx="1277738" cy="851825"/>
      </dsp:txXfrm>
    </dsp:sp>
    <dsp:sp modelId="{A2B5093A-26CE-4D77-A261-09E55375D294}">
      <dsp:nvSpPr>
        <dsp:cNvPr id="0" name=""/>
        <dsp:cNvSpPr/>
      </dsp:nvSpPr>
      <dsp:spPr>
        <a:xfrm>
          <a:off x="5753478" y="1749756"/>
          <a:ext cx="2129563" cy="85182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6179391" y="1749756"/>
        <a:ext cx="1277738" cy="851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2017. 10. 7.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046" y="2937252"/>
            <a:ext cx="1620193" cy="1677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131" y="2561697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664" y="3694489"/>
            <a:ext cx="4114800" cy="597429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398" y="1465839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32701" y="5424710"/>
            <a:ext cx="4351869" cy="1214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2015180048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2013184048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양태윤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2015184042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78649" y="2843344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가지 이상의 다양한 보스와 이에 상응하는 스테이지가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49" y="3467157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보스는 여러가지 탄막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이펙트등의 패턴으로 공격을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8649" y="4146623"/>
            <a:ext cx="768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구르지 않는 이상 피할 수 없는 패턴도 존재해 긴장감을 유발한다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78649" y="4862272"/>
            <a:ext cx="7683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직접적으로 영웅의 체력을 깎는 물리적인 공격 외에도 특수한 상태 이상을 유발하는 공격도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71"/>
          <a:stretch/>
        </p:blipFill>
        <p:spPr>
          <a:xfrm>
            <a:off x="2068947" y="1783709"/>
            <a:ext cx="73891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디자인 컨셉 </a:t>
            </a:r>
            <a:r>
              <a:rPr lang="en-US" altLang="ko-KR" sz="1200" b="1" dirty="0" smtClean="0"/>
              <a:t>1/</a:t>
            </a:r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49" y="1999413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28" y="2302484"/>
            <a:ext cx="3367205" cy="138747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09136" y="1999413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36" y="2473317"/>
            <a:ext cx="5809642" cy="3236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08526" y="6017696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전체적으로 귀엽고 깜찍한 모델을 통해 밝은 이미지를 유지한다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0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디자인 컨셉 </a:t>
            </a:r>
            <a:r>
              <a:rPr lang="en-US" altLang="ko-KR" sz="1200" b="1" dirty="0"/>
              <a:t>2</a:t>
            </a:r>
            <a:r>
              <a:rPr lang="en-US" altLang="ko-KR" sz="1200" b="1" dirty="0" smtClean="0"/>
              <a:t>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49" y="1999413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80352" y="4951588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스테이지 난이도와 보스 캐릭터의 컨셉에 맞춘다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52" y="2502803"/>
            <a:ext cx="3695397" cy="200094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86" y="2554816"/>
            <a:ext cx="3710214" cy="189691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080351" y="5392309"/>
            <a:ext cx="7461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액션 슈팅게임의 특성답게 방해가 되는 오브젝트는 최소한으로 둔다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23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대기방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진입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스테이지에 영웅들이 먼저 출현한다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연결선[R] 21"/>
          <p:cNvCxnSpPr>
            <a:stCxn id="14" idx="1"/>
            <a:endCxn id="14" idx="3"/>
          </p:cNvCxnSpPr>
          <p:nvPr/>
        </p:nvCxnSpPr>
        <p:spPr>
          <a:xfrm>
            <a:off x="2251715" y="3277851"/>
            <a:ext cx="758024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14" idx="0"/>
            <a:endCxn id="14" idx="2"/>
          </p:cNvCxnSpPr>
          <p:nvPr/>
        </p:nvCxnSpPr>
        <p:spPr>
          <a:xfrm>
            <a:off x="6041836" y="1652781"/>
            <a:ext cx="0" cy="32501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585986" y="217075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53" y="3277850"/>
            <a:ext cx="450000" cy="54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4758844" y="3382167"/>
            <a:ext cx="366053" cy="54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5695204" y="3265519"/>
            <a:ext cx="374732" cy="540000"/>
          </a:xfrm>
          <a:prstGeom prst="rect">
            <a:avLst/>
          </a:prstGeom>
        </p:spPr>
      </p:pic>
      <p:sp>
        <p:nvSpPr>
          <p:cNvPr id="27" name="텍스트 상자 26"/>
          <p:cNvSpPr txBox="1"/>
          <p:nvPr/>
        </p:nvSpPr>
        <p:spPr>
          <a:xfrm>
            <a:off x="2549236" y="198119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스테이지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4527" y="5700522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10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초간의 카운트다운 후 특정한 위치에 보스가 출현한다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2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3" y="1141119"/>
            <a:ext cx="897365" cy="897365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영웅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4611644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Top-Down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시점에서 영웅은 기본적으로 마우스 커서의 방향을 바라본다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963" y="1921407"/>
            <a:ext cx="417812" cy="4178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69" y="3514574"/>
            <a:ext cx="750000" cy="90000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2498496" y="2695506"/>
            <a:ext cx="6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6096000" y="3404663"/>
            <a:ext cx="610088" cy="90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9183757" y="3055773"/>
            <a:ext cx="624553" cy="90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61" y="2097997"/>
            <a:ext cx="417812" cy="41781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15" y="2130313"/>
            <a:ext cx="417812" cy="41781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84527" y="52274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 위에는 체력바와 함께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P1~ P3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등 영웅 고유의 색깔로 이름을 표시한다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삼각형 15"/>
          <p:cNvSpPr/>
          <p:nvPr/>
        </p:nvSpPr>
        <p:spPr>
          <a:xfrm flipV="1">
            <a:off x="2717563" y="3213655"/>
            <a:ext cx="185900" cy="1343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텍스트 상자 26"/>
          <p:cNvSpPr txBox="1"/>
          <p:nvPr/>
        </p:nvSpPr>
        <p:spPr>
          <a:xfrm>
            <a:off x="6096000" y="2619580"/>
            <a:ext cx="6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삼각형 27"/>
          <p:cNvSpPr/>
          <p:nvPr/>
        </p:nvSpPr>
        <p:spPr>
          <a:xfrm flipV="1">
            <a:off x="6315067" y="3137729"/>
            <a:ext cx="185900" cy="1343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텍스트 상자 28"/>
          <p:cNvSpPr txBox="1"/>
          <p:nvPr/>
        </p:nvSpPr>
        <p:spPr>
          <a:xfrm>
            <a:off x="9158437" y="2234162"/>
            <a:ext cx="6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삼각형 29"/>
          <p:cNvSpPr/>
          <p:nvPr/>
        </p:nvSpPr>
        <p:spPr>
          <a:xfrm flipV="1">
            <a:off x="9377504" y="2752311"/>
            <a:ext cx="185900" cy="1343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84527" y="5843229"/>
            <a:ext cx="8483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영웅의 모든 조준점은 캐릭터 고유의 색깔이며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전 플레이어에게 공유되어 좀 더 현장감을 높힌다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8496" y="3402017"/>
            <a:ext cx="696073" cy="134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96000" y="3331250"/>
            <a:ext cx="696073" cy="134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138741" y="2955150"/>
            <a:ext cx="696073" cy="134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13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카메라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Top-Down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시점에서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카메라는 가상의 사각형 안에 고정되어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602" y="1765919"/>
            <a:ext cx="648426" cy="54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66" y="3000169"/>
            <a:ext cx="541941" cy="55031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연결선[R] 21"/>
          <p:cNvCxnSpPr>
            <a:stCxn id="14" idx="1"/>
            <a:endCxn id="14" idx="3"/>
          </p:cNvCxnSpPr>
          <p:nvPr/>
        </p:nvCxnSpPr>
        <p:spPr>
          <a:xfrm>
            <a:off x="2251715" y="3277851"/>
            <a:ext cx="758024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14" idx="0"/>
            <a:endCxn id="14" idx="2"/>
          </p:cNvCxnSpPr>
          <p:nvPr/>
        </p:nvCxnSpPr>
        <p:spPr>
          <a:xfrm>
            <a:off x="6041836" y="1652781"/>
            <a:ext cx="0" cy="32501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상자 1"/>
          <p:cNvSpPr txBox="1"/>
          <p:nvPr/>
        </p:nvSpPr>
        <p:spPr>
          <a:xfrm>
            <a:off x="2549236" y="198119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Top-Down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78909" y="2438400"/>
            <a:ext cx="5375693" cy="1828800"/>
          </a:xfrm>
          <a:prstGeom prst="rect">
            <a:avLst/>
          </a:prstGeom>
          <a:noFill/>
          <a:ln w="254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51504" y="5777089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가상의 사각형 지점을 넘어서면 카메라도 따라 움직인다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38" y="3000169"/>
            <a:ext cx="541941" cy="55031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83019" y="2438400"/>
            <a:ext cx="5375693" cy="18288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87" y="2287549"/>
            <a:ext cx="301906" cy="2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UI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1/2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전투시 보여지는 기본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UI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는 보스의 화려한 탄막을 피하기 위해 최소한으로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71095" y="1762897"/>
            <a:ext cx="3341479" cy="36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보스 체력</a:t>
            </a:r>
            <a:endParaRPr kumimoji="1"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57672" y="3090416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P1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557672" y="3335158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P2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557672" y="3579901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P3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2316821" y="306391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321898" y="33073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36700" y="356086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718773" y="4256590"/>
            <a:ext cx="222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총알 갯수</a:t>
            </a:r>
            <a:endParaRPr kumimoji="1" lang="en-US" altLang="ko-KR" dirty="0" smtClean="0"/>
          </a:p>
          <a:p>
            <a:r>
              <a:rPr kumimoji="1" lang="en-US" altLang="ko-KR" dirty="0" smtClean="0"/>
              <a:t>40/100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06821" y="4499448"/>
            <a:ext cx="1909466" cy="28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구르기 쿨타임</a:t>
            </a:r>
            <a:endParaRPr kumimoji="1"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332843" y="3975652"/>
            <a:ext cx="1417982" cy="811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궁극기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게이지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7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UI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2/2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6" y="3204098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마우스 커서는 대기방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전투 중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상호 작용 모드에 따른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가지 종류가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27" y="1881282"/>
            <a:ext cx="720000" cy="72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46" y="1881282"/>
            <a:ext cx="720000" cy="7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65" y="1881282"/>
            <a:ext cx="720000" cy="72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284" y="1881282"/>
            <a:ext cx="589091" cy="7200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84526" y="3774244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전투 중 마우스 커서는 영웅에 따라 다르다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33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메뉴 </a:t>
            </a:r>
            <a:r>
              <a:rPr lang="en-US" altLang="ko-KR" sz="1200" b="1" dirty="0" smtClean="0"/>
              <a:t>1/2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누른 동안에는 메뉴가 화면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Z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축 제일 위에 뜬다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71095" y="1762897"/>
            <a:ext cx="3341479" cy="36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보스 체력</a:t>
            </a:r>
            <a:endParaRPr kumimoji="1"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57672" y="3090416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P1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557672" y="3335158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P2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557672" y="3579901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P3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2316821" y="306391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321898" y="33073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36700" y="356086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718773" y="4256590"/>
            <a:ext cx="222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총알 갯수</a:t>
            </a:r>
            <a:endParaRPr kumimoji="1" lang="en-US" altLang="ko-KR" dirty="0" smtClean="0"/>
          </a:p>
          <a:p>
            <a:r>
              <a:rPr kumimoji="1" lang="en-US" altLang="ko-KR" dirty="0" smtClean="0"/>
              <a:t>40/100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06821" y="4430730"/>
            <a:ext cx="1909466" cy="28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구르기 쿨타임</a:t>
            </a:r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949081" y="2002683"/>
            <a:ext cx="6354619" cy="2609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60469" y="2432363"/>
            <a:ext cx="2345184" cy="1912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영웅 특성</a:t>
            </a:r>
            <a:endParaRPr kumimoji="1"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84527" y="5775270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메뉴에서는 영웅 패시브 특성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보유 룬과 같은 정보를 열람 가능하다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76904" y="2378833"/>
            <a:ext cx="2345184" cy="1912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보유 룬</a:t>
            </a:r>
            <a:endParaRPr kumimoji="1" lang="ko-KR" altLang="en-US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4835131" y="2137619"/>
            <a:ext cx="252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 smtClean="0"/>
              <a:t>메    뉴    </a:t>
            </a:r>
            <a:endParaRPr kumimoji="1" lang="ko-KR" altLang="en-US" sz="2800" b="1" dirty="0"/>
          </a:p>
        </p:txBody>
      </p:sp>
      <p:sp>
        <p:nvSpPr>
          <p:cNvPr id="27" name="직사각형 26"/>
          <p:cNvSpPr/>
          <p:nvPr/>
        </p:nvSpPr>
        <p:spPr>
          <a:xfrm>
            <a:off x="2184527" y="6260127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포인트를 이용한 패시브 특성 분배가 가능하다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87636" y="2592259"/>
            <a:ext cx="600364" cy="197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smtClean="0"/>
              <a:t>포인트</a:t>
            </a:r>
            <a:endParaRPr kumimoji="1"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713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85175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380" y="388630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4913" y="388630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3913" y="388630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상세 디자인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1380" y="388630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레벨 디자인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647" y="3115735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646" y="4255634"/>
            <a:ext cx="1801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대기방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진입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영웅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카메라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메뉴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4912" y="4255634"/>
            <a:ext cx="14901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조작법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 컨셉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580" y="1405467"/>
            <a:ext cx="489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>
                <a:latin typeface="+mn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971379" y="4255634"/>
            <a:ext cx="1820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룬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패시브 특성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보스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스테이지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492855" y="4255634"/>
            <a:ext cx="1396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BossLocker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메뉴 </a:t>
            </a:r>
            <a:r>
              <a:rPr lang="en-US" altLang="ko-KR" sz="1200" b="1" dirty="0"/>
              <a:t>2</a:t>
            </a:r>
            <a:r>
              <a:rPr lang="en-US" altLang="ko-KR" sz="1200" b="1" dirty="0" smtClean="0"/>
              <a:t>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누른 동안에는 메뉴가 화면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Z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축 제일 위에 뜬다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80863" y="1827155"/>
            <a:ext cx="6354619" cy="2609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6016" y="2250535"/>
            <a:ext cx="2345184" cy="1912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영웅 특성</a:t>
            </a:r>
            <a:endParaRPr kumimoji="1"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84527" y="5775270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메뉴에서는 영웅 패시브 특성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보유 룬과 같은 정보를 열람 가능하다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17923" y="2175638"/>
            <a:ext cx="2345184" cy="1912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보유 룬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184527" y="6260127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포인트를 이용한 패시브 특성 분배가 가능하다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28655" y="2389064"/>
            <a:ext cx="600364" cy="197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smtClean="0"/>
              <a:t>포인트</a:t>
            </a:r>
            <a:endParaRPr kumimoji="1"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450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 smtClean="0"/>
              <a:t>1/5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특성 정보창에서 확인할 수 있는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영웅들은 공통된 특성은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다음과 같다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영웅의 특성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17483" y="349784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이동 속도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XY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평면상에서 이동 단축키를 눌렀을 시 한번에 이동하는 거리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17483" y="423414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공격 속도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다음 공격을 위해 소모되는 대기 시간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17483" y="2546091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공격력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마우스 왼쪽 클릭을 통한 기본 영웅 공격시 몬스터에게 피해를 입히는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17483" y="2914244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방어력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보스에게 피격시 보스 스킬의 공격력에서 감소되는 양 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 스킬의 공격력보다 높을 경우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피해를 입는다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.)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17483" y="386599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체력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최대 체력의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17483" y="5338605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크리티컬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기본 공격력의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2~5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배의 피해를 입히는 크리티컬 공격 발동의 확률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17483" y="49704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체력 회복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초당 자동으로 회복되는 체력의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17483" y="4602299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구르기 속도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다음 구르기를 위해 소모되는 대기 시간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17483" y="5706758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사정거리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기본 공격의 유효 범위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7483" y="607491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탄환 수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재장전 전 까지 기본 공격 가능한 횟수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13998" y="2490918"/>
            <a:ext cx="7146875" cy="169208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7666182" y="3876880"/>
            <a:ext cx="1468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 smtClean="0">
                <a:solidFill>
                  <a:schemeClr val="accent4"/>
                </a:solidFill>
              </a:rPr>
              <a:t>룬을 통한 성장 영역</a:t>
            </a:r>
            <a:endParaRPr kumimoji="1" lang="ko-KR" altLang="en-US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 smtClean="0"/>
              <a:t>2/5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65553" y="1526131"/>
            <a:ext cx="177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각 영웅의 시작 특성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" name="내용 개체 틀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271244"/>
              </p:ext>
            </p:extLst>
          </p:nvPr>
        </p:nvGraphicFramePr>
        <p:xfrm>
          <a:off x="2074911" y="1676400"/>
          <a:ext cx="7507817" cy="366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3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/>
              <a:t>3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공격형 영웅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중간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속도와 중간 사정거리를 가지며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높은 공격력과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많은 탄환수를 바탕으로 메인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공격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을 담당한다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공격형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6" y="289148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피격시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확률로 공격을 회피하며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무적이 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6" y="331310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기를 모아 적을 맞추면 보스가 뒤로 밀려나는 넉백 효과를 일으킨다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747" y="5757922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스페셜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공격력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구르기 속도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체력 회복양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   초사이언 모드가 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24" y="4249963"/>
            <a:ext cx="417812" cy="41781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42"/>
          <a:stretch/>
        </p:blipFill>
        <p:spPr>
          <a:xfrm>
            <a:off x="1981198" y="4188296"/>
            <a:ext cx="415636" cy="540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30" y="3968564"/>
            <a:ext cx="846525" cy="84652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27" y="4288242"/>
            <a:ext cx="668571" cy="36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712704" y="3997506"/>
            <a:ext cx="393839" cy="39241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983188" y="4249963"/>
            <a:ext cx="295666" cy="29459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810057" y="4395895"/>
            <a:ext cx="194021" cy="16135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74" y="3991005"/>
            <a:ext cx="846525" cy="84652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988747" y="4815089"/>
            <a:ext cx="900477" cy="1536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988747" y="4817773"/>
            <a:ext cx="607986" cy="15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22095" y="4133081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기를 모은 게이지와 넉백 범위는 비례한다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22095" y="4469903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기를 모으는 동안에는 이동 속도가 반 줄어든다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25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폭발 1[E] 8"/>
          <p:cNvSpPr/>
          <p:nvPr/>
        </p:nvSpPr>
        <p:spPr>
          <a:xfrm>
            <a:off x="2254167" y="3734726"/>
            <a:ext cx="1645456" cy="151671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/>
              <a:t>4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유틸형 영웅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비교적 빠른 공격 속도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와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이동 속도 그리고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짧은 사정거리를 가지며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근접에서 더 강한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공격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 특징이다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유틸형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6" y="289148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3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번 연속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 성공시 치명타가 발동하며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탄환이 곧바로 재장전 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6" y="331310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자신의 체력을 소모하여 제자리에 지뢰를 설치한다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747" y="5757922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스페셜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구르기가 순간이동으로 바뀌며 구르기 사용 시간이 무효화된다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   무제한 총알 수와 모든 기본 공격에 크리티컬이 적용된다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99623" y="3890756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보스가 지뢰를 밝을 시 자동으로 폭파한다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56" y="3910526"/>
            <a:ext cx="846525" cy="846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83"/>
          <a:stretch/>
        </p:blipFill>
        <p:spPr>
          <a:xfrm>
            <a:off x="2492865" y="4531523"/>
            <a:ext cx="580527" cy="5400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899623" y="4348848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지뢰의 공격은 아군 영웅들에게도 유효하다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99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/>
              <a:t>5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보조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형 영웅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비교적 느린 공격 속도와 넓은 사정거리를 가지며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높은 체력을 바탕으로 아군의 체력 회복등의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보조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담당한다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보조형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6" y="289148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 성공시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확률로 공격력 만큼 체력을 회복한다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6" y="331310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자신의 체력을 소모하여 아군 영웅의 체력을 회복시킨다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747" y="575792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스페셜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모든 영웅의 체력을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100%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회복시키고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상태 이상 버프를 해제한다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3764106" y="4075839"/>
            <a:ext cx="374732" cy="540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767329" y="3993558"/>
            <a:ext cx="1440000" cy="144000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04"/>
          <a:stretch/>
        </p:blipFill>
        <p:spPr>
          <a:xfrm>
            <a:off x="1988747" y="4712135"/>
            <a:ext cx="449655" cy="540000"/>
          </a:xfrm>
          <a:prstGeom prst="rect">
            <a:avLst/>
          </a:prstGeom>
        </p:spPr>
      </p:pic>
      <p:sp>
        <p:nvSpPr>
          <p:cNvPr id="11" name="자유형 10"/>
          <p:cNvSpPr/>
          <p:nvPr/>
        </p:nvSpPr>
        <p:spPr>
          <a:xfrm>
            <a:off x="2475345" y="4461162"/>
            <a:ext cx="2009317" cy="591127"/>
          </a:xfrm>
          <a:custGeom>
            <a:avLst/>
            <a:gdLst>
              <a:gd name="connsiteX0" fmla="*/ 0 w 2009317"/>
              <a:gd name="connsiteY0" fmla="*/ 591127 h 591127"/>
              <a:gd name="connsiteX1" fmla="*/ 1948873 w 2009317"/>
              <a:gd name="connsiteY1" fmla="*/ 295563 h 591127"/>
              <a:gd name="connsiteX2" fmla="*/ 1542473 w 2009317"/>
              <a:gd name="connsiteY2" fmla="*/ 0 h 59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9317" h="591127">
                <a:moveTo>
                  <a:pt x="0" y="591127"/>
                </a:moveTo>
                <a:cubicBezTo>
                  <a:pt x="845897" y="492605"/>
                  <a:pt x="1691794" y="394084"/>
                  <a:pt x="1948873" y="295563"/>
                </a:cubicBezTo>
                <a:cubicBezTo>
                  <a:pt x="2205952" y="197042"/>
                  <a:pt x="1560946" y="120073"/>
                  <a:pt x="1542473" y="0"/>
                </a:cubicBezTo>
              </a:path>
            </a:pathLst>
          </a:custGeom>
          <a:effectLst>
            <a:glow rad="203200">
              <a:srgbClr val="FF0000">
                <a:alpha val="91000"/>
              </a:srgb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23" y="4504652"/>
            <a:ext cx="417812" cy="41781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222095" y="4133081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조준점 보다 좀 더 넓은 유효 범위를 가지며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자유 곡선을 가진다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22095" y="4557245"/>
            <a:ext cx="4534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초당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체력을 소모하여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체력을 회복시킨다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2339557" y="4688854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>
                <a:solidFill>
                  <a:srgbClr val="FF0000"/>
                </a:solidFill>
              </a:rPr>
              <a:t>-2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4011668" y="4074810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>
                <a:solidFill>
                  <a:schemeClr val="accent1"/>
                </a:solidFill>
              </a:rPr>
              <a:t>+3</a:t>
            </a:r>
            <a:endParaRPr kumimoji="1"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룬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1918383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룬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아이템형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버프형 두 가지가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5" y="2716536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아이템 형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인벤토리에 습득되며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영웅의 특성에 지속해서 관여한다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중복해서 습득 가능하며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모든 효과는 중첩된다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5" y="4947934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버프 형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즉시 효과가 적용되며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일반 게임의 포션과 같다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71192" y="3274808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공격의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71192" y="3635018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방어의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방어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력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71191" y="401140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신속의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이동 속도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71190" y="4387794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체력의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최대 체력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71189" y="5354185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체력 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습득한 영웅의 체력이 최대 체력의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만큼 회복된다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71188" y="576015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명상 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습득한 영웅의 모든 이상 상태가 무효화된다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56317" y="235632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스테이지에서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분에 한번씩 랜던함 위치에 랜덤한 룬이 낙하한다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23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패시브 특성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1918383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패시브 특성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특수한 효과를 추가할 수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5" y="271653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아 이건 좀 나중에 하자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56317" y="235632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매 스테이지 승리시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포인트가 주어지며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다양한 패시브에 포인트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71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1/5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1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96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2/5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2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41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5998" y="1655484"/>
            <a:ext cx="656000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레이드 형식의 액션 슈팅 게임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Window PC (DirectX 11)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Top-Down View + Action Shooting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Network Game (3player max)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3/5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3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10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4/5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</a:t>
            </a:r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88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/>
              <a:t>5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5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2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12558"/>
              </p:ext>
            </p:extLst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5998" y="1655484"/>
            <a:ext cx="656000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레이드 형식의 액션 슈팅 게임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Window PC (DirectX 11)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Top-Down View + Action Shooting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Network Game (3player max)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4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특징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74259" y="2560306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플레이어가 영웅중 하나를 골라 협동심을 발휘해야한다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74259" y="5768465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개인의 컨트롤등 기량도 중요하지만 플레이어끼리의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74259" y="1896766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탑다운 뷰 방식의 액션 탄막 슈팅 보스 레이드 게임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74259" y="3223846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여러 스테이지에 걸쳐 </a:t>
            </a:r>
            <a:r>
              <a:rPr lang="ko-KR" altLang="en-US" b="1" u="sng" dirty="0">
                <a:solidFill>
                  <a:schemeClr val="accent2"/>
                </a:solidFill>
                <a:latin typeface="+mj-ea"/>
              </a:rPr>
              <a:t>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(Boss)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들을 물리치고 </a:t>
            </a:r>
            <a:r>
              <a:rPr lang="ko-KR" altLang="en-US" b="1" u="sng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사물함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(Locker)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에 봉인하여 평화를 지킨다는 세계관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74259" y="5104924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시종일관 빠른진행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화려한 탄막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물리 효과가 특징이다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74259" y="4164385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보스를 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지루한 과정을 생략하고 순수 보스만을 잡는다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09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프로세스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6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조작법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77793" y="3451436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en-US" altLang="ko-KR" b="1" u="sng" dirty="0">
                <a:solidFill>
                  <a:schemeClr val="accent2"/>
                </a:solidFill>
                <a:latin typeface="+mj-ea"/>
              </a:rPr>
              <a:t>WSAD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이동하고 마우스로 조준해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u="sng" dirty="0">
                <a:latin typeface="+mj-ea"/>
              </a:rPr>
              <a:t>왼쪽 클릭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총등의 무기를 발사하는 무난한 방식이다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84037" y="4171090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u="sng" dirty="0">
                <a:latin typeface="+mj-ea"/>
              </a:rPr>
              <a:t>오른쪽 클릭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영웅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고유의 스킬을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사용할 수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84036" y="4613745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WSAD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키로 방향을 정한 채 </a:t>
            </a:r>
            <a:r>
              <a:rPr lang="ko-KR" altLang="en-US" b="1" u="sng" dirty="0">
                <a:solidFill>
                  <a:schemeClr val="accent4"/>
                </a:solidFill>
                <a:latin typeface="+mj-ea"/>
              </a:rPr>
              <a:t>스페이스 바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누르면 무적 판정이 되며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구르는 동작을 취한다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84036" y="6218709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>
                <a:solidFill>
                  <a:schemeClr val="accent6"/>
                </a:solidFill>
                <a:latin typeface="+mj-ea"/>
              </a:rPr>
              <a:t>TAB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특성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룬과 같은 정보를 열람할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수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84035" y="5776054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>
                <a:solidFill>
                  <a:schemeClr val="accent1"/>
                </a:solidFill>
                <a:latin typeface="+mj-ea"/>
              </a:rPr>
              <a:t>R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총등의 무기를 재장전 할 수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54552" y="1823316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W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054553" y="2280036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554345" y="2282220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54761" y="2280036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246415" y="2761236"/>
            <a:ext cx="3529531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SPACE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41543" y="1828332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584037" y="1828332"/>
            <a:ext cx="72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TAB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17294" y="1514068"/>
            <a:ext cx="1201479" cy="1601819"/>
          </a:xfrm>
          <a:prstGeom prst="roundRect">
            <a:avLst>
              <a:gd name="adj" fmla="val 250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00808" y="1721458"/>
            <a:ext cx="310534" cy="3008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916123" y="1721458"/>
            <a:ext cx="310534" cy="3008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554345" y="1829941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 smtClean="0"/>
              <a:t>Q</a:t>
            </a:r>
            <a:endParaRPr kumimoji="1"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584034" y="5333399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>
                <a:solidFill>
                  <a:schemeClr val="accent5"/>
                </a:solidFill>
                <a:latin typeface="+mj-ea"/>
              </a:rPr>
              <a:t>Q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 고유의 스페셜 스킬을 사용한다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54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영웅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99859" y="2813231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유틸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보조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에 특화된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종류의 영웅이 존재한다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824077"/>
            <a:ext cx="548572" cy="72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93" y="1824077"/>
            <a:ext cx="548572" cy="72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87" y="1824077"/>
            <a:ext cx="617143" cy="720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199859" y="345881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영웅의 무기와 고유 스킬및 기본 시작 패시브 특성은 모두 다르다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9859" y="4104389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특정 조건이 만족되면 영웅 고유의 스페셜 스킬을 사용할 수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99859" y="4749968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이동 속도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공격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속도와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같은 다양한 패시브 특성들이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9859" y="5672545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특정 조건 만족시 주어지는 포인트로 패시브 특성을 업그레이드 할 수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9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1448" y="1981198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룬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76602" y="2736010"/>
            <a:ext cx="7134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게임 상호작용에 여러가지 영향을 끼치며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RPG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게임의 아이템과 같은 역할을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76602" y="3596366"/>
            <a:ext cx="7134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 증가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 증가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체력 회복률 증가등 다양한 효과가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6602" y="4456722"/>
            <a:ext cx="768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랜덤한 시간마다 하늘에서 랜덤한 효과의 룬이 낙하한다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02" y="1896167"/>
            <a:ext cx="540000" cy="54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47" y="1896167"/>
            <a:ext cx="540000" cy="5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79" y="1896167"/>
            <a:ext cx="540000" cy="540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076602" y="5040079"/>
            <a:ext cx="768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룬을 습득할시 인벤토리에 추가되며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즉시 효과가 적용된다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76602" y="5623434"/>
            <a:ext cx="7683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영웅의 특성에 따라 누가 룬을 습득하느냐 판단하는 것도 승리에 있어 중요한 전략이 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9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</TotalTime>
  <Words>1914</Words>
  <Application>Microsoft Macintosh PowerPoint</Application>
  <PresentationFormat>와이드스크린</PresentationFormat>
  <Paragraphs>595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Calibri</vt:lpstr>
      <vt:lpstr>Calibri Light</vt:lpstr>
      <vt:lpstr>Mangal</vt:lpstr>
      <vt:lpstr>Arial</vt:lpstr>
      <vt:lpstr>Office 테마</vt:lpstr>
      <vt:lpstr>BossLocker</vt:lpstr>
      <vt:lpstr>PowerPoint 프레젠테이션</vt:lpstr>
      <vt:lpstr>개요</vt:lpstr>
      <vt:lpstr>개요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상세 디자인</vt:lpstr>
      <vt:lpstr>상세 디자인</vt:lpstr>
      <vt:lpstr>상세 디자인</vt:lpstr>
      <vt:lpstr>상세 디자인</vt:lpstr>
      <vt:lpstr>상세 디자인</vt:lpstr>
      <vt:lpstr>상세 디자인</vt:lpstr>
      <vt:lpstr>상세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PowerPoint 프레젠테이션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165</cp:revision>
  <dcterms:created xsi:type="dcterms:W3CDTF">2016-01-11T04:43:00Z</dcterms:created>
  <dcterms:modified xsi:type="dcterms:W3CDTF">2017-10-07T08:32:49Z</dcterms:modified>
</cp:coreProperties>
</file>