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57" r:id="rId4"/>
    <p:sldId id="263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61" r:id="rId17"/>
    <p:sldId id="259" r:id="rId18"/>
    <p:sldId id="26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홍일" initials="김" lastIdx="1" clrIdx="0">
    <p:extLst>
      <p:ext uri="{19B8F6BF-5375-455C-9EA6-DF929625EA0E}">
        <p15:presenceInfo xmlns:p15="http://schemas.microsoft.com/office/powerpoint/2012/main" userId="" providerId=""/>
      </p:ext>
    </p:extLst>
  </p:cmAuthor>
  <p:cmAuthor id="2" name="김홍일" initials="김 [2]" lastIdx="1" clrIdx="1">
    <p:extLst>
      <p:ext uri="{19B8F6BF-5375-455C-9EA6-DF929625EA0E}">
        <p15:presenceInfo xmlns:p15="http://schemas.microsoft.com/office/powerpoint/2012/main" userId="" providerId="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9" autoAdjust="0"/>
    <p:restoredTop sz="94660"/>
  </p:normalViewPr>
  <p:slideViewPr>
    <p:cSldViewPr snapToGrid="0">
      <p:cViewPr>
        <p:scale>
          <a:sx n="97" d="100"/>
          <a:sy n="97" d="100"/>
        </p:scale>
        <p:origin x="2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9"/>
        <c:axId val="763396496"/>
        <c:axId val="763365088"/>
      </c:barChart>
      <c:catAx>
        <c:axId val="76339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3365088"/>
        <c:crosses val="autoZero"/>
        <c:auto val="1"/>
        <c:lblAlgn val="ctr"/>
        <c:lblOffset val="100"/>
        <c:noMultiLvlLbl val="0"/>
      </c:catAx>
      <c:valAx>
        <c:axId val="76336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339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10-05T13:46:57.473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0796-9233-4796-A2A1-18281947C8B6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2735A89-C3AE-4CDF-8FB1-C4D6070BEE1D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F277AF0D-C092-4D5C-AD6B-1CC1E570AAF7}" type="par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097A7718-27E4-429E-B8F7-4AD0308D5B68}" type="sibTrans" cxnId="{A4E23179-A885-4AEA-AF94-74BC47CA33D6}">
      <dgm:prSet/>
      <dgm:spPr/>
      <dgm:t>
        <a:bodyPr/>
        <a:lstStyle/>
        <a:p>
          <a:pPr latinLnBrk="1"/>
          <a:endParaRPr lang="ko-KR" altLang="en-US"/>
        </a:p>
      </dgm:t>
    </dgm:pt>
    <dgm:pt modelId="{C1FAD12B-EC7A-4131-BAC1-D010F883F495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D8F4BCFC-E218-435C-A348-CAD877F583D7}" type="par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2907644C-2C72-4185-8C29-7B421628B1EC}" type="sibTrans" cxnId="{FA3BEEE1-6977-435E-997B-C38B33AF19FD}">
      <dgm:prSet/>
      <dgm:spPr/>
      <dgm:t>
        <a:bodyPr/>
        <a:lstStyle/>
        <a:p>
          <a:pPr latinLnBrk="1"/>
          <a:endParaRPr lang="ko-KR" altLang="en-US"/>
        </a:p>
      </dgm:t>
    </dgm:pt>
    <dgm:pt modelId="{08125CEA-6DA2-4FF4-8162-72DC6E6BC921}">
      <dgm:prSet phldrT="[텍스트]" phldr="1" custT="1"/>
      <dgm:spPr/>
      <dgm:t>
        <a:bodyPr/>
        <a:lstStyle/>
        <a:p>
          <a:pPr latinLnBrk="1"/>
          <a:endParaRPr lang="ko-KR" altLang="en-US" sz="2400" dirty="0"/>
        </a:p>
      </dgm:t>
    </dgm:pt>
    <dgm:pt modelId="{B4923912-75F8-40F5-A8F1-97EFDE83BD5A}" type="par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2A56CB92-F8DF-4478-A705-00D68932820C}" type="sibTrans" cxnId="{D87E0563-586A-4728-B3A5-D749511B586F}">
      <dgm:prSet/>
      <dgm:spPr/>
      <dgm:t>
        <a:bodyPr/>
        <a:lstStyle/>
        <a:p>
          <a:pPr latinLnBrk="1"/>
          <a:endParaRPr lang="ko-KR" altLang="en-US"/>
        </a:p>
      </dgm:t>
    </dgm:pt>
    <dgm:pt modelId="{EF425AAF-D6AF-4270-AC62-A4EE5BA0D273}">
      <dgm:prSet phldrT="[텍스트]" custT="1"/>
      <dgm:spPr/>
      <dgm:t>
        <a:bodyPr/>
        <a:lstStyle/>
        <a:p>
          <a:pPr latinLnBrk="1"/>
          <a:endParaRPr lang="ko-KR" altLang="en-US" sz="2400" dirty="0"/>
        </a:p>
      </dgm:t>
    </dgm:pt>
    <dgm:pt modelId="{4BA1F3A3-6BAE-42F7-B625-E0DD873E8032}" type="par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338754FE-8352-49F3-BDF6-2C80BEC36C8E}" type="sibTrans" cxnId="{EBC28D22-C94B-49D7-859C-9AE4FA62C639}">
      <dgm:prSet/>
      <dgm:spPr/>
      <dgm:t>
        <a:bodyPr/>
        <a:lstStyle/>
        <a:p>
          <a:pPr latinLnBrk="1"/>
          <a:endParaRPr lang="ko-KR" altLang="en-US"/>
        </a:p>
      </dgm:t>
    </dgm:pt>
    <dgm:pt modelId="{1F0B1A10-3397-44CB-BFFE-B4A6ACC520AF}" type="pres">
      <dgm:prSet presAssocID="{C6390796-9233-4796-A2A1-18281947C8B6}" presName="Name0" presStyleCnt="0">
        <dgm:presLayoutVars>
          <dgm:dir/>
          <dgm:animLvl val="lvl"/>
          <dgm:resizeHandles val="exact"/>
        </dgm:presLayoutVars>
      </dgm:prSet>
      <dgm:spPr/>
    </dgm:pt>
    <dgm:pt modelId="{83ABA475-2F67-4F6B-BE89-A7ED4628215B}" type="pres">
      <dgm:prSet presAssocID="{52735A89-C3AE-4CDF-8FB1-C4D6070BEE1D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6AA224-7320-413C-BC56-93CA49E2E4DA}" type="pres">
      <dgm:prSet presAssocID="{097A7718-27E4-429E-B8F7-4AD0308D5B68}" presName="parTxOnlySpace" presStyleCnt="0"/>
      <dgm:spPr/>
    </dgm:pt>
    <dgm:pt modelId="{4AB56ADA-BED2-4669-ABBE-92041602E4EB}" type="pres">
      <dgm:prSet presAssocID="{C1FAD12B-EC7A-4131-BAC1-D010F883F4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122FC9-2586-479C-890A-10AB5F302140}" type="pres">
      <dgm:prSet presAssocID="{2907644C-2C72-4185-8C29-7B421628B1EC}" presName="parTxOnlySpace" presStyleCnt="0"/>
      <dgm:spPr/>
    </dgm:pt>
    <dgm:pt modelId="{43FFBDBF-64D7-48AF-BF11-64B93F8BF50D}" type="pres">
      <dgm:prSet presAssocID="{08125CEA-6DA2-4FF4-8162-72DC6E6BC921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2A68D58-5601-45A8-A5F7-F8CCC2D6145B}" type="pres">
      <dgm:prSet presAssocID="{2A56CB92-F8DF-4478-A705-00D68932820C}" presName="parTxOnlySpace" presStyleCnt="0"/>
      <dgm:spPr/>
    </dgm:pt>
    <dgm:pt modelId="{A2B5093A-26CE-4D77-A261-09E55375D294}" type="pres">
      <dgm:prSet presAssocID="{EF425AAF-D6AF-4270-AC62-A4EE5BA0D2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A3BEEE1-6977-435E-997B-C38B33AF19FD}" srcId="{C6390796-9233-4796-A2A1-18281947C8B6}" destId="{C1FAD12B-EC7A-4131-BAC1-D010F883F495}" srcOrd="1" destOrd="0" parTransId="{D8F4BCFC-E218-435C-A348-CAD877F583D7}" sibTransId="{2907644C-2C72-4185-8C29-7B421628B1EC}"/>
    <dgm:cxn modelId="{30D5B52B-D0B6-4485-8C75-37B416FBF3BC}" type="presOf" srcId="{52735A89-C3AE-4CDF-8FB1-C4D6070BEE1D}" destId="{83ABA475-2F67-4F6B-BE89-A7ED4628215B}" srcOrd="0" destOrd="0" presId="urn:microsoft.com/office/officeart/2005/8/layout/chevron1"/>
    <dgm:cxn modelId="{653B5CBB-8CC3-4F9F-B0E6-9A5D317857BA}" type="presOf" srcId="{C1FAD12B-EC7A-4131-BAC1-D010F883F495}" destId="{4AB56ADA-BED2-4669-ABBE-92041602E4EB}" srcOrd="0" destOrd="0" presId="urn:microsoft.com/office/officeart/2005/8/layout/chevron1"/>
    <dgm:cxn modelId="{D87E0563-586A-4728-B3A5-D749511B586F}" srcId="{C6390796-9233-4796-A2A1-18281947C8B6}" destId="{08125CEA-6DA2-4FF4-8162-72DC6E6BC921}" srcOrd="2" destOrd="0" parTransId="{B4923912-75F8-40F5-A8F1-97EFDE83BD5A}" sibTransId="{2A56CB92-F8DF-4478-A705-00D68932820C}"/>
    <dgm:cxn modelId="{EBC28D22-C94B-49D7-859C-9AE4FA62C639}" srcId="{C6390796-9233-4796-A2A1-18281947C8B6}" destId="{EF425AAF-D6AF-4270-AC62-A4EE5BA0D273}" srcOrd="3" destOrd="0" parTransId="{4BA1F3A3-6BAE-42F7-B625-E0DD873E8032}" sibTransId="{338754FE-8352-49F3-BDF6-2C80BEC36C8E}"/>
    <dgm:cxn modelId="{AFE2CA66-9D6D-4A34-A34C-3CB1A35DAD04}" type="presOf" srcId="{C6390796-9233-4796-A2A1-18281947C8B6}" destId="{1F0B1A10-3397-44CB-BFFE-B4A6ACC520AF}" srcOrd="0" destOrd="0" presId="urn:microsoft.com/office/officeart/2005/8/layout/chevron1"/>
    <dgm:cxn modelId="{9ABAF649-3462-4778-8F83-C00FE57D8072}" type="presOf" srcId="{08125CEA-6DA2-4FF4-8162-72DC6E6BC921}" destId="{43FFBDBF-64D7-48AF-BF11-64B93F8BF50D}" srcOrd="0" destOrd="0" presId="urn:microsoft.com/office/officeart/2005/8/layout/chevron1"/>
    <dgm:cxn modelId="{A4E23179-A885-4AEA-AF94-74BC47CA33D6}" srcId="{C6390796-9233-4796-A2A1-18281947C8B6}" destId="{52735A89-C3AE-4CDF-8FB1-C4D6070BEE1D}" srcOrd="0" destOrd="0" parTransId="{F277AF0D-C092-4D5C-AD6B-1CC1E570AAF7}" sibTransId="{097A7718-27E4-429E-B8F7-4AD0308D5B68}"/>
    <dgm:cxn modelId="{68D3EBC4-1EDD-431D-A020-C217387BE79F}" type="presOf" srcId="{EF425AAF-D6AF-4270-AC62-A4EE5BA0D273}" destId="{A2B5093A-26CE-4D77-A261-09E55375D294}" srcOrd="0" destOrd="0" presId="urn:microsoft.com/office/officeart/2005/8/layout/chevron1"/>
    <dgm:cxn modelId="{A004F9EC-F1FC-4D36-8481-7395B1F81B95}" type="presParOf" srcId="{1F0B1A10-3397-44CB-BFFE-B4A6ACC520AF}" destId="{83ABA475-2F67-4F6B-BE89-A7ED4628215B}" srcOrd="0" destOrd="0" presId="urn:microsoft.com/office/officeart/2005/8/layout/chevron1"/>
    <dgm:cxn modelId="{131A0C77-4CC0-40C6-A926-C5E11233E3EC}" type="presParOf" srcId="{1F0B1A10-3397-44CB-BFFE-B4A6ACC520AF}" destId="{AB6AA224-7320-413C-BC56-93CA49E2E4DA}" srcOrd="1" destOrd="0" presId="urn:microsoft.com/office/officeart/2005/8/layout/chevron1"/>
    <dgm:cxn modelId="{5304E186-FC0C-4891-A473-3EB20A112C49}" type="presParOf" srcId="{1F0B1A10-3397-44CB-BFFE-B4A6ACC520AF}" destId="{4AB56ADA-BED2-4669-ABBE-92041602E4EB}" srcOrd="2" destOrd="0" presId="urn:microsoft.com/office/officeart/2005/8/layout/chevron1"/>
    <dgm:cxn modelId="{93500428-0118-4CC8-AF58-9583E0AFFB5F}" type="presParOf" srcId="{1F0B1A10-3397-44CB-BFFE-B4A6ACC520AF}" destId="{29122FC9-2586-479C-890A-10AB5F302140}" srcOrd="3" destOrd="0" presId="urn:microsoft.com/office/officeart/2005/8/layout/chevron1"/>
    <dgm:cxn modelId="{ED11EB26-EB41-48FE-8BAA-7D1BBAC0B135}" type="presParOf" srcId="{1F0B1A10-3397-44CB-BFFE-B4A6ACC520AF}" destId="{43FFBDBF-64D7-48AF-BF11-64B93F8BF50D}" srcOrd="4" destOrd="0" presId="urn:microsoft.com/office/officeart/2005/8/layout/chevron1"/>
    <dgm:cxn modelId="{FF055084-3CE0-4748-BDDA-6CBF548C1B28}" type="presParOf" srcId="{1F0B1A10-3397-44CB-BFFE-B4A6ACC520AF}" destId="{C2A68D58-5601-45A8-A5F7-F8CCC2D6145B}" srcOrd="5" destOrd="0" presId="urn:microsoft.com/office/officeart/2005/8/layout/chevron1"/>
    <dgm:cxn modelId="{487B0FBA-9595-45AF-86EE-8E4597ECCE5F}" type="presParOf" srcId="{1F0B1A10-3397-44CB-BFFE-B4A6ACC520AF}" destId="{A2B5093A-26CE-4D77-A261-09E55375D29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A475-2F67-4F6B-BE89-A7ED4628215B}">
      <dsp:nvSpPr>
        <dsp:cNvPr id="0" name=""/>
        <dsp:cNvSpPr/>
      </dsp:nvSpPr>
      <dsp:spPr>
        <a:xfrm>
          <a:off x="3658" y="1749756"/>
          <a:ext cx="2129563" cy="8518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9571" y="1749756"/>
        <a:ext cx="1277738" cy="851825"/>
      </dsp:txXfrm>
    </dsp:sp>
    <dsp:sp modelId="{4AB56ADA-BED2-4669-ABBE-92041602E4EB}">
      <dsp:nvSpPr>
        <dsp:cNvPr id="0" name=""/>
        <dsp:cNvSpPr/>
      </dsp:nvSpPr>
      <dsp:spPr>
        <a:xfrm>
          <a:off x="1920265" y="1749756"/>
          <a:ext cx="2129563" cy="851825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2346178" y="1749756"/>
        <a:ext cx="1277738" cy="851825"/>
      </dsp:txXfrm>
    </dsp:sp>
    <dsp:sp modelId="{43FFBDBF-64D7-48AF-BF11-64B93F8BF50D}">
      <dsp:nvSpPr>
        <dsp:cNvPr id="0" name=""/>
        <dsp:cNvSpPr/>
      </dsp:nvSpPr>
      <dsp:spPr>
        <a:xfrm>
          <a:off x="3836871" y="1749756"/>
          <a:ext cx="2129563" cy="85182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4262784" y="1749756"/>
        <a:ext cx="1277738" cy="851825"/>
      </dsp:txXfrm>
    </dsp:sp>
    <dsp:sp modelId="{A2B5093A-26CE-4D77-A261-09E55375D294}">
      <dsp:nvSpPr>
        <dsp:cNvPr id="0" name=""/>
        <dsp:cNvSpPr/>
      </dsp:nvSpPr>
      <dsp:spPr>
        <a:xfrm>
          <a:off x="5753478" y="1749756"/>
          <a:ext cx="2129563" cy="85182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400" kern="1200" dirty="0"/>
        </a:p>
      </dsp:txBody>
      <dsp:txXfrm>
        <a:off x="6179391" y="1749756"/>
        <a:ext cx="1277738" cy="851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2017. 10. 5.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0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타원 5"/>
          <p:cNvSpPr/>
          <p:nvPr/>
        </p:nvSpPr>
        <p:spPr>
          <a:xfrm>
            <a:off x="8209046" y="2937252"/>
            <a:ext cx="1620193" cy="1677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57131" y="2561697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 err="1">
                <a:solidFill>
                  <a:schemeClr val="accent2"/>
                </a:solidFill>
                <a:latin typeface="+mj-ea"/>
              </a:rPr>
              <a:t>B</a:t>
            </a:r>
            <a:r>
              <a:rPr lang="en-US" altLang="ko-KR" sz="4800" b="1" dirty="0" err="1">
                <a:latin typeface="+mj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4800" b="1" dirty="0" err="1">
                <a:latin typeface="+mj-ea"/>
              </a:rPr>
              <a:t>ocker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4275664" y="3694489"/>
            <a:ext cx="4114800" cy="597429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dirty="0">
                <a:solidFill>
                  <a:schemeClr val="accent3">
                    <a:lumMod val="50000"/>
                  </a:schemeClr>
                </a:solidFill>
                <a:latin typeface="+mj-ea"/>
                <a:ea typeface="+mj-ea"/>
              </a:rPr>
              <a:t>레이드 형식의 액션 슈팅 게임</a:t>
            </a:r>
            <a:endParaRPr lang="ko-KR" altLang="en-US" dirty="0">
              <a:solidFill>
                <a:schemeClr val="accent3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7391398" y="1465839"/>
            <a:ext cx="3276600" cy="32766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3"/>
          <p:cNvSpPr txBox="1">
            <a:spLocks/>
          </p:cNvSpPr>
          <p:nvPr/>
        </p:nvSpPr>
        <p:spPr>
          <a:xfrm>
            <a:off x="132701" y="5424710"/>
            <a:ext cx="4351869" cy="12144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2015180048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김홍일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2013184048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양태윤</a:t>
            </a:r>
            <a:r>
              <a:rPr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2015184042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조소연</a:t>
            </a:r>
            <a:endParaRPr lang="ko-KR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1" name="막힌 원호 8"/>
          <p:cNvSpPr/>
          <p:nvPr/>
        </p:nvSpPr>
        <p:spPr>
          <a:xfrm flipH="1" flipV="1">
            <a:off x="7391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/2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스테이지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80352" y="4951588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스테이지 난이도와 보스 캐릭터의 컨셉에 맞춘다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52" y="2502803"/>
            <a:ext cx="3695397" cy="200094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86" y="2554816"/>
            <a:ext cx="3710214" cy="189691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2080351" y="5392309"/>
            <a:ext cx="746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23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대기방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080351" y="5392309"/>
            <a:ext cx="74612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액션 슈팅게임의 특성답게 방해가 되는 오브젝트는 최소한으로 둔다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6455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613" y="1141119"/>
            <a:ext cx="897365" cy="897365"/>
          </a:xfrm>
          <a:prstGeom prst="rect">
            <a:avLst/>
          </a:prstGeom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영웅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4611644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Top-Down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영웅은 기본적으로 마우스 커서의 방향을 바라본다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63" y="1921407"/>
            <a:ext cx="417812" cy="4178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69" y="3514574"/>
            <a:ext cx="750000" cy="900000"/>
          </a:xfrm>
          <a:prstGeom prst="rect">
            <a:avLst/>
          </a:prstGeom>
        </p:spPr>
      </p:pic>
      <p:sp>
        <p:nvSpPr>
          <p:cNvPr id="8" name="텍스트 상자 7"/>
          <p:cNvSpPr txBox="1"/>
          <p:nvPr/>
        </p:nvSpPr>
        <p:spPr>
          <a:xfrm>
            <a:off x="2498496" y="2695506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62"/>
          <a:stretch/>
        </p:blipFill>
        <p:spPr>
          <a:xfrm>
            <a:off x="6096000" y="3404663"/>
            <a:ext cx="610088" cy="90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112"/>
          <a:stretch/>
        </p:blipFill>
        <p:spPr>
          <a:xfrm flipH="1">
            <a:off x="9183757" y="3055773"/>
            <a:ext cx="624553" cy="90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861" y="2097997"/>
            <a:ext cx="417812" cy="41781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15" y="2130313"/>
            <a:ext cx="417812" cy="417812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2184527" y="52274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 위에는 체력바와 함께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P1~ P3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등 영웅 고유의 색깔로 이름을 표시한다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삼각형 15"/>
          <p:cNvSpPr/>
          <p:nvPr/>
        </p:nvSpPr>
        <p:spPr>
          <a:xfrm flipV="1">
            <a:off x="2717563" y="3213655"/>
            <a:ext cx="185900" cy="13432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텍스트 상자 26"/>
          <p:cNvSpPr txBox="1"/>
          <p:nvPr/>
        </p:nvSpPr>
        <p:spPr>
          <a:xfrm>
            <a:off x="6096000" y="2619580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삼각형 27"/>
          <p:cNvSpPr/>
          <p:nvPr/>
        </p:nvSpPr>
        <p:spPr>
          <a:xfrm flipV="1">
            <a:off x="6315067" y="3137729"/>
            <a:ext cx="185900" cy="1343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텍스트 상자 28"/>
          <p:cNvSpPr txBox="1"/>
          <p:nvPr/>
        </p:nvSpPr>
        <p:spPr>
          <a:xfrm>
            <a:off x="9158437" y="2234162"/>
            <a:ext cx="67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 dirty="0" smtClean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P1</a:t>
            </a:r>
            <a:endParaRPr kumimoji="1" lang="ko-KR" altLang="en-US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삼각형 29"/>
          <p:cNvSpPr/>
          <p:nvPr/>
        </p:nvSpPr>
        <p:spPr>
          <a:xfrm flipV="1">
            <a:off x="9377504" y="2752311"/>
            <a:ext cx="185900" cy="134320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84527" y="5843229"/>
            <a:ext cx="8483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영웅의 모든 조준점은 캐릭터 고유의 색깔이며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전 플레이어에게 공유되어 좀 더 현장감을 높힌다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98496" y="3402017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096000" y="33312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138741" y="2955150"/>
            <a:ext cx="696073" cy="134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03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카메라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Top-Down 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시점에서 카메라는 기본적으로 플레이어 영웅의 가운데를 바라본다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602" y="1765919"/>
            <a:ext cx="648426" cy="5487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987" y="2287549"/>
            <a:ext cx="301906" cy="255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66" y="3000169"/>
            <a:ext cx="541941" cy="550311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2" name="직선 연결선[R] 21"/>
          <p:cNvCxnSpPr>
            <a:stCxn id="14" idx="1"/>
            <a:endCxn id="14" idx="3"/>
          </p:cNvCxnSpPr>
          <p:nvPr/>
        </p:nvCxnSpPr>
        <p:spPr>
          <a:xfrm>
            <a:off x="2251715" y="3277851"/>
            <a:ext cx="758024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/>
          <p:cNvCxnSpPr>
            <a:stCxn id="14" idx="0"/>
            <a:endCxn id="14" idx="2"/>
          </p:cNvCxnSpPr>
          <p:nvPr/>
        </p:nvCxnSpPr>
        <p:spPr>
          <a:xfrm>
            <a:off x="6041836" y="1652781"/>
            <a:ext cx="0" cy="32501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UI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87101" y="4523579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974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solidFill>
                  <a:schemeClr val="accent4"/>
                </a:solidFill>
              </a:rPr>
              <a:t>상세 디자인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전투 </a:t>
            </a:r>
            <a:r>
              <a:rPr lang="en-US" altLang="ko-KR" sz="1200" b="1" dirty="0" smtClean="0"/>
              <a:t>- </a:t>
            </a:r>
            <a:r>
              <a:rPr lang="ko-KR" altLang="en-US" sz="1200" b="1" dirty="0" smtClean="0"/>
              <a:t>상호작용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4527" y="5277236"/>
            <a:ext cx="8322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전투시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UI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는 보스의 화려한 탄막을 피하기 위해 최소한으로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51715" y="1652781"/>
            <a:ext cx="7580241" cy="325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371095" y="1762897"/>
            <a:ext cx="3341479" cy="364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보스 체력</a:t>
            </a:r>
            <a:endParaRPr kumimoji="1"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557672" y="3090416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P1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557672" y="3335158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P2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23" name="직사각형 22"/>
          <p:cNvSpPr/>
          <p:nvPr/>
        </p:nvSpPr>
        <p:spPr>
          <a:xfrm>
            <a:off x="2557672" y="3579901"/>
            <a:ext cx="727714" cy="115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000" dirty="0" smtClean="0"/>
              <a:t>P3 </a:t>
            </a:r>
            <a:r>
              <a:rPr kumimoji="1" lang="ko-KR" altLang="en-US" sz="1000" dirty="0" smtClean="0"/>
              <a:t>체력</a:t>
            </a:r>
            <a:endParaRPr kumimoji="1"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16821" y="3063912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321898" y="33073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2336700" y="3560868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텍스트 상자 10"/>
          <p:cNvSpPr txBox="1"/>
          <p:nvPr/>
        </p:nvSpPr>
        <p:spPr>
          <a:xfrm>
            <a:off x="8718773" y="4256590"/>
            <a:ext cx="222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smtClean="0"/>
              <a:t>총알 갯수</a:t>
            </a:r>
            <a:endParaRPr kumimoji="1" lang="en-US" altLang="ko-KR" dirty="0" smtClean="0"/>
          </a:p>
          <a:p>
            <a:r>
              <a:rPr kumimoji="1" lang="en-US" altLang="ko-KR" dirty="0" smtClean="0"/>
              <a:t>40/100</a:t>
            </a:r>
            <a:endParaRPr kumimoji="1"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087101" y="4523579"/>
            <a:ext cx="1909466" cy="2875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mtClean="0"/>
              <a:t>구르기 쿨타임</a:t>
            </a:r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3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8314268" y="3378200"/>
            <a:ext cx="1998133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MAIN TITLE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57868" y="1513134"/>
            <a:ext cx="914401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en-US" altLang="ko-KR" sz="7200" dirty="0">
                <a:solidFill>
                  <a:schemeClr val="bg2"/>
                </a:solidFill>
              </a:rPr>
              <a:t>OSS</a:t>
            </a:r>
            <a:endParaRPr lang="ko-KR" altLang="en-US" sz="72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   /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79602" y="1236135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템플릿에 쓰인 글씨체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1999" y="3335867"/>
            <a:ext cx="6282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err="1"/>
              <a:t>오픈타입</a:t>
            </a:r>
            <a:r>
              <a:rPr lang="ko-KR" altLang="en-US" sz="1100" b="1" dirty="0"/>
              <a:t> </a:t>
            </a:r>
            <a:r>
              <a:rPr lang="ko-KR" altLang="en-US" sz="1100" b="1" dirty="0"/>
              <a:t>글꼴</a:t>
            </a:r>
            <a:r>
              <a:rPr lang="ko-KR" altLang="en-US" sz="1100" dirty="0"/>
              <a:t>로서 </a:t>
            </a:r>
            <a:r>
              <a:rPr lang="ko-KR" altLang="en-US" sz="1100" dirty="0" err="1"/>
              <a:t>클리어타입을</a:t>
            </a:r>
            <a:r>
              <a:rPr lang="ko-KR" altLang="en-US" sz="1100" dirty="0"/>
              <a:t> 본격적으로 지원하기 위한 </a:t>
            </a:r>
            <a:r>
              <a:rPr lang="ko-KR" altLang="en-US" sz="1100" dirty="0" err="1"/>
              <a:t>힌팅</a:t>
            </a:r>
            <a:r>
              <a:rPr lang="ko-KR" altLang="en-US" sz="1100" dirty="0"/>
              <a:t> 정보가 들어있는 한글 </a:t>
            </a:r>
            <a:r>
              <a:rPr lang="ko-KR" altLang="en-US" sz="1100" dirty="0"/>
              <a:t>글꼴</a:t>
            </a:r>
            <a:endParaRPr lang="ko-KR" alt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0467" y="2184400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Malgun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 Gothic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63532" y="2599267"/>
            <a:ext cx="45635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dirty="0"/>
              <a:t>제작</a:t>
            </a:r>
            <a:r>
              <a:rPr lang="en-US" altLang="ko-KR" sz="1050" dirty="0"/>
              <a:t>: </a:t>
            </a:r>
            <a:r>
              <a:rPr lang="ko-KR" altLang="en-US" sz="1050" dirty="0" err="1"/>
              <a:t>산돌커뮤니케이션</a:t>
            </a:r>
            <a:endParaRPr lang="en-US" altLang="ko-KR" sz="1050" dirty="0"/>
          </a:p>
          <a:p>
            <a:pPr>
              <a:lnSpc>
                <a:spcPct val="150000"/>
              </a:lnSpc>
            </a:pPr>
            <a:r>
              <a:rPr lang="ko-KR" altLang="en-US" sz="1050" dirty="0"/>
              <a:t>배포</a:t>
            </a:r>
            <a:r>
              <a:rPr lang="en-US" altLang="ko-KR" sz="1050" dirty="0"/>
              <a:t>: </a:t>
            </a:r>
            <a:r>
              <a:rPr lang="ko-KR" altLang="en-US" sz="1050" dirty="0"/>
              <a:t>마이크로소프트</a:t>
            </a:r>
            <a:endParaRPr lang="ko-KR" altLang="en-US" sz="1050" dirty="0"/>
          </a:p>
        </p:txBody>
      </p:sp>
      <p:pic>
        <p:nvPicPr>
          <p:cNvPr id="15" name="Picture 2" descr="http://postfiles10.naver.net/20120911_105/awningoutlet_1347338603049RyCwF_JPEG/%B8%BC%C0%BA_%B0%ED%B5%F1.jpg?type=w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8"/>
          <a:stretch/>
        </p:blipFill>
        <p:spPr bwMode="auto">
          <a:xfrm>
            <a:off x="4680466" y="3843867"/>
            <a:ext cx="5987535" cy="236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904068" y="1972734"/>
            <a:ext cx="1921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/>
              <a:t>맑은고딕</a:t>
            </a:r>
            <a:endParaRPr lang="ko-KR" altLang="en-US" sz="2400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2243666" y="2722553"/>
            <a:ext cx="914401" cy="4221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7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  <a:r>
              <a:rPr lang="en-US" altLang="ko-KR" sz="7200" dirty="0">
                <a:solidFill>
                  <a:schemeClr val="bg2"/>
                </a:solidFill>
              </a:rPr>
              <a:t>OCKER</a:t>
            </a:r>
            <a:endParaRPr lang="ko-KR" alt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3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내용 개체 틀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28883"/>
              </p:ext>
            </p:extLst>
          </p:nvPr>
        </p:nvGraphicFramePr>
        <p:xfrm>
          <a:off x="2601384" y="2353733"/>
          <a:ext cx="7507817" cy="3662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295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012558"/>
              </p:ext>
            </p:extLst>
          </p:nvPr>
        </p:nvGraphicFramePr>
        <p:xfrm>
          <a:off x="2152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42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85174"/>
            <a:ext cx="12192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94380" y="388630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개요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4913" y="388630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게임 소개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3913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+mj-ea"/>
                <a:ea typeface="+mj-ea"/>
              </a:rPr>
              <a:t>상세 디자인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1380" y="388630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레벨 디자인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7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44647" y="3115735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95181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4646" y="4255634"/>
            <a:ext cx="180187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대기방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영웅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카메라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상호작용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전투 </a:t>
            </a:r>
            <a:r>
              <a:rPr lang="mr-IN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특성창</a:t>
            </a: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44912" y="4255634"/>
            <a:ext cx="14901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특징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프로세스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조작법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영웅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그래픽 컨셉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9580" y="1405467"/>
            <a:ext cx="489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4800" b="1" dirty="0" err="1">
                <a:latin typeface="+mn-ea"/>
              </a:rPr>
              <a:t>oss</a:t>
            </a:r>
            <a:r>
              <a:rPr lang="en-US" altLang="ko-KR" sz="4800" b="1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L</a:t>
            </a:r>
            <a:r>
              <a:rPr lang="en-US" altLang="ko-KR" sz="4800" b="1" dirty="0" err="1">
                <a:latin typeface="+mn-ea"/>
              </a:rPr>
              <a:t>ocker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5" name="TextBox 13"/>
          <p:cNvSpPr txBox="1"/>
          <p:nvPr/>
        </p:nvSpPr>
        <p:spPr>
          <a:xfrm>
            <a:off x="6971379" y="4255634"/>
            <a:ext cx="1617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특성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스킬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보스 특성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보스 탄막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스테이지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4"/>
          <p:cNvSpPr txBox="1"/>
          <p:nvPr/>
        </p:nvSpPr>
        <p:spPr>
          <a:xfrm>
            <a:off x="492855" y="4255634"/>
            <a:ext cx="1396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BossLocker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16561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개요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15998" y="1655484"/>
            <a:ext cx="6560005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2"/>
                </a:solidFill>
                <a:latin typeface="+mn-ea"/>
              </a:rPr>
              <a:t>B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oss</a:t>
            </a:r>
            <a:r>
              <a:rPr lang="en-US" altLang="ko-KR" sz="3200" b="1" dirty="0" err="1">
                <a:solidFill>
                  <a:schemeClr val="accent5">
                    <a:lumMod val="75000"/>
                  </a:schemeClr>
                </a:solidFill>
                <a:latin typeface="+mj-ea"/>
              </a:rPr>
              <a:t>L</a:t>
            </a:r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ocker</a:t>
            </a:r>
            <a:endParaRPr lang="en-US" altLang="ko-KR" sz="32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레이드 형식의 액션 슈팅 게임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Window PC (DirectX 11)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Top-Down View + Action Shooting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Network Game (3player max)</a:t>
            </a:r>
          </a:p>
          <a:p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cxnSp>
        <p:nvCxnSpPr>
          <p:cNvPr id="1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특징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30039" y="2427391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명의 플레이어가 영웅중 하나를 골라 협동심을 발휘해야한다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30039" y="5953627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플레이어 개인의 컨트롤등 기량도 중요하지만 플레이어끼리의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팀워크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가 맞지 않으면 점점 힘든 구조로 되어있다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30039" y="1684332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탑다운 뷰 방식의 액션 탄막 슈팅 보스 레이드 게임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830039" y="3170451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여러 스테이지에 걸쳐 </a:t>
            </a:r>
            <a:r>
              <a:rPr lang="ko-KR" altLang="en-US" b="1" u="sng" dirty="0">
                <a:solidFill>
                  <a:schemeClr val="accent2"/>
                </a:solidFill>
                <a:latin typeface="+mj-ea"/>
              </a:rPr>
              <a:t>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(Boss)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들을 물리치고 </a:t>
            </a:r>
            <a:r>
              <a:rPr lang="ko-KR" altLang="en-US" b="1" u="sng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사물함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(Locker)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에 봉인하여 평화를 지킨다는 세계관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830039" y="5210566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시종일관 빠른진행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화려한 탄막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물리 효과가 특징이다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830039" y="4190509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보스를 공략하기 전까지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잡몹들을 잡아야 하는 지루한 과정을 생략하고 순수 보스만을 잡는다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095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프로세스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9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조작법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584038" y="3554230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en-US" altLang="ko-KR" b="1" u="sng" dirty="0">
                <a:solidFill>
                  <a:schemeClr val="accent2"/>
                </a:solidFill>
                <a:latin typeface="+mj-ea"/>
              </a:rPr>
              <a:t>WSAD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통해 이동하고 마우스로 조준해</a:t>
            </a:r>
            <a:endParaRPr lang="en-US" altLang="ko-KR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  <a:p>
            <a:r>
              <a:rPr lang="ko-KR" altLang="en-US" b="1" u="sng" dirty="0">
                <a:latin typeface="+mj-ea"/>
              </a:rPr>
              <a:t>왼쪽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총등의 무기를 발사하는 무난한 방식이다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84037" y="4290827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j-ea"/>
              </a:rPr>
              <a:t>오른쪽 클릭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으로 영웅 고유의 특수 능력을 사용할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584036" y="4750427"/>
            <a:ext cx="656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WSAD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키로 방향을 정한 채 </a:t>
            </a:r>
            <a:r>
              <a:rPr lang="ko-KR" altLang="en-US" b="1" u="sng" dirty="0">
                <a:solidFill>
                  <a:schemeClr val="accent4"/>
                </a:solidFill>
                <a:latin typeface="+mj-ea"/>
              </a:rPr>
              <a:t>스페이스 바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를 누르면 무적 판정이 되며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구르는 동작을 취한다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584036" y="6144821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6"/>
                </a:solidFill>
                <a:latin typeface="+mj-ea"/>
              </a:rPr>
              <a:t>TAB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영웅 정보등의 상호작용을 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584035" y="5586123"/>
            <a:ext cx="6560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u="sng" dirty="0">
                <a:solidFill>
                  <a:schemeClr val="accent5"/>
                </a:solidFill>
                <a:latin typeface="+mj-ea"/>
              </a:rPr>
              <a:t>R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키를 누르면 총등의 무기를 재장전 할 수 있다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054552" y="182331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W</a:t>
            </a:r>
            <a:endParaRPr kumimoji="1"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054553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A</a:t>
            </a:r>
            <a:endParaRPr kumimoji="1"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3554345" y="2282220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</a:t>
            </a:r>
            <a:endParaRPr kumimoji="1"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554761" y="2280036"/>
            <a:ext cx="360000" cy="360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D</a:t>
            </a:r>
            <a:endParaRPr kumimoji="1"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246415" y="2761236"/>
            <a:ext cx="3529531" cy="36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SPACE</a:t>
            </a:r>
            <a:endParaRPr kumimoji="1"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5133904" y="182833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2584037" y="1828332"/>
            <a:ext cx="720000" cy="36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TAB</a:t>
            </a:r>
            <a:endParaRPr kumimoji="1"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17294" y="1514068"/>
            <a:ext cx="1201479" cy="1601819"/>
          </a:xfrm>
          <a:prstGeom prst="roundRect">
            <a:avLst>
              <a:gd name="adj" fmla="val 25064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8400808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L</a:t>
            </a:r>
            <a:endParaRPr kumimoji="1"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916123" y="1721458"/>
            <a:ext cx="310534" cy="3008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ko-KR" dirty="0"/>
              <a:t>R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4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영웅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863" y="2813231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기본적으로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공격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유틸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/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</a:t>
            </a:r>
            <a:r>
              <a:rPr lang="ko-KR" altLang="en-US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보조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에 특화된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3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종류의 영웅이 존재한다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1824077"/>
            <a:ext cx="548572" cy="72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93" y="1824077"/>
            <a:ext cx="548572" cy="7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587" y="1824077"/>
            <a:ext cx="617143" cy="72000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199862" y="3506630"/>
            <a:ext cx="7421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영웅의 무기와 고유 스킬및 기본 시작 패시브 특성은 모두 다르다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2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보스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99863" y="2158826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총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10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마리의 보스 및 스테이지가 존재한다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199863" y="2782639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각 보스는 여러가지 탄막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,</a:t>
            </a:r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 이펙트등의 공격을 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653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856317" y="1017060"/>
            <a:ext cx="3520016" cy="261406"/>
          </a:xfrm>
        </p:spPr>
        <p:txBody>
          <a:bodyPr>
            <a:noAutofit/>
          </a:bodyPr>
          <a:lstStyle/>
          <a:p>
            <a:r>
              <a:rPr lang="ko-KR" altLang="en-US" sz="2000" b="1" dirty="0">
                <a:solidFill>
                  <a:schemeClr val="accent4"/>
                </a:solidFill>
              </a:rPr>
              <a:t>게임소개</a:t>
            </a:r>
            <a:endParaRPr lang="ko-KR" altLang="en-US" sz="2000" b="1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1" y="1981199"/>
            <a:ext cx="914401" cy="4221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S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O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C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K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E</a:t>
            </a:r>
          </a:p>
          <a:p>
            <a:pPr marL="0" indent="0">
              <a:buNone/>
            </a:pPr>
            <a:r>
              <a:rPr lang="en-US" altLang="ko-KR" sz="2400" dirty="0">
                <a:solidFill>
                  <a:schemeClr val="bg2"/>
                </a:solidFill>
              </a:rPr>
              <a:t>R</a:t>
            </a:r>
            <a:endParaRPr lang="ko-KR" altLang="en-US" sz="2400" dirty="0">
              <a:solidFill>
                <a:schemeClr val="bg2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52400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128933" y="262467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게임소개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상세 디자인  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레벨 디자인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56318" y="1204347"/>
            <a:ext cx="2607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디자인 컨셉 </a:t>
            </a:r>
            <a:r>
              <a:rPr lang="en-US" altLang="ko-KR" sz="1200" b="1" dirty="0" smtClean="0"/>
              <a:t>1/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152400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1521449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78649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영웅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28" y="2302484"/>
            <a:ext cx="3367205" cy="1387479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5709136" y="1999413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보스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36" y="2473317"/>
            <a:ext cx="5809642" cy="323692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208526" y="6017696"/>
            <a:ext cx="713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전체적으로 귀엽고 깜찍한 모델을 통해 밝은 이미지를 유지한다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</a:rPr>
              <a:t>.</a:t>
            </a:r>
            <a:endParaRPr lang="ko-KR" altLang="en-US" b="1" u="sng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7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728</Words>
  <Application>Microsoft Macintosh PowerPoint</Application>
  <PresentationFormat>와이드스크린</PresentationFormat>
  <Paragraphs>272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Calibri</vt:lpstr>
      <vt:lpstr>Calibri Light</vt:lpstr>
      <vt:lpstr>Mangal</vt:lpstr>
      <vt:lpstr>Arial</vt:lpstr>
      <vt:lpstr>Office 테마</vt:lpstr>
      <vt:lpstr>BossLocker</vt:lpstr>
      <vt:lpstr>PowerPoint 프레젠테이션</vt:lpstr>
      <vt:lpstr>개요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게임소개</vt:lpstr>
      <vt:lpstr>상세 디자인</vt:lpstr>
      <vt:lpstr>상세 디자인</vt:lpstr>
      <vt:lpstr>상세 디자인</vt:lpstr>
      <vt:lpstr>상세 디자인</vt:lpstr>
      <vt:lpstr>MAIN TITLE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김홍일</cp:lastModifiedBy>
  <cp:revision>59</cp:revision>
  <dcterms:created xsi:type="dcterms:W3CDTF">2016-01-11T04:43:00Z</dcterms:created>
  <dcterms:modified xsi:type="dcterms:W3CDTF">2017-10-05T04:53:43Z</dcterms:modified>
</cp:coreProperties>
</file>