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47"/>
  </p:notesMasterIdLst>
  <p:sldIdLst>
    <p:sldId id="256" r:id="rId2"/>
    <p:sldId id="318" r:id="rId3"/>
    <p:sldId id="317" r:id="rId4"/>
    <p:sldId id="257" r:id="rId5"/>
    <p:sldId id="319" r:id="rId6"/>
    <p:sldId id="268" r:id="rId7"/>
    <p:sldId id="305" r:id="rId8"/>
    <p:sldId id="263" r:id="rId9"/>
    <p:sldId id="270" r:id="rId10"/>
    <p:sldId id="280" r:id="rId11"/>
    <p:sldId id="271" r:id="rId12"/>
    <p:sldId id="272" r:id="rId13"/>
    <p:sldId id="273" r:id="rId14"/>
    <p:sldId id="274" r:id="rId15"/>
    <p:sldId id="304" r:id="rId16"/>
    <p:sldId id="303" r:id="rId17"/>
    <p:sldId id="277" r:id="rId18"/>
    <p:sldId id="278" r:id="rId19"/>
    <p:sldId id="281" r:id="rId20"/>
    <p:sldId id="279" r:id="rId21"/>
    <p:sldId id="282" r:id="rId22"/>
    <p:sldId id="293" r:id="rId23"/>
    <p:sldId id="286" r:id="rId24"/>
    <p:sldId id="289" r:id="rId25"/>
    <p:sldId id="292" r:id="rId26"/>
    <p:sldId id="291" r:id="rId27"/>
    <p:sldId id="294" r:id="rId28"/>
    <p:sldId id="295" r:id="rId29"/>
    <p:sldId id="297" r:id="rId30"/>
    <p:sldId id="306" r:id="rId31"/>
    <p:sldId id="298" r:id="rId32"/>
    <p:sldId id="307" r:id="rId33"/>
    <p:sldId id="308" r:id="rId34"/>
    <p:sldId id="309" r:id="rId35"/>
    <p:sldId id="299" r:id="rId36"/>
    <p:sldId id="310" r:id="rId37"/>
    <p:sldId id="311" r:id="rId38"/>
    <p:sldId id="314" r:id="rId39"/>
    <p:sldId id="315" r:id="rId40"/>
    <p:sldId id="316" r:id="rId41"/>
    <p:sldId id="312" r:id="rId42"/>
    <p:sldId id="313" r:id="rId43"/>
    <p:sldId id="300" r:id="rId44"/>
    <p:sldId id="301" r:id="rId45"/>
    <p:sldId id="26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27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53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공격속도</c:v>
                </c:pt>
              </c:strCache>
            </c:strRef>
          </c:tx>
          <c:spPr>
            <a:solidFill>
              <a:srgbClr val="5B9BD5"/>
            </a:solidFill>
            <a:ln>
              <a:noFill/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5.1</c:v>
                </c:pt>
                <c:pt idx="1">
                  <c:v>7.8</c:v>
                </c:pt>
                <c:pt idx="2">
                  <c:v>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공격력</c:v>
                </c:pt>
              </c:strCache>
            </c:strRef>
          </c:tx>
          <c:spPr>
            <a:solidFill>
              <a:srgbClr val="ED7D31"/>
            </a:solidFill>
            <a:ln>
              <a:noFill/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8.200000000000001</c:v>
                </c:pt>
                <c:pt idx="1">
                  <c:v>5.5</c:v>
                </c:pt>
                <c:pt idx="2">
                  <c:v>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사정거리</c:v>
                </c:pt>
              </c:strCache>
            </c:strRef>
          </c:tx>
          <c:spPr>
            <a:solidFill>
              <a:srgbClr val="A5A5A5"/>
            </a:solidFill>
            <a:ln>
              <a:noFill/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4.5</c:v>
                </c:pt>
                <c:pt idx="1">
                  <c:v>3.0</c:v>
                </c:pt>
                <c:pt idx="2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이동속도</c:v>
                </c:pt>
              </c:strCache>
            </c:strRef>
          </c:tx>
          <c:spPr>
            <a:solidFill>
              <a:srgbClr val="FFC000"/>
            </a:solidFill>
            <a:ln w="9525" cap="flat">
              <a:solidFill>
                <a:srgbClr val="FFC000">
                  <a:alpha val="100000"/>
                </a:srgbClr>
              </a:solidFill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4.2</c:v>
                </c:pt>
                <c:pt idx="1">
                  <c:v>8.8</c:v>
                </c:pt>
                <c:pt idx="2">
                  <c:v>6.1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9525" cap="flat">
                    <a:solidFill>
                      <a:srgbClr val="FFC000">
                        <a:alpha val="100000"/>
                      </a:srgbClr>
                    </a:solidFill>
                    <a:round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2011017120"/>
        <c:axId val="2011020448"/>
      </c:barChart>
      <c:catAx>
        <c:axId val="20110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>
            <a:solidFill>
              <a:srgbClr val="D9D9D9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1195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2011020448"/>
        <c:crosses val="autoZero"/>
        <c:auto val="1"/>
        <c:lblAlgn val="ctr"/>
        <c:lblOffset val="100"/>
        <c:noMultiLvlLbl val="1"/>
      </c:catAx>
      <c:valAx>
        <c:axId val="2011020448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D9D9D9">
                  <a:alpha val="100000"/>
                </a:srgbClr>
              </a:solidFill>
              <a:round/>
            </a:ln>
          </c:spPr>
        </c:majorGridlines>
        <c:minorGridlines>
          <c:spPr>
            <a:ln w="9525" cap="flat">
              <a:solidFill>
                <a:srgbClr val="F2F2F2">
                  <a:alpha val="100000"/>
                </a:srgbClr>
              </a:solidFill>
              <a:round/>
            </a:ln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1195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2011017120"/>
        <c:crosses val="autoZero"/>
        <c:crossBetween val="between"/>
      </c:valAx>
      <c:spPr>
        <a:noFill/>
        <a:ln>
          <a:noFill/>
          <a:round/>
        </a:ln>
      </c:spPr>
    </c:plotArea>
    <c:legend>
      <c:legendPos val="t"/>
      <c:overlay val="0"/>
      <c:spPr>
        <a:noFill/>
        <a:ln>
          <a:noFill/>
          <a:round/>
        </a:ln>
      </c:spPr>
      <c:txPr>
        <a:bodyPr rot="0" vert="horz" anchor="ctr" anchorCtr="1"/>
        <a:lstStyle/>
        <a:p>
          <a:pPr>
            <a:defRPr sz="1195" b="0" i="0" u="none" baseline="0">
              <a:solidFill>
                <a:srgbClr val="595959"/>
              </a:solidFill>
              <a:latin typeface="Calibri"/>
              <a:ea typeface="Calibri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15" y="5424805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6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2300" y="262255"/>
            <a:ext cx="4805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룬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450" y="2736215"/>
            <a:ext cx="713422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450" y="3596640"/>
            <a:ext cx="713422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450" y="4456430"/>
            <a:ext cx="768286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896110"/>
            <a:ext cx="539750" cy="539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896110"/>
            <a:ext cx="539750" cy="53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5" y="1896110"/>
            <a:ext cx="539750" cy="5397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450" y="5039995"/>
            <a:ext cx="768286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450" y="5623560"/>
            <a:ext cx="768286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3000" y="262255"/>
            <a:ext cx="4284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60" y="284353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60" y="346710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60" y="4146550"/>
            <a:ext cx="768286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60" y="4862195"/>
            <a:ext cx="768286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830" y="1783715"/>
            <a:ext cx="73914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6200" y="262255"/>
            <a:ext cx="408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디자인 컨셉 </a:t>
            </a:r>
            <a:r>
              <a:rPr lang="en-US" altLang="ko-KR" sz="1200" b="1" dirty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60" y="199961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40" y="2302510"/>
            <a:ext cx="3367405" cy="1387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285" y="199961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85" y="2473325"/>
            <a:ext cx="5809615" cy="323723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30" y="601789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9700" y="262255"/>
            <a:ext cx="4017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디자인 컨셉 </a:t>
            </a:r>
            <a:r>
              <a:rPr lang="en-US" altLang="ko-KR" sz="1200" b="1" dirty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60" y="199961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260" y="495173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2502535"/>
            <a:ext cx="3695700" cy="20008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95" y="2554605"/>
            <a:ext cx="3710305" cy="189674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260" y="5392420"/>
            <a:ext cx="746125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0200" y="262255"/>
            <a:ext cx="3827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대기방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7500" y="262255"/>
            <a:ext cx="383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진입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0" y="3277870"/>
            <a:ext cx="75799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2025" y="1652905"/>
            <a:ext cx="0" cy="3249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6095" y="2171065"/>
            <a:ext cx="88709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65" y="3277870"/>
            <a:ext cx="450215" cy="539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690" y="3382010"/>
            <a:ext cx="365760" cy="5397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315" y="3265805"/>
            <a:ext cx="374650" cy="53975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525" y="1981200"/>
            <a:ext cx="21336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84400" y="570039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95" y="1141095"/>
            <a:ext cx="897255" cy="89725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130" y="262255"/>
            <a:ext cx="4006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461137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0" y="1921510"/>
            <a:ext cx="417830" cy="417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3514725"/>
            <a:ext cx="749935" cy="899795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725" y="2695575"/>
            <a:ext cx="6769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870"/>
            <a:ext cx="610235" cy="899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4005" y="3055620"/>
            <a:ext cx="624840" cy="8997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098040"/>
            <a:ext cx="417830" cy="41783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5" y="2130425"/>
            <a:ext cx="417830" cy="41783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400" y="522732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800" y="3213735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375"/>
            <a:ext cx="6769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75" y="3137535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605" y="2233930"/>
            <a:ext cx="6769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680" y="2752090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400" y="5843270"/>
            <a:ext cx="848360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725" y="3402330"/>
            <a:ext cx="695960" cy="134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10"/>
            <a:ext cx="695960" cy="134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920" y="2955290"/>
            <a:ext cx="695960" cy="134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9400" y="262255"/>
            <a:ext cx="3877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카메라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15" y="1765935"/>
            <a:ext cx="648335" cy="548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3000375"/>
            <a:ext cx="541655" cy="5505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0" y="3277870"/>
            <a:ext cx="75799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2025" y="1652905"/>
            <a:ext cx="0" cy="3249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525" y="1981200"/>
            <a:ext cx="21336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9140" y="2438400"/>
            <a:ext cx="5375910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380" y="577723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95" y="3000375"/>
            <a:ext cx="541655" cy="550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2925" y="2438400"/>
            <a:ext cx="5375910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70" y="2287270"/>
            <a:ext cx="30162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9700" y="262255"/>
            <a:ext cx="4017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UI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340" y="1762760"/>
            <a:ext cx="334137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보스 체력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06650" y="1832610"/>
            <a:ext cx="850900" cy="20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P1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30475" y="294640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P2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30475" y="319151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P3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24" name="타원 23"/>
          <p:cNvSpPr/>
          <p:nvPr/>
        </p:nvSpPr>
        <p:spPr>
          <a:xfrm>
            <a:off x="2303780" y="2919095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9495" y="3172460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550" y="4256405"/>
            <a:ext cx="22263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총알 갯수</a:t>
            </a:r>
            <a:endParaRPr kumimoji="1" lang="en-US" altLang="ko-KR" dirty="0"/>
          </a:p>
          <a:p>
            <a:r>
              <a:rPr kumimoji="1" lang="en-US" altLang="ko-KR" dirty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650" y="4499610"/>
            <a:ext cx="19094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구르기 쿨타임</a:t>
            </a:r>
          </a:p>
        </p:txBody>
      </p:sp>
      <p:sp>
        <p:nvSpPr>
          <p:cNvPr id="4" name="타원 3"/>
          <p:cNvSpPr/>
          <p:nvPr/>
        </p:nvSpPr>
        <p:spPr>
          <a:xfrm>
            <a:off x="5332730" y="3975735"/>
            <a:ext cx="1417955" cy="811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게이지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5" y="1730375"/>
            <a:ext cx="539750" cy="5397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70" y="1730375"/>
            <a:ext cx="539750" cy="5397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0" y="1730375"/>
            <a:ext cx="53975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73800" y="262255"/>
            <a:ext cx="4233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UI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320421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881505"/>
            <a:ext cx="720090" cy="7200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1881505"/>
            <a:ext cx="720090" cy="7200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881505"/>
            <a:ext cx="720090" cy="72009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1881505"/>
            <a:ext cx="589280" cy="72009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400" y="377444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2013184048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88682" y="4095849"/>
            <a:ext cx="294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갓둔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5100" y="262255"/>
            <a:ext cx="3992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메뉴 </a:t>
            </a:r>
            <a:r>
              <a:rPr lang="en-US" altLang="ko-KR" sz="1200" b="1" dirty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340" y="1762760"/>
            <a:ext cx="334137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보스 체력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57780" y="3090545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P1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57780" y="333502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P2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57780" y="358013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P3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8" name="타원 7"/>
          <p:cNvSpPr/>
          <p:nvPr/>
        </p:nvSpPr>
        <p:spPr>
          <a:xfrm>
            <a:off x="2317115" y="3063875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2195" y="3307080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800" y="3561080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550" y="4256405"/>
            <a:ext cx="22263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총알 갯수</a:t>
            </a:r>
            <a:endParaRPr kumimoji="1" lang="en-US" altLang="ko-KR" dirty="0"/>
          </a:p>
          <a:p>
            <a:r>
              <a:rPr kumimoji="1" lang="en-US" altLang="ko-KR" dirty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650" y="4431030"/>
            <a:ext cx="19094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구르기 쿨타임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48940" y="2002790"/>
            <a:ext cx="6354445" cy="2609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20" y="2432050"/>
            <a:ext cx="2345055" cy="1912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영웅 특성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84400" y="577532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정보를 열람 가능하다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34890" y="2137410"/>
            <a:ext cx="252158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메    뉴  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84400" y="625983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925" y="2592070"/>
            <a:ext cx="600075" cy="197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포인트</a:t>
            </a:r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262254"/>
            <a:ext cx="4258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메뉴 </a:t>
            </a:r>
            <a:r>
              <a:rPr lang="en-US" altLang="ko-KR" sz="1200" b="1" dirty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95" y="1826895"/>
            <a:ext cx="6354445" cy="2609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25" y="2250440"/>
            <a:ext cx="2345055" cy="1912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영웅 특성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28770" y="2388870"/>
            <a:ext cx="600075" cy="197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포인트</a:t>
            </a:r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262255"/>
            <a:ext cx="441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17700" y="34975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700" y="42341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700" y="254635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700" y="2914015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700" y="38658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700" y="53384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700" y="49701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700" y="46024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700" y="57067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700" y="60750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890" y="2491105"/>
            <a:ext cx="7146925" cy="1692275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355" y="3876675"/>
            <a:ext cx="14687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accent4"/>
                </a:solidFill>
              </a:rPr>
              <a:t>룬을 통한 성장 영역</a:t>
            </a: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8900" y="262255"/>
            <a:ext cx="4068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630" y="1525905"/>
            <a:ext cx="177355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5180" y="1692275"/>
          <a:ext cx="7508240" cy="366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262254"/>
            <a:ext cx="563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 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8660" y="289179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33127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820" y="5758180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4250055"/>
            <a:ext cx="417830" cy="41783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200" y="4188460"/>
            <a:ext cx="415925" cy="5397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40" y="3968750"/>
            <a:ext cx="846455" cy="84645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60" y="4288155"/>
            <a:ext cx="668655" cy="36004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845" y="3997325"/>
            <a:ext cx="393700" cy="39243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355" y="4250055"/>
            <a:ext cx="295910" cy="29464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00" y="4396105"/>
            <a:ext cx="194310" cy="1612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0" y="3990975"/>
            <a:ext cx="846455" cy="84645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820" y="4815205"/>
            <a:ext cx="900430" cy="1536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820" y="4817745"/>
            <a:ext cx="607695" cy="1511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240" y="413321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240" y="446976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250" y="3734435"/>
            <a:ext cx="1645285" cy="151701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8660" y="289179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33127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820" y="5758180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535" y="389064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3910330"/>
            <a:ext cx="846455" cy="846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3010" y="4531360"/>
            <a:ext cx="580390" cy="5397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535" y="434911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262255"/>
            <a:ext cx="41065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5/5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8660" y="289179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33127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820" y="57581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280" y="4076065"/>
            <a:ext cx="374650" cy="5397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455" y="3993515"/>
            <a:ext cx="1440180" cy="144018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820" y="4712335"/>
            <a:ext cx="449580" cy="53975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230" y="4460875"/>
            <a:ext cx="2009140" cy="591185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30" y="4504690"/>
            <a:ext cx="417830" cy="41783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240" y="413321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240" y="4557395"/>
            <a:ext cx="453390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340" y="4688840"/>
            <a:ext cx="3003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930" y="4074795"/>
            <a:ext cx="32702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62700" y="262255"/>
            <a:ext cx="414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룬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191833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60" y="2716530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494792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090" y="32746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090" y="363474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090" y="40112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090" y="438785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090" y="535432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090" y="576008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105" y="235648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3000" y="262255"/>
            <a:ext cx="42843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패시브 특성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191833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60" y="271653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105" y="235648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chemeClr val="accent2">
                  <a:lumMod val="60000"/>
                  <a:lumOff val="40000"/>
                </a:schemeClr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chemeClr val="accent5">
                  <a:lumMod val="60000"/>
                  <a:lumOff val="40000"/>
                </a:schemeClr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킹슬라임</a:t>
            </a:r>
            <a:endParaRPr lang="ko-KR" altLang="en-US" sz="18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3533775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공격 패턴</a:t>
            </a:r>
            <a:r>
              <a:rPr lang="en-US" altLang="ko-KR" sz="1400" b="1" cap="none" dirty="0">
                <a:solidFill>
                  <a:schemeClr val="accent1"/>
                </a:solidFill>
                <a:latin typeface="Calibri Light" charset="0"/>
                <a:ea typeface="Calibri Light" charset="0"/>
              </a:rPr>
              <a:t> 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979295" y="3896360"/>
            <a:ext cx="8464550" cy="21266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2초마다 플레이어를 따라다니는 작은 슬라임을 만들어낸다. 작은 슬라임은 플레이어와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닿으면 피해를 입힌다.(작은 슬라임은 총을 쏴 없앨 수 있다.)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본체는 플레이어를 따라 다니며 플레이어와 닿으면 피해를 입힌다.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Y축 양의방향으로 크게 점프하여 맵에서 사라졌다가 체력이 가장 적은 플레이어에게 떨어진다.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(체력이 10%달 때마다 한 번씩)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0" y="1789430"/>
            <a:ext cx="1327785" cy="1003935"/>
          </a:xfrm>
          <a:prstGeom prst="rect">
            <a:avLst/>
          </a:prstGeom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>
            <a:off x="1979295" y="2820670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컨셉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1979930" y="3117215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-5m크기의 커다란 초록색 슬라임. 점프하면서 이동하며 1초에 5m씩 이동한다.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6AFF5D7-3FD2-4D51-898D-0FDE44449917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4930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2000" b="1" cap="none" dirty="0">
                <a:solidFill>
                  <a:srgbClr val="FFC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1856105" y="1204595"/>
            <a:ext cx="260858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/ </a:t>
            </a: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1/5</a:t>
            </a:r>
            <a:endParaRPr lang="ko-KR" altLang="en-US" sz="1200" b="1" cap="none" dirty="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112645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70AD47"/>
                </a:solidFill>
                <a:latin typeface="맑은 고딕" charset="0"/>
                <a:ea typeface="맑은 고딕" charset="0"/>
              </a:rPr>
              <a:t>킹슬라임</a:t>
            </a: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856105" y="1525905"/>
            <a:ext cx="171831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Calibri" charset="0"/>
                <a:ea typeface="Calibri" charset="0"/>
              </a:rPr>
              <a:t>Lv. 1</a:t>
            </a:r>
            <a:endParaRPr lang="ko-KR" altLang="en-US" sz="1400" b="1" cap="none" dirty="0">
              <a:solidFill>
                <a:srgbClr val="595959"/>
              </a:solidFill>
              <a:latin typeface="Calibri" charset="0"/>
              <a:ea typeface="Calibri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0" y="1789430"/>
            <a:ext cx="1327785" cy="1003935"/>
          </a:xfrm>
          <a:prstGeom prst="rect">
            <a:avLst/>
          </a:prstGeom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>
            <a:off x="1979295" y="3117215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체력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이 </a:t>
            </a: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50%미만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일때 </a:t>
            </a: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추가 공격 패턴</a:t>
            </a:r>
            <a:r>
              <a:rPr lang="en-US" altLang="ko-KR" sz="1400" b="1" cap="none" dirty="0">
                <a:solidFill>
                  <a:srgbClr val="4472C4"/>
                </a:solidFill>
                <a:latin typeface="Calibri Light" charset="0"/>
                <a:ea typeface="Calibri Light" charset="0"/>
              </a:rPr>
              <a:t>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2150745" y="3475355"/>
            <a:ext cx="8464550" cy="12655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플레이어가 1m 거리에 있으면 플레이어를 5초동안 삼키고 데미지를 입힌다. (20초 쿨타임)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-삼켜진 플레이어는 조작할 수 없고 5초뒤에 킹슬라임의 전방 1.5m지점에 내뱉어진다.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슬라임이 있었던 자리에 점액이 남아서 플레이어가 그 위에 있으면 이동속도가 20% 저하된다.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-점액은 5초동안 유지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4A14AA-C036-4C9A-B3AE-5D530B6B11B2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80007F"/>
                </a:solidFill>
                <a:latin typeface="맑은 고딕" charset="0"/>
                <a:ea typeface="맑은 고딕" charset="0"/>
              </a:rPr>
              <a:t>골렘골렘</a:t>
            </a:r>
            <a:endParaRPr lang="ko-KR" altLang="en-US" sz="1800" b="1" cap="none" dirty="0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910205"/>
            <a:ext cx="7639050" cy="31057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컨셉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-6m의 커다란 골렘,  </a:t>
            </a:r>
            <a:r>
              <a:rPr lang="en-US" altLang="ko-KR" sz="1400" b="1" cap="none" dirty="0">
                <a:solidFill>
                  <a:srgbClr val="80007F"/>
                </a:solidFill>
                <a:latin typeface="맑은 고딕" charset="0"/>
                <a:ea typeface="맑은 고딕" charset="0"/>
              </a:rPr>
              <a:t>자주색돌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로 이루어져 있고 돌의 갈라진 틈에는 </a:t>
            </a: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붉은 빛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이 난다.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공격 패턴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땅을 내리치면 1m크기의 바위가 하늘에서 플레이어 위치에 떨어진다.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3m 크기의 바위를 들어 1초 뒤에 플레이어에게 던진다.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플레이어가 1m 범위에 오면 주먹으로 때리고 50%확률로 플레이어는 기절한다.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652905"/>
            <a:ext cx="1140460" cy="114109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7BA28A-1EC6-40AE-BE8E-31A4404C1155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2000" b="1" cap="none" dirty="0">
                <a:solidFill>
                  <a:srgbClr val="FFC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1856105" y="1204595"/>
            <a:ext cx="260858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/ </a:t>
            </a: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2/5</a:t>
            </a:r>
            <a:endParaRPr lang="ko-KR" altLang="en-US" sz="1200" b="1" cap="none" dirty="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80007F"/>
                </a:solidFill>
                <a:latin typeface="맑은 고딕" charset="0"/>
                <a:ea typeface="맑은 고딕" charset="0"/>
              </a:rPr>
              <a:t>골렘골렘</a:t>
            </a:r>
            <a:endParaRPr lang="ko-KR" altLang="en-US" sz="1800" b="1" cap="none" dirty="0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856105" y="1525905"/>
            <a:ext cx="171831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Calibri" charset="0"/>
                <a:ea typeface="Calibri" charset="0"/>
              </a:rPr>
              <a:t>Lv. 2</a:t>
            </a:r>
            <a:endParaRPr lang="ko-KR" altLang="en-US" sz="1400" b="1" cap="none" dirty="0">
              <a:solidFill>
                <a:srgbClr val="595959"/>
              </a:solidFill>
              <a:latin typeface="Calibri" charset="0"/>
              <a:ea typeface="Calibri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910205"/>
            <a:ext cx="7639050" cy="26758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체력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이 </a:t>
            </a: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50%미만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일때 </a:t>
            </a: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추가 공격 패턴</a:t>
            </a:r>
            <a:endParaRPr lang="ko-KR" altLang="en-US" sz="1400" b="1" cap="none" dirty="0">
              <a:solidFill>
                <a:srgbClr val="4472C4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그 자리에 멈춰 서서 골렘과 플레이어 직선상에 불꽃을 10초 동안 쏜다. 플레이어가 이동하면 불꽃도 따라간다.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 몸이 더 붉게 빛나고 공격속도와 이동속도가 30% 증가한다.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모든 공격에 맞으면 불타서 체력의 10%의 피해를 입는다.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652905"/>
            <a:ext cx="1140460" cy="114109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C46CE6C-001C-43E4-A2A1-8E5526F3DF7D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2000" b="1" cap="none" dirty="0">
                <a:solidFill>
                  <a:srgbClr val="FFC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1856105" y="1204595"/>
            <a:ext cx="260858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/ </a:t>
            </a: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3/5</a:t>
            </a:r>
            <a:endParaRPr lang="ko-KR" altLang="en-US" sz="1200" b="1" cap="none" dirty="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 배관공</a:t>
            </a:r>
            <a:endParaRPr lang="ko-KR" altLang="en-US" sz="1800" b="1" cap="none" dirty="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856105" y="1525905"/>
            <a:ext cx="171831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Calibri" charset="0"/>
                <a:ea typeface="Calibri" charset="0"/>
              </a:rPr>
              <a:t>Lv. 3</a:t>
            </a:r>
            <a:endParaRPr lang="ko-KR" altLang="en-US" sz="1400" b="1" cap="none" dirty="0">
              <a:solidFill>
                <a:srgbClr val="595959"/>
              </a:solidFill>
              <a:latin typeface="Calibri" charset="0"/>
              <a:ea typeface="Calibri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910205"/>
            <a:ext cx="7639050" cy="34290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기본 컨셉</a:t>
            </a:r>
            <a:endParaRPr lang="ko-KR" altLang="en-US" sz="1400" b="1" cap="none" dirty="0">
              <a:solidFill>
                <a:srgbClr val="4472C4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-3m의 크기의 캐릭터. 뒤에는 커다란 가스통을 메고 가스통과 연결된 총을 들고 있다.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기본 공격 패턴</a:t>
            </a:r>
            <a:endParaRPr lang="ko-KR" altLang="en-US" sz="1400" b="1" cap="none" dirty="0">
              <a:solidFill>
                <a:srgbClr val="4472C4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Font typeface="Wingdings"/>
              <a:buChar char=""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캐릭터를 조준하고 6연발(0.3초 간격) 사격</a:t>
            </a:r>
            <a:endParaRPr lang="ko-KR" altLang="en-US" sz="1400" b="0" cap="none" dirty="0">
              <a:solidFill>
                <a:srgbClr val="373A3C"/>
              </a:solidFill>
              <a:latin typeface="Arial" charset="0"/>
              <a:ea typeface="본고딕" charset="0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Font typeface="Wingdings"/>
              <a:buChar char=""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캐릭터에게 달려와 몸통 박치기. 달려오는 도중 공격당하면 멈춘다</a:t>
            </a:r>
            <a:endParaRPr lang="ko-KR" altLang="en-US" sz="1400" b="0" cap="none" dirty="0">
              <a:solidFill>
                <a:srgbClr val="373A3C"/>
              </a:solidFill>
              <a:latin typeface="Arial" charset="0"/>
              <a:ea typeface="본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Font typeface="Wingdings"/>
              <a:buChar char=""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제자리 점프 후 자신을 중심으로 원형으로 퍼져나가는 탄을 발사. </a:t>
            </a:r>
            <a:endParaRPr lang="ko-KR" altLang="en-US" sz="1400" b="0" cap="none" dirty="0">
              <a:solidFill>
                <a:srgbClr val="373A3C"/>
              </a:solidFill>
              <a:latin typeface="Arial" charset="0"/>
              <a:ea typeface="본고딕" charset="0"/>
            </a:endParaRPr>
          </a:p>
          <a:p>
            <a:pPr marL="0" indent="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추가로 더 느린 탄이 원형으로 날아간다.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25" y="1729740"/>
            <a:ext cx="1252220" cy="110934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B91CAD-04E1-42A7-8A2B-F2CBA300585F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AI 작동방식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공격할 플레이어 정하기.</a:t>
            </a:r>
            <a:endParaRPr lang="ko-KR" altLang="en-US" sz="18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676525"/>
            <a:ext cx="7639050" cy="7385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자신을 가장 많이 공격한 플레이어 공격.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수치가 같다면 체력이 가장 적은 플레이어 공격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854835" y="353822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공격할 방식 중 어떤 방식으로 공격할지 정하기</a:t>
            </a:r>
            <a:endParaRPr lang="ko-KR" altLang="en-US" sz="18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979295" y="4083685"/>
            <a:ext cx="7639050" cy="415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공격할 방식중 쿨타임이 끝난 방식을 스택에 넣음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9190F-0C47-458D-A4CF-80707EF7079D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클라이언트 개발범위</a:t>
            </a:r>
            <a:endParaRPr lang="ko-KR" altLang="en-US" sz="2000" b="1" cap="none" dirty="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218690" y="1699260"/>
          <a:ext cx="7762240" cy="4225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범위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물리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원과 원 충돌체크, 사각형 충돌체크, 레이케스팅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Direct input을 이용한 마우스/키보드 처리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Direct sound를 이용한 음향효과 처리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Fbx파일을 SdkMesh로 컨버팅 후 읽어오기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스키닝 애니메이션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프로그래밍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컴포넌트 패턴을 이용한 클래스간 디커플링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알아보기 쉽고 직관성 있는 코딩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다양한 탄막 알고리즘 구현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렌더링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DIrect11 을 이용한 렌더링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9F9CEA-2398-462A-806C-45E5B8205AC3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클라이언트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</a:t>
            </a:r>
            <a:r>
              <a:rPr lang="en-US" altLang="ko-KR" sz="2000" b="1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15136"/>
              </p:ext>
            </p:extLst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동차좌표계, 2차원 기하변환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3차원 기하변환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투영변환, 뷰변환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벡터, 두 점 사이의 거리, 평면의 방정식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다이렉트X 초기화, 정점 세이더, 픽셀 세이더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조명, 텍스쳐 매핑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다이나믹 세이딩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입력처리 클래스, 오브젝트 클래스,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렌더링클래스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틀 잡기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씬클래스 만들기, 키보드 입력으로 도형 회전,이동 해보기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65DCE9-0903-440D-8861-C396B4473164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클라이언트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클래스 만들기, FBX모델 띄우기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조작, 유니티로 맵툴 제작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 클래스 만들기, 간단한 탄막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총알과 오브젝트들 간의 충돌처리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지형띄우기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이동, 공격 애니메이션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16주차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 몬스터 이동, 공격 애니메이션, 스테이지1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17주차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구르기, 총쏘기, 스테이지2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스테이지3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 개발범위</a:t>
            </a:r>
            <a:endParaRPr lang="ko-KR" altLang="en-US" sz="2000" b="1" cap="none" dirty="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14723"/>
              </p:ext>
            </p:extLst>
          </p:nvPr>
        </p:nvGraphicFramePr>
        <p:xfrm>
          <a:off x="2218690" y="1699260"/>
          <a:ext cx="7762240" cy="41414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6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Wingdings" panose="05000000000000000000" pitchFamily="2" charset="2"/>
                        </a:rPr>
                        <a:t>클라이언트 시간 동기화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공격 등의 상호작용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스테이지에 따른 몬스터 생성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탄막 생성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충돌처리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marR="0" lvl="0" indent="0" algn="just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 방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채팅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능력치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DB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처리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9F9CEA-2398-462A-806C-45E5B8205AC3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70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4397"/>
              </p:ext>
            </p:extLst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프레임워크 제작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클라이언트 개발자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65DCE9-0903-440D-8861-C396B4473164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13511"/>
              </p:ext>
            </p:extLst>
          </p:nvPr>
        </p:nvGraphicFramePr>
        <p:xfrm>
          <a:off x="2218690" y="1699260"/>
          <a:ext cx="7762240" cy="44767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및 전반적인 게임 설정을 위한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스키마 설계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Node.js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구성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DB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연동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(REDIS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MySQL)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테스트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대기 방 구현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영웅 선택 및 준비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 단계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이동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공격 등의 상호작용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스테이지에 따른 몬스터 생성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16주차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몬스터의 공격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17주차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충돌처리 동기화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(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전반적인 기본 서버 처리 테스트 완료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~(24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룬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특성 등에 따른 메시지 정립 및 각종 상호작용 처리 알고리즘 및 추가사항 개발 </a:t>
                      </a:r>
                      <a:endParaRPr lang="en-US" altLang="ko-KR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53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그래픽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66187"/>
              </p:ext>
            </p:extLst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모델링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모델링 마무리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입히기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배우면서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입히기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배우면서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 실행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수정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보안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7E5BD3-2CE9-4AF8-9572-9ADEAF187E4C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41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그래픽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 만들기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무기 만들기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 만들기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무기 사용할 때 사용되는 거 만들기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틀 잡기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모델링까지만 해보기 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모델링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16주차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색 넣고 옷 입히기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17주차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색 넣고 옷 입히기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부하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검토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71E4E4-FDB2-493C-B696-7CA045742A10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8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9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59" y="2910205"/>
            <a:ext cx="7639685" cy="3079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갓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갓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9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5/5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60" y="291020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152650" y="1825625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17838" y="4440923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chemeClr val="accent1"/>
                </a:solidFill>
                <a:latin typeface="+mj-ea"/>
              </a:rPr>
              <a:t>Locker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에서 나오는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Boss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무찌르고 영웅이 되자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.!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87332" y="2022470"/>
            <a:ext cx="34173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2143696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550731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3289236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4243641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4261421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4156646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929191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989516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4048696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4048696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953446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364926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4163631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854386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578161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2211641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160" y="4350068"/>
            <a:ext cx="4323080" cy="451103"/>
          </a:xfrm>
          <a:prstGeom prst="bentConnector4">
            <a:avLst>
              <a:gd name="adj1" fmla="val 17861"/>
              <a:gd name="adj2" fmla="val 150676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78056" y="5243572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영울을 선택해 </a:t>
            </a:r>
            <a:r>
              <a:rPr lang="ko-KR" altLang="en-US" b="1" u="sng" dirty="0">
                <a:latin typeface="+mj-ea"/>
              </a:rPr>
              <a:t>협동심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1308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869240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플레이어끼리의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40" y="2560320"/>
            <a:ext cx="656018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40" y="5768340"/>
            <a:ext cx="656018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40" y="1896745"/>
            <a:ext cx="656018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 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40" y="3223895"/>
            <a:ext cx="656018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40" y="5104765"/>
            <a:ext cx="656018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40" y="4164330"/>
            <a:ext cx="656018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5100" y="262255"/>
            <a:ext cx="3992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640" y="281305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4355"/>
            <a:ext cx="548640" cy="7200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5" y="1824355"/>
            <a:ext cx="548640" cy="7200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0" y="1824355"/>
            <a:ext cx="617220" cy="7200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640" y="34588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640" y="4104640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640" y="4749800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640" y="567245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Pages>38</Pages>
  <Words>3202</Words>
  <Characters>0</Characters>
  <Application>Microsoft Macintosh PowerPoint</Application>
  <DocSecurity>0</DocSecurity>
  <PresentationFormat>와이드스크린</PresentationFormat>
  <Lines>0</Lines>
  <Paragraphs>933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맑은 고딕</vt:lpstr>
      <vt:lpstr>본고딕</vt:lpstr>
      <vt:lpstr>Calibri</vt:lpstr>
      <vt:lpstr>Calibri Light</vt:lpstr>
      <vt:lpstr>Wingdings</vt:lpstr>
      <vt:lpstr>Arial</vt:lpstr>
      <vt:lpstr>Office 테마</vt:lpstr>
      <vt:lpstr>BossLocker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AI 작동방식</vt:lpstr>
      <vt:lpstr>클라이언트 개발범위</vt:lpstr>
      <vt:lpstr>클라이언트 개발계획(11. 14 ~)</vt:lpstr>
      <vt:lpstr>클라이언트 개발계획(11. 14 ~)</vt:lpstr>
      <vt:lpstr>서버 개발범위</vt:lpstr>
      <vt:lpstr>서버 개발계획(11. 14 ~)</vt:lpstr>
      <vt:lpstr>서버 개발계획(11. 14 ~)</vt:lpstr>
      <vt:lpstr>그래픽 개발계획(11. 14 ~)</vt:lpstr>
      <vt:lpstr>그래픽 개발계획(11. 14 ~)</vt:lpstr>
      <vt:lpstr>레벨 디자인</vt:lpstr>
      <vt:lpstr>레벨 디자인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29</cp:revision>
  <dcterms:modified xsi:type="dcterms:W3CDTF">2017-12-03T15:24:49Z</dcterms:modified>
</cp:coreProperties>
</file>