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302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87" r:id="rId15"/>
    <p:sldId id="303" r:id="rId16"/>
    <p:sldId id="286" r:id="rId17"/>
    <p:sldId id="304" r:id="rId18"/>
    <p:sldId id="285" r:id="rId19"/>
    <p:sldId id="284" r:id="rId20"/>
    <p:sldId id="283" r:id="rId21"/>
    <p:sldId id="282" r:id="rId22"/>
    <p:sldId id="305" r:id="rId23"/>
    <p:sldId id="306" r:id="rId24"/>
    <p:sldId id="281" r:id="rId25"/>
    <p:sldId id="292" r:id="rId26"/>
    <p:sldId id="293" r:id="rId27"/>
    <p:sldId id="290" r:id="rId28"/>
    <p:sldId id="291" r:id="rId29"/>
    <p:sldId id="288" r:id="rId30"/>
    <p:sldId id="289" r:id="rId31"/>
    <p:sldId id="294" r:id="rId32"/>
    <p:sldId id="295" r:id="rId33"/>
    <p:sldId id="296" r:id="rId34"/>
    <p:sldId id="297" r:id="rId35"/>
    <p:sldId id="301" r:id="rId36"/>
    <p:sldId id="300" r:id="rId37"/>
    <p:sldId id="299" r:id="rId38"/>
    <p:sldId id="29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1880" y="3136612"/>
            <a:ext cx="6260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0" u="none" strike="noStrike" baseline="0" dirty="0">
                <a:latin typeface="Roboto-Bold"/>
              </a:rPr>
              <a:t>Introduction to Naïve</a:t>
            </a:r>
            <a:r>
              <a:rPr lang="en-US" altLang="ko-KR" sz="3200" b="1" i="0" u="none" strike="noStrike" dirty="0">
                <a:latin typeface="Roboto-Bold"/>
              </a:rPr>
              <a:t> Bayesian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647825"/>
            <a:ext cx="81629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78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66775"/>
            <a:ext cx="84772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98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8640"/>
            <a:ext cx="78390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4365104"/>
            <a:ext cx="6628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조건부 확률</a:t>
            </a:r>
            <a:endParaRPr lang="en-US" altLang="ko-KR" dirty="0" smtClean="0"/>
          </a:p>
          <a:p>
            <a:r>
              <a:rPr lang="en-US" altLang="ko-KR" dirty="0" smtClean="0"/>
              <a:t>P(A | B)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A : second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B : first</a:t>
            </a:r>
          </a:p>
          <a:p>
            <a:endParaRPr lang="en-US" altLang="ko-KR" dirty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가 일어난 다음에</a:t>
            </a:r>
            <a:r>
              <a:rPr lang="en-US" altLang="ko-KR" dirty="0" smtClean="0"/>
              <a:t>(B</a:t>
            </a:r>
            <a:r>
              <a:rPr lang="ko-KR" altLang="en-US" dirty="0" smtClean="0"/>
              <a:t>가 일어났다는 전제하에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일어날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5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BD6CC23-5500-4D75-BB4C-C3990EB0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03397"/>
            <a:ext cx="7851249" cy="42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AD31CE0-2536-4DF7-A312-4BB4651E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8" y="1412776"/>
            <a:ext cx="813348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quiz solution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99995" y="4869160"/>
                <a:ext cx="3751540" cy="709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∴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95" y="4869160"/>
                <a:ext cx="3751540" cy="7092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454195"/>
                  </p:ext>
                </p:extLst>
              </p:nvPr>
            </p:nvGraphicFramePr>
            <p:xfrm>
              <a:off x="1524000" y="1397000"/>
              <a:ext cx="6096000" cy="2800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그릇</a:t>
                          </a:r>
                          <a:r>
                            <a:rPr lang="en-US" altLang="ko-KR" dirty="0" smtClean="0"/>
                            <a:t>1(B1)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그릇</a:t>
                          </a:r>
                          <a:r>
                            <a:rPr lang="en-US" altLang="ko-KR" dirty="0" smtClean="0"/>
                            <a:t>2(B2)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전체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P(C)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P(V)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454195"/>
                  </p:ext>
                </p:extLst>
              </p:nvPr>
            </p:nvGraphicFramePr>
            <p:xfrm>
              <a:off x="1524000" y="1397000"/>
              <a:ext cx="6096000" cy="2800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그릇</a:t>
                          </a:r>
                          <a:r>
                            <a:rPr lang="en-US" altLang="ko-KR" dirty="0" smtClean="0"/>
                            <a:t>1(B1)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그릇</a:t>
                          </a:r>
                          <a:r>
                            <a:rPr lang="en-US" altLang="ko-KR" dirty="0" smtClean="0"/>
                            <a:t>2(B2)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전체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P(C)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66667" r="-200000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66667" r="-100000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66667" b="-303030"/>
                          </a:stretch>
                        </a:blipFill>
                      </a:tcPr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P(V)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63366" r="-200000" b="-197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63366" r="-100000" b="-197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63366" b="-19703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68687" r="-300000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68687" r="-200000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268687" r="-100000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68687" r="-3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368687" r="-2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368687" r="-1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024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5EB701E-3697-482D-8A9B-E057C7C6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69371"/>
            <a:ext cx="8064896" cy="39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solution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85899" y="3422230"/>
                <a:ext cx="5869107" cy="70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검은색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큰공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검은색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latin typeface="Cambria Math"/>
                              </a:rPr>
                              <m:t>큰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공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검은색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큰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13</m:t>
                            </m:r>
                          </m:den>
                        </m:f>
                        <m:r>
                          <a:rPr lang="en-US" altLang="ko-KR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altLang="ko-KR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9+4</m:t>
                            </m:r>
                          </m:den>
                        </m:f>
                      </m:den>
                    </m:f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99" y="3422230"/>
                <a:ext cx="5869107" cy="706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519348" y="2060848"/>
            <a:ext cx="3779036" cy="611771"/>
            <a:chOff x="2339752" y="3345004"/>
            <a:chExt cx="3779036" cy="611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724128" y="3345004"/>
                  <a:ext cx="394660" cy="611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3345004"/>
                  <a:ext cx="394660" cy="61177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2339752" y="3466223"/>
              <a:ext cx="3294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검은색 공중에 큰 공의 확률 </a:t>
              </a:r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68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5F09C0A-FE84-4CD9-87A6-34AEB16F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6" y="1268761"/>
            <a:ext cx="7930488" cy="41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6E2823E-E028-422F-94AD-06EE6836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14439"/>
            <a:ext cx="7848872" cy="41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95438"/>
            <a:ext cx="82105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6AF388B-F52D-4276-896C-5737C3DB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1" y="1268761"/>
            <a:ext cx="82335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8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3532575-64C3-4AA2-BABC-58BF9C7F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1916"/>
            <a:ext cx="7912319" cy="44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STEP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1556792"/>
            <a:ext cx="7265462" cy="3443610"/>
            <a:chOff x="827584" y="1556792"/>
            <a:chExt cx="7265462" cy="3443610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556792"/>
              <a:ext cx="563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 Naïve </a:t>
              </a:r>
              <a:r>
                <a:rPr lang="ko-KR" altLang="en-US" dirty="0" smtClean="0"/>
                <a:t>단순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즉 독립적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독립적이므로 확률 곱 가능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47664" y="2132856"/>
                  <a:ext cx="46313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방법 </a:t>
                  </a:r>
                  <a:r>
                    <a:rPr lang="ko-KR" altLang="en-US" dirty="0" err="1" smtClean="0"/>
                    <a:t>ㄱ</a:t>
                  </a:r>
                  <a:r>
                    <a:rPr lang="en-US" altLang="ko-KR" dirty="0" smtClean="0"/>
                    <a:t>. 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) = P</a:t>
                  </a:r>
                  <a:r>
                    <a:rPr lang="en-US" altLang="ko-KR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)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P</a:t>
                  </a:r>
                  <a:r>
                    <a:rPr lang="en-US" altLang="ko-KR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 | Y) = 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|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a14:m>
                  <a:r>
                    <a:rPr lang="en-US" altLang="ko-KR" dirty="0" smtClean="0"/>
                    <a:t>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Cambria Math"/>
                        </a:rPr>
                        <m:t>×</m:t>
                      </m:r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|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a14:m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2132856"/>
                  <a:ext cx="4631332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84" t="-4717" r="-132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47664" y="3068959"/>
                  <a:ext cx="6340197" cy="760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방법 </a:t>
                  </a:r>
                  <a:r>
                    <a:rPr lang="ko-KR" altLang="en-US" dirty="0" err="1" smtClean="0"/>
                    <a:t>ㄴ</a:t>
                  </a:r>
                  <a:r>
                    <a:rPr lang="en-US" altLang="ko-KR" dirty="0" smtClean="0"/>
                    <a:t>. Log </a:t>
                  </a:r>
                  <a:r>
                    <a:rPr lang="ko-KR" altLang="en-US" dirty="0" smtClean="0"/>
                    <a:t>취해 확률을 덧셈으로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</a:t>
                  </a:r>
                  <a:r>
                    <a:rPr lang="ko-KR" altLang="en-US" dirty="0" smtClean="0"/>
                    <a:t>왜</a:t>
                  </a:r>
                  <a:r>
                    <a:rPr lang="en-US" altLang="ko-KR" dirty="0" smtClean="0"/>
                    <a:t>? </a:t>
                  </a:r>
                  <a:r>
                    <a:rPr lang="ko-KR" altLang="en-US" dirty="0" smtClean="0"/>
                    <a:t>곱 무한대로 늘어나면 </a:t>
                  </a:r>
                  <a:r>
                    <a:rPr lang="en-US" altLang="ko-KR" dirty="0" smtClean="0"/>
                    <a:t>0</a:t>
                  </a:r>
                  <a:r>
                    <a:rPr lang="ko-KR" altLang="en-US" dirty="0" smtClean="0"/>
                    <a:t>으로 수렴하니깐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3068959"/>
                  <a:ext cx="6340197" cy="7604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" t="-4000" b="-32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547664" y="4077072"/>
              <a:ext cx="65453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방법 </a:t>
              </a:r>
              <a:r>
                <a:rPr lang="ko-KR" altLang="en-US" dirty="0" err="1"/>
                <a:t>ㄷ</a:t>
              </a:r>
              <a:r>
                <a:rPr lang="en-US" altLang="ko-KR" dirty="0" smtClean="0"/>
                <a:t>. Smoothing k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smtClean="0"/>
                <a:t>log </a:t>
              </a:r>
              <a:r>
                <a:rPr lang="ko-KR" altLang="en-US" dirty="0" smtClean="0"/>
                <a:t>값이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이 되지 않도록 분모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분자에 </a:t>
              </a:r>
              <a:r>
                <a:rPr lang="en-US" altLang="ko-KR" dirty="0" smtClean="0"/>
                <a:t>k</a:t>
              </a:r>
              <a:r>
                <a:rPr lang="ko-KR" altLang="en-US" dirty="0" smtClean="0"/>
                <a:t>상수 넣어줌</a:t>
              </a:r>
              <a:endParaRPr lang="en-US" altLang="ko-KR" dirty="0" smtClean="0"/>
            </a:p>
            <a:p>
              <a:r>
                <a:rPr lang="en-US" altLang="ko-KR" dirty="0"/>
                <a:t>	</a:t>
              </a:r>
              <a:r>
                <a:rPr lang="en-US" altLang="ko-KR" dirty="0" smtClean="0"/>
                <a:t>=&gt; </a:t>
              </a:r>
              <a:r>
                <a:rPr lang="ko-KR" altLang="en-US" dirty="0" smtClean="0"/>
                <a:t>분류 문제 해결하기 위해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64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STEP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1556792"/>
            <a:ext cx="6894579" cy="1025030"/>
            <a:chOff x="827584" y="1556792"/>
            <a:chExt cx="6894579" cy="1025030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556792"/>
              <a:ext cx="356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Multinomial Naïve Bayes(NB) 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0428" y="2212490"/>
              <a:ext cx="610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ko-KR" altLang="en-US" dirty="0" smtClean="0"/>
                <a:t>가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과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이 아닌 값을 가질 때 즉</a:t>
              </a:r>
              <a:r>
                <a:rPr lang="en-US" altLang="ko-KR" dirty="0" smtClean="0"/>
                <a:t>, Binary</a:t>
              </a:r>
              <a:r>
                <a:rPr lang="ko-KR" altLang="en-US" dirty="0" smtClean="0"/>
                <a:t>가 아닌 값일 때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7583" y="4005064"/>
            <a:ext cx="4678958" cy="945396"/>
            <a:chOff x="827583" y="4005064"/>
            <a:chExt cx="4678958" cy="945396"/>
          </a:xfrm>
        </p:grpSpPr>
        <p:sp>
          <p:nvSpPr>
            <p:cNvPr id="5" name="TextBox 4"/>
            <p:cNvSpPr txBox="1"/>
            <p:nvPr/>
          </p:nvSpPr>
          <p:spPr>
            <a:xfrm>
              <a:off x="827583" y="4005064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en-US" altLang="ko-KR" dirty="0" err="1" smtClean="0"/>
                <a:t>Berruli</a:t>
              </a:r>
              <a:r>
                <a:rPr lang="en-US" altLang="ko-KR" dirty="0" smtClean="0"/>
                <a:t> NB 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72827" y="4581128"/>
              <a:ext cx="3733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ko-KR" altLang="en-US" dirty="0" smtClean="0"/>
                <a:t>가 연속적인 데이터 값을 가질 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35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76DF05-E576-4748-B3C6-F1435E5E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57900"/>
            <a:ext cx="7992888" cy="41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D97CAF7-5CCA-40DC-9368-A142AA9E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7663"/>
            <a:ext cx="7510436" cy="33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4E0C9F2-3F15-44CC-98C5-EEAA8E46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4" y="1340769"/>
            <a:ext cx="7448814" cy="41764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77E30F-8B10-44DC-9C79-16A116CB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41168"/>
            <a:ext cx="6814343" cy="15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7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26D0C58-5976-430D-A478-665FC12A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7372"/>
            <a:ext cx="7992888" cy="46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C7C7F74-BD35-4AD1-AE58-314BBBAF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8319"/>
            <a:ext cx="7848872" cy="4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AE1A4F8-DDDC-4671-979A-2F791A0D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91266"/>
            <a:ext cx="7056784" cy="26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1EF025E-1FFD-4FB7-BD6C-39D28889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4191"/>
            <a:ext cx="7488832" cy="41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913F144-FAB3-4F39-9311-06ED8E9A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5" y="1268759"/>
            <a:ext cx="7933616" cy="43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6205C6-8563-401F-B1A3-F46320E4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2277"/>
            <a:ext cx="7449442" cy="38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5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BCBCF8C-FA2C-4C22-A245-D6840A64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94348"/>
            <a:ext cx="7704856" cy="3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4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A23CB45-BD8B-4E94-8CF3-0A4C15EB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9"/>
            <a:ext cx="7200800" cy="25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242C000-314A-40D9-8C71-CDAB1B52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0925"/>
            <a:ext cx="7416824" cy="37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82D8FA-7F78-4FB1-A6DD-1CFCA885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484473"/>
            <a:ext cx="7773563" cy="39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1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F658FB0-57BA-4384-BBCA-673B3489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50148"/>
            <a:ext cx="7704856" cy="40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D7A73A8-0628-4979-AF10-B45487C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8800"/>
            <a:ext cx="7783720" cy="4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962025"/>
            <a:ext cx="81343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919163"/>
            <a:ext cx="839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836712"/>
                <a:ext cx="7299883" cy="161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)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=0.0035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836712"/>
                <a:ext cx="7299883" cy="1618007"/>
              </a:xfrm>
              <a:prstGeom prst="rect">
                <a:avLst/>
              </a:prstGeom>
              <a:blipFill rotWithShape="1">
                <a:blip r:embed="rId2"/>
                <a:stretch>
                  <a:fillRect l="-668" t="-1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3608" y="3179145"/>
                <a:ext cx="7331815" cy="161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)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ko-KR" dirty="0"/>
                      <m:t>P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=0.0137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79145"/>
                <a:ext cx="7331815" cy="1618007"/>
              </a:xfrm>
              <a:prstGeom prst="rect">
                <a:avLst/>
              </a:prstGeom>
              <a:blipFill rotWithShape="1">
                <a:blip r:embed="rId3"/>
                <a:stretch>
                  <a:fillRect l="-665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35696" y="5229200"/>
                <a:ext cx="4001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둘 중 큰 값인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분류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𝐶𝑙𝑢𝑠𝑡𝑒𝑟𝑖𝑛𝑔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229200"/>
                <a:ext cx="400141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18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47725"/>
            <a:ext cx="87249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90675"/>
            <a:ext cx="8153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4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62038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442</Words>
  <Application>Microsoft Office PowerPoint</Application>
  <PresentationFormat>화면 슬라이드 쇼(4:3)</PresentationFormat>
  <Paragraphs>51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Cookie quiz solution</vt:lpstr>
      <vt:lpstr>PowerPoint 프레젠테이션</vt:lpstr>
      <vt:lpstr>Example solution</vt:lpstr>
      <vt:lpstr>PowerPoint 프레젠테이션</vt:lpstr>
      <vt:lpstr>PowerPoint 프레젠테이션</vt:lpstr>
      <vt:lpstr>PowerPoint 프레젠테이션</vt:lpstr>
      <vt:lpstr>PowerPoint 프레젠테이션</vt:lpstr>
      <vt:lpstr>3 STEP</vt:lpstr>
      <vt:lpstr>3 STEP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user</cp:lastModifiedBy>
  <cp:revision>24</cp:revision>
  <dcterms:created xsi:type="dcterms:W3CDTF">2018-04-17T10:35:42Z</dcterms:created>
  <dcterms:modified xsi:type="dcterms:W3CDTF">2019-06-03T04:38:07Z</dcterms:modified>
</cp:coreProperties>
</file>