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89"/>
  </p:notesMasterIdLst>
  <p:sldIdLst>
    <p:sldId id="256" r:id="rId3"/>
    <p:sldId id="272" r:id="rId4"/>
    <p:sldId id="352" r:id="rId5"/>
    <p:sldId id="353" r:id="rId6"/>
    <p:sldId id="354" r:id="rId7"/>
    <p:sldId id="293" r:id="rId8"/>
    <p:sldId id="294" r:id="rId9"/>
    <p:sldId id="416" r:id="rId10"/>
    <p:sldId id="355" r:id="rId11"/>
    <p:sldId id="357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04" r:id="rId21"/>
    <p:sldId id="368" r:id="rId22"/>
    <p:sldId id="305" r:id="rId23"/>
    <p:sldId id="306" r:id="rId24"/>
    <p:sldId id="309" r:id="rId25"/>
    <p:sldId id="370" r:id="rId26"/>
    <p:sldId id="418" r:id="rId27"/>
    <p:sldId id="419" r:id="rId28"/>
    <p:sldId id="420" r:id="rId29"/>
    <p:sldId id="372" r:id="rId30"/>
    <p:sldId id="373" r:id="rId31"/>
    <p:sldId id="374" r:id="rId32"/>
    <p:sldId id="375" r:id="rId33"/>
    <p:sldId id="376" r:id="rId34"/>
    <p:sldId id="313" r:id="rId35"/>
    <p:sldId id="378" r:id="rId36"/>
    <p:sldId id="315" r:id="rId37"/>
    <p:sldId id="380" r:id="rId38"/>
    <p:sldId id="317" r:id="rId39"/>
    <p:sldId id="381" r:id="rId40"/>
    <p:sldId id="422" r:id="rId41"/>
    <p:sldId id="385" r:id="rId42"/>
    <p:sldId id="386" r:id="rId43"/>
    <p:sldId id="390" r:id="rId44"/>
    <p:sldId id="424" r:id="rId45"/>
    <p:sldId id="388" r:id="rId46"/>
    <p:sldId id="482" r:id="rId47"/>
    <p:sldId id="389" r:id="rId48"/>
    <p:sldId id="391" r:id="rId49"/>
    <p:sldId id="392" r:id="rId50"/>
    <p:sldId id="393" r:id="rId51"/>
    <p:sldId id="395" r:id="rId52"/>
    <p:sldId id="325" r:id="rId53"/>
    <p:sldId id="426" r:id="rId54"/>
    <p:sldId id="474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75" r:id="rId72"/>
    <p:sldId id="444" r:id="rId73"/>
    <p:sldId id="445" r:id="rId74"/>
    <p:sldId id="476" r:id="rId75"/>
    <p:sldId id="477" r:id="rId76"/>
    <p:sldId id="478" r:id="rId77"/>
    <p:sldId id="480" r:id="rId78"/>
    <p:sldId id="479" r:id="rId79"/>
    <p:sldId id="446" r:id="rId80"/>
    <p:sldId id="447" r:id="rId81"/>
    <p:sldId id="448" r:id="rId82"/>
    <p:sldId id="449" r:id="rId83"/>
    <p:sldId id="481" r:id="rId84"/>
    <p:sldId id="450" r:id="rId85"/>
    <p:sldId id="291" r:id="rId86"/>
    <p:sldId id="415" r:id="rId87"/>
    <p:sldId id="473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-4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56F2F-C64E-4679-8987-733298EAF0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EA37-74BB-4CE1-83FE-83D77F3E3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4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72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15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3938C-3A8B-4656-B7A0-E6F26A21CEA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13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2E3667-2BB2-4382-BE27-2B668CD813E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2181"/>
            <a:ext cx="7886700" cy="503554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4937760"/>
          </a:xfrm>
        </p:spPr>
        <p:txBody>
          <a:bodyPr/>
          <a:lstStyle>
            <a:lvl1pPr>
              <a:lnSpc>
                <a:spcPct val="120000"/>
              </a:lnSpc>
              <a:spcAft>
                <a:spcPts val="1800"/>
              </a:spcAft>
              <a:defRPr sz="2600"/>
            </a:lvl1pPr>
            <a:lvl2pPr>
              <a:lnSpc>
                <a:spcPct val="120000"/>
              </a:lnSpc>
              <a:spcAft>
                <a:spcPts val="1800"/>
              </a:spcAft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980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396C3-65F3-4EF5-9190-037913B62B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18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7912"/>
            <a:ext cx="7886700" cy="522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6038"/>
            <a:ext cx="7886700" cy="515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65113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58966" y="2933939"/>
            <a:ext cx="2473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467" y="865777"/>
            <a:ext cx="8229600" cy="51231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노드가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최대 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차수가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인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트리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1" algn="ctr"/>
            <a:r>
              <a:rPr lang="en-US" altLang="ko-KR" dirty="0" smtClean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 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레퍼런스 </a:t>
            </a:r>
            <a:r>
              <a:rPr lang="ko-KR" altLang="ko-KR" dirty="0" smtClean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dirty="0" err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(N-1) = N(k-1) +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총 레퍼런스의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트리에서 부모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자식을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연결하는 레퍼런스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가 클수록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메모리의 낭비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가 심해지는 것은 물론 트리를 탐색하는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과정에서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None 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레퍼런스를 확인해야 하므로 시간적으로도 </a:t>
            </a:r>
            <a:r>
              <a:rPr lang="ko-KR" altLang="ko-KR" sz="2400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매우 </a:t>
            </a:r>
            <a:r>
              <a:rPr lang="ko-KR" altLang="ko-KR" sz="2400" dirty="0" smtClean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비효율적</a:t>
            </a:r>
            <a:endParaRPr lang="ko-KR" altLang="en-US" sz="2400" dirty="0">
              <a:solidFill>
                <a:srgbClr val="0076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3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598553"/>
            <a:ext cx="8537901" cy="654050"/>
          </a:xfrm>
        </p:spPr>
        <p:txBody>
          <a:bodyPr/>
          <a:lstStyle/>
          <a:p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오른쪽형제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(Left Child-Right Sibling)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763073"/>
            <a:ext cx="8229600" cy="145207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ko-KR" sz="2400" dirty="0" smtClean="0"/>
              <a:t>노드의 </a:t>
            </a:r>
            <a:r>
              <a:rPr lang="ko-KR" altLang="ko-KR" sz="2400" dirty="0"/>
              <a:t>왼쪽 자식과 왼쪽 자식의 오른쪽 </a:t>
            </a:r>
            <a:r>
              <a:rPr lang="ko-KR" altLang="ko-KR" sz="2400" dirty="0" smtClean="0"/>
              <a:t>형제를 </a:t>
            </a:r>
            <a:r>
              <a:rPr lang="ko-KR" altLang="ko-KR" sz="2400" dirty="0"/>
              <a:t>가리키는 </a:t>
            </a:r>
            <a:r>
              <a:rPr lang="en-US" altLang="ko-KR" sz="2400" dirty="0"/>
              <a:t>2</a:t>
            </a:r>
            <a:r>
              <a:rPr lang="ko-KR" altLang="ko-KR" sz="2400" dirty="0"/>
              <a:t>개의 레퍼런스만을 </a:t>
            </a:r>
            <a:r>
              <a:rPr lang="ko-KR" altLang="ko-KR" sz="2400" dirty="0" smtClean="0"/>
              <a:t>사용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85" y="3854651"/>
            <a:ext cx="2865364" cy="1022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7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385438"/>
            <a:ext cx="8229600" cy="190431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400" dirty="0"/>
              <a:t>[</a:t>
            </a:r>
            <a:r>
              <a:rPr lang="ko-KR" altLang="ko-KR" sz="2400" dirty="0"/>
              <a:t>예제</a:t>
            </a:r>
            <a:r>
              <a:rPr lang="en-US" altLang="ko-KR" sz="2400" dirty="0"/>
              <a:t>] </a:t>
            </a:r>
            <a:r>
              <a:rPr lang="en-US" altLang="ko-KR" sz="2400" dirty="0" smtClean="0"/>
              <a:t>(a)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ko-KR" sz="2400" dirty="0" smtClean="0"/>
              <a:t>트리를 </a:t>
            </a:r>
            <a:r>
              <a:rPr lang="ko-KR" altLang="ko-KR" sz="2400" dirty="0" err="1"/>
              <a:t>왼쪽자식</a:t>
            </a:r>
            <a:r>
              <a:rPr lang="en-US" altLang="ko-KR" sz="2400" dirty="0"/>
              <a:t>-</a:t>
            </a:r>
            <a:r>
              <a:rPr lang="ko-KR" altLang="ko-KR" sz="2400" dirty="0" err="1"/>
              <a:t>오른쪽형제</a:t>
            </a:r>
            <a:r>
              <a:rPr lang="ko-KR" altLang="ko-KR" sz="2400" dirty="0"/>
              <a:t> 표현으로 변환하면</a:t>
            </a:r>
            <a:r>
              <a:rPr lang="en-US" altLang="ko-KR" sz="2400" dirty="0"/>
              <a:t>, (b)</a:t>
            </a:r>
            <a:r>
              <a:rPr lang="ko-KR" altLang="ko-KR" sz="2400" dirty="0"/>
              <a:t>의 트리를 얻으며</a:t>
            </a:r>
            <a:r>
              <a:rPr lang="en-US" altLang="ko-KR" sz="2400" dirty="0"/>
              <a:t>, (c)</a:t>
            </a:r>
            <a:r>
              <a:rPr lang="ko-KR" altLang="ko-KR" sz="2400" dirty="0"/>
              <a:t>는 </a:t>
            </a:r>
            <a:r>
              <a:rPr lang="en-US" altLang="ko-KR" sz="2400" dirty="0"/>
              <a:t>(b)</a:t>
            </a:r>
            <a:r>
              <a:rPr lang="ko-KR" altLang="ko-KR" sz="2400" dirty="0"/>
              <a:t>의 트리를 </a:t>
            </a:r>
            <a:r>
              <a:rPr lang="en-US" altLang="ko-KR" sz="2400" dirty="0"/>
              <a:t>45</a:t>
            </a:r>
            <a:r>
              <a:rPr lang="en-US" altLang="ko-KR" sz="2400" dirty="0">
                <a:sym typeface="Symbol" panose="05050102010706020507" pitchFamily="18" charset="2"/>
              </a:rPr>
              <a:t></a:t>
            </a:r>
            <a:r>
              <a:rPr lang="en-US" altLang="ko-KR" sz="2400" dirty="0"/>
              <a:t> </a:t>
            </a:r>
            <a:r>
              <a:rPr lang="ko-KR" altLang="ko-KR" sz="2400" dirty="0"/>
              <a:t>시계 방향으로 회전시킨 </a:t>
            </a:r>
            <a:r>
              <a:rPr lang="ko-KR" altLang="ko-KR" sz="2400" dirty="0" smtClean="0"/>
              <a:t>것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" y="2655518"/>
            <a:ext cx="2693095" cy="194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45" y="2518087"/>
            <a:ext cx="2729139" cy="207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47" y="2518087"/>
            <a:ext cx="2263279" cy="24174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293025" y="484149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3113" y="484149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79613" y="487907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4.2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이진트리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ko-KR" dirty="0" err="1">
                <a:solidFill>
                  <a:srgbClr val="3333FF"/>
                </a:solidFill>
              </a:rPr>
              <a:t>이진트리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(Binary Tree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각 노드의 자식 수가 </a:t>
            </a:r>
            <a:r>
              <a:rPr lang="en-US" altLang="ko-KR" dirty="0"/>
              <a:t>2 </a:t>
            </a:r>
            <a:r>
              <a:rPr lang="ko-KR" altLang="ko-KR" dirty="0"/>
              <a:t>이하인 </a:t>
            </a:r>
            <a:r>
              <a:rPr lang="ko-KR" altLang="ko-KR" dirty="0" smtClean="0"/>
              <a:t>트리</a:t>
            </a:r>
            <a:endParaRPr lang="en-US" altLang="ko-KR" dirty="0" smtClean="0"/>
          </a:p>
          <a:p>
            <a:r>
              <a:rPr lang="ko-KR" altLang="ko-KR" dirty="0" smtClean="0"/>
              <a:t>컴퓨터 </a:t>
            </a:r>
            <a:r>
              <a:rPr lang="ko-KR" altLang="ko-KR" dirty="0"/>
              <a:t>분야에서 널리 활용되는 기본적인 </a:t>
            </a:r>
            <a:r>
              <a:rPr lang="ko-KR" altLang="ko-KR" dirty="0" smtClean="0"/>
              <a:t>자료구조</a:t>
            </a:r>
            <a:endParaRPr lang="en-US" altLang="ko-KR" dirty="0"/>
          </a:p>
          <a:p>
            <a:r>
              <a:rPr lang="ko-KR" altLang="ko-KR" dirty="0" err="1" smtClean="0"/>
              <a:t>이진트리가</a:t>
            </a:r>
            <a:r>
              <a:rPr lang="ko-KR" altLang="ko-KR" dirty="0" smtClean="0"/>
              <a:t> </a:t>
            </a:r>
            <a:r>
              <a:rPr lang="ko-KR" altLang="ko-KR" dirty="0"/>
              <a:t>데이터의 구조적인 관계를 잘 반영하고</a:t>
            </a:r>
            <a:r>
              <a:rPr lang="en-US" altLang="ko-KR" dirty="0"/>
              <a:t>, </a:t>
            </a:r>
            <a:r>
              <a:rPr lang="ko-KR" altLang="ko-KR" dirty="0"/>
              <a:t>효율적인 삽입과 탐색을 가능하게 하며</a:t>
            </a:r>
            <a:r>
              <a:rPr lang="en-US" altLang="ko-KR" dirty="0"/>
              <a:t>, </a:t>
            </a:r>
            <a:r>
              <a:rPr lang="ko-KR" altLang="ko-KR" dirty="0" err="1"/>
              <a:t>이진트리의</a:t>
            </a:r>
            <a:r>
              <a:rPr lang="ko-KR" altLang="ko-KR" dirty="0"/>
              <a:t> </a:t>
            </a:r>
            <a:r>
              <a:rPr lang="ko-KR" altLang="ko-KR" dirty="0" err="1"/>
              <a:t>서브트리를</a:t>
            </a:r>
            <a:r>
              <a:rPr lang="ko-KR" altLang="ko-KR" dirty="0"/>
              <a:t> 다른 </a:t>
            </a:r>
            <a:r>
              <a:rPr lang="ko-KR" altLang="ko-KR" dirty="0" err="1"/>
              <a:t>이진트리의</a:t>
            </a:r>
            <a:r>
              <a:rPr lang="ko-KR" altLang="ko-KR" dirty="0"/>
              <a:t> </a:t>
            </a:r>
            <a:r>
              <a:rPr lang="ko-KR" altLang="ko-KR" dirty="0" err="1"/>
              <a:t>서브트리와</a:t>
            </a:r>
            <a:r>
              <a:rPr lang="ko-KR" altLang="ko-KR" dirty="0"/>
              <a:t> 교환하는 것이 쉽기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r>
              <a:rPr lang="ko-KR" altLang="ko-KR" dirty="0" err="1" smtClean="0"/>
              <a:t>이진트리에</a:t>
            </a:r>
            <a:r>
              <a:rPr lang="ko-KR" altLang="ko-KR" dirty="0" smtClean="0"/>
              <a:t> </a:t>
            </a:r>
            <a:r>
              <a:rPr lang="ko-KR" altLang="ko-KR" dirty="0"/>
              <a:t>대한 용어는 일반적인 트리에 대한 용어와 </a:t>
            </a:r>
            <a:r>
              <a:rPr lang="ko-KR" altLang="ko-KR" dirty="0" smtClean="0"/>
              <a:t>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69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8628" y="487680"/>
            <a:ext cx="8269772" cy="142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07" y="538878"/>
            <a:ext cx="8229600" cy="5749446"/>
          </a:xfrm>
        </p:spPr>
        <p:txBody>
          <a:bodyPr/>
          <a:lstStyle/>
          <a:p>
            <a:pPr marL="452438" indent="-452438">
              <a:spcAft>
                <a:spcPts val="6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[</a:t>
            </a:r>
            <a:r>
              <a:rPr lang="ko-KR" altLang="ko-KR" sz="2400" dirty="0" smtClean="0">
                <a:solidFill>
                  <a:srgbClr val="3333FF"/>
                </a:solidFill>
              </a:rPr>
              <a:t>정의</a:t>
            </a:r>
            <a:r>
              <a:rPr lang="en-US" altLang="ko-KR" sz="2400" dirty="0">
                <a:solidFill>
                  <a:srgbClr val="3333FF"/>
                </a:solidFill>
              </a:rPr>
              <a:t>] </a:t>
            </a:r>
            <a:r>
              <a:rPr lang="ko-KR" altLang="ko-KR" sz="2400" dirty="0" err="1">
                <a:solidFill>
                  <a:srgbClr val="7030A0"/>
                </a:solidFill>
              </a:rPr>
              <a:t>이진트리는</a:t>
            </a:r>
            <a:r>
              <a:rPr lang="en-US" altLang="ko-KR" sz="2400" dirty="0">
                <a:solidFill>
                  <a:srgbClr val="7030A0"/>
                </a:solidFill>
              </a:rPr>
              <a:t>empty</a:t>
            </a:r>
            <a:r>
              <a:rPr lang="ko-KR" altLang="ko-KR" sz="2400" dirty="0">
                <a:solidFill>
                  <a:srgbClr val="7030A0"/>
                </a:solidFill>
              </a:rPr>
              <a:t>이거나</a:t>
            </a:r>
            <a:r>
              <a:rPr lang="en-US" altLang="ko-KR" sz="2400" dirty="0">
                <a:solidFill>
                  <a:srgbClr val="7030A0"/>
                </a:solidFill>
              </a:rPr>
              <a:t>, empty</a:t>
            </a:r>
            <a:r>
              <a:rPr lang="ko-KR" altLang="ko-KR" sz="2400" dirty="0">
                <a:solidFill>
                  <a:srgbClr val="7030A0"/>
                </a:solidFill>
              </a:rPr>
              <a:t>가 아니면</a:t>
            </a:r>
            <a:r>
              <a:rPr lang="en-US" altLang="ko-KR" sz="2400" dirty="0">
                <a:solidFill>
                  <a:srgbClr val="7030A0"/>
                </a:solidFill>
              </a:rPr>
              <a:t>, </a:t>
            </a:r>
            <a:r>
              <a:rPr lang="ko-KR" altLang="ko-KR" sz="2400" dirty="0" err="1">
                <a:solidFill>
                  <a:srgbClr val="7030A0"/>
                </a:solidFill>
              </a:rPr>
              <a:t>루트노드와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2</a:t>
            </a:r>
            <a:r>
              <a:rPr lang="ko-KR" altLang="ko-KR" sz="2400" dirty="0">
                <a:solidFill>
                  <a:srgbClr val="7030A0"/>
                </a:solidFill>
              </a:rPr>
              <a:t>개의 </a:t>
            </a:r>
            <a:r>
              <a:rPr lang="ko-KR" altLang="ko-KR" sz="2400" dirty="0" err="1">
                <a:solidFill>
                  <a:srgbClr val="7030A0"/>
                </a:solidFill>
              </a:rPr>
              <a:t>이진트리인</a:t>
            </a:r>
            <a:r>
              <a:rPr lang="ko-KR" altLang="ko-KR" sz="2400" dirty="0">
                <a:solidFill>
                  <a:srgbClr val="7030A0"/>
                </a:solidFill>
              </a:rPr>
              <a:t> 왼쪽 </a:t>
            </a:r>
            <a:r>
              <a:rPr lang="ko-KR" altLang="ko-KR" sz="2400" dirty="0" err="1">
                <a:solidFill>
                  <a:srgbClr val="7030A0"/>
                </a:solidFill>
              </a:rPr>
              <a:t>서브트리와</a:t>
            </a:r>
            <a:r>
              <a:rPr lang="ko-KR" altLang="ko-KR" sz="2400" dirty="0">
                <a:solidFill>
                  <a:srgbClr val="7030A0"/>
                </a:solidFill>
              </a:rPr>
              <a:t> 오른쪽 </a:t>
            </a:r>
            <a:r>
              <a:rPr lang="ko-KR" altLang="ko-KR" sz="2400" dirty="0" err="1">
                <a:solidFill>
                  <a:srgbClr val="7030A0"/>
                </a:solidFill>
              </a:rPr>
              <a:t>서브트리로</a:t>
            </a:r>
            <a:r>
              <a:rPr lang="ko-KR" altLang="ko-KR" sz="2400" dirty="0">
                <a:solidFill>
                  <a:srgbClr val="7030A0"/>
                </a:solidFill>
              </a:rPr>
              <a:t> 구성된다</a:t>
            </a:r>
            <a:r>
              <a:rPr lang="en-US" altLang="ko-KR" sz="2400" dirty="0">
                <a:solidFill>
                  <a:srgbClr val="7030A0"/>
                </a:solidFill>
              </a:rPr>
              <a:t>. </a:t>
            </a:r>
            <a:endParaRPr lang="en-US" altLang="ko-KR" sz="2400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empty </a:t>
            </a:r>
            <a:r>
              <a:rPr lang="ko-KR" altLang="ko-KR" sz="2400" dirty="0" smtClean="0"/>
              <a:t>트리</a:t>
            </a:r>
            <a:r>
              <a:rPr lang="en-US" altLang="ko-KR" sz="2400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b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루트만 </a:t>
            </a:r>
            <a:r>
              <a:rPr lang="ko-KR" altLang="ko-KR" sz="2400" dirty="0"/>
              <a:t>있는 </a:t>
            </a:r>
            <a:r>
              <a:rPr lang="ko-KR" altLang="ko-KR" sz="2400" dirty="0" smtClean="0"/>
              <a:t>이진트리</a:t>
            </a:r>
            <a:r>
              <a:rPr lang="en-US" altLang="ko-KR" sz="2400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c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루트의 </a:t>
            </a:r>
            <a:r>
              <a:rPr lang="ko-KR" altLang="ko-KR" sz="2400" dirty="0"/>
              <a:t>오른쪽 서브트리가 없는</a:t>
            </a:r>
            <a:r>
              <a:rPr lang="en-US" altLang="ko-KR" sz="2400" dirty="0"/>
              <a:t>(empty) </a:t>
            </a:r>
            <a:r>
              <a:rPr lang="ko-KR" altLang="ko-KR" sz="2400" dirty="0" err="1" smtClean="0"/>
              <a:t>이진트리</a:t>
            </a:r>
            <a:r>
              <a:rPr lang="en-US" altLang="ko-KR" sz="2400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dirty="0" smtClean="0"/>
              <a:t>(</a:t>
            </a:r>
            <a:r>
              <a:rPr lang="en-US" altLang="ko-KR" sz="2400" dirty="0"/>
              <a:t>d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 루트의 </a:t>
            </a:r>
            <a:r>
              <a:rPr lang="ko-KR" altLang="ko-KR" sz="2400" dirty="0"/>
              <a:t>왼쪽 서브트리가 없는 </a:t>
            </a:r>
            <a:r>
              <a:rPr lang="ko-KR" altLang="ko-KR" sz="2400" dirty="0" smtClean="0"/>
              <a:t>이진트리</a:t>
            </a:r>
            <a:endParaRPr lang="ko-KR" altLang="ko-KR" sz="2400" dirty="0"/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8628" y="622927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5497" y="624259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597" y="628832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86402" y="627337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8" y="4462591"/>
            <a:ext cx="8141464" cy="15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676405"/>
            <a:ext cx="8229600" cy="591228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ko-KR" dirty="0" smtClean="0">
                <a:solidFill>
                  <a:srgbClr val="C00000"/>
                </a:solidFill>
              </a:rPr>
              <a:t>특별한 형태</a:t>
            </a:r>
            <a:r>
              <a:rPr lang="ko-KR" altLang="en-US" dirty="0" smtClean="0">
                <a:solidFill>
                  <a:srgbClr val="C00000"/>
                </a:solidFill>
              </a:rPr>
              <a:t>의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이진</a:t>
            </a:r>
            <a:r>
              <a:rPr lang="ko-KR" altLang="ko-KR" dirty="0" err="1" smtClean="0">
                <a:solidFill>
                  <a:srgbClr val="C00000"/>
                </a:solidFill>
              </a:rPr>
              <a:t>트리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363538" lvl="1" indent="-363538">
              <a:buFont typeface="Arial" panose="020B0604020202020204" pitchFamily="34" charset="0"/>
              <a:buChar char="•"/>
            </a:pPr>
            <a:r>
              <a:rPr lang="ko-KR" altLang="ko-KR" dirty="0" smtClean="0">
                <a:solidFill>
                  <a:srgbClr val="3333FF"/>
                </a:solidFill>
              </a:rPr>
              <a:t>포화이진트리</a:t>
            </a:r>
            <a:r>
              <a:rPr lang="en-US" altLang="ko-KR" dirty="0">
                <a:solidFill>
                  <a:srgbClr val="3333FF"/>
                </a:solidFill>
              </a:rPr>
              <a:t>(Full Binary Tree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각 </a:t>
            </a:r>
            <a:r>
              <a:rPr lang="ko-KR" altLang="ko-KR" dirty="0" err="1"/>
              <a:t>내부노드가</a:t>
            </a:r>
            <a:r>
              <a:rPr lang="ko-KR" altLang="ko-KR" dirty="0"/>
              <a:t> </a:t>
            </a:r>
            <a:r>
              <a:rPr lang="en-US" altLang="ko-KR" dirty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자식노드를</a:t>
            </a:r>
            <a:r>
              <a:rPr lang="ko-KR" altLang="ko-KR" dirty="0"/>
              <a:t> 가지는 </a:t>
            </a:r>
            <a:r>
              <a:rPr lang="ko-KR" altLang="ko-KR" dirty="0" smtClean="0"/>
              <a:t>트리</a:t>
            </a:r>
            <a:endParaRPr lang="en-US" altLang="ko-KR" dirty="0" smtClean="0"/>
          </a:p>
          <a:p>
            <a:pPr marL="363538" lvl="1" indent="-3635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solidFill>
                  <a:srgbClr val="3333FF"/>
                </a:solidFill>
              </a:rPr>
              <a:t>완전이진트리</a:t>
            </a:r>
            <a:r>
              <a:rPr lang="en-US" altLang="ko-KR" dirty="0">
                <a:solidFill>
                  <a:srgbClr val="3333FF"/>
                </a:solidFill>
              </a:rPr>
              <a:t>(Complete Binary Tree</a:t>
            </a:r>
            <a:r>
              <a:rPr lang="en-US" altLang="ko-KR" dirty="0" smtClean="0">
                <a:solidFill>
                  <a:srgbClr val="3333FF"/>
                </a:solidFill>
              </a:rPr>
              <a:t>):</a:t>
            </a:r>
            <a:r>
              <a:rPr lang="ko-KR" altLang="ko-KR" dirty="0" smtClean="0"/>
              <a:t> </a:t>
            </a:r>
            <a:r>
              <a:rPr lang="ko-KR" altLang="ko-KR" dirty="0"/>
              <a:t>마지막 레벨을 제외한 각 레벨이 노드들로 꽉 차있고</a:t>
            </a:r>
            <a:r>
              <a:rPr lang="en-US" altLang="ko-KR" dirty="0"/>
              <a:t>, </a:t>
            </a:r>
            <a:r>
              <a:rPr lang="ko-KR" altLang="ko-KR" dirty="0"/>
              <a:t>마지막 레벨에는 노드들이 왼쪽부터 빠짐없이 채워진 </a:t>
            </a:r>
            <a:r>
              <a:rPr lang="ko-KR" altLang="ko-KR" dirty="0" smtClean="0"/>
              <a:t>트리</a:t>
            </a:r>
            <a:r>
              <a:rPr lang="en-US" altLang="ko-KR" dirty="0" smtClean="0"/>
              <a:t> </a:t>
            </a:r>
          </a:p>
          <a:p>
            <a:pPr marL="87313" lvl="2" indent="639763">
              <a:buNone/>
            </a:pPr>
            <a:r>
              <a:rPr lang="en-US" altLang="ko-KR" sz="2400" dirty="0" smtClean="0"/>
              <a:t>- </a:t>
            </a:r>
            <a:r>
              <a:rPr lang="ko-KR" altLang="ko-KR" sz="2400" dirty="0" smtClean="0"/>
              <a:t>포화이진트리는 완전이진트리이다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4761285"/>
            <a:ext cx="8715375" cy="1123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5425" y="6066423"/>
            <a:ext cx="9176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포화이진트리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	  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(c)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불완전한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(d)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불완전한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7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이진트리의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340285"/>
            <a:ext cx="8229600" cy="231731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레벨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에 있는 최대 노드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k-1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 = 1, 2, 3,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인 포화이진트리에 있는 노드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개의 노드를 가진 완전이진트리의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altLang="ko-KR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(N+1)</a:t>
            </a:r>
            <a:r>
              <a:rPr lang="en-US" altLang="ko-KR" b="1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45" y="3753836"/>
            <a:ext cx="5067761" cy="272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18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839244"/>
            <a:ext cx="8229600" cy="57494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에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최대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k-1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노드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즉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한 층에 존재할 수 있는 최대 노드 수는 이전 층에 있는 최대 노드 수의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배</a:t>
            </a: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이전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층에 있는 각 노드가 최대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ko-KR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자식</a:t>
            </a:r>
            <a:r>
              <a:rPr lang="ko-KR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을가지므로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인 포화이진트리에 있는 노드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Aft>
                <a:spcPts val="1800"/>
              </a:spcAft>
              <a:buNone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80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노드 수</a:t>
            </a:r>
            <a:r>
              <a:rPr lang="ko-KR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가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이면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= log</a:t>
            </a:r>
            <a:r>
              <a:rPr lang="en-US" altLang="ko-KR" sz="2400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14" y="302714"/>
            <a:ext cx="3037871" cy="170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6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52" y="924232"/>
            <a:ext cx="8229600" cy="53694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노드를 가진 완전이진트리에서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이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– 1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보다 클 수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없으므로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높이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altLang="ko-KR" sz="2400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(N+1)</a:t>
            </a:r>
            <a:r>
              <a:rPr lang="en-US" altLang="ko-KR" sz="2400" b="1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600"/>
              </a:spcAft>
            </a:pP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인 완전이진트리에 존재 할 수 있는 최대 노드 </a:t>
            </a:r>
            <a:r>
              <a:rPr lang="ko-KR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수 </a:t>
            </a: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∼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400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altLang="ko-K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노드 수가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보다 작으면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(h – 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보다 크면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(h + 1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5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02350" y="473575"/>
            <a:ext cx="3814128" cy="2338762"/>
            <a:chOff x="4581079" y="676528"/>
            <a:chExt cx="3814128" cy="233876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063009" y="2299389"/>
              <a:ext cx="191427" cy="531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5760659" y="2321413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070638" y="2321413"/>
              <a:ext cx="242322" cy="502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4753030" y="2299389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5731229" y="1722037"/>
              <a:ext cx="281708" cy="552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7579350" y="1590556"/>
              <a:ext cx="627809" cy="683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7204348" y="1581297"/>
              <a:ext cx="394799" cy="68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5046942" y="1590556"/>
              <a:ext cx="597475" cy="678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>
              <a:off x="5644418" y="883660"/>
              <a:ext cx="954469" cy="69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6627877" y="873685"/>
              <a:ext cx="920376" cy="707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426936" y="691917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581079" y="26271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5082485" y="2634002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5593524" y="2632033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141008" y="2638881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4874991" y="2072918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5872083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7032396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8035207" y="2082675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5472467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7376300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57904" y="67652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2927" y="1389554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09921" y="138488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48064" y="2636912"/>
              <a:ext cx="2486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14452" y="206467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1995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01416" y="206421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4296" y="205823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66529" y="264595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81644" y="206825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13081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25873" y="3756963"/>
            <a:ext cx="50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5914" y="1489192"/>
            <a:ext cx="35365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파이썬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리스트에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저장된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1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64385"/>
              </p:ext>
            </p:extLst>
          </p:nvPr>
        </p:nvGraphicFramePr>
        <p:xfrm>
          <a:off x="1534566" y="3756963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F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H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J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64601"/>
              </p:ext>
            </p:extLst>
          </p:nvPr>
        </p:nvGraphicFramePr>
        <p:xfrm>
          <a:off x="1547664" y="338591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9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1207" y="4857820"/>
            <a:ext cx="8587220" cy="138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자식노드가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어디에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있는지를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다음과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규칙을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통해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쉽게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32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01101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트리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77961"/>
            <a:ext cx="7886700" cy="439732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ko-KR" altLang="en-US" sz="2400" dirty="0" smtClean="0"/>
              <a:t>파이썬 리스트</a:t>
            </a:r>
            <a:r>
              <a:rPr lang="ko-KR" altLang="ko-KR" sz="2400" dirty="0" smtClean="0"/>
              <a:t>나 연결리스트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데이터를 일렬로 저장하기 때문에 탐색 연산이 순차적으로 </a:t>
            </a:r>
            <a:r>
              <a:rPr lang="ko-KR" altLang="ko-KR" sz="2400" dirty="0" smtClean="0"/>
              <a:t>수행되는 단점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ko-KR" altLang="ko-KR" sz="2400" dirty="0" smtClean="0"/>
              <a:t>배열은 </a:t>
            </a:r>
            <a:r>
              <a:rPr lang="ko-KR" altLang="ko-KR" sz="2400" dirty="0"/>
              <a:t>미리 정렬해 놓으면 </a:t>
            </a:r>
            <a:r>
              <a:rPr lang="ko-KR" altLang="ko-KR" sz="2400" dirty="0" err="1"/>
              <a:t>이진탐색을</a:t>
            </a:r>
            <a:r>
              <a:rPr lang="ko-KR" altLang="ko-KR" sz="2400" dirty="0"/>
              <a:t> 통해 효율적인 탐색이 가능하지만</a:t>
            </a:r>
            <a:r>
              <a:rPr lang="en-US" altLang="ko-KR" sz="2400" dirty="0"/>
              <a:t>, </a:t>
            </a:r>
            <a:r>
              <a:rPr lang="ko-KR" altLang="ko-KR" sz="2400" dirty="0"/>
              <a:t>삽입이나 삭제 후에도 정렬 상태를 유지해야 하므로 </a:t>
            </a:r>
            <a:r>
              <a:rPr lang="ko-KR" altLang="ko-KR" sz="2400" dirty="0">
                <a:solidFill>
                  <a:srgbClr val="3333FF"/>
                </a:solidFill>
              </a:rPr>
              <a:t>삽입이나 </a:t>
            </a:r>
            <a:r>
              <a:rPr lang="ko-KR" altLang="ko-KR" sz="2400" dirty="0" smtClean="0">
                <a:solidFill>
                  <a:srgbClr val="3333FF"/>
                </a:solidFill>
              </a:rPr>
              <a:t>삭제하는데</a:t>
            </a:r>
            <a:r>
              <a:rPr lang="en-US" altLang="ko-KR" sz="2400" dirty="0" smtClean="0">
                <a:solidFill>
                  <a:srgbClr val="3333FF"/>
                </a:solidFill>
              </a:rPr>
              <a:t> O(N</a:t>
            </a:r>
            <a:r>
              <a:rPr lang="en-US" altLang="ko-KR" sz="2400" dirty="0">
                <a:solidFill>
                  <a:srgbClr val="3333FF"/>
                </a:solidFill>
              </a:rPr>
              <a:t>) </a:t>
            </a:r>
            <a:r>
              <a:rPr lang="ko-KR" altLang="ko-KR" sz="2400" dirty="0" smtClean="0">
                <a:solidFill>
                  <a:srgbClr val="3333FF"/>
                </a:solidFill>
              </a:rPr>
              <a:t>시간 소요</a:t>
            </a:r>
            <a:endParaRPr lang="en-US" altLang="ko-KR" sz="2400" dirty="0" smtClean="0">
              <a:solidFill>
                <a:srgbClr val="3333FF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28588" y="261890"/>
            <a:ext cx="1276350" cy="10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0104"/>
            <a:ext cx="7886700" cy="5921762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ko-KR" dirty="0" smtClean="0">
                <a:ea typeface="+mj-ea"/>
              </a:rPr>
              <a:t>a[</a:t>
            </a:r>
            <a:r>
              <a:rPr lang="en-US" altLang="ko-KR" dirty="0" err="1" smtClean="0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</a:t>
            </a:r>
            <a:r>
              <a:rPr lang="ko-KR" altLang="ko-KR" dirty="0" smtClean="0">
                <a:ea typeface="+mj-ea"/>
              </a:rPr>
              <a:t>부모는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</a:t>
            </a:r>
            <a:r>
              <a:rPr lang="en-US" altLang="ko-KR" dirty="0" err="1" smtClean="0">
                <a:solidFill>
                  <a:srgbClr val="3333FF"/>
                </a:solidFill>
                <a:ea typeface="+mj-ea"/>
              </a:rPr>
              <a:t>i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//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2]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&gt; 1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 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</a:t>
            </a:r>
            <a:r>
              <a:rPr lang="ko-KR" altLang="ko-KR" dirty="0" smtClean="0">
                <a:ea typeface="+mj-ea"/>
              </a:rPr>
              <a:t>왼쪽자식</a:t>
            </a:r>
            <a:r>
              <a:rPr lang="ko-KR" altLang="en-US" dirty="0" smtClean="0">
                <a:ea typeface="+mj-ea"/>
              </a:rPr>
              <a:t>은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a[2i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≤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</a:t>
            </a:r>
            <a:r>
              <a:rPr lang="ko-KR" altLang="ko-KR" dirty="0" smtClean="0">
                <a:ea typeface="+mj-ea"/>
              </a:rPr>
              <a:t>오른쪽자식</a:t>
            </a:r>
            <a:r>
              <a:rPr lang="ko-KR" altLang="en-US" dirty="0" smtClean="0">
                <a:ea typeface="+mj-ea"/>
              </a:rPr>
              <a:t>은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a[2i+1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+ 1 ≤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 smtClean="0">
                <a:ea typeface="+mj-ea"/>
              </a:rPr>
              <a:t>.</a:t>
            </a:r>
          </a:p>
          <a:p>
            <a:pPr lvl="0"/>
            <a:endParaRPr lang="en-US" altLang="ko-KR" dirty="0" smtClean="0">
              <a:ea typeface="+mj-ea"/>
            </a:endParaRPr>
          </a:p>
          <a:p>
            <a:pPr lvl="0"/>
            <a:endParaRPr lang="en-US" altLang="ko-KR" dirty="0" smtClean="0">
              <a:ea typeface="+mj-ea"/>
            </a:endParaRPr>
          </a:p>
          <a:p>
            <a:r>
              <a:rPr lang="en-US" altLang="ko-KR" dirty="0" smtClean="0"/>
              <a:t>E</a:t>
            </a:r>
            <a:r>
              <a:rPr lang="ko-KR" altLang="ko-KR" dirty="0"/>
              <a:t>의 </a:t>
            </a:r>
            <a:r>
              <a:rPr lang="ko-KR" altLang="ko-KR" dirty="0" smtClean="0"/>
              <a:t>부모는 </a:t>
            </a:r>
            <a:r>
              <a:rPr lang="en-US" altLang="ko-KR" dirty="0" smtClean="0"/>
              <a:t>a[5//</a:t>
            </a:r>
            <a:r>
              <a:rPr lang="en-US" altLang="ko-KR" dirty="0"/>
              <a:t>2] = a[2]</a:t>
            </a:r>
            <a:r>
              <a:rPr lang="ko-KR" altLang="ko-KR" dirty="0"/>
              <a:t>에 있는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B</a:t>
            </a:r>
          </a:p>
          <a:p>
            <a:pPr>
              <a:spcBef>
                <a:spcPts val="0"/>
              </a:spcBef>
            </a:pPr>
            <a:r>
              <a:rPr lang="en-US" altLang="ko-KR" dirty="0" smtClean="0"/>
              <a:t>E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왼쪽과 오른쪽자식은 </a:t>
            </a:r>
            <a:r>
              <a:rPr lang="ko-KR" altLang="ko-KR" dirty="0"/>
              <a:t>각각 </a:t>
            </a:r>
            <a:r>
              <a:rPr lang="en-US" altLang="ko-KR" dirty="0"/>
              <a:t>a[2x5] = a[10]</a:t>
            </a:r>
            <a:r>
              <a:rPr lang="ko-KR" altLang="ko-KR" dirty="0"/>
              <a:t>과</a:t>
            </a:r>
            <a:r>
              <a:rPr lang="en-US" altLang="ko-KR" dirty="0"/>
              <a:t> a[2x5+1] = a[11]</a:t>
            </a:r>
            <a:r>
              <a:rPr lang="ko-KR" altLang="ko-KR" dirty="0"/>
              <a:t>에 저장된 </a:t>
            </a:r>
            <a:r>
              <a:rPr lang="en-US" altLang="ko-KR" dirty="0">
                <a:solidFill>
                  <a:srgbClr val="7030A0"/>
                </a:solidFill>
              </a:rPr>
              <a:t>J</a:t>
            </a:r>
            <a:r>
              <a:rPr lang="ko-KR" altLang="ko-KR" dirty="0"/>
              <a:t>와 </a:t>
            </a:r>
            <a:r>
              <a:rPr lang="en-US" altLang="ko-KR" dirty="0" smtClean="0">
                <a:solidFill>
                  <a:srgbClr val="7030A0"/>
                </a:solidFill>
              </a:rPr>
              <a:t>K</a:t>
            </a:r>
            <a:endParaRPr lang="ko-KR" altLang="ko-KR" dirty="0">
              <a:solidFill>
                <a:srgbClr val="7030A0"/>
              </a:solidFill>
            </a:endParaRPr>
          </a:p>
          <a:p>
            <a:pPr lvl="0"/>
            <a:endParaRPr lang="ko-KR" altLang="ko-KR" dirty="0"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3353107"/>
            <a:ext cx="6562725" cy="781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21394" y="3667432"/>
            <a:ext cx="442451" cy="344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12769" y="3667432"/>
            <a:ext cx="442451" cy="3441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58307" y="3667432"/>
            <a:ext cx="442451" cy="344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06024" y="3667432"/>
            <a:ext cx="442451" cy="344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2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46457" y="1412776"/>
            <a:ext cx="1812122" cy="2211727"/>
            <a:chOff x="946457" y="1412776"/>
            <a:chExt cx="1812122" cy="2211727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147116" y="2891971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403647" y="2490797"/>
              <a:ext cx="346296" cy="442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1652043" y="1604519"/>
              <a:ext cx="918486" cy="876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98579" y="141277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1584517" y="2246605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1949218" y="1833229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946457" y="3255171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1229503" y="2741482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4563" y="141985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03264" y="182856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99190" y="2237273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34489" y="2736816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457" y="3255171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19333" y="53448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편향이진트리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537"/>
              </p:ext>
            </p:extLst>
          </p:nvPr>
        </p:nvGraphicFramePr>
        <p:xfrm>
          <a:off x="611520" y="5148302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5326"/>
              </p:ext>
            </p:extLst>
          </p:nvPr>
        </p:nvGraphicFramePr>
        <p:xfrm>
          <a:off x="611520" y="4793871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30449" y="4821587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16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269138" y="2882639"/>
            <a:ext cx="30268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961027" y="2481465"/>
            <a:ext cx="350875" cy="4425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29590" y="1595187"/>
            <a:ext cx="930632" cy="8769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 flipH="1">
            <a:off x="4939053" y="1403444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 flipH="1">
            <a:off x="5763880" y="2237273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 flipH="1">
            <a:off x="5394356" y="1823897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 flipH="1">
            <a:off x="6410377" y="3245839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 flipH="1">
            <a:off x="6123589" y="2732150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4977524" y="1386108"/>
            <a:ext cx="291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5412515" y="1819231"/>
            <a:ext cx="291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5759117" y="2227941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6128640" y="2727484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6420481" y="3245839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24519"/>
              </p:ext>
            </p:extLst>
          </p:nvPr>
        </p:nvGraphicFramePr>
        <p:xfrm>
          <a:off x="2580325" y="4138066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87087"/>
              </p:ext>
            </p:extLst>
          </p:nvPr>
        </p:nvGraphicFramePr>
        <p:xfrm>
          <a:off x="2580325" y="3783635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156176" y="3794294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15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03544" y="3783723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31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9421" y="5873463"/>
            <a:ext cx="8248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/>
              <a:t>편향</a:t>
            </a:r>
            <a:r>
              <a:rPr lang="en-US" altLang="ko-KR" sz="2400" dirty="0"/>
              <a:t>(Skewed)</a:t>
            </a:r>
            <a:r>
              <a:rPr lang="ko-KR" altLang="ko-KR" sz="2400" dirty="0" err="1"/>
              <a:t>이진트리를</a:t>
            </a:r>
            <a:r>
              <a:rPr lang="ko-KR" altLang="ko-KR" sz="2400" dirty="0"/>
              <a:t> 배열에 저장하는 경우</a:t>
            </a:r>
            <a:r>
              <a:rPr lang="en-US" altLang="ko-KR" sz="2400" dirty="0"/>
              <a:t>, </a:t>
            </a:r>
            <a:r>
              <a:rPr lang="ko-KR" altLang="ko-KR" sz="2400" dirty="0"/>
              <a:t>트리의 높이가 커질 수록 메모리 </a:t>
            </a:r>
            <a:r>
              <a:rPr lang="ko-KR" altLang="ko-KR" sz="2400" dirty="0" smtClean="0"/>
              <a:t>낭비가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심화됨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8942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59122" y="430723"/>
            <a:ext cx="806618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일반적인 경우의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이진트리의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노드는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키와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 레퍼런스 필드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즉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left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가진다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40000"/>
              </a:lnSpc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키와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관련된 정보도 노드에 저장되나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생략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0" y="3335154"/>
            <a:ext cx="2548547" cy="318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51" y="3022575"/>
            <a:ext cx="4695207" cy="363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89" y="2149330"/>
            <a:ext cx="1678052" cy="982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62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88776" y="706150"/>
            <a:ext cx="4875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이진트리를 위한 </a:t>
            </a:r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BinaryTree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451"/>
            <a:ext cx="8812097" cy="28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3" y="238190"/>
            <a:ext cx="8796698" cy="63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0" y="398418"/>
            <a:ext cx="8483830" cy="41735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65689" y="5222789"/>
            <a:ext cx="3408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4-1] binary_tree.py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5094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2535868" y="5587821"/>
            <a:ext cx="406528" cy="47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991132" y="5065375"/>
            <a:ext cx="406528" cy="47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3632817" y="4978003"/>
            <a:ext cx="326504" cy="51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698309" y="4509019"/>
            <a:ext cx="496657" cy="304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4481893" y="4442725"/>
            <a:ext cx="634967" cy="370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855584" y="4954032"/>
            <a:ext cx="406528" cy="47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5275608" y="4978724"/>
            <a:ext cx="435384" cy="44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8" y="508217"/>
            <a:ext cx="8512391" cy="342495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168875" y="4178709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2875" y="4228043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320437" y="4646709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4437" y="4696043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16498" y="4676379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0498" y="4725713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757132" y="5310911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1132" y="5360245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735440" y="5311085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9440" y="5360419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500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90848" y="5310737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4848" y="5360071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600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69156" y="5310911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33156" y="5360245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700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329429" y="5925427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93429" y="5974761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189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3" y="4321870"/>
            <a:ext cx="8860917" cy="2191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04629" y="3735398"/>
            <a:ext cx="2714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</a:t>
            </a:r>
            <a:r>
              <a:rPr lang="ko-KR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4-2] main.py </a:t>
            </a:r>
            <a:endParaRPr 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88" y="2962109"/>
            <a:ext cx="3088712" cy="1790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3" y="0"/>
            <a:ext cx="6638599" cy="35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1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4.3 </a:t>
            </a:r>
            <a:r>
              <a:rPr lang="ko-KR" altLang="en-US" dirty="0" err="1" smtClean="0"/>
              <a:t>이진트리의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6957"/>
            <a:ext cx="7886700" cy="493776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ko-KR" altLang="ko-KR" sz="3100" dirty="0"/>
              <a:t>이진트리에서 수행되는 기본 연산들은 트리를 순회</a:t>
            </a:r>
            <a:r>
              <a:rPr lang="en-US" altLang="ko-KR" sz="3100" dirty="0"/>
              <a:t>(Traversal)</a:t>
            </a:r>
            <a:r>
              <a:rPr lang="ko-KR" altLang="ko-KR" sz="3100" dirty="0"/>
              <a:t>하며 이루어진다</a:t>
            </a:r>
            <a:r>
              <a:rPr lang="en-US" altLang="ko-KR" sz="3100" dirty="0"/>
              <a:t>. </a:t>
            </a:r>
            <a:endParaRPr lang="en-US" altLang="ko-KR" sz="31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ko-KR" altLang="ko-KR" sz="3100" dirty="0" err="1" smtClean="0"/>
              <a:t>이진트리</a:t>
            </a:r>
            <a:r>
              <a:rPr lang="ko-KR" altLang="en-US" sz="3100" dirty="0" err="1" smtClean="0"/>
              <a:t>의</a:t>
            </a:r>
            <a:r>
              <a:rPr lang="ko-KR" altLang="en-US" sz="3100" dirty="0" smtClean="0"/>
              <a:t> </a:t>
            </a:r>
            <a:r>
              <a:rPr lang="en-US" altLang="ko-KR" sz="3100" dirty="0" smtClean="0"/>
              <a:t>4</a:t>
            </a:r>
            <a:r>
              <a:rPr lang="ko-KR" altLang="en-US" sz="3100" dirty="0" smtClean="0"/>
              <a:t>가지</a:t>
            </a:r>
            <a:r>
              <a:rPr lang="ko-KR" altLang="ko-KR" sz="3100" dirty="0" smtClean="0"/>
              <a:t> </a:t>
            </a:r>
            <a:r>
              <a:rPr lang="ko-KR" altLang="ko-KR" sz="3100" dirty="0"/>
              <a:t>순회하는 </a:t>
            </a:r>
            <a:r>
              <a:rPr lang="ko-KR" altLang="ko-KR" sz="3100" dirty="0" smtClean="0"/>
              <a:t>방식</a:t>
            </a:r>
            <a:endParaRPr lang="en-US" altLang="ko-KR" sz="31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ko-KR" altLang="ko-KR" sz="3100" dirty="0" smtClean="0"/>
              <a:t>방식은 </a:t>
            </a:r>
            <a:r>
              <a:rPr lang="ko-KR" altLang="ko-KR" sz="3100" dirty="0"/>
              <a:t>각각 다르지만 순회는 항상 트리의 루트노드부터 </a:t>
            </a:r>
            <a:r>
              <a:rPr lang="ko-KR" altLang="ko-KR" sz="3100" dirty="0" smtClean="0"/>
              <a:t>시작</a:t>
            </a:r>
            <a:endParaRPr lang="ko-KR" altLang="ko-KR" sz="3100" dirty="0"/>
          </a:p>
          <a:p>
            <a:pPr marL="1071563">
              <a:spcBef>
                <a:spcPts val="0"/>
              </a:spcBef>
            </a:pPr>
            <a:r>
              <a:rPr lang="ko-KR" altLang="ko-KR" sz="3100" dirty="0" err="1" smtClean="0">
                <a:solidFill>
                  <a:srgbClr val="3333FF"/>
                </a:solidFill>
              </a:rPr>
              <a:t>전위순회</a:t>
            </a:r>
            <a:r>
              <a:rPr lang="en-US" altLang="ko-KR" sz="3100" dirty="0">
                <a:solidFill>
                  <a:srgbClr val="3333FF"/>
                </a:solidFill>
              </a:rPr>
              <a:t>(Preorder Traversal)</a:t>
            </a:r>
            <a:endParaRPr lang="ko-KR" altLang="ko-KR" sz="31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3100" dirty="0" err="1">
                <a:solidFill>
                  <a:srgbClr val="3333FF"/>
                </a:solidFill>
              </a:rPr>
              <a:t>중위순회</a:t>
            </a:r>
            <a:r>
              <a:rPr lang="en-US" altLang="ko-KR" sz="3100" dirty="0">
                <a:solidFill>
                  <a:srgbClr val="3333FF"/>
                </a:solidFill>
              </a:rPr>
              <a:t>(</a:t>
            </a:r>
            <a:r>
              <a:rPr lang="en-US" altLang="ko-KR" sz="3100" dirty="0" err="1">
                <a:solidFill>
                  <a:srgbClr val="3333FF"/>
                </a:solidFill>
              </a:rPr>
              <a:t>Inorder</a:t>
            </a:r>
            <a:r>
              <a:rPr lang="en-US" altLang="ko-KR" sz="3100" dirty="0">
                <a:solidFill>
                  <a:srgbClr val="3333FF"/>
                </a:solidFill>
              </a:rPr>
              <a:t> Traversal)</a:t>
            </a:r>
            <a:endParaRPr lang="ko-KR" altLang="ko-KR" sz="31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3100" dirty="0" err="1">
                <a:solidFill>
                  <a:srgbClr val="3333FF"/>
                </a:solidFill>
              </a:rPr>
              <a:t>후위순회</a:t>
            </a:r>
            <a:r>
              <a:rPr lang="en-US" altLang="ko-KR" sz="3100" dirty="0">
                <a:solidFill>
                  <a:srgbClr val="3333FF"/>
                </a:solidFill>
              </a:rPr>
              <a:t>(</a:t>
            </a:r>
            <a:r>
              <a:rPr lang="en-US" altLang="ko-KR" sz="3100" dirty="0" err="1">
                <a:solidFill>
                  <a:srgbClr val="3333FF"/>
                </a:solidFill>
              </a:rPr>
              <a:t>Postorder</a:t>
            </a:r>
            <a:r>
              <a:rPr lang="en-US" altLang="ko-KR" sz="3100" dirty="0">
                <a:solidFill>
                  <a:srgbClr val="3333FF"/>
                </a:solidFill>
              </a:rPr>
              <a:t> Traversal)</a:t>
            </a:r>
            <a:endParaRPr lang="ko-KR" altLang="ko-KR" sz="31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3100" dirty="0" err="1">
                <a:solidFill>
                  <a:srgbClr val="3333FF"/>
                </a:solidFill>
              </a:rPr>
              <a:t>레벨순회</a:t>
            </a:r>
            <a:r>
              <a:rPr lang="en-US" altLang="ko-KR" sz="3100" dirty="0">
                <a:solidFill>
                  <a:srgbClr val="3333FF"/>
                </a:solidFill>
              </a:rPr>
              <a:t>(</a:t>
            </a:r>
            <a:r>
              <a:rPr lang="en-US" altLang="ko-KR" sz="3100" dirty="0" err="1">
                <a:solidFill>
                  <a:srgbClr val="3333FF"/>
                </a:solidFill>
              </a:rPr>
              <a:t>Levelorder</a:t>
            </a:r>
            <a:r>
              <a:rPr lang="en-US" altLang="ko-KR" sz="3100" dirty="0">
                <a:solidFill>
                  <a:srgbClr val="3333FF"/>
                </a:solidFill>
              </a:rPr>
              <a:t> Traversal)</a:t>
            </a:r>
            <a:endParaRPr lang="ko-KR" altLang="ko-KR" sz="3100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92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973" y="528248"/>
            <a:ext cx="7886700" cy="5599991"/>
          </a:xfrm>
        </p:spPr>
        <p:txBody>
          <a:bodyPr>
            <a:normAutofit/>
          </a:bodyPr>
          <a:lstStyle/>
          <a:p>
            <a:r>
              <a:rPr lang="ko-KR" altLang="ko-KR" sz="2400" dirty="0"/>
              <a:t>전위</a:t>
            </a:r>
            <a:r>
              <a:rPr lang="en-US" altLang="ko-KR" sz="2400" dirty="0"/>
              <a:t>, </a:t>
            </a:r>
            <a:r>
              <a:rPr lang="ko-KR" altLang="ko-KR" sz="2400" dirty="0"/>
              <a:t>중위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후위순회는</a:t>
            </a:r>
            <a:r>
              <a:rPr lang="ko-KR" altLang="ko-KR" sz="2400" dirty="0"/>
              <a:t> 트리를 순회하는 중에 노드를 방문하는 시점에 따라 구분된다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ko-KR" sz="2400" dirty="0" smtClean="0"/>
              <a:t>전위</a:t>
            </a:r>
            <a:r>
              <a:rPr lang="en-US" altLang="ko-KR" sz="2400" dirty="0"/>
              <a:t>, </a:t>
            </a:r>
            <a:r>
              <a:rPr lang="ko-KR" altLang="ko-KR" sz="2400" dirty="0"/>
              <a:t>중위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후위순회는</a:t>
            </a:r>
            <a:r>
              <a:rPr lang="ko-KR" altLang="ko-KR" sz="2400" dirty="0"/>
              <a:t> 모두 루트노드로부터 동일한 순서로 </a:t>
            </a:r>
            <a:r>
              <a:rPr lang="ko-KR" altLang="ko-KR" sz="2400" dirty="0" err="1"/>
              <a:t>이진트리의</a:t>
            </a:r>
            <a:r>
              <a:rPr lang="ko-KR" altLang="ko-KR" sz="2400" dirty="0"/>
              <a:t> 노드들을 지나가는데</a:t>
            </a:r>
            <a:r>
              <a:rPr lang="en-US" altLang="ko-KR" sz="2400" dirty="0"/>
              <a:t>, </a:t>
            </a:r>
            <a:r>
              <a:rPr lang="ko-KR" altLang="ko-KR" sz="2400" dirty="0"/>
              <a:t>특정 노드에 도착하자마자 그 노드를 방문하는지</a:t>
            </a:r>
            <a:r>
              <a:rPr lang="en-US" altLang="ko-KR" sz="2400" dirty="0"/>
              <a:t>, </a:t>
            </a:r>
            <a:r>
              <a:rPr lang="ko-KR" altLang="ko-KR" sz="2400" dirty="0"/>
              <a:t>일단 지나치고 나중에 방문하는지에 따라 </a:t>
            </a:r>
            <a:r>
              <a:rPr lang="ko-KR" altLang="ko-KR" sz="2400" dirty="0" smtClean="0"/>
              <a:t>구분</a:t>
            </a:r>
            <a:r>
              <a:rPr lang="ko-KR" altLang="en-US" sz="2400" dirty="0" smtClean="0"/>
              <a:t>됨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15" y="3790336"/>
            <a:ext cx="3450201" cy="26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14209"/>
            <a:ext cx="7886700" cy="4548596"/>
          </a:xfrm>
        </p:spPr>
        <p:txBody>
          <a:bodyPr>
            <a:normAutofit fontScale="92500" lnSpcReduction="10000"/>
          </a:bodyPr>
          <a:lstStyle/>
          <a:p>
            <a:r>
              <a:rPr lang="ko-KR" altLang="ko-KR" dirty="0" smtClean="0"/>
              <a:t>조직이나 </a:t>
            </a:r>
            <a:r>
              <a:rPr lang="ko-KR" altLang="ko-KR" dirty="0"/>
              <a:t>기관의 </a:t>
            </a:r>
            <a:r>
              <a:rPr lang="ko-KR" altLang="ko-KR" dirty="0" smtClean="0"/>
              <a:t>계층구조</a:t>
            </a:r>
            <a:endParaRPr lang="en-US" altLang="ko-KR" dirty="0" smtClean="0"/>
          </a:p>
          <a:p>
            <a:r>
              <a:rPr lang="ko-KR" altLang="ko-KR" dirty="0" smtClean="0"/>
              <a:t>컴퓨터 </a:t>
            </a:r>
            <a:r>
              <a:rPr lang="ko-KR" altLang="ko-KR" dirty="0"/>
              <a:t>운영체제의 파일 </a:t>
            </a:r>
            <a:r>
              <a:rPr lang="ko-KR" altLang="ko-KR" dirty="0" smtClean="0"/>
              <a:t>시스템</a:t>
            </a:r>
            <a:endParaRPr lang="en-US" altLang="ko-KR" dirty="0" smtClean="0"/>
          </a:p>
          <a:p>
            <a:r>
              <a:rPr lang="ko-KR" altLang="ko-KR" dirty="0" smtClean="0"/>
              <a:t>자바 </a:t>
            </a:r>
            <a:r>
              <a:rPr lang="ko-KR" altLang="ko-KR" dirty="0"/>
              <a:t>클래스 계층구조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r>
              <a:rPr lang="ko-KR" altLang="ko-KR" dirty="0" smtClean="0"/>
              <a:t>트리는 </a:t>
            </a:r>
            <a:r>
              <a:rPr lang="ko-KR" altLang="ko-KR" dirty="0"/>
              <a:t>일반적인 트리와 </a:t>
            </a:r>
            <a:r>
              <a:rPr lang="ko-KR" altLang="ko-KR" dirty="0" err="1"/>
              <a:t>이진트리</a:t>
            </a:r>
            <a:r>
              <a:rPr lang="en-US" altLang="ko-KR" dirty="0"/>
              <a:t>(Binary Tree)</a:t>
            </a:r>
            <a:r>
              <a:rPr lang="ko-KR" altLang="ko-KR" dirty="0"/>
              <a:t>로 </a:t>
            </a:r>
            <a:r>
              <a:rPr lang="ko-KR" altLang="ko-KR" dirty="0" smtClean="0"/>
              <a:t>구분</a:t>
            </a:r>
            <a:endParaRPr lang="en-US" altLang="ko-KR" dirty="0" smtClean="0"/>
          </a:p>
          <a:p>
            <a:r>
              <a:rPr lang="ko-KR" altLang="ko-KR" dirty="0" smtClean="0"/>
              <a:t>다양한 </a:t>
            </a:r>
            <a:r>
              <a:rPr lang="ko-KR" altLang="ko-KR" dirty="0" err="1"/>
              <a:t>탐색트리</a:t>
            </a:r>
            <a:r>
              <a:rPr lang="en-US" altLang="ko-KR" dirty="0"/>
              <a:t>(Search Tree), </a:t>
            </a:r>
            <a:r>
              <a:rPr lang="ko-KR" altLang="ko-KR" dirty="0" err="1"/>
              <a:t>힙</a:t>
            </a:r>
            <a:r>
              <a:rPr lang="en-US" altLang="ko-KR" dirty="0"/>
              <a:t>(Heap) </a:t>
            </a:r>
            <a:r>
              <a:rPr lang="ko-KR" altLang="ko-KR" dirty="0"/>
              <a:t>자료구조</a:t>
            </a:r>
            <a:r>
              <a:rPr lang="en-US" altLang="ko-KR" dirty="0"/>
              <a:t>, </a:t>
            </a:r>
            <a:r>
              <a:rPr lang="ko-KR" altLang="ko-KR" dirty="0"/>
              <a:t>컴파일러의 수식을 위한 </a:t>
            </a:r>
            <a:r>
              <a:rPr lang="ko-KR" altLang="ko-KR" dirty="0" err="1"/>
              <a:t>구문트리</a:t>
            </a:r>
            <a:r>
              <a:rPr lang="en-US" altLang="ko-KR" dirty="0"/>
              <a:t>(Syntax Tree) </a:t>
            </a:r>
            <a:r>
              <a:rPr lang="ko-KR" altLang="ko-KR" dirty="0"/>
              <a:t>등의 기본이 되는 자료구조로서 광범위하게 </a:t>
            </a:r>
            <a:r>
              <a:rPr lang="ko-KR" altLang="ko-KR" dirty="0" smtClean="0"/>
              <a:t>응용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92" y="524811"/>
            <a:ext cx="2187880" cy="5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5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702" y="1043417"/>
            <a:ext cx="7886700" cy="4393821"/>
          </a:xfrm>
        </p:spPr>
        <p:txBody>
          <a:bodyPr>
            <a:normAutofit lnSpcReduction="10000"/>
          </a:bodyPr>
          <a:lstStyle/>
          <a:p>
            <a:r>
              <a:rPr lang="ko-KR" altLang="ko-KR" dirty="0" smtClean="0"/>
              <a:t>집을 </a:t>
            </a:r>
            <a:r>
              <a:rPr lang="ko-KR" altLang="ko-KR" dirty="0" err="1"/>
              <a:t>노드라고</a:t>
            </a:r>
            <a:r>
              <a:rPr lang="ko-KR" altLang="ko-KR" dirty="0"/>
              <a:t> 하면</a:t>
            </a:r>
            <a:r>
              <a:rPr lang="en-US" altLang="ko-KR" dirty="0"/>
              <a:t>, </a:t>
            </a:r>
            <a:r>
              <a:rPr lang="ko-KR" altLang="ko-KR" dirty="0"/>
              <a:t>노드를 방문하는 것은 문을 열고 집안에 들어가는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r>
              <a:rPr lang="ko-KR" altLang="ko-KR" dirty="0" smtClean="0"/>
              <a:t>사람이 </a:t>
            </a:r>
            <a:r>
              <a:rPr lang="ko-KR" altLang="ko-KR" dirty="0"/>
              <a:t>노드</a:t>
            </a:r>
            <a:r>
              <a:rPr lang="en-US" altLang="ko-KR" dirty="0"/>
              <a:t>(</a:t>
            </a:r>
            <a:r>
              <a:rPr lang="ko-KR" altLang="ko-KR" dirty="0"/>
              <a:t>집</a:t>
            </a:r>
            <a:r>
              <a:rPr lang="en-US" altLang="ko-KR" dirty="0"/>
              <a:t>)</a:t>
            </a:r>
            <a:r>
              <a:rPr lang="ko-KR" altLang="ko-KR" dirty="0"/>
              <a:t>에는 도착했으나 집을 방문하는 것을 나중으로 미루고 왼쪽이나 오른쪽 길로 다른 집을 찾아 나설 수도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r>
              <a:rPr lang="ko-KR" altLang="ko-KR" dirty="0" smtClean="0"/>
              <a:t>모든 </a:t>
            </a:r>
            <a:r>
              <a:rPr lang="ko-KR" altLang="ko-KR" dirty="0"/>
              <a:t>순회 방식은 루트노드로부터 순회를 시작하여 트리의 </a:t>
            </a:r>
            <a:r>
              <a:rPr lang="ko-KR" altLang="en-US" dirty="0" smtClean="0"/>
              <a:t>각</a:t>
            </a:r>
            <a:r>
              <a:rPr lang="ko-KR" altLang="ko-KR" dirty="0" smtClean="0"/>
              <a:t> 노드</a:t>
            </a:r>
            <a:r>
              <a:rPr lang="ko-KR" altLang="en-US" dirty="0" smtClean="0"/>
              <a:t>를</a:t>
            </a:r>
            <a:r>
              <a:rPr lang="ko-KR" altLang="ko-KR" dirty="0" smtClean="0"/>
              <a:t> </a:t>
            </a:r>
            <a:r>
              <a:rPr lang="ko-KR" altLang="ko-KR" dirty="0"/>
              <a:t>반드시 </a:t>
            </a:r>
            <a:r>
              <a:rPr lang="en-US" altLang="ko-KR" dirty="0" smtClean="0"/>
              <a:t>1 </a:t>
            </a:r>
            <a:r>
              <a:rPr lang="ko-KR" altLang="ko-KR" dirty="0" smtClean="0"/>
              <a:t>번씩 </a:t>
            </a:r>
            <a:r>
              <a:rPr lang="ko-KR" altLang="ko-KR" dirty="0"/>
              <a:t>방문해야 순회가 </a:t>
            </a:r>
            <a:r>
              <a:rPr lang="ko-KR" altLang="ko-KR" dirty="0" smtClean="0"/>
              <a:t>종료</a:t>
            </a:r>
            <a:r>
              <a:rPr lang="ko-KR" altLang="en-US" dirty="0" smtClean="0"/>
              <a:t>됨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18774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전위순회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0389"/>
            <a:ext cx="7886700" cy="51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ko-KR" sz="2400" dirty="0"/>
              <a:t>전위순회는 </a:t>
            </a:r>
            <a:r>
              <a:rPr lang="ko-KR" altLang="ko-KR" sz="2400" dirty="0" smtClean="0"/>
              <a:t>노드</a:t>
            </a:r>
            <a:r>
              <a:rPr lang="en-US" altLang="ko-KR" sz="2400" dirty="0" smtClean="0"/>
              <a:t> n</a:t>
            </a:r>
            <a:r>
              <a:rPr lang="ko-KR" altLang="ko-KR" sz="2400" dirty="0" smtClean="0"/>
              <a:t>에 </a:t>
            </a:r>
            <a:r>
              <a:rPr lang="ko-KR" altLang="ko-KR" sz="2400" dirty="0"/>
              <a:t>도착했을 때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먼저 </a:t>
            </a:r>
            <a:r>
              <a:rPr lang="ko-KR" altLang="ko-KR" sz="2400" dirty="0" smtClean="0"/>
              <a:t>방문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ko-KR" sz="2400" dirty="0" smtClean="0"/>
              <a:t>그 </a:t>
            </a:r>
            <a:r>
              <a:rPr lang="ko-KR" altLang="ko-KR" sz="2400" dirty="0"/>
              <a:t>다음에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왼쪽 자식노드로 순회를 </a:t>
            </a:r>
            <a:r>
              <a:rPr lang="ko-KR" altLang="ko-KR" sz="2400" dirty="0" smtClean="0"/>
              <a:t>계속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왼쪽 서브트리의 모든 노드들을 방문한 </a:t>
            </a:r>
            <a:r>
              <a:rPr lang="ko-KR" altLang="ko-KR" sz="2400" dirty="0" smtClean="0"/>
              <a:t>후에는</a:t>
            </a:r>
            <a:r>
              <a:rPr lang="en-US" altLang="ko-KR" sz="2400" dirty="0" smtClean="0"/>
              <a:t> 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오른쪽 서브트리의 모든 후손 노드들을 </a:t>
            </a:r>
            <a:r>
              <a:rPr lang="ko-KR" altLang="ko-KR" sz="2400" dirty="0" smtClean="0"/>
              <a:t>방문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ko-KR" sz="2400" dirty="0" err="1" smtClean="0"/>
              <a:t>전위순회의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방문 </a:t>
            </a:r>
            <a:r>
              <a:rPr lang="ko-KR" altLang="ko-KR" sz="2400" dirty="0" smtClean="0"/>
              <a:t>규칙</a:t>
            </a:r>
            <a:endParaRPr lang="en-US" altLang="ko-KR" sz="2400" dirty="0" smtClean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9884" y="4482910"/>
            <a:ext cx="2058165" cy="1705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22" y="4279577"/>
            <a:ext cx="4972203" cy="190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6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986" y="918441"/>
            <a:ext cx="7886700" cy="51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각 </a:t>
            </a:r>
            <a:r>
              <a:rPr lang="ko-KR" altLang="ko-KR" dirty="0" err="1"/>
              <a:t>서브트리의</a:t>
            </a:r>
            <a:r>
              <a:rPr lang="ko-KR" altLang="ko-KR" dirty="0"/>
              <a:t> 방문은 동일한 </a:t>
            </a:r>
            <a:r>
              <a:rPr lang="ko-KR" altLang="ko-KR" dirty="0" smtClean="0"/>
              <a:t>방식으로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err="1" smtClean="0"/>
              <a:t>전위순회</a:t>
            </a:r>
            <a:r>
              <a:rPr lang="ko-KR" altLang="ko-KR" dirty="0" smtClean="0"/>
              <a:t> </a:t>
            </a:r>
            <a:r>
              <a:rPr lang="ko-KR" altLang="ko-KR" dirty="0"/>
              <a:t>순서를 </a:t>
            </a:r>
            <a:r>
              <a:rPr lang="en-US" altLang="ko-KR" dirty="0"/>
              <a:t>NLR </a:t>
            </a:r>
            <a:r>
              <a:rPr lang="ko-KR" altLang="en-US" dirty="0"/>
              <a:t>으</a:t>
            </a:r>
            <a:r>
              <a:rPr lang="ko-KR" altLang="ko-KR" dirty="0" smtClean="0"/>
              <a:t>로 표현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여기서</a:t>
            </a:r>
            <a:r>
              <a:rPr lang="en-US" altLang="ko-KR" dirty="0" smtClean="0"/>
              <a:t> N</a:t>
            </a:r>
            <a:r>
              <a:rPr lang="ko-KR" altLang="ko-KR" dirty="0"/>
              <a:t>은 노드</a:t>
            </a:r>
            <a:r>
              <a:rPr lang="en-US" altLang="ko-KR" dirty="0"/>
              <a:t>(Node)</a:t>
            </a:r>
            <a:r>
              <a:rPr lang="ko-KR" altLang="ko-KR" dirty="0"/>
              <a:t>를 방문한다는 뜻이고</a:t>
            </a:r>
            <a:r>
              <a:rPr lang="en-US" altLang="ko-KR" dirty="0"/>
              <a:t>, V</a:t>
            </a:r>
            <a:r>
              <a:rPr lang="ko-KR" altLang="ko-KR" dirty="0"/>
              <a:t>는 </a:t>
            </a:r>
            <a:r>
              <a:rPr lang="en-US" altLang="ko-KR" dirty="0"/>
              <a:t>Visit(</a:t>
            </a:r>
            <a:r>
              <a:rPr lang="ko-KR" altLang="ko-KR" dirty="0"/>
              <a:t>방문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ko-KR" altLang="ko-KR" dirty="0" smtClean="0"/>
              <a:t>의미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ko-KR" dirty="0" smtClean="0"/>
              <a:t>L</a:t>
            </a:r>
            <a:r>
              <a:rPr lang="ko-KR" altLang="ko-KR" dirty="0"/>
              <a:t>은 왼쪽</a:t>
            </a:r>
            <a:r>
              <a:rPr lang="en-US" altLang="ko-KR" dirty="0"/>
              <a:t>, R</a:t>
            </a:r>
            <a:r>
              <a:rPr lang="ko-KR" altLang="ko-KR" dirty="0"/>
              <a:t>은 오른쪽 </a:t>
            </a:r>
            <a:r>
              <a:rPr lang="ko-KR" altLang="ko-KR" dirty="0" err="1"/>
              <a:t>서브트리로</a:t>
            </a:r>
            <a:r>
              <a:rPr lang="ko-KR" altLang="ko-KR" dirty="0"/>
              <a:t> 순회를 진행한다는 </a:t>
            </a:r>
            <a:r>
              <a:rPr lang="ko-KR" altLang="ko-KR" dirty="0" smtClean="0"/>
              <a:t>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644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7" y="296814"/>
            <a:ext cx="3466595" cy="280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그림 8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6" y="180844"/>
            <a:ext cx="3908672" cy="29256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/>
          <p:cNvSpPr/>
          <p:nvPr/>
        </p:nvSpPr>
        <p:spPr>
          <a:xfrm>
            <a:off x="466577" y="3843247"/>
            <a:ext cx="864351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화살표를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A, B, D, G, E, H, C,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점선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화살표는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부모노드로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복귀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복귀하는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호출이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완료된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같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출력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0909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중위순회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33799"/>
            <a:ext cx="7886700" cy="31707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400" dirty="0"/>
              <a:t>중위순회는 </a:t>
            </a:r>
            <a:r>
              <a:rPr lang="ko-KR" altLang="ko-KR" sz="2400" dirty="0" smtClean="0"/>
              <a:t>노드</a:t>
            </a:r>
            <a:r>
              <a:rPr lang="en-US" altLang="ko-KR" sz="2400" dirty="0" smtClean="0"/>
              <a:t> n</a:t>
            </a:r>
            <a:r>
              <a:rPr lang="ko-KR" altLang="ko-KR" sz="2400" dirty="0" smtClean="0"/>
              <a:t>에 </a:t>
            </a:r>
            <a:r>
              <a:rPr lang="ko-KR" altLang="ko-KR" sz="2400" dirty="0"/>
              <a:t>도착하면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방문을 보류하고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왼쪽 서브트리로 순회를 </a:t>
            </a:r>
            <a:r>
              <a:rPr lang="ko-KR" altLang="ko-KR" sz="2400" dirty="0" smtClean="0"/>
              <a:t>진행</a:t>
            </a:r>
            <a:endParaRPr lang="en-US" altLang="ko-KR" sz="2400" dirty="0" smtClean="0"/>
          </a:p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200" dirty="0" smtClean="0"/>
              <a:t>- </a:t>
            </a:r>
            <a:r>
              <a:rPr lang="ko-KR" altLang="ko-KR" sz="2200" dirty="0" smtClean="0"/>
              <a:t>왼쪽 </a:t>
            </a:r>
            <a:r>
              <a:rPr lang="ko-KR" altLang="ko-KR" sz="2200" dirty="0"/>
              <a:t>서브트리의 모든 노드들을 방문한 </a:t>
            </a:r>
            <a:r>
              <a:rPr lang="ko-KR" altLang="ko-KR" sz="2200" dirty="0" smtClean="0"/>
              <a:t>후에</a:t>
            </a:r>
            <a:r>
              <a:rPr lang="en-US" altLang="ko-KR" sz="2200" dirty="0" smtClean="0"/>
              <a:t> n</a:t>
            </a:r>
            <a:r>
              <a:rPr lang="ko-KR" altLang="en-US" sz="2200" dirty="0" smtClean="0"/>
              <a:t>을</a:t>
            </a:r>
            <a:r>
              <a:rPr lang="ko-KR" altLang="ko-KR" sz="2200" dirty="0" smtClean="0"/>
              <a:t> 방문</a:t>
            </a: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n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방문한 </a:t>
            </a:r>
            <a:r>
              <a:rPr lang="ko-KR" altLang="ko-KR" sz="2400" dirty="0" smtClean="0"/>
              <a:t>후에는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오른쪽 서브트리를 같은 방식으로 </a:t>
            </a:r>
            <a:r>
              <a:rPr lang="ko-KR" altLang="ko-KR" sz="2400" dirty="0" smtClean="0"/>
              <a:t>방문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400" dirty="0" smtClean="0"/>
              <a:t>중위순회 </a:t>
            </a:r>
            <a:r>
              <a:rPr lang="ko-KR" altLang="ko-KR" sz="2400" dirty="0"/>
              <a:t>순서를 </a:t>
            </a:r>
            <a:r>
              <a:rPr lang="en-US" altLang="ko-KR" sz="2400" dirty="0" smtClean="0"/>
              <a:t>LNR</a:t>
            </a:r>
            <a:r>
              <a:rPr lang="ko-KR" altLang="ko-KR" sz="2400" dirty="0" smtClean="0"/>
              <a:t>로 표현</a:t>
            </a:r>
            <a:endParaRPr lang="ko-KR" altLang="ko-KR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734838"/>
            <a:ext cx="1870449" cy="174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01" y="4504532"/>
            <a:ext cx="5244823" cy="2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1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517668" y="2697839"/>
            <a:ext cx="291287" cy="5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442402" y="2719863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220098" y="2068242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92984" y="1989006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95866" y="1989005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77461" y="1263139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41511" y="1272135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040570" y="10903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44074" y="3151008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220098" y="315858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29650" y="2471368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553826" y="2476246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526501" y="247709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977762" y="178800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89934" y="178800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538" y="107497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8222" y="178800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23555" y="178333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653" y="3153918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9111" y="246312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181" y="315391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159" y="246266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2938" y="246266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000566" y="2894996"/>
            <a:ext cx="191427" cy="531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5925300" y="2917020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702996" y="2265399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675882" y="2186163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4978764" y="2186162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660359" y="1460296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724409" y="1469292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523468" y="128752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045162" y="3373625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758165" y="338120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812548" y="2668525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036724" y="267340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8009399" y="267424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460660" y="198516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472832" y="198516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54436" y="127213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1120" y="19851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06453" y="198049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0741" y="3376535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2009" y="266028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48" y="337653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6057" y="265982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55836" y="265982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684756" y="937595"/>
            <a:ext cx="0" cy="360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02091" y="296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①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1888" y="367789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②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820660" y="1496974"/>
            <a:ext cx="648000" cy="43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084296" y="2247158"/>
            <a:ext cx="336187" cy="331296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37636" y="225997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③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7592" y="367574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④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989930" y="3216352"/>
            <a:ext cx="72000" cy="216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178461" y="2998613"/>
            <a:ext cx="108000" cy="324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247486" y="2509122"/>
            <a:ext cx="252000" cy="216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5814057" y="2509122"/>
            <a:ext cx="252000" cy="252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057117" y="29584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⑤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899678" y="3057087"/>
            <a:ext cx="144000" cy="25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457742" y="162472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437141" y="2286898"/>
            <a:ext cx="415415" cy="46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60009" y="299861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891575" y="2186162"/>
            <a:ext cx="358911" cy="385715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991175" y="1467524"/>
            <a:ext cx="612000" cy="46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888761" y="2316692"/>
            <a:ext cx="288000" cy="28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065730" y="3208972"/>
            <a:ext cx="72000" cy="180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5904147" y="1752233"/>
            <a:ext cx="591917" cy="396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6889147" y="1757292"/>
            <a:ext cx="468000" cy="360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7832832" y="2530964"/>
            <a:ext cx="180000" cy="180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04074" y="4749968"/>
            <a:ext cx="724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중위순회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G, B, H, E, A, C,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3370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후위순회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9824" y="1308466"/>
            <a:ext cx="7886700" cy="27699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/>
              <a:t>후위순회는 </a:t>
            </a:r>
            <a:r>
              <a:rPr lang="ko-KR" altLang="ko-KR" dirty="0" smtClean="0"/>
              <a:t>노드</a:t>
            </a:r>
            <a:r>
              <a:rPr lang="en-US" altLang="ko-KR" dirty="0" smtClean="0"/>
              <a:t> n</a:t>
            </a:r>
            <a:r>
              <a:rPr lang="ko-KR" altLang="ko-KR" dirty="0" smtClean="0"/>
              <a:t>에 </a:t>
            </a:r>
            <a:r>
              <a:rPr lang="ko-KR" altLang="ko-KR" dirty="0"/>
              <a:t>도착하면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ko-KR" altLang="ko-KR" dirty="0" smtClean="0"/>
              <a:t>의 </a:t>
            </a:r>
            <a:r>
              <a:rPr lang="ko-KR" altLang="ko-KR" dirty="0"/>
              <a:t>방문을 보류하고 </a:t>
            </a:r>
            <a:r>
              <a:rPr lang="en-US" altLang="ko-KR" dirty="0" smtClean="0"/>
              <a:t>n</a:t>
            </a:r>
            <a:r>
              <a:rPr lang="ko-KR" altLang="ko-KR" dirty="0" smtClean="0"/>
              <a:t>의 </a:t>
            </a:r>
            <a:r>
              <a:rPr lang="ko-KR" altLang="ko-KR" dirty="0"/>
              <a:t>왼쪽 서브트리로 순회를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n</a:t>
            </a:r>
            <a:r>
              <a:rPr lang="ko-KR" altLang="ko-KR" dirty="0" smtClean="0"/>
              <a:t>의 </a:t>
            </a:r>
            <a:r>
              <a:rPr lang="ko-KR" altLang="ko-KR" dirty="0"/>
              <a:t>왼쪽 서브트리를 방문한 </a:t>
            </a:r>
            <a:r>
              <a:rPr lang="ko-KR" altLang="ko-KR" dirty="0" smtClean="0"/>
              <a:t>후에는</a:t>
            </a:r>
            <a:r>
              <a:rPr lang="en-US" altLang="ko-KR" dirty="0" smtClean="0"/>
              <a:t> n</a:t>
            </a:r>
            <a:r>
              <a:rPr lang="ko-KR" altLang="ko-KR" dirty="0" smtClean="0"/>
              <a:t>의 </a:t>
            </a:r>
            <a:r>
              <a:rPr lang="ko-KR" altLang="ko-KR" dirty="0"/>
              <a:t>오른쪽 서브트리를 같은 방식으로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마지막에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방문한다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후위순회 </a:t>
            </a:r>
            <a:r>
              <a:rPr lang="ko-KR" altLang="ko-KR" dirty="0"/>
              <a:t>순서를 </a:t>
            </a:r>
            <a:r>
              <a:rPr lang="en-US" altLang="ko-KR" dirty="0" smtClean="0"/>
              <a:t>LRN</a:t>
            </a:r>
            <a:r>
              <a:rPr lang="ko-KR" altLang="en-US" dirty="0" smtClean="0"/>
              <a:t>으</a:t>
            </a:r>
            <a:r>
              <a:rPr lang="ko-KR" altLang="ko-KR" dirty="0" smtClean="0"/>
              <a:t>로 표현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748846"/>
            <a:ext cx="2131795" cy="162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57" y="4421097"/>
            <a:ext cx="5015393" cy="20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83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86573" y="3189122"/>
            <a:ext cx="291287" cy="5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411307" y="3211146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189003" y="2559525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61889" y="2480289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64771" y="2480288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46366" y="1754422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10416" y="1763418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009475" y="158165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12979" y="364229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189003" y="36498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98555" y="296265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522731" y="2967529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495406" y="296837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946667" y="227928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58839" y="227928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0443" y="15662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7127" y="227928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2460" y="227462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558" y="3645201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016" y="295441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6086" y="36452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52064" y="2953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1843" y="2953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177714" y="3163662"/>
            <a:ext cx="191427" cy="531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6102448" y="3185686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880144" y="2534065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853030" y="2454829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5155912" y="2454828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837507" y="1728962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901557" y="1737958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700616" y="155619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233458" y="364103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935313" y="36498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989696" y="293719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13872" y="2942069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8186547" y="294291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637808" y="225382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649980" y="225382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1584" y="15408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68268" y="225382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83601" y="22491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9471" y="3634080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29157" y="2928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2396" y="36452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3205" y="292849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2984" y="292849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861904" y="1206261"/>
            <a:ext cx="0" cy="360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09567" y="360796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①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13293" y="294396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②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935313" y="1746548"/>
            <a:ext cx="690950" cy="472331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261444" y="2515824"/>
            <a:ext cx="336187" cy="331296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26475" y="361915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③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32834" y="290128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④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155912" y="3356291"/>
            <a:ext cx="103417" cy="308907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324479" y="3272194"/>
            <a:ext cx="117087" cy="32092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424634" y="2717444"/>
            <a:ext cx="299640" cy="27634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5873189" y="2682536"/>
            <a:ext cx="293629" cy="287307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950058" y="225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⑤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6076826" y="3283072"/>
            <a:ext cx="166048" cy="309329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79697" y="287787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954757" y="2194998"/>
            <a:ext cx="415415" cy="46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992346" y="1488411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8127328" y="2587586"/>
            <a:ext cx="268120" cy="300767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256144" y="1860260"/>
            <a:ext cx="460094" cy="363508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6078990" y="2598504"/>
            <a:ext cx="288000" cy="28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242874" y="3342850"/>
            <a:ext cx="167469" cy="30468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6226385" y="1950153"/>
            <a:ext cx="517532" cy="366688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6996717" y="1950154"/>
            <a:ext cx="560466" cy="435804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7884857" y="2675616"/>
            <a:ext cx="282077" cy="294227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2979" y="4992195"/>
            <a:ext cx="8205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후위순회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D, H, E, B, F, C, A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695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레벨순회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4105"/>
            <a:ext cx="8063066" cy="1110269"/>
          </a:xfrm>
        </p:spPr>
        <p:txBody>
          <a:bodyPr>
            <a:noAutofit/>
          </a:bodyPr>
          <a:lstStyle/>
          <a:p>
            <a:r>
              <a:rPr lang="ko-KR" altLang="ko-KR" sz="2400" dirty="0" err="1"/>
              <a:t>레벨순회는</a:t>
            </a:r>
            <a:r>
              <a:rPr lang="ko-KR" altLang="ko-KR" sz="2400" dirty="0"/>
              <a:t> </a:t>
            </a:r>
            <a:r>
              <a:rPr lang="ko-KR" altLang="ko-KR" sz="2400" dirty="0" err="1"/>
              <a:t>루트노드가</a:t>
            </a:r>
            <a:r>
              <a:rPr lang="ko-KR" altLang="ko-KR" sz="2400" dirty="0"/>
              <a:t> 있는 최상위 레벨부터 시작하여 각 레벨마다 좌에서 우로 노드들을 </a:t>
            </a:r>
            <a:r>
              <a:rPr lang="ko-KR" altLang="ko-KR" sz="2400" dirty="0" smtClean="0"/>
              <a:t>방문</a:t>
            </a:r>
            <a:endParaRPr lang="ko-KR" altLang="ko-KR" sz="2400" dirty="0"/>
          </a:p>
          <a:p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37" y="2817833"/>
            <a:ext cx="4309902" cy="3119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109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33" y="1243166"/>
            <a:ext cx="5670787" cy="30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7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5744" y="4807974"/>
            <a:ext cx="7591118" cy="1494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49863"/>
            <a:ext cx="7886700" cy="503554"/>
          </a:xfrm>
        </p:spPr>
        <p:txBody>
          <a:bodyPr/>
          <a:lstStyle/>
          <a:p>
            <a:pPr algn="l"/>
            <a:r>
              <a:rPr lang="en-US" altLang="ko-KR" sz="3600" dirty="0" smtClean="0"/>
              <a:t>4.1 </a:t>
            </a:r>
            <a:r>
              <a:rPr lang="ko-KR" altLang="en-US" sz="3600" dirty="0" smtClean="0"/>
              <a:t>트리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dirty="0"/>
              <a:t>일반적인 트리</a:t>
            </a:r>
            <a:r>
              <a:rPr lang="en-US" altLang="ko-KR" dirty="0"/>
              <a:t>(General Tree)</a:t>
            </a:r>
            <a:r>
              <a:rPr lang="ko-KR" altLang="ko-KR" dirty="0"/>
              <a:t>는 실제 트리를 거꾸로 세워 놓은 형태의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ko-KR" dirty="0"/>
              <a:t>과</a:t>
            </a:r>
            <a:r>
              <a:rPr lang="en-US" altLang="ko-KR" dirty="0"/>
              <a:t> XML </a:t>
            </a:r>
            <a:r>
              <a:rPr lang="ko-KR" altLang="ko-KR" dirty="0"/>
              <a:t>의 문서 트리</a:t>
            </a:r>
            <a:r>
              <a:rPr lang="en-US" altLang="ko-KR" dirty="0"/>
              <a:t>, </a:t>
            </a:r>
            <a:r>
              <a:rPr lang="ko-KR" altLang="ko-KR" dirty="0"/>
              <a:t>자바 클래스 계층구조</a:t>
            </a:r>
            <a:r>
              <a:rPr lang="en-US" altLang="ko-KR" dirty="0"/>
              <a:t>, </a:t>
            </a:r>
            <a:r>
              <a:rPr lang="ko-KR" altLang="ko-KR" dirty="0"/>
              <a:t>운영체제의 파일시스템</a:t>
            </a:r>
            <a:r>
              <a:rPr lang="en-US" altLang="ko-KR" dirty="0"/>
              <a:t>, </a:t>
            </a:r>
            <a:r>
              <a:rPr lang="ko-KR" altLang="ko-KR" dirty="0" err="1"/>
              <a:t>탐색트리</a:t>
            </a:r>
            <a:r>
              <a:rPr lang="en-US" altLang="ko-KR" dirty="0"/>
              <a:t>, </a:t>
            </a:r>
            <a:r>
              <a:rPr lang="ko-KR" altLang="ko-KR" dirty="0"/>
              <a:t>이항</a:t>
            </a:r>
            <a:r>
              <a:rPr lang="en-US" altLang="ko-KR" dirty="0"/>
              <a:t>(Binomial)</a:t>
            </a:r>
            <a:r>
              <a:rPr lang="ko-KR" altLang="ko-KR" dirty="0" err="1"/>
              <a:t>힙</a:t>
            </a:r>
            <a:r>
              <a:rPr lang="en-US" altLang="ko-KR" dirty="0"/>
              <a:t>, </a:t>
            </a:r>
            <a:r>
              <a:rPr lang="ko-KR" altLang="ko-KR" dirty="0"/>
              <a:t>피보나치</a:t>
            </a:r>
            <a:r>
              <a:rPr lang="en-US" altLang="ko-KR" dirty="0"/>
              <a:t>(Fibonacci)</a:t>
            </a:r>
            <a:r>
              <a:rPr lang="ko-KR" altLang="ko-KR" dirty="0" smtClean="0"/>
              <a:t>힙에서 사용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일반적인 </a:t>
            </a:r>
            <a:r>
              <a:rPr lang="ko-KR" altLang="ko-KR" dirty="0">
                <a:solidFill>
                  <a:srgbClr val="3333FF"/>
                </a:solidFill>
              </a:rPr>
              <a:t>트리의 </a:t>
            </a:r>
            <a:r>
              <a:rPr lang="ko-KR" altLang="ko-KR" dirty="0" smtClean="0">
                <a:solidFill>
                  <a:srgbClr val="3333FF"/>
                </a:solidFill>
              </a:rPr>
              <a:t>정의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265113" indent="0">
              <a:buNone/>
            </a:pPr>
            <a:r>
              <a:rPr lang="ko-KR" altLang="ko-KR" dirty="0" smtClean="0">
                <a:solidFill>
                  <a:srgbClr val="7030A0"/>
                </a:solidFill>
              </a:rPr>
              <a:t>트리는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empty</a:t>
            </a:r>
            <a:r>
              <a:rPr lang="ko-KR" altLang="ko-KR" dirty="0">
                <a:solidFill>
                  <a:srgbClr val="7030A0"/>
                </a:solidFill>
              </a:rPr>
              <a:t>이거나</a:t>
            </a:r>
            <a:r>
              <a:rPr lang="en-US" altLang="ko-KR" dirty="0">
                <a:solidFill>
                  <a:srgbClr val="7030A0"/>
                </a:solidFill>
              </a:rPr>
              <a:t>, empty</a:t>
            </a:r>
            <a:r>
              <a:rPr lang="ko-KR" altLang="ko-KR" dirty="0">
                <a:solidFill>
                  <a:srgbClr val="7030A0"/>
                </a:solidFill>
              </a:rPr>
              <a:t>가 아니면 </a:t>
            </a:r>
            <a:r>
              <a:rPr lang="ko-KR" altLang="ko-KR" dirty="0" err="1">
                <a:solidFill>
                  <a:srgbClr val="7030A0"/>
                </a:solidFill>
              </a:rPr>
              <a:t>루트노드</a:t>
            </a:r>
            <a:r>
              <a:rPr lang="ko-KR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R</a:t>
            </a:r>
            <a:r>
              <a:rPr lang="ko-KR" altLang="ko-KR" dirty="0">
                <a:solidFill>
                  <a:srgbClr val="7030A0"/>
                </a:solidFill>
              </a:rPr>
              <a:t>과 트리의 집합으로 구성되는데 각 트리의 </a:t>
            </a:r>
            <a:r>
              <a:rPr lang="ko-KR" altLang="ko-KR" dirty="0" err="1">
                <a:solidFill>
                  <a:srgbClr val="7030A0"/>
                </a:solidFill>
              </a:rPr>
              <a:t>루트노드는</a:t>
            </a:r>
            <a:r>
              <a:rPr lang="ko-KR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R</a:t>
            </a:r>
            <a:r>
              <a:rPr lang="ko-KR" altLang="ko-KR" dirty="0">
                <a:solidFill>
                  <a:srgbClr val="7030A0"/>
                </a:solidFill>
              </a:rPr>
              <a:t>의 자식노드이다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  <a:r>
              <a:rPr lang="ko-KR" altLang="ko-KR" dirty="0">
                <a:solidFill>
                  <a:srgbClr val="7030A0"/>
                </a:solidFill>
              </a:rPr>
              <a:t>단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ko-KR" dirty="0">
                <a:solidFill>
                  <a:srgbClr val="7030A0"/>
                </a:solidFill>
              </a:rPr>
              <a:t>트리의 집합은 공집합일 수도 있다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28588" y="261890"/>
            <a:ext cx="1276350" cy="10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36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트리의 </a:t>
            </a:r>
            <a:r>
              <a:rPr lang="ko-KR" altLang="ko-KR" dirty="0"/>
              <a:t>노드 </a:t>
            </a:r>
            <a:r>
              <a:rPr lang="ko-KR" altLang="ko-KR" dirty="0" smtClean="0"/>
              <a:t>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/>
              <a:t>트리의 노드 수를 계산하는 것은 트리의 아래에서 위로 각 자식의 </a:t>
            </a:r>
            <a:r>
              <a:rPr lang="ko-KR" altLang="ko-KR" dirty="0" err="1"/>
              <a:t>후손노드</a:t>
            </a:r>
            <a:r>
              <a:rPr lang="ko-KR" altLang="ko-KR" dirty="0"/>
              <a:t> 수를 합하며 올라가는 과정을 통해 수행되며</a:t>
            </a:r>
            <a:r>
              <a:rPr lang="en-US" altLang="ko-KR" dirty="0"/>
              <a:t>, </a:t>
            </a:r>
            <a:r>
              <a:rPr lang="ko-KR" altLang="ko-KR" dirty="0"/>
              <a:t>최종적으로 루트노드에서 총 합을 </a:t>
            </a:r>
            <a:r>
              <a:rPr lang="ko-KR" altLang="ko-KR" dirty="0" smtClean="0"/>
              <a:t>구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/>
              <a:t>트리의 높이도 아래에서 위로 두 자식을 각각 </a:t>
            </a:r>
            <a:r>
              <a:rPr lang="ko-KR" altLang="ko-KR" dirty="0" err="1"/>
              <a:t>루트노드로</a:t>
            </a:r>
            <a:r>
              <a:rPr lang="ko-KR" altLang="ko-KR" dirty="0"/>
              <a:t> 하는 </a:t>
            </a:r>
            <a:r>
              <a:rPr lang="ko-KR" altLang="ko-KR" dirty="0" err="1"/>
              <a:t>서브트리의</a:t>
            </a:r>
            <a:r>
              <a:rPr lang="ko-KR" altLang="ko-KR" dirty="0"/>
              <a:t> 높이를 비교하여 보다 큰 높이에 </a:t>
            </a:r>
            <a:r>
              <a:rPr lang="en-US" altLang="ko-KR" dirty="0"/>
              <a:t>1</a:t>
            </a:r>
            <a:r>
              <a:rPr lang="ko-KR" altLang="ko-KR" dirty="0"/>
              <a:t>을 더하는 것으로 자신의 높이를 계산하며</a:t>
            </a:r>
            <a:r>
              <a:rPr lang="en-US" altLang="ko-KR" dirty="0"/>
              <a:t>, </a:t>
            </a:r>
            <a:r>
              <a:rPr lang="ko-KR" altLang="ko-KR" dirty="0"/>
              <a:t>최종적으로 </a:t>
            </a:r>
            <a:r>
              <a:rPr lang="ko-KR" altLang="ko-KR" dirty="0" err="1"/>
              <a:t>루트노드의</a:t>
            </a:r>
            <a:r>
              <a:rPr lang="ko-KR" altLang="ko-KR" dirty="0"/>
              <a:t> 높이가 트리의 높이가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ko-KR" dirty="0" smtClean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이진트리를</a:t>
            </a:r>
            <a:r>
              <a:rPr lang="ko-KR" altLang="ko-KR" dirty="0"/>
              <a:t> 비교하는 것은 다른 부분을 발견하는 즉시 비교 연산을 멈추기 위해 </a:t>
            </a:r>
            <a:r>
              <a:rPr lang="ko-KR" altLang="ko-KR" dirty="0" err="1"/>
              <a:t>전위순회</a:t>
            </a:r>
            <a:r>
              <a:rPr lang="ko-KR" altLang="ko-KR" dirty="0"/>
              <a:t> 방법을 </a:t>
            </a:r>
            <a:r>
              <a:rPr lang="ko-KR" altLang="ko-KR" dirty="0" smtClean="0"/>
              <a:t>사용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30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24" y="2700921"/>
            <a:ext cx="3454078" cy="18179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93" y="343357"/>
            <a:ext cx="7886700" cy="493776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[</a:t>
            </a:r>
            <a:r>
              <a:rPr lang="ko-KR" altLang="ko-KR" sz="2400" dirty="0" smtClean="0">
                <a:solidFill>
                  <a:srgbClr val="3333FF"/>
                </a:solidFill>
              </a:rPr>
              <a:t>핵심 </a:t>
            </a:r>
            <a:r>
              <a:rPr lang="ko-KR" altLang="ko-KR" sz="2400" dirty="0">
                <a:solidFill>
                  <a:srgbClr val="3333FF"/>
                </a:solidFill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</a:rPr>
              <a:t>]</a:t>
            </a:r>
            <a:r>
              <a:rPr lang="en-US" altLang="ko-KR" sz="2400" dirty="0">
                <a:solidFill>
                  <a:srgbClr val="00B050"/>
                </a:solidFill>
              </a:rPr>
              <a:t> 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ko-KR" sz="2400" dirty="0" smtClean="0">
                <a:solidFill>
                  <a:srgbClr val="7030A0"/>
                </a:solidFill>
              </a:rPr>
              <a:t>트리의 </a:t>
            </a:r>
            <a:r>
              <a:rPr lang="ko-KR" altLang="ko-KR" sz="2400" dirty="0">
                <a:solidFill>
                  <a:srgbClr val="7030A0"/>
                </a:solidFill>
              </a:rPr>
              <a:t>노드 수 </a:t>
            </a:r>
            <a:r>
              <a:rPr lang="en-US" altLang="ko-KR" sz="2400" dirty="0">
                <a:solidFill>
                  <a:srgbClr val="7030A0"/>
                </a:solidFill>
              </a:rPr>
              <a:t>= 1 + </a:t>
            </a:r>
            <a:endParaRPr lang="en-US" altLang="ko-KR" sz="24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dirty="0" smtClean="0">
                <a:solidFill>
                  <a:srgbClr val="7030A0"/>
                </a:solidFill>
              </a:rPr>
              <a:t>	</a:t>
            </a:r>
            <a:r>
              <a:rPr lang="en-US" altLang="ko-KR" sz="2000" dirty="0" smtClean="0">
                <a:solidFill>
                  <a:srgbClr val="7030A0"/>
                </a:solidFill>
              </a:rPr>
              <a:t>(</a:t>
            </a:r>
            <a:r>
              <a:rPr lang="ko-KR" altLang="ko-KR" sz="2000" dirty="0" err="1">
                <a:solidFill>
                  <a:srgbClr val="7030A0"/>
                </a:solidFill>
              </a:rPr>
              <a:t>루트노드의</a:t>
            </a:r>
            <a:r>
              <a:rPr lang="ko-KR" altLang="ko-KR" sz="2000" dirty="0">
                <a:solidFill>
                  <a:srgbClr val="7030A0"/>
                </a:solidFill>
              </a:rPr>
              <a:t> 왼쪽 </a:t>
            </a:r>
            <a:r>
              <a:rPr lang="ko-KR" altLang="ko-KR" sz="2000" dirty="0" err="1">
                <a:solidFill>
                  <a:srgbClr val="7030A0"/>
                </a:solidFill>
              </a:rPr>
              <a:t>서브트리에</a:t>
            </a:r>
            <a:r>
              <a:rPr lang="ko-KR" altLang="ko-KR" sz="2000" dirty="0">
                <a:solidFill>
                  <a:srgbClr val="7030A0"/>
                </a:solidFill>
              </a:rPr>
              <a:t> 있는 노드 수</a:t>
            </a:r>
            <a:r>
              <a:rPr lang="en-US" altLang="ko-KR" sz="2000" dirty="0">
                <a:solidFill>
                  <a:srgbClr val="7030A0"/>
                </a:solidFill>
              </a:rPr>
              <a:t>) + </a:t>
            </a:r>
            <a:endParaRPr lang="en-US" altLang="ko-KR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 smtClean="0">
                <a:solidFill>
                  <a:srgbClr val="7030A0"/>
                </a:solidFill>
              </a:rPr>
              <a:t>	(</a:t>
            </a:r>
            <a:r>
              <a:rPr lang="ko-KR" altLang="ko-KR" sz="2000" dirty="0" err="1">
                <a:solidFill>
                  <a:srgbClr val="7030A0"/>
                </a:solidFill>
              </a:rPr>
              <a:t>루트노드의</a:t>
            </a:r>
            <a:r>
              <a:rPr lang="ko-KR" altLang="ko-KR" sz="2000" dirty="0">
                <a:solidFill>
                  <a:srgbClr val="7030A0"/>
                </a:solidFill>
              </a:rPr>
              <a:t> 오른쪽 </a:t>
            </a:r>
            <a:r>
              <a:rPr lang="ko-KR" altLang="ko-KR" sz="2000" dirty="0" err="1">
                <a:solidFill>
                  <a:srgbClr val="7030A0"/>
                </a:solidFill>
              </a:rPr>
              <a:t>서브트리에</a:t>
            </a:r>
            <a:r>
              <a:rPr lang="ko-KR" altLang="ko-KR" sz="2000" dirty="0">
                <a:solidFill>
                  <a:srgbClr val="7030A0"/>
                </a:solidFill>
              </a:rPr>
              <a:t> 있는 노드 수</a:t>
            </a:r>
            <a:r>
              <a:rPr lang="en-US" altLang="ko-KR" sz="2000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 smtClean="0"/>
              <a:t>1</a:t>
            </a:r>
            <a:r>
              <a:rPr lang="ko-KR" altLang="ko-KR" sz="2400" dirty="0"/>
              <a:t>은 </a:t>
            </a:r>
            <a:r>
              <a:rPr lang="ko-KR" altLang="ko-KR" sz="2400" dirty="0" err="1" smtClean="0"/>
              <a:t>루트노드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자신을 계산에 반영하는 </a:t>
            </a:r>
            <a:r>
              <a:rPr lang="ko-KR" altLang="ko-KR" sz="2400" dirty="0" smtClean="0"/>
              <a:t>것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04" y="4912442"/>
            <a:ext cx="8665295" cy="14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7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앞서 </a:t>
            </a:r>
            <a:r>
              <a:rPr lang="ko-KR" altLang="ko-KR" dirty="0"/>
              <a:t>설명된 각 연산은 트리의 각 노드를 한 번씩만 방문하므로 </a:t>
            </a:r>
            <a:r>
              <a:rPr lang="en-US" altLang="ko-KR" dirty="0">
                <a:solidFill>
                  <a:srgbClr val="3333FF"/>
                </a:solidFill>
              </a:rPr>
              <a:t>O(N) </a:t>
            </a:r>
            <a:r>
              <a:rPr lang="ko-KR" altLang="ko-KR" dirty="0">
                <a:solidFill>
                  <a:srgbClr val="3333FF"/>
                </a:solidFill>
              </a:rPr>
              <a:t>시간</a:t>
            </a:r>
            <a:r>
              <a:rPr lang="ko-KR" altLang="ko-KR" dirty="0"/>
              <a:t>이 </a:t>
            </a:r>
            <a:r>
              <a:rPr lang="ko-KR" altLang="ko-KR" dirty="0" smtClean="0"/>
              <a:t>소요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044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806310"/>
            <a:ext cx="7886700" cy="503554"/>
          </a:xfrm>
        </p:spPr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이진트리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95947"/>
            <a:ext cx="7886700" cy="450591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 smtClean="0"/>
              <a:t>이진트리의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높이 계산</a:t>
            </a:r>
            <a:endParaRPr lang="en-US" altLang="ko-KR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 smtClean="0"/>
              <a:t>isEqual</a:t>
            </a:r>
            <a:r>
              <a:rPr lang="en-US" altLang="ko-KR" dirty="0"/>
              <a:t>(): 2</a:t>
            </a:r>
            <a:r>
              <a:rPr lang="ko-KR" altLang="ko-KR" dirty="0"/>
              <a:t>개의 </a:t>
            </a:r>
            <a:r>
              <a:rPr lang="ko-KR" altLang="ko-KR" dirty="0" err="1"/>
              <a:t>이진트리에</a:t>
            </a:r>
            <a:r>
              <a:rPr lang="ko-KR" altLang="ko-KR" dirty="0"/>
              <a:t> 대한 동일성 검사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829" y="50159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591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9266" y="2133600"/>
            <a:ext cx="8190270" cy="1120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166" y="619153"/>
            <a:ext cx="7886700" cy="503554"/>
          </a:xfrm>
        </p:spPr>
        <p:txBody>
          <a:bodyPr/>
          <a:lstStyle/>
          <a:p>
            <a:r>
              <a:rPr lang="ko-KR" altLang="en-US" dirty="0" smtClean="0"/>
              <a:t>트리의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564104"/>
            <a:ext cx="8259711" cy="30767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[</a:t>
            </a:r>
            <a:r>
              <a:rPr lang="ko-KR" altLang="ko-KR" sz="24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400" dirty="0">
                <a:solidFill>
                  <a:srgbClr val="3333FF"/>
                </a:solidFill>
              </a:rPr>
              <a:t>]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ko-KR" sz="2400" dirty="0" smtClean="0">
                <a:solidFill>
                  <a:srgbClr val="007635"/>
                </a:solidFill>
              </a:rPr>
              <a:t>트리의 </a:t>
            </a:r>
            <a:r>
              <a:rPr lang="ko-KR" altLang="ko-KR" sz="2400" dirty="0">
                <a:solidFill>
                  <a:srgbClr val="007635"/>
                </a:solidFill>
              </a:rPr>
              <a:t>높이 </a:t>
            </a:r>
            <a:r>
              <a:rPr lang="en-US" altLang="ko-KR" sz="2400" dirty="0">
                <a:solidFill>
                  <a:srgbClr val="007635"/>
                </a:solidFill>
              </a:rPr>
              <a:t>= 1 + </a:t>
            </a:r>
            <a:endParaRPr lang="en-US" altLang="ko-KR" sz="2400" dirty="0" smtClean="0">
              <a:solidFill>
                <a:srgbClr val="007635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007635"/>
                </a:solidFill>
              </a:rPr>
              <a:t>    max (</a:t>
            </a:r>
            <a:r>
              <a:rPr lang="ko-KR" altLang="ko-KR" sz="2000" dirty="0" smtClean="0">
                <a:solidFill>
                  <a:srgbClr val="007635"/>
                </a:solidFill>
              </a:rPr>
              <a:t>루트의 </a:t>
            </a:r>
            <a:r>
              <a:rPr lang="ko-KR" altLang="ko-KR" sz="2000" dirty="0">
                <a:solidFill>
                  <a:srgbClr val="007635"/>
                </a:solidFill>
              </a:rPr>
              <a:t>왼쪽 </a:t>
            </a:r>
            <a:r>
              <a:rPr lang="ko-KR" altLang="ko-KR" sz="2000" dirty="0" err="1">
                <a:solidFill>
                  <a:srgbClr val="007635"/>
                </a:solidFill>
              </a:rPr>
              <a:t>서브트리의</a:t>
            </a:r>
            <a:r>
              <a:rPr lang="ko-KR" altLang="ko-KR" sz="2000" dirty="0">
                <a:solidFill>
                  <a:srgbClr val="007635"/>
                </a:solidFill>
              </a:rPr>
              <a:t> 높이</a:t>
            </a:r>
            <a:r>
              <a:rPr lang="en-US" altLang="ko-KR" sz="2000" dirty="0">
                <a:solidFill>
                  <a:srgbClr val="007635"/>
                </a:solidFill>
              </a:rPr>
              <a:t>, </a:t>
            </a:r>
            <a:r>
              <a:rPr lang="ko-KR" altLang="ko-KR" sz="2000" dirty="0" smtClean="0">
                <a:solidFill>
                  <a:srgbClr val="007635"/>
                </a:solidFill>
              </a:rPr>
              <a:t>루트의 </a:t>
            </a:r>
            <a:r>
              <a:rPr lang="ko-KR" altLang="ko-KR" sz="2000" dirty="0">
                <a:solidFill>
                  <a:srgbClr val="007635"/>
                </a:solidFill>
              </a:rPr>
              <a:t>오른쪽 </a:t>
            </a:r>
            <a:r>
              <a:rPr lang="ko-KR" altLang="ko-KR" sz="2000" dirty="0" err="1">
                <a:solidFill>
                  <a:srgbClr val="007635"/>
                </a:solidFill>
              </a:rPr>
              <a:t>서브트리의</a:t>
            </a:r>
            <a:r>
              <a:rPr lang="ko-KR" altLang="ko-KR" sz="2000" dirty="0">
                <a:solidFill>
                  <a:srgbClr val="007635"/>
                </a:solidFill>
              </a:rPr>
              <a:t> 높이</a:t>
            </a:r>
            <a:r>
              <a:rPr lang="en-US" altLang="ko-KR" dirty="0" smtClean="0">
                <a:solidFill>
                  <a:srgbClr val="007635"/>
                </a:solidFill>
              </a:rPr>
              <a:t>)</a:t>
            </a:r>
          </a:p>
          <a:p>
            <a:pPr marL="228600" lvl="1">
              <a:spcBef>
                <a:spcPts val="60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rgbClr val="3333FF"/>
                </a:solidFill>
              </a:rPr>
              <a:t>1</a:t>
            </a:r>
            <a:r>
              <a:rPr lang="ko-KR" altLang="ko-KR" dirty="0">
                <a:solidFill>
                  <a:srgbClr val="3333FF"/>
                </a:solidFill>
              </a:rPr>
              <a:t>은 </a:t>
            </a:r>
            <a:r>
              <a:rPr lang="ko-KR" altLang="ko-KR" dirty="0" err="1">
                <a:solidFill>
                  <a:srgbClr val="3333FF"/>
                </a:solidFill>
              </a:rPr>
              <a:t>루트노드</a:t>
            </a:r>
            <a:r>
              <a:rPr lang="ko-KR" altLang="ko-KR" dirty="0">
                <a:solidFill>
                  <a:srgbClr val="3333FF"/>
                </a:solidFill>
              </a:rPr>
              <a:t> 자신을 계산에 </a:t>
            </a:r>
            <a:r>
              <a:rPr lang="ko-KR" altLang="ko-KR" dirty="0" smtClean="0">
                <a:solidFill>
                  <a:srgbClr val="3333FF"/>
                </a:solidFill>
              </a:rPr>
              <a:t>반영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r>
              <a:rPr lang="ko-KR" altLang="ko-KR" sz="2400" dirty="0" smtClean="0"/>
              <a:t>왼쪽과 </a:t>
            </a:r>
            <a:r>
              <a:rPr lang="ko-KR" altLang="ko-KR" sz="2400" dirty="0"/>
              <a:t>오른쪽 </a:t>
            </a:r>
            <a:r>
              <a:rPr lang="ko-KR" altLang="ko-KR" sz="2400" dirty="0" err="1"/>
              <a:t>서브트리의</a:t>
            </a:r>
            <a:r>
              <a:rPr lang="ko-KR" altLang="ko-KR" sz="2400" dirty="0"/>
              <a:t> 높이는 같은 방식으로 </a:t>
            </a:r>
            <a:r>
              <a:rPr lang="ko-KR" altLang="ko-KR" sz="2400" dirty="0" smtClean="0"/>
              <a:t>계산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57829" y="50159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연습문제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95" y="4241081"/>
            <a:ext cx="3707376" cy="24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2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5" y="1592510"/>
            <a:ext cx="8447332" cy="13313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0590" y="254778"/>
            <a:ext cx="1210588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5097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266" y="2133601"/>
            <a:ext cx="7796979" cy="68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sz="2400" dirty="0" smtClean="0">
                <a:solidFill>
                  <a:srgbClr val="3333FF"/>
                </a:solidFill>
              </a:rPr>
              <a:t>[</a:t>
            </a:r>
            <a:r>
              <a:rPr lang="ko-KR" altLang="ko-KR" sz="2400" dirty="0" smtClean="0">
                <a:solidFill>
                  <a:srgbClr val="3333FF"/>
                </a:solidFill>
              </a:rPr>
              <a:t>핵심 </a:t>
            </a:r>
            <a:r>
              <a:rPr lang="ko-KR" altLang="ko-KR" sz="2400" dirty="0">
                <a:solidFill>
                  <a:srgbClr val="3333FF"/>
                </a:solidFill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</a:rPr>
              <a:t>]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ko-KR" altLang="ko-KR" sz="2400" dirty="0" smtClean="0">
                <a:solidFill>
                  <a:srgbClr val="7030A0"/>
                </a:solidFill>
              </a:rPr>
              <a:t>전위순회 </a:t>
            </a:r>
            <a:r>
              <a:rPr lang="ko-KR" altLang="ko-KR" sz="2400" dirty="0">
                <a:solidFill>
                  <a:srgbClr val="7030A0"/>
                </a:solidFill>
              </a:rPr>
              <a:t>과정에서 다른 점이 발견되는 순간 </a:t>
            </a:r>
            <a:r>
              <a:rPr lang="en-US" altLang="ko-KR" sz="2400" dirty="0" smtClean="0">
                <a:solidFill>
                  <a:srgbClr val="7030A0"/>
                </a:solidFill>
              </a:rPr>
              <a:t>False</a:t>
            </a:r>
            <a:r>
              <a:rPr lang="ko-KR" altLang="ko-KR" sz="2400" dirty="0">
                <a:solidFill>
                  <a:srgbClr val="7030A0"/>
                </a:solidFill>
              </a:rPr>
              <a:t>를 </a:t>
            </a:r>
            <a:r>
              <a:rPr lang="ko-KR" altLang="ko-KR" sz="2400" dirty="0" smtClean="0">
                <a:solidFill>
                  <a:srgbClr val="7030A0"/>
                </a:solidFill>
              </a:rPr>
              <a:t>리턴</a:t>
            </a:r>
            <a:endParaRPr lang="ko-KR" altLang="ko-KR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altLang="ko-KR" sz="2400" dirty="0" err="1" smtClean="0"/>
              <a:t>is_equal</a:t>
            </a:r>
            <a:r>
              <a:rPr lang="en-US" altLang="ko-KR" sz="2400" dirty="0" smtClean="0"/>
              <a:t>():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비교하려는 두 트리의 루트노드들을 인자로 전달하여 </a:t>
            </a:r>
            <a:r>
              <a:rPr lang="ko-KR" altLang="ko-KR" sz="2400" dirty="0" smtClean="0"/>
              <a:t>호출</a:t>
            </a:r>
            <a:endParaRPr lang="en-US" altLang="ko-KR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 smtClean="0"/>
              <a:t>노드 </a:t>
            </a:r>
            <a:r>
              <a:rPr lang="en-US" altLang="ko-KR" sz="2400" dirty="0"/>
              <a:t>n</a:t>
            </a:r>
            <a:r>
              <a:rPr lang="ko-KR" altLang="ko-KR" sz="2400" dirty="0"/>
              <a:t>과 </a:t>
            </a:r>
            <a:r>
              <a:rPr lang="en-US" altLang="ko-KR" sz="2400" dirty="0"/>
              <a:t>m </a:t>
            </a:r>
            <a:r>
              <a:rPr lang="ko-KR" altLang="ko-KR" sz="2400" dirty="0"/>
              <a:t>둘 중에 </a:t>
            </a:r>
            <a:r>
              <a:rPr lang="ko-KR" altLang="ko-KR" sz="2400" dirty="0" smtClean="0"/>
              <a:t>하나</a:t>
            </a:r>
            <a:r>
              <a:rPr lang="ko-KR" altLang="en-US" sz="2400" dirty="0" smtClean="0"/>
              <a:t>가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None</a:t>
            </a:r>
            <a:r>
              <a:rPr lang="ko-KR" altLang="en-US" sz="2400" dirty="0" smtClean="0"/>
              <a:t>인 </a:t>
            </a:r>
            <a:r>
              <a:rPr lang="ko-KR" altLang="en-US" sz="2400" dirty="0" smtClean="0"/>
              <a:t>경우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ko-KR" altLang="ko-KR" dirty="0" smtClean="0"/>
              <a:t>만일 </a:t>
            </a:r>
            <a:r>
              <a:rPr lang="ko-KR" altLang="ko-KR" dirty="0"/>
              <a:t>둘 다 </a:t>
            </a:r>
            <a:r>
              <a:rPr lang="en-US" altLang="ko-KR" dirty="0"/>
              <a:t>None</a:t>
            </a:r>
            <a:r>
              <a:rPr lang="ko-KR" altLang="ko-KR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ko-KR" dirty="0"/>
              <a:t>를 </a:t>
            </a:r>
            <a:r>
              <a:rPr lang="ko-KR" altLang="ko-KR" dirty="0" err="1" smtClean="0"/>
              <a:t>리턴하고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ko-KR" altLang="ko-KR" dirty="0" smtClean="0"/>
              <a:t>한 </a:t>
            </a:r>
            <a:r>
              <a:rPr lang="ko-KR" altLang="ko-KR" dirty="0"/>
              <a:t>쪽만 </a:t>
            </a:r>
            <a:r>
              <a:rPr lang="en-US" altLang="ko-KR" dirty="0"/>
              <a:t>None</a:t>
            </a:r>
            <a:r>
              <a:rPr lang="ko-KR" altLang="ko-KR" dirty="0" smtClean="0"/>
              <a:t>이면 </a:t>
            </a:r>
            <a:r>
              <a:rPr lang="ko-KR" altLang="ko-KR" dirty="0"/>
              <a:t>트리가 다른 것이므로 </a:t>
            </a:r>
            <a:r>
              <a:rPr lang="en-US" altLang="ko-KR" dirty="0" smtClean="0"/>
              <a:t>False</a:t>
            </a:r>
            <a:r>
              <a:rPr lang="ko-KR" altLang="ko-KR" dirty="0"/>
              <a:t>를 </a:t>
            </a:r>
            <a:r>
              <a:rPr lang="ko-KR" altLang="ko-KR" dirty="0" smtClean="0"/>
              <a:t>리턴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829" y="50159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400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</a:t>
            </a:r>
            <a:r>
              <a:rPr lang="ko-KR" altLang="en-US" dirty="0" err="1" smtClean="0"/>
              <a:t>이진트리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3689"/>
            <a:ext cx="7886700" cy="493776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err="1" smtClean="0"/>
              <a:t>이진트리의</a:t>
            </a:r>
            <a:r>
              <a:rPr lang="ko-KR" altLang="ko-KR" dirty="0" smtClean="0"/>
              <a:t> </a:t>
            </a:r>
            <a:r>
              <a:rPr lang="ko-KR" altLang="ko-KR" dirty="0"/>
              <a:t>기본 연산들은 </a:t>
            </a:r>
            <a:r>
              <a:rPr lang="ko-KR" altLang="ko-KR" dirty="0" err="1"/>
              <a:t>레벨순회를</a:t>
            </a:r>
            <a:r>
              <a:rPr lang="ko-KR" altLang="ko-KR" dirty="0"/>
              <a:t> 제외하고 모두 스택 자료구조를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메소드의</a:t>
            </a:r>
            <a:r>
              <a:rPr lang="ko-KR" altLang="ko-KR" dirty="0" smtClean="0"/>
              <a:t> </a:t>
            </a:r>
            <a:r>
              <a:rPr lang="ko-KR" altLang="ko-KR" dirty="0" err="1"/>
              <a:t>재귀호출은</a:t>
            </a:r>
            <a:r>
              <a:rPr lang="ko-KR" altLang="ko-KR" dirty="0"/>
              <a:t> 시스템 스택을 사용하므로 스택 자료구조를 사용한 것으로 </a:t>
            </a:r>
            <a:r>
              <a:rPr lang="ko-KR" altLang="ko-KR" dirty="0" smtClean="0"/>
              <a:t>간주</a:t>
            </a:r>
            <a:endParaRPr lang="en-US" altLang="ko-KR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smtClean="0"/>
              <a:t>스택에 </a:t>
            </a:r>
            <a:r>
              <a:rPr lang="ko-KR" altLang="ko-KR" dirty="0"/>
              <a:t>사용되는 메모리 공간의 크기는 트리의 높이에 </a:t>
            </a:r>
            <a:r>
              <a:rPr lang="ko-KR" altLang="ko-KR" dirty="0" smtClean="0"/>
              <a:t>비례</a:t>
            </a:r>
            <a:endParaRPr lang="en-US" altLang="ko-KR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smtClean="0"/>
              <a:t>스택 없이 </a:t>
            </a:r>
            <a:r>
              <a:rPr lang="ko-KR" altLang="ko-KR" dirty="0" err="1" smtClean="0"/>
              <a:t>이진트리의</a:t>
            </a:r>
            <a:r>
              <a:rPr lang="ko-KR" altLang="ko-KR" dirty="0" smtClean="0"/>
              <a:t> 연산을 구현하는</a:t>
            </a:r>
            <a:r>
              <a:rPr lang="en-US" altLang="ko-KR" dirty="0" smtClean="0"/>
              <a:t> 2 </a:t>
            </a:r>
            <a:r>
              <a:rPr lang="ko-KR" altLang="en-US" dirty="0" smtClean="0"/>
              <a:t>가지</a:t>
            </a:r>
            <a:r>
              <a:rPr lang="ko-KR" altLang="ko-KR" dirty="0" smtClean="0"/>
              <a:t> 방법</a:t>
            </a:r>
            <a:endParaRPr lang="en-US" altLang="ko-KR" dirty="0" smtClean="0"/>
          </a:p>
          <a:p>
            <a:pPr marL="265113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ko-KR" dirty="0" smtClean="0"/>
              <a:t>[1] Node </a:t>
            </a:r>
            <a:r>
              <a:rPr lang="ko-KR" altLang="ko-KR" dirty="0" smtClean="0"/>
              <a:t>객체에 부모를 가리키는 레퍼런스를 추가로 선언하여 순회에 사용하는 방법</a:t>
            </a:r>
            <a:endParaRPr lang="en-US" altLang="ko-KR" dirty="0" smtClean="0"/>
          </a:p>
          <a:p>
            <a:pPr marL="265113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ko-KR" dirty="0" smtClean="0"/>
              <a:t>[2]</a:t>
            </a:r>
            <a:r>
              <a:rPr lang="ko-KR" altLang="ko-KR" dirty="0" smtClean="0"/>
              <a:t> 노드의 </a:t>
            </a:r>
            <a:r>
              <a:rPr lang="en-US" altLang="ko-KR" dirty="0" smtClean="0"/>
              <a:t>None </a:t>
            </a:r>
            <a:r>
              <a:rPr lang="ko-KR" altLang="ko-KR" dirty="0" smtClean="0"/>
              <a:t>레퍼런스들을 활용하는 것</a:t>
            </a:r>
            <a:r>
              <a:rPr lang="en-US" altLang="ko-KR" dirty="0" smtClean="0"/>
              <a:t> (</a:t>
            </a:r>
            <a:r>
              <a:rPr lang="ko-KR" altLang="ko-KR" dirty="0">
                <a:solidFill>
                  <a:srgbClr val="3333FF"/>
                </a:solidFill>
              </a:rPr>
              <a:t>스레드 </a:t>
            </a:r>
            <a:r>
              <a:rPr lang="ko-KR" altLang="ko-KR" dirty="0" err="1">
                <a:solidFill>
                  <a:srgbClr val="3333FF"/>
                </a:solidFill>
              </a:rPr>
              <a:t>이진트리</a:t>
            </a:r>
            <a:r>
              <a:rPr lang="en-US" altLang="ko-KR" dirty="0">
                <a:solidFill>
                  <a:srgbClr val="3333FF"/>
                </a:solidFill>
              </a:rPr>
              <a:t> (Threaded Binary Tree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6244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3689"/>
            <a:ext cx="7886700" cy="4937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dirty="0" smtClean="0"/>
              <a:t>None </a:t>
            </a:r>
            <a:r>
              <a:rPr lang="ko-KR" altLang="ko-KR" dirty="0"/>
              <a:t>레퍼런스 공간에 다음에 방문할 노드의 레퍼런스를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 smtClean="0"/>
              <a:t>스레드는 </a:t>
            </a:r>
            <a:r>
              <a:rPr lang="ko-KR" altLang="ko-KR" sz="2400" dirty="0" smtClean="0"/>
              <a:t>운영체제에서 </a:t>
            </a:r>
            <a:r>
              <a:rPr lang="ko-KR" altLang="ko-KR" sz="2400" dirty="0"/>
              <a:t>스케줄러가 운영하는 독립적인 수행 단위인 스레드와는 전혀 관계 없는 </a:t>
            </a:r>
            <a:r>
              <a:rPr lang="ko-KR" altLang="ko-KR" sz="2400" dirty="0" smtClean="0"/>
              <a:t>단어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33774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8750" y="604059"/>
            <a:ext cx="8185758" cy="5793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이진트리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None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필드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 (N+1)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왜냐하면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노드마다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레퍼런스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right)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있으므로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레퍼런스가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존재하고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중에서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자식을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개이기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자식을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연결하는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이유는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제외한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갖기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스레드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이진트리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N+1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None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레퍼런스를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활용하여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가리키도록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스택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없이도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있도록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8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9972"/>
            <a:ext cx="8358034" cy="5505796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en-US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(Root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트리의 최상위에 있는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(Child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하위에 연결된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(Degree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자식노드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(Parent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노드의 상위에 연결된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이파리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(Leaf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자식이 없는 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endParaRPr lang="en-US" altLang="ko-KR" sz="2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형제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(Sibling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부모를 가지는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조상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(Ancestor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루트까지의 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경로상에 있는 모든 노드들의 집합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후손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(Descendant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아래로 매달린 모든 노드들의 집합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서브트리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(Subtree) – 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자신과 </a:t>
            </a:r>
            <a:r>
              <a:rPr lang="ko-KR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후손노드로</a:t>
            </a:r>
            <a:r>
              <a:rPr lang="ko-KR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구성된 트리</a:t>
            </a:r>
            <a:r>
              <a:rPr lang="ko-KR" altLang="ko-KR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736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411" y="488918"/>
            <a:ext cx="8430016" cy="604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스레드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이진트리는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대부분의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중위순회에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기반하여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구현되나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전위순회이나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후위순회에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기반하여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스레드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구현할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스레드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이진트리는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스택을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순회보다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빠르고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메모리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공간도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적게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차지한다는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장점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갖지만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데이터의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삽입과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삭제가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잦은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구현이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비교적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복잡한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편이므로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좋은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성능을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보여주지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못한다는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문제점</a:t>
            </a:r>
            <a:endParaRPr lang="ko-KR" altLang="ko-KR" sz="2400" dirty="0"/>
          </a:p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ko-KR" sz="2400" dirty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 </a:t>
            </a:r>
            <a:r>
              <a:rPr lang="en-US" altLang="ko-KR" sz="2400" dirty="0"/>
              <a:t>Node </a:t>
            </a:r>
            <a:r>
              <a:rPr lang="ko-KR" altLang="ko-KR" sz="2400" dirty="0">
                <a:latin typeface="Calibri" panose="020F0502020204030204" pitchFamily="34" charset="0"/>
              </a:rPr>
              <a:t>객체에</a:t>
            </a:r>
            <a:r>
              <a:rPr lang="en-US" altLang="ko-KR" sz="2400" dirty="0"/>
              <a:t> 2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en-US" altLang="ko-KR" sz="2400" dirty="0" err="1"/>
              <a:t>boolean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필드를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레퍼런스가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스레드</a:t>
            </a:r>
            <a:r>
              <a:rPr lang="en-US" altLang="ko-KR" sz="2400" dirty="0"/>
              <a:t>(</a:t>
            </a:r>
            <a:r>
              <a:rPr lang="ko-KR" altLang="ko-KR" sz="2400" dirty="0">
                <a:latin typeface="Calibri" panose="020F0502020204030204" pitchFamily="34" charset="0"/>
              </a:rPr>
              <a:t>다음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en-US" altLang="ko-KR" sz="2400" dirty="0"/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것인지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아니면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/>
              <a:t>left</a:t>
            </a:r>
            <a:r>
              <a:rPr lang="ko-KR" altLang="ko-KR" sz="2400" dirty="0">
                <a:latin typeface="Calibri" panose="020F0502020204030204" pitchFamily="34" charset="0"/>
              </a:rPr>
              <a:t>나</a:t>
            </a:r>
            <a:r>
              <a:rPr lang="en-US" altLang="ko-KR" sz="2400" dirty="0"/>
              <a:t> right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부모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사이의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레퍼런스인지를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ko-KR" altLang="ko-KR" sz="2400" dirty="0"/>
              <a:t> </a:t>
            </a:r>
            <a:r>
              <a:rPr lang="en-US" altLang="ko-KR" sz="2400" dirty="0" smtClean="0"/>
              <a:t>True 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False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표시해주어야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02848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407" y="636068"/>
            <a:ext cx="753440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ko-KR" altLang="ko-KR" sz="28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중위순회</a:t>
            </a:r>
            <a:r>
              <a:rPr lang="ko-KR" altLang="ko-KR" sz="2800" dirty="0" smtClean="0">
                <a:solidFill>
                  <a:srgbClr val="3333FF"/>
                </a:solidFill>
              </a:rPr>
              <a:t> </a:t>
            </a:r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</a:rPr>
              <a:t>스레드</a:t>
            </a:r>
            <a:r>
              <a:rPr lang="ko-KR" altLang="ko-KR" sz="2800" dirty="0">
                <a:solidFill>
                  <a:srgbClr val="3333FF"/>
                </a:solidFill>
              </a:rPr>
              <a:t> </a:t>
            </a:r>
            <a:r>
              <a:rPr lang="ko-KR" altLang="ko-KR" sz="28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이진트리</a:t>
            </a:r>
            <a:endParaRPr lang="en-US" altLang="ko-KR" sz="2800" dirty="0" smtClean="0">
              <a:solidFill>
                <a:srgbClr val="3333FF"/>
              </a:solidFill>
              <a:latin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altLang="ko-KR" sz="2400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점선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화살표는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직전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스레드이고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실선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화살표는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스레드</a:t>
            </a:r>
            <a:endParaRPr lang="ko-KR" altLang="ko-KR" sz="2400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36" y="2540334"/>
            <a:ext cx="5192299" cy="2895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326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044700"/>
            <a:ext cx="7886700" cy="444378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/>
              <a:t>이진힙</a:t>
            </a:r>
            <a:r>
              <a:rPr lang="en-US" altLang="ko-KR" dirty="0"/>
              <a:t>(Binary Heap)</a:t>
            </a:r>
            <a:r>
              <a:rPr lang="ko-KR" altLang="ko-KR" dirty="0"/>
              <a:t>은 우선순위큐</a:t>
            </a:r>
            <a:r>
              <a:rPr lang="en-US" altLang="ko-KR" dirty="0"/>
              <a:t>(Priority Queue)</a:t>
            </a:r>
            <a:r>
              <a:rPr lang="ko-KR" altLang="ko-KR" dirty="0"/>
              <a:t>를 구현하는 가장 기본적인 자료구조이다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우선순위큐</a:t>
            </a:r>
            <a:r>
              <a:rPr lang="en-US" altLang="ko-KR" dirty="0">
                <a:solidFill>
                  <a:srgbClr val="3333FF"/>
                </a:solidFill>
              </a:rPr>
              <a:t>(Priority Queue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en-US" altLang="ko-KR" dirty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가장 </a:t>
            </a:r>
            <a:r>
              <a:rPr lang="ko-KR" altLang="ko-KR" dirty="0"/>
              <a:t>높은 우선순위를 가진 항목에 </a:t>
            </a:r>
            <a:r>
              <a:rPr lang="ko-KR" altLang="ko-KR" dirty="0" smtClean="0"/>
              <a:t>접근</a:t>
            </a:r>
            <a:r>
              <a:rPr lang="en-US" altLang="ko-KR" dirty="0" smtClean="0"/>
              <a:t>,</a:t>
            </a:r>
            <a:r>
              <a:rPr lang="ko-KR" altLang="ko-KR" dirty="0" smtClean="0"/>
              <a:t>  삭제</a:t>
            </a:r>
            <a:r>
              <a:rPr lang="ko-KR" altLang="en-US" dirty="0" smtClean="0"/>
              <a:t>와</a:t>
            </a:r>
            <a:r>
              <a:rPr lang="ko-KR" altLang="ko-KR" dirty="0" smtClean="0"/>
              <a:t> </a:t>
            </a:r>
            <a:r>
              <a:rPr lang="ko-KR" altLang="ko-KR" dirty="0"/>
              <a:t>임의의 우선순위를 가진 항목을 </a:t>
            </a:r>
            <a:r>
              <a:rPr lang="ko-KR" altLang="ko-KR" dirty="0" smtClean="0"/>
              <a:t>삽입을 </a:t>
            </a:r>
            <a:r>
              <a:rPr lang="ko-KR" altLang="ko-KR" dirty="0"/>
              <a:t>지원하는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462181"/>
            <a:ext cx="7886700" cy="503554"/>
          </a:xfrm>
        </p:spPr>
        <p:txBody>
          <a:bodyPr/>
          <a:lstStyle/>
          <a:p>
            <a:pPr algn="l"/>
            <a:r>
              <a:rPr lang="en-US" altLang="ko-KR" dirty="0" smtClean="0"/>
              <a:t>4.4 </a:t>
            </a:r>
            <a:r>
              <a:rPr lang="ko-KR" altLang="en-US" dirty="0" smtClean="0"/>
              <a:t>이진힙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4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82495"/>
            <a:ext cx="7886700" cy="510598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600" dirty="0" smtClean="0"/>
              <a:t>스택이나 </a:t>
            </a:r>
            <a:r>
              <a:rPr lang="ko-KR" altLang="ko-KR" sz="2600" dirty="0"/>
              <a:t>큐도 일종의 </a:t>
            </a:r>
            <a:r>
              <a:rPr lang="ko-KR" altLang="ko-KR" sz="2600" dirty="0" smtClean="0"/>
              <a:t>우선순위큐</a:t>
            </a:r>
            <a:endParaRPr lang="en-US" altLang="ko-KR" sz="26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>
                <a:solidFill>
                  <a:srgbClr val="3333FF"/>
                </a:solidFill>
              </a:rPr>
              <a:t>스택</a:t>
            </a:r>
            <a:r>
              <a:rPr lang="en-US" altLang="ko-KR" dirty="0" smtClean="0"/>
              <a:t>: </a:t>
            </a:r>
            <a:r>
              <a:rPr lang="ko-KR" altLang="ko-KR" dirty="0" smtClean="0"/>
              <a:t>가장 </a:t>
            </a:r>
            <a:r>
              <a:rPr lang="ko-KR" altLang="ko-KR" dirty="0"/>
              <a:t>마지막으로 삽입된 항목이 가장 높은 우선순위를 </a:t>
            </a:r>
            <a:r>
              <a:rPr lang="ko-KR" altLang="ko-KR" dirty="0" smtClean="0"/>
              <a:t>가지</a:t>
            </a:r>
            <a:r>
              <a:rPr lang="ko-KR" altLang="en-US" dirty="0" smtClean="0"/>
              <a:t>므로</a:t>
            </a:r>
            <a:r>
              <a:rPr lang="en-US" altLang="ko-KR" dirty="0" smtClean="0"/>
              <a:t>, </a:t>
            </a:r>
            <a:r>
              <a:rPr lang="ko-KR" altLang="ko-KR" u="sng" dirty="0"/>
              <a:t>최근 시간일수록 높은 우선순위를 </a:t>
            </a:r>
            <a:r>
              <a:rPr lang="ko-KR" altLang="ko-KR" u="sng" dirty="0" smtClean="0"/>
              <a:t>부여</a:t>
            </a:r>
            <a:endParaRPr lang="en-US" altLang="ko-KR" u="sng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>
                <a:solidFill>
                  <a:srgbClr val="3333FF"/>
                </a:solidFill>
              </a:rPr>
              <a:t>큐</a:t>
            </a:r>
            <a:r>
              <a:rPr lang="en-US" altLang="ko-KR" dirty="0" smtClean="0"/>
              <a:t>: </a:t>
            </a:r>
            <a:r>
              <a:rPr lang="ko-KR" altLang="ko-KR" dirty="0" smtClean="0"/>
              <a:t>먼저 </a:t>
            </a:r>
            <a:r>
              <a:rPr lang="ko-KR" altLang="ko-KR" dirty="0"/>
              <a:t>삽입된 항목이 우선순위가 더 높다</a:t>
            </a:r>
            <a:r>
              <a:rPr lang="en-US" altLang="ko-KR" dirty="0"/>
              <a:t>. </a:t>
            </a:r>
            <a:r>
              <a:rPr lang="ko-KR" altLang="ko-KR" dirty="0"/>
              <a:t>따라서 </a:t>
            </a:r>
            <a:r>
              <a:rPr lang="ko-KR" altLang="ko-KR" u="sng" dirty="0"/>
              <a:t>이른 시간일수록 더 높은 우선순위를 </a:t>
            </a:r>
            <a:r>
              <a:rPr lang="ko-KR" altLang="ko-KR" u="sng" dirty="0" smtClean="0"/>
              <a:t>부여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82209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01458"/>
            <a:ext cx="7886700" cy="547550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600" dirty="0"/>
              <a:t>스택과 큐와 같은 우선순위큐가 있는데</a:t>
            </a:r>
            <a:r>
              <a:rPr lang="en-US" altLang="ko-KR" sz="2600" dirty="0"/>
              <a:t>, </a:t>
            </a:r>
            <a:r>
              <a:rPr lang="ko-KR" altLang="ko-KR" sz="2600" dirty="0"/>
              <a:t>왜 또 다른 </a:t>
            </a:r>
            <a:r>
              <a:rPr lang="ko-KR" altLang="ko-KR" sz="2600" dirty="0" err="1"/>
              <a:t>우선순위큐</a:t>
            </a:r>
            <a:r>
              <a:rPr lang="ko-KR" altLang="ko-KR" sz="2600" dirty="0"/>
              <a:t> 자료구조가 필요할까</a:t>
            </a:r>
            <a:r>
              <a:rPr lang="en-US" altLang="ko-KR" sz="2600" dirty="0"/>
              <a:t>?  </a:t>
            </a:r>
            <a:endParaRPr lang="en-US" altLang="ko-KR" sz="26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스택에 삽입되는 </a:t>
            </a:r>
            <a:r>
              <a:rPr lang="ko-KR" altLang="ko-KR" dirty="0"/>
              <a:t>항목의 우선순위는 </a:t>
            </a:r>
            <a:r>
              <a:rPr lang="ko-KR" altLang="ko-KR" dirty="0" smtClean="0"/>
              <a:t>스택에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있는 </a:t>
            </a:r>
            <a:r>
              <a:rPr lang="ko-KR" altLang="ko-KR" dirty="0"/>
              <a:t>모든 항목들의 우선순위보다 </a:t>
            </a:r>
            <a:r>
              <a:rPr lang="ko-KR" altLang="ko-KR" dirty="0" smtClean="0"/>
              <a:t>높</a:t>
            </a:r>
            <a:r>
              <a:rPr lang="ko-KR" altLang="en-US" dirty="0" smtClean="0"/>
              <a:t>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큐에 삽입되는 </a:t>
            </a:r>
            <a:r>
              <a:rPr lang="ko-KR" altLang="ko-KR" dirty="0"/>
              <a:t>항목의 우선순위는 </a:t>
            </a:r>
            <a:r>
              <a:rPr lang="ko-KR" altLang="ko-KR" dirty="0" smtClean="0"/>
              <a:t>큐에 </a:t>
            </a:r>
            <a:r>
              <a:rPr lang="ko-KR" altLang="ko-KR" dirty="0"/>
              <a:t>있는 모든 항목들의 우선수위보다 </a:t>
            </a:r>
            <a:r>
              <a:rPr lang="ko-KR" altLang="ko-KR" dirty="0" smtClean="0"/>
              <a:t>낮</a:t>
            </a:r>
            <a:r>
              <a:rPr lang="ko-KR" altLang="en-US" dirty="0" smtClean="0"/>
              <a:t>음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삽입되는 </a:t>
            </a:r>
            <a:r>
              <a:rPr lang="ko-KR" altLang="ko-KR" dirty="0"/>
              <a:t>항목이 </a:t>
            </a:r>
            <a:r>
              <a:rPr lang="ko-KR" altLang="ko-KR" dirty="0">
                <a:solidFill>
                  <a:srgbClr val="3333FF"/>
                </a:solidFill>
              </a:rPr>
              <a:t>임의의 우선순위를 </a:t>
            </a:r>
            <a:r>
              <a:rPr lang="ko-KR" altLang="ko-KR" dirty="0" smtClean="0">
                <a:solidFill>
                  <a:srgbClr val="3333FF"/>
                </a:solidFill>
              </a:rPr>
              <a:t>가</a:t>
            </a:r>
            <a:r>
              <a:rPr lang="ko-KR" altLang="en-US" dirty="0" smtClean="0">
                <a:solidFill>
                  <a:srgbClr val="3333FF"/>
                </a:solidFill>
              </a:rPr>
              <a:t>지</a:t>
            </a:r>
            <a:r>
              <a:rPr lang="ko-KR" altLang="ko-KR" dirty="0" smtClean="0">
                <a:solidFill>
                  <a:srgbClr val="3333FF"/>
                </a:solidFill>
              </a:rPr>
              <a:t>면 </a:t>
            </a:r>
            <a:r>
              <a:rPr lang="ko-KR" altLang="ko-KR" dirty="0"/>
              <a:t>스택이나 큐는 새 항목이 삽입될 때마다 저장되어 있는 항목들을 우선순위에 따라 </a:t>
            </a:r>
            <a:r>
              <a:rPr lang="ko-KR" altLang="ko-KR" dirty="0">
                <a:solidFill>
                  <a:srgbClr val="3333FF"/>
                </a:solidFill>
              </a:rPr>
              <a:t>정렬해야 하는 </a:t>
            </a:r>
            <a:r>
              <a:rPr lang="ko-KR" altLang="ko-KR" dirty="0" smtClean="0">
                <a:solidFill>
                  <a:srgbClr val="3333FF"/>
                </a:solidFill>
              </a:rPr>
              <a:t>문제점</a:t>
            </a:r>
            <a:r>
              <a:rPr lang="ko-KR" altLang="en-US" dirty="0" smtClean="0"/>
              <a:t>이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75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640279" cy="100340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600" dirty="0">
                <a:solidFill>
                  <a:srgbClr val="3333FF"/>
                </a:solidFill>
              </a:rPr>
              <a:t>[</a:t>
            </a:r>
            <a:r>
              <a:rPr lang="ko-KR" altLang="ko-KR" sz="2600" dirty="0">
                <a:solidFill>
                  <a:srgbClr val="3333FF"/>
                </a:solidFill>
              </a:rPr>
              <a:t>정의</a:t>
            </a:r>
            <a:r>
              <a:rPr lang="en-US" altLang="ko-KR" sz="2600" dirty="0">
                <a:solidFill>
                  <a:srgbClr val="3333FF"/>
                </a:solidFill>
              </a:rPr>
              <a:t>] </a:t>
            </a:r>
            <a:r>
              <a:rPr lang="ko-KR" altLang="ko-KR" sz="2600" dirty="0" err="1">
                <a:solidFill>
                  <a:srgbClr val="7030A0"/>
                </a:solidFill>
              </a:rPr>
              <a:t>이진힙</a:t>
            </a:r>
            <a:r>
              <a:rPr lang="en-US" altLang="ko-KR" sz="2600" dirty="0">
                <a:solidFill>
                  <a:srgbClr val="7030A0"/>
                </a:solidFill>
              </a:rPr>
              <a:t>(Binary Heap)</a:t>
            </a:r>
            <a:r>
              <a:rPr lang="ko-KR" altLang="ko-KR" sz="2600" dirty="0">
                <a:solidFill>
                  <a:srgbClr val="7030A0"/>
                </a:solidFill>
              </a:rPr>
              <a:t>은 완전이진트리로서 부모의 우선순위가 자식의 우선순위보다 높은 </a:t>
            </a:r>
            <a:r>
              <a:rPr lang="ko-KR" altLang="ko-KR" sz="2600" dirty="0" smtClean="0">
                <a:solidFill>
                  <a:srgbClr val="7030A0"/>
                </a:solidFill>
              </a:rPr>
              <a:t>자료구조</a:t>
            </a:r>
            <a:endParaRPr lang="ko-KR" altLang="en-US" sz="2600" dirty="0">
              <a:solidFill>
                <a:srgbClr val="7030A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6603" y="3039111"/>
            <a:ext cx="3542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어느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트리가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이진힙일까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8" y="3980837"/>
            <a:ext cx="3093929" cy="190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0" y="3858180"/>
            <a:ext cx="2902025" cy="202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94" y="3620612"/>
            <a:ext cx="2607023" cy="215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1646219" y="6074504"/>
            <a:ext cx="712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(a)			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(b)		           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74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1353" y="849010"/>
            <a:ext cx="79540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marR="0" lvl="0" indent="-45243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모든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노드들이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힙속성을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만족하지만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완전이진트리가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아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님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2438" marR="0" lvl="0" indent="-45243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루트의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오른쪽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자식인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이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자식으로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가지고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있기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때문에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힙속성에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위배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(c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이진힙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9120" y="4098250"/>
            <a:ext cx="829849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완전이진트리는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구현하며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원소부터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a[0]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완전이진트리의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노드들을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레벨순회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Level order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Traversal)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순서에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따라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a[1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차례로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46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49179" y="451030"/>
            <a:ext cx="5623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완전이진트리의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노드들이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저장된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1235" y="6101832"/>
            <a:ext cx="7822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아래의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노드가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저장된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kumimoji="0" lang="ko-KR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원소의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081087"/>
            <a:ext cx="72866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9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6093" y="474655"/>
            <a:ext cx="79916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노드들을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리스트</a:t>
            </a:r>
            <a:r>
              <a:rPr kumimoji="0" lang="ko-KR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ko-KR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이와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같이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저장했을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때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힙에서</a:t>
            </a:r>
            <a:r>
              <a:rPr kumimoji="0" lang="ko-KR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부모와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자식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관계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</a:t>
            </a: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3775" y="1677153"/>
            <a:ext cx="7903922" cy="1061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30213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a[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자식은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a[2i]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a[2i+1]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있고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30213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a[j]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부모는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a[j//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 &gt;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1.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3188" y="3906074"/>
            <a:ext cx="758450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자식은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a[2x4] =a[8]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a[2x4+1] = a[9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80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부모는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a[11//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2] = a[5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5097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3464" y="718045"/>
            <a:ext cx="8154443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이진힙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 종류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최소힙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(Minimum Heap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):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키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값이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작을수록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높은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우선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순위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최대힙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Maximum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Heap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):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키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값이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클수록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더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높은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우선순위</a:t>
            </a: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최소힙의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루트에는</a:t>
            </a:r>
            <a:r>
              <a:rPr kumimoji="0" lang="ko-KR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항상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작은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키가</a:t>
            </a:r>
            <a:r>
              <a:rPr kumimoji="0" lang="ko-KR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됨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저장된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키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자식의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키보다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작다는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규칙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루트는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a[1]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있으므로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O(1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시간에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min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키를 가진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노드 접근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47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9725" y="953043"/>
            <a:ext cx="8336071" cy="258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</a:t>
            </a:r>
            <a:r>
              <a:rPr lang="en-US" altLang="ko-KR" sz="24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(Level) </a:t>
            </a:r>
            <a:r>
              <a:rPr lang="en-US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루트</a:t>
            </a:r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 </a:t>
            </a:r>
            <a:r>
              <a:rPr lang="en-US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1,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아래 층으로 내려가며 레벨이 </a:t>
            </a:r>
            <a:r>
              <a:rPr lang="en-US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씩 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증가</a:t>
            </a:r>
            <a:r>
              <a:rPr lang="en-US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7000"/>
              </a:lnSpc>
              <a:spcAft>
                <a:spcPts val="1800"/>
              </a:spcAft>
            </a:pPr>
            <a:r>
              <a:rPr lang="en-US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레벨은 </a:t>
            </a:r>
            <a:r>
              <a:rPr lang="ko-KR" altLang="ko-KR" sz="24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깊이</a:t>
            </a:r>
            <a:r>
              <a:rPr lang="en-US" altLang="ko-KR" sz="24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(Depth)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동</a:t>
            </a:r>
            <a:r>
              <a:rPr lang="ko-KR" altLang="en-US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24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24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높이</a:t>
            </a:r>
            <a:r>
              <a:rPr lang="en-US" altLang="ko-KR" sz="24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(Height) </a:t>
            </a:r>
            <a:r>
              <a:rPr lang="en-US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트리의 최대 레벨</a:t>
            </a:r>
          </a:p>
          <a:p>
            <a:pPr marL="342900" lvl="0" indent="-34290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키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(Key)</a:t>
            </a:r>
            <a:r>
              <a:rPr lang="en-US" altLang="ko-KR" sz="24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탐색에 사용되는 노드에 저장된 정보</a:t>
            </a:r>
          </a:p>
        </p:txBody>
      </p:sp>
    </p:spTree>
    <p:extLst>
      <p:ext uri="{BB962C8B-B14F-4D97-AF65-F5344CB8AC3E}">
        <p14:creationId xmlns:p14="http://schemas.microsoft.com/office/powerpoint/2010/main" val="1727433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661" y="1894124"/>
            <a:ext cx="7670583" cy="324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최솟값 삭제</a:t>
            </a:r>
            <a:r>
              <a:rPr lang="en-US" altLang="ko-KR" sz="2800" dirty="0"/>
              <a:t>(</a:t>
            </a:r>
            <a:r>
              <a:rPr lang="en-US" altLang="ko-KR" sz="2800" dirty="0" err="1">
                <a:latin typeface="Consolas" panose="020B0609020204030204" pitchFamily="49" charset="0"/>
              </a:rPr>
              <a:t>delete_min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797595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루트의 </a:t>
            </a:r>
            <a:r>
              <a:rPr lang="ko-KR" altLang="ko-KR" dirty="0"/>
              <a:t>키를 </a:t>
            </a:r>
            <a:r>
              <a:rPr lang="ko-KR" altLang="ko-KR" dirty="0" smtClean="0"/>
              <a:t>삭제</a:t>
            </a:r>
            <a:endParaRPr lang="en-US" altLang="ko-KR" dirty="0" smtClean="0"/>
          </a:p>
          <a:p>
            <a:pPr marL="714375" indent="-450850">
              <a:lnSpc>
                <a:spcPct val="120000"/>
              </a:lnSpc>
              <a:buNone/>
            </a:pPr>
            <a:r>
              <a:rPr lang="en-US" altLang="ko-KR" dirty="0" smtClean="0"/>
              <a:t>[1] </a:t>
            </a:r>
            <a:r>
              <a:rPr lang="ko-KR" altLang="ko-KR" dirty="0" err="1" smtClean="0"/>
              <a:t>힙의</a:t>
            </a:r>
            <a:r>
              <a:rPr lang="ko-KR" altLang="ko-KR" dirty="0" smtClean="0"/>
              <a:t> </a:t>
            </a:r>
            <a:r>
              <a:rPr lang="ko-KR" altLang="ko-KR" dirty="0"/>
              <a:t>가장 마지막 노드</a:t>
            </a:r>
            <a:r>
              <a:rPr lang="en-US" altLang="ko-KR" dirty="0"/>
              <a:t>,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리스트</a:t>
            </a:r>
            <a:r>
              <a:rPr lang="ko-KR" altLang="ko-KR" dirty="0" smtClean="0"/>
              <a:t>의 </a:t>
            </a:r>
            <a:r>
              <a:rPr lang="ko-KR" altLang="ko-KR" dirty="0"/>
              <a:t>가장 마지막 </a:t>
            </a:r>
            <a:r>
              <a:rPr lang="ko-KR" altLang="en-US" dirty="0" smtClean="0"/>
              <a:t>항목을</a:t>
            </a:r>
            <a:r>
              <a:rPr lang="ko-KR" altLang="ko-KR" dirty="0" smtClean="0"/>
              <a:t> 루트로 </a:t>
            </a:r>
            <a:r>
              <a:rPr lang="ko-KR" altLang="ko-KR" dirty="0"/>
              <a:t>옮기고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714375" indent="-450850">
              <a:lnSpc>
                <a:spcPct val="120000"/>
              </a:lnSpc>
              <a:buNone/>
            </a:pPr>
            <a:r>
              <a:rPr lang="en-US" altLang="ko-KR" dirty="0" smtClean="0"/>
              <a:t>[2] </a:t>
            </a:r>
            <a:r>
              <a:rPr lang="ko-KR" altLang="ko-KR" dirty="0" err="1" smtClean="0"/>
              <a:t>힙</a:t>
            </a:r>
            <a:r>
              <a:rPr lang="ko-KR" altLang="ko-KR" dirty="0" smtClean="0"/>
              <a:t> </a:t>
            </a:r>
            <a:r>
              <a:rPr lang="ko-KR" altLang="ko-KR" dirty="0"/>
              <a:t>크기를 </a:t>
            </a:r>
            <a:r>
              <a:rPr lang="en-US" altLang="ko-KR" dirty="0"/>
              <a:t>1 </a:t>
            </a:r>
            <a:r>
              <a:rPr lang="ko-KR" altLang="ko-KR" dirty="0"/>
              <a:t>감소시킨다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14375" indent="-450850">
              <a:lnSpc>
                <a:spcPct val="120000"/>
              </a:lnSpc>
              <a:spcAft>
                <a:spcPts val="2400"/>
              </a:spcAft>
              <a:buNone/>
            </a:pPr>
            <a:r>
              <a:rPr lang="en-US" altLang="ko-KR" dirty="0" smtClean="0"/>
              <a:t>[3] </a:t>
            </a:r>
            <a:r>
              <a:rPr lang="ko-KR" altLang="ko-KR" dirty="0" smtClean="0"/>
              <a:t>루트로부터 </a:t>
            </a:r>
            <a:r>
              <a:rPr lang="ko-KR" altLang="ko-KR" dirty="0"/>
              <a:t>자식들 중에서 작은 값을 가진 </a:t>
            </a:r>
            <a:r>
              <a:rPr lang="ko-KR" altLang="ko-KR" dirty="0" smtClean="0"/>
              <a:t>자식</a:t>
            </a:r>
            <a:r>
              <a:rPr lang="en-US" altLang="ko-KR" dirty="0" smtClean="0"/>
              <a:t> (</a:t>
            </a:r>
            <a:r>
              <a:rPr lang="ko-KR" altLang="ko-KR" dirty="0" smtClean="0"/>
              <a:t>승자</a:t>
            </a:r>
            <a:r>
              <a:rPr lang="en-US" altLang="ko-KR" dirty="0"/>
              <a:t>)</a:t>
            </a:r>
            <a:r>
              <a:rPr lang="ko-KR" altLang="ko-KR" dirty="0"/>
              <a:t>과 키를 비교하여 </a:t>
            </a:r>
            <a:r>
              <a:rPr lang="ko-KR" altLang="ko-KR" dirty="0" err="1"/>
              <a:t>힙속성이</a:t>
            </a:r>
            <a:r>
              <a:rPr lang="ko-KR" altLang="ko-KR" dirty="0"/>
              <a:t> 만족될 때까지 키를 교환하며 이파리 방향으로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 marL="263525" indent="-242888">
              <a:lnSpc>
                <a:spcPct val="120000"/>
              </a:lnSpc>
            </a:pPr>
            <a:r>
              <a:rPr lang="en-US" altLang="ko-KR" dirty="0" smtClean="0"/>
              <a:t>[3]</a:t>
            </a:r>
            <a:r>
              <a:rPr lang="ko-KR" altLang="en-US" dirty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과정은 </a:t>
            </a:r>
            <a:r>
              <a:rPr lang="ko-KR" altLang="ko-KR" dirty="0" smtClean="0"/>
              <a:t>루트로부터 </a:t>
            </a:r>
            <a:r>
              <a:rPr lang="ko-KR" altLang="ko-KR" dirty="0"/>
              <a:t>아래로 내려가며 진행되므로 </a:t>
            </a:r>
            <a:r>
              <a:rPr lang="en-US" altLang="ko-KR" dirty="0" err="1">
                <a:solidFill>
                  <a:srgbClr val="3333FF"/>
                </a:solidFill>
              </a:rPr>
              <a:t>downheap</a:t>
            </a:r>
            <a:r>
              <a:rPr lang="ko-KR" altLang="ko-KR" dirty="0"/>
              <a:t>이라 </a:t>
            </a:r>
            <a:r>
              <a:rPr lang="ko-KR" altLang="ko-KR" dirty="0" smtClean="0"/>
              <a:t>부</a:t>
            </a:r>
            <a:r>
              <a:rPr lang="ko-KR" altLang="en-US" dirty="0" smtClean="0"/>
              <a:t>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4358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3623" y="500422"/>
            <a:ext cx="83360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최솟값 삭제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5458" y="557407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(a)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마지막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항목을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루트로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이동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(b) 15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중에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승자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566862"/>
            <a:ext cx="8963025" cy="37242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6518787" y="2566219"/>
            <a:ext cx="13371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89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894" y="5211959"/>
            <a:ext cx="729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(c)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승자인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루트를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   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(d) 35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45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중에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승자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752600"/>
            <a:ext cx="84677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63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449" y="4696641"/>
            <a:ext cx="7747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(e)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승자인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(f) 80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50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중에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승자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1" y="1264520"/>
            <a:ext cx="8505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99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27136" y="4847666"/>
            <a:ext cx="2731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(g)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승자인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70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을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교환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44" y="1469768"/>
            <a:ext cx="4229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14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1072" y="1653434"/>
            <a:ext cx="7776314" cy="2016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삽입 연산</a:t>
            </a:r>
            <a:r>
              <a:rPr lang="en-US" altLang="ko-KR" sz="2800" dirty="0"/>
              <a:t>(insert)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6288"/>
            <a:ext cx="7886700" cy="4190946"/>
          </a:xfrm>
        </p:spPr>
        <p:txBody>
          <a:bodyPr/>
          <a:lstStyle/>
          <a:p>
            <a:pPr marL="450850" indent="-450850">
              <a:lnSpc>
                <a:spcPct val="120000"/>
              </a:lnSpc>
              <a:buNone/>
            </a:pPr>
            <a:r>
              <a:rPr lang="en-US" altLang="ko-KR" dirty="0" smtClean="0"/>
              <a:t>[1] </a:t>
            </a:r>
            <a:r>
              <a:rPr lang="ko-KR" altLang="ko-KR" dirty="0" err="1" smtClean="0"/>
              <a:t>힙의</a:t>
            </a:r>
            <a:r>
              <a:rPr lang="ko-KR" altLang="ko-KR" dirty="0" smtClean="0"/>
              <a:t> </a:t>
            </a:r>
            <a:r>
              <a:rPr lang="ko-KR" altLang="ko-KR" dirty="0"/>
              <a:t>마지막 노드</a:t>
            </a:r>
            <a:r>
              <a:rPr lang="en-US" altLang="ko-KR" dirty="0"/>
              <a:t>(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리스트</a:t>
            </a:r>
            <a:r>
              <a:rPr lang="ko-KR" altLang="ko-KR" dirty="0" smtClean="0"/>
              <a:t>의 </a:t>
            </a:r>
            <a:r>
              <a:rPr lang="ko-KR" altLang="ko-KR" dirty="0"/>
              <a:t>마지막 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)</a:t>
            </a:r>
            <a:r>
              <a:rPr lang="ko-KR" altLang="ko-KR" dirty="0"/>
              <a:t>의 바로 다음 </a:t>
            </a:r>
            <a:r>
              <a:rPr lang="ko-KR" altLang="en-US" dirty="0" smtClean="0"/>
              <a:t>비어있는</a:t>
            </a:r>
            <a:r>
              <a:rPr lang="ko-KR" altLang="ko-KR" dirty="0" smtClean="0"/>
              <a:t> </a:t>
            </a:r>
            <a:r>
              <a:rPr lang="ko-KR" altLang="ko-KR" dirty="0"/>
              <a:t>원소에 새로운 항목을 </a:t>
            </a:r>
            <a:r>
              <a:rPr lang="ko-KR" altLang="ko-KR" dirty="0" smtClean="0"/>
              <a:t>저장</a:t>
            </a:r>
            <a:r>
              <a:rPr lang="en-US" altLang="ko-KR" dirty="0" smtClean="0"/>
              <a:t> </a:t>
            </a:r>
          </a:p>
          <a:p>
            <a:pPr marL="450850" indent="-450850">
              <a:lnSpc>
                <a:spcPct val="120000"/>
              </a:lnSpc>
              <a:buNone/>
            </a:pPr>
            <a:r>
              <a:rPr lang="en-US" altLang="ko-KR" dirty="0" smtClean="0"/>
              <a:t>[2] </a:t>
            </a:r>
            <a:r>
              <a:rPr lang="ko-KR" altLang="ko-KR" dirty="0" smtClean="0"/>
              <a:t>루트 </a:t>
            </a:r>
            <a:r>
              <a:rPr lang="ko-KR" altLang="ko-KR" dirty="0"/>
              <a:t>방향으로 올라가면서 </a:t>
            </a:r>
            <a:r>
              <a:rPr lang="ko-KR" altLang="ko-KR" dirty="0" smtClean="0"/>
              <a:t>부모의 키</a:t>
            </a:r>
            <a:r>
              <a:rPr lang="ko-KR" altLang="en-US" dirty="0" smtClean="0"/>
              <a:t>와</a:t>
            </a:r>
            <a:r>
              <a:rPr lang="ko-KR" altLang="ko-KR" dirty="0" smtClean="0"/>
              <a:t> </a:t>
            </a:r>
            <a:r>
              <a:rPr lang="ko-KR" altLang="ko-KR" dirty="0"/>
              <a:t>비교하여 힙속성이 만족될 때까지 노드를 </a:t>
            </a:r>
            <a:r>
              <a:rPr lang="ko-KR" altLang="ko-KR" dirty="0" smtClean="0"/>
              <a:t>교환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[2]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과정은 </a:t>
            </a:r>
            <a:r>
              <a:rPr lang="ko-KR" altLang="ko-KR" dirty="0" smtClean="0"/>
              <a:t>이파리로부터 </a:t>
            </a:r>
            <a:r>
              <a:rPr lang="ko-KR" altLang="ko-KR" dirty="0"/>
              <a:t>위로 올라가며 </a:t>
            </a:r>
            <a:r>
              <a:rPr lang="ko-KR" altLang="en-US" dirty="0" smtClean="0"/>
              <a:t>수</a:t>
            </a:r>
            <a:r>
              <a:rPr lang="ko-KR" altLang="ko-KR" dirty="0" smtClean="0"/>
              <a:t>행되므로 </a:t>
            </a:r>
            <a:r>
              <a:rPr lang="en-US" altLang="ko-KR" dirty="0" err="1">
                <a:solidFill>
                  <a:srgbClr val="3333FF"/>
                </a:solidFill>
              </a:rPr>
              <a:t>upheap</a:t>
            </a:r>
            <a:r>
              <a:rPr lang="ko-KR" altLang="ko-KR" dirty="0"/>
              <a:t>이라 </a:t>
            </a:r>
            <a:r>
              <a:rPr lang="ko-KR" altLang="ko-KR" dirty="0" smtClean="0"/>
              <a:t>부</a:t>
            </a:r>
            <a:r>
              <a:rPr lang="ko-KR" altLang="en-US" dirty="0" smtClean="0"/>
              <a:t>름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341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9720" y="801759"/>
            <a:ext cx="4644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최소힙에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삽입하는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809" y="5423150"/>
            <a:ext cx="869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(a) 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마지막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90)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다음에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a[12]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a[6]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40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066925"/>
            <a:ext cx="8562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51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2563" y="5047369"/>
            <a:ext cx="8173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(c) 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을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교환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(d) a[6]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부모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a[3]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20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비교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24" y="1966452"/>
            <a:ext cx="9167283" cy="27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4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1542" y="5304355"/>
            <a:ext cx="786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(e) 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(f) a[3]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kumimoji="0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a[1]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15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" y="1890707"/>
            <a:ext cx="8964000" cy="32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082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27588" y="4897770"/>
            <a:ext cx="205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(g) 5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43" y="1165890"/>
            <a:ext cx="4846996" cy="367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0688" y="1427150"/>
            <a:ext cx="7710325" cy="3349669"/>
            <a:chOff x="174043" y="306272"/>
            <a:chExt cx="7710325" cy="3349669"/>
          </a:xfrm>
        </p:grpSpPr>
        <p:sp>
          <p:nvSpPr>
            <p:cNvPr id="53" name="Line 701"/>
            <p:cNvSpPr>
              <a:spLocks noChangeShapeType="1"/>
            </p:cNvSpPr>
            <p:nvPr/>
          </p:nvSpPr>
          <p:spPr bwMode="auto">
            <a:xfrm flipH="1">
              <a:off x="5716376" y="2693867"/>
              <a:ext cx="223776" cy="57739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3" name="Line 701"/>
            <p:cNvSpPr>
              <a:spLocks noChangeShapeType="1"/>
            </p:cNvSpPr>
            <p:nvPr/>
          </p:nvSpPr>
          <p:spPr bwMode="auto">
            <a:xfrm>
              <a:off x="6060522" y="2693867"/>
              <a:ext cx="231428" cy="46278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6" name="Line 694"/>
            <p:cNvSpPr>
              <a:spLocks noChangeShapeType="1"/>
            </p:cNvSpPr>
            <p:nvPr/>
          </p:nvSpPr>
          <p:spPr bwMode="auto">
            <a:xfrm>
              <a:off x="1878561" y="2637323"/>
              <a:ext cx="281597" cy="606884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7" name="Line 700"/>
            <p:cNvSpPr>
              <a:spLocks noChangeShapeType="1"/>
            </p:cNvSpPr>
            <p:nvPr/>
          </p:nvSpPr>
          <p:spPr bwMode="auto">
            <a:xfrm flipH="1">
              <a:off x="1424453" y="2531781"/>
              <a:ext cx="459601" cy="67190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0" name="Line 701"/>
            <p:cNvSpPr>
              <a:spLocks noChangeShapeType="1"/>
            </p:cNvSpPr>
            <p:nvPr/>
          </p:nvSpPr>
          <p:spPr bwMode="auto">
            <a:xfrm>
              <a:off x="3268104" y="269386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2" name="Line 701"/>
            <p:cNvSpPr>
              <a:spLocks noChangeShapeType="1"/>
            </p:cNvSpPr>
            <p:nvPr/>
          </p:nvSpPr>
          <p:spPr bwMode="auto">
            <a:xfrm>
              <a:off x="4041430" y="270782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3" name="Line 694"/>
            <p:cNvSpPr>
              <a:spLocks noChangeShapeType="1"/>
            </p:cNvSpPr>
            <p:nvPr/>
          </p:nvSpPr>
          <p:spPr bwMode="auto">
            <a:xfrm>
              <a:off x="4458488" y="1772816"/>
              <a:ext cx="309443" cy="63878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4" name="Line 700"/>
            <p:cNvSpPr>
              <a:spLocks noChangeShapeType="1"/>
            </p:cNvSpPr>
            <p:nvPr/>
          </p:nvSpPr>
          <p:spPr bwMode="auto">
            <a:xfrm flipH="1">
              <a:off x="4062215" y="1841106"/>
              <a:ext cx="275139" cy="57049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" name="Line 694"/>
            <p:cNvSpPr>
              <a:spLocks noChangeShapeType="1"/>
            </p:cNvSpPr>
            <p:nvPr/>
          </p:nvSpPr>
          <p:spPr bwMode="auto">
            <a:xfrm>
              <a:off x="4355976" y="908719"/>
              <a:ext cx="1697597" cy="81559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4" name="Line 694"/>
            <p:cNvSpPr>
              <a:spLocks noChangeShapeType="1"/>
            </p:cNvSpPr>
            <p:nvPr/>
          </p:nvSpPr>
          <p:spPr bwMode="auto">
            <a:xfrm>
              <a:off x="2615644" y="1754529"/>
              <a:ext cx="612668" cy="664598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" name="Line 700"/>
            <p:cNvSpPr>
              <a:spLocks noChangeShapeType="1"/>
            </p:cNvSpPr>
            <p:nvPr/>
          </p:nvSpPr>
          <p:spPr bwMode="auto">
            <a:xfrm flipH="1">
              <a:off x="1884054" y="1778474"/>
              <a:ext cx="611871" cy="61910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152880" y="69269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TextBox 221"/>
            <p:cNvSpPr txBox="1"/>
            <p:nvPr/>
          </p:nvSpPr>
          <p:spPr>
            <a:xfrm>
              <a:off x="4127006" y="724030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Line 823"/>
            <p:cNvSpPr>
              <a:spLocks noChangeShapeType="1"/>
            </p:cNvSpPr>
            <p:nvPr/>
          </p:nvSpPr>
          <p:spPr bwMode="auto">
            <a:xfrm flipH="1">
              <a:off x="2734929" y="1031081"/>
              <a:ext cx="1445590" cy="538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329566" y="148732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TextBox 215"/>
            <p:cNvSpPr txBox="1"/>
            <p:nvPr/>
          </p:nvSpPr>
          <p:spPr>
            <a:xfrm>
              <a:off x="2301567" y="151866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640477" y="2347954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TextBox 213"/>
            <p:cNvSpPr txBox="1"/>
            <p:nvPr/>
          </p:nvSpPr>
          <p:spPr>
            <a:xfrm>
              <a:off x="1619672" y="237303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3041201" y="2340422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TextBox 209"/>
            <p:cNvSpPr txBox="1"/>
            <p:nvPr/>
          </p:nvSpPr>
          <p:spPr>
            <a:xfrm>
              <a:off x="3017188" y="2379288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5778511" y="1513347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TextBox 205"/>
            <p:cNvSpPr txBox="1"/>
            <p:nvPr/>
          </p:nvSpPr>
          <p:spPr>
            <a:xfrm>
              <a:off x="5752637" y="1544681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5789957" y="2330791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TextBox 203"/>
            <p:cNvSpPr txBox="1"/>
            <p:nvPr/>
          </p:nvSpPr>
          <p:spPr>
            <a:xfrm>
              <a:off x="5745460" y="2362125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4165826" y="1484784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1" name="TextBox 205"/>
            <p:cNvSpPr txBox="1"/>
            <p:nvPr/>
          </p:nvSpPr>
          <p:spPr>
            <a:xfrm>
              <a:off x="4139952" y="1516118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C</a:t>
              </a:r>
            </a:p>
          </p:txBody>
        </p:sp>
        <p:sp>
          <p:nvSpPr>
            <p:cNvPr id="22" name="Line 701"/>
            <p:cNvSpPr>
              <a:spLocks noChangeShapeType="1"/>
            </p:cNvSpPr>
            <p:nvPr/>
          </p:nvSpPr>
          <p:spPr bwMode="auto">
            <a:xfrm flipH="1">
              <a:off x="4383616" y="1126108"/>
              <a:ext cx="0" cy="32734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3830081" y="2366242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TextBox 213"/>
            <p:cNvSpPr txBox="1"/>
            <p:nvPr/>
          </p:nvSpPr>
          <p:spPr>
            <a:xfrm>
              <a:off x="3809276" y="2391320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4596013" y="2358710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09"/>
            <p:cNvSpPr txBox="1"/>
            <p:nvPr/>
          </p:nvSpPr>
          <p:spPr>
            <a:xfrm>
              <a:off x="4572000" y="2397576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9" name="Line 701"/>
            <p:cNvSpPr>
              <a:spLocks noChangeShapeType="1"/>
            </p:cNvSpPr>
            <p:nvPr/>
          </p:nvSpPr>
          <p:spPr bwMode="auto">
            <a:xfrm flipH="1">
              <a:off x="6003918" y="1945347"/>
              <a:ext cx="0" cy="39600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3833289" y="3141016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1" name="TextBox 209"/>
            <p:cNvSpPr txBox="1"/>
            <p:nvPr/>
          </p:nvSpPr>
          <p:spPr>
            <a:xfrm>
              <a:off x="3809276" y="317988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N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6065537" y="314101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TextBox 209"/>
            <p:cNvSpPr txBox="1"/>
            <p:nvPr/>
          </p:nvSpPr>
          <p:spPr>
            <a:xfrm>
              <a:off x="6041524" y="317988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P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Line 701"/>
            <p:cNvSpPr>
              <a:spLocks noChangeShapeType="1"/>
            </p:cNvSpPr>
            <p:nvPr/>
          </p:nvSpPr>
          <p:spPr bwMode="auto">
            <a:xfrm flipH="1">
              <a:off x="2548024" y="1911798"/>
              <a:ext cx="0" cy="50732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335890" y="2348928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209"/>
            <p:cNvSpPr txBox="1"/>
            <p:nvPr/>
          </p:nvSpPr>
          <p:spPr>
            <a:xfrm>
              <a:off x="2311877" y="238779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2240" y="6834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2240" y="15475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22526" y="241159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22526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1043608" y="836712"/>
              <a:ext cx="0" cy="2808312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27584" y="836712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827584" y="3655941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4043" y="1885450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높이</a:t>
              </a:r>
              <a:endPara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79912" y="306272"/>
              <a:ext cx="135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루트 노드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041201" y="3117214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2" name="TextBox 209"/>
            <p:cNvSpPr txBox="1"/>
            <p:nvPr/>
          </p:nvSpPr>
          <p:spPr>
            <a:xfrm>
              <a:off x="3017188" y="3156080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M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5489473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5" name="TextBox 209"/>
            <p:cNvSpPr txBox="1"/>
            <p:nvPr/>
          </p:nvSpPr>
          <p:spPr>
            <a:xfrm>
              <a:off x="5465460" y="317983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O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1177146" y="3111849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1" name="TextBox 213"/>
            <p:cNvSpPr txBox="1"/>
            <p:nvPr/>
          </p:nvSpPr>
          <p:spPr>
            <a:xfrm>
              <a:off x="1156341" y="3136927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1934262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3" name="TextBox 209"/>
            <p:cNvSpPr txBox="1"/>
            <p:nvPr/>
          </p:nvSpPr>
          <p:spPr>
            <a:xfrm>
              <a:off x="1910249" y="317983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L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66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3" y="2133601"/>
            <a:ext cx="8486679" cy="28415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6106" y="629264"/>
            <a:ext cx="477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C00000"/>
                </a:solidFill>
              </a:rPr>
              <a:t>이진힙을 위한 </a:t>
            </a:r>
            <a:r>
              <a:rPr lang="en-US" altLang="ko-KR" sz="2800" dirty="0" smtClean="0">
                <a:solidFill>
                  <a:srgbClr val="C00000"/>
                </a:solidFill>
              </a:rPr>
              <a:t>BHeap </a:t>
            </a:r>
            <a:r>
              <a:rPr lang="ko-KR" altLang="en-US" sz="2800" dirty="0" smtClean="0">
                <a:solidFill>
                  <a:srgbClr val="C00000"/>
                </a:solidFill>
              </a:rPr>
              <a:t>클래스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494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07929" y="1582804"/>
            <a:ext cx="7722296" cy="275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핵심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아이디어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상향식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방식으로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대해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힙속성을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만족하도록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자식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서로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교환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항목이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kumimoji="0" lang="ko-KR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임의의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순서로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저장되어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힙을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만들기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위해선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a[N//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a[1]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까지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downheap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각각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수행하여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힙속성을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충족시킨다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3880" y="4867725"/>
            <a:ext cx="801039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a[N//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2+1]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맑은 고딕" panose="020B0503020000020004" pitchFamily="50" charset="-127"/>
              </a:rPr>
              <a:t>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a[N]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대하여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downheap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수행하지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않는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kumimoji="0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노드들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각각은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이파리이므로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 스스로가</a:t>
            </a:r>
            <a:r>
              <a:rPr kumimoji="0" lang="ko-KR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힙의</a:t>
            </a:r>
            <a:r>
              <a:rPr kumimoji="0" lang="ko-K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크기가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kumimoji="0" lang="ko-K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kumimoji="0" lang="ko-K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최소힙이기</a:t>
            </a:r>
            <a:r>
              <a:rPr kumimoji="0" lang="ko-K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7929" y="526185"/>
            <a:ext cx="7847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상향식 </a:t>
            </a:r>
            <a:r>
              <a:rPr kumimoji="0" lang="ko-KR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힙만들기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(Bottom-up Heap Construction)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5130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2877" y="732710"/>
            <a:ext cx="7847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상향식 </a:t>
            </a:r>
            <a:r>
              <a:rPr kumimoji="0" lang="ko-KR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힙을</a:t>
            </a: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만드는 순서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4" y="1551057"/>
            <a:ext cx="6565453" cy="372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왼쪽 화살표 3"/>
          <p:cNvSpPr/>
          <p:nvPr/>
        </p:nvSpPr>
        <p:spPr>
          <a:xfrm>
            <a:off x="7570839" y="4109884"/>
            <a:ext cx="383458" cy="334297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2116" y="3991899"/>
            <a:ext cx="41295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시작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12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8" y="1099830"/>
            <a:ext cx="84391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786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5" y="1447185"/>
            <a:ext cx="8140552" cy="33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545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1" y="1303389"/>
            <a:ext cx="8650803" cy="26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361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1" y="1148069"/>
            <a:ext cx="8756635" cy="2529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3032" y="4345858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 4-3] binary_heap.py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40020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6" y="1786551"/>
            <a:ext cx="8784000" cy="36322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0515" y="973394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 4-4] main.py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71565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45067" y="680428"/>
            <a:ext cx="3498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kumimoji="0" lang="ko-KR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ko-KR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수행결과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63344"/>
            <a:ext cx="9144000" cy="34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5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err="1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/>
              <a:t> </a:t>
            </a:r>
            <a:r>
              <a:rPr lang="en-US" altLang="ko-KR" dirty="0" smtClean="0"/>
              <a:t>Insert </a:t>
            </a:r>
            <a:r>
              <a:rPr lang="ko-KR" altLang="ko-KR" dirty="0" smtClean="0"/>
              <a:t>연산을 </a:t>
            </a:r>
            <a:r>
              <a:rPr lang="ko-KR" altLang="ko-KR" dirty="0"/>
              <a:t>위한 </a:t>
            </a:r>
            <a:r>
              <a:rPr lang="en-US" altLang="ko-KR" dirty="0" err="1"/>
              <a:t>upheap</a:t>
            </a:r>
            <a:r>
              <a:rPr lang="ko-KR" altLang="ko-KR" dirty="0"/>
              <a:t>은 삽입된 </a:t>
            </a:r>
            <a:r>
              <a:rPr lang="ko-KR" altLang="ko-KR" dirty="0" smtClean="0"/>
              <a:t>노드로부터 </a:t>
            </a:r>
            <a:r>
              <a:rPr lang="ko-KR" altLang="ko-KR" dirty="0"/>
              <a:t>최대 </a:t>
            </a:r>
            <a:r>
              <a:rPr lang="ko-KR" altLang="ko-KR" dirty="0" smtClean="0"/>
              <a:t>루트까지 </a:t>
            </a:r>
            <a:r>
              <a:rPr lang="ko-KR" altLang="ko-KR" dirty="0"/>
              <a:t>올라가며 부모와 자식노드를 </a:t>
            </a:r>
            <a:r>
              <a:rPr lang="ko-KR" altLang="ko-KR" dirty="0" smtClean="0"/>
              <a:t>교환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delete_min</a:t>
            </a:r>
            <a:r>
              <a:rPr lang="en-US" altLang="ko-KR" dirty="0" smtClean="0"/>
              <a:t> </a:t>
            </a:r>
            <a:r>
              <a:rPr lang="ko-KR" altLang="ko-KR" dirty="0"/>
              <a:t>연산에서는 힙의 마지막 노드를 </a:t>
            </a:r>
            <a:r>
              <a:rPr lang="ko-KR" altLang="ko-KR" dirty="0" smtClean="0"/>
              <a:t>루트로 </a:t>
            </a:r>
            <a:r>
              <a:rPr lang="ko-KR" altLang="ko-KR" dirty="0"/>
              <a:t>이동한 후</a:t>
            </a:r>
            <a:r>
              <a:rPr lang="en-US" altLang="ko-KR" dirty="0"/>
              <a:t>, </a:t>
            </a:r>
            <a:r>
              <a:rPr lang="en-US" altLang="ko-KR" dirty="0" err="1"/>
              <a:t>downheap</a:t>
            </a:r>
            <a:r>
              <a:rPr lang="ko-KR" altLang="ko-KR" dirty="0"/>
              <a:t>을 최하위 층의 노드까지 교환해야 하는 경우가 </a:t>
            </a:r>
            <a:r>
              <a:rPr lang="ko-KR" altLang="ko-KR" dirty="0" smtClean="0"/>
              <a:t>발생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힙에서</a:t>
            </a:r>
            <a:r>
              <a:rPr lang="ko-KR" altLang="ko-KR" dirty="0" smtClean="0"/>
              <a:t> </a:t>
            </a:r>
            <a:r>
              <a:rPr lang="ko-KR" altLang="ko-KR" dirty="0"/>
              <a:t>각 연산의 </a:t>
            </a:r>
            <a:r>
              <a:rPr lang="ko-KR" altLang="ko-KR" dirty="0" err="1"/>
              <a:t>수행시간은</a:t>
            </a:r>
            <a:r>
              <a:rPr lang="ko-KR" altLang="ko-KR" dirty="0"/>
              <a:t> </a:t>
            </a:r>
            <a:r>
              <a:rPr lang="ko-KR" altLang="ko-KR" dirty="0" err="1">
                <a:solidFill>
                  <a:srgbClr val="3333FF"/>
                </a:solidFill>
              </a:rPr>
              <a:t>힙의</a:t>
            </a:r>
            <a:r>
              <a:rPr lang="ko-KR" altLang="ko-KR" dirty="0">
                <a:solidFill>
                  <a:srgbClr val="3333FF"/>
                </a:solidFill>
              </a:rPr>
              <a:t> 높이에 </a:t>
            </a:r>
            <a:r>
              <a:rPr lang="ko-KR" altLang="ko-KR" dirty="0" smtClean="0">
                <a:solidFill>
                  <a:srgbClr val="3333FF"/>
                </a:solidFill>
              </a:rPr>
              <a:t>비례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힙은</a:t>
            </a:r>
            <a:r>
              <a:rPr lang="ko-KR" altLang="ko-KR" dirty="0" smtClean="0"/>
              <a:t> </a:t>
            </a:r>
            <a:r>
              <a:rPr lang="ko-KR" altLang="ko-KR" dirty="0" err="1"/>
              <a:t>완전이진트리이므로</a:t>
            </a:r>
            <a:r>
              <a:rPr lang="ko-KR" altLang="ko-KR" dirty="0"/>
              <a:t> </a:t>
            </a:r>
            <a:r>
              <a:rPr lang="ko-KR" altLang="ko-KR" dirty="0" err="1"/>
              <a:t>힙에</a:t>
            </a:r>
            <a:r>
              <a:rPr lang="ko-KR" altLang="ko-KR" dirty="0"/>
              <a:t> </a:t>
            </a:r>
            <a:r>
              <a:rPr lang="en-US" altLang="ko-KR" dirty="0"/>
              <a:t>N</a:t>
            </a:r>
            <a:r>
              <a:rPr lang="ko-KR" altLang="ko-KR" dirty="0"/>
              <a:t>개의 노드가 있으면 그 높이는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  <a:sym typeface="Symbol" panose="05050102010706020507" pitchFamily="18" charset="2"/>
              </a:rPr>
              <a:t></a:t>
            </a:r>
            <a:r>
              <a:rPr lang="en-US" altLang="ko-KR" dirty="0">
                <a:solidFill>
                  <a:srgbClr val="3333FF"/>
                </a:solidFill>
              </a:rPr>
              <a:t>log(N+1)</a:t>
            </a:r>
            <a:r>
              <a:rPr lang="en-US" altLang="ko-KR" dirty="0" smtClean="0">
                <a:solidFill>
                  <a:srgbClr val="3333FF"/>
                </a:solidFill>
                <a:sym typeface="Symbol" panose="05050102010706020507" pitchFamily="18" charset="2"/>
              </a:rPr>
              <a:t>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 smtClean="0"/>
              <a:t>각 </a:t>
            </a:r>
            <a:r>
              <a:rPr lang="ko-KR" altLang="ko-KR" dirty="0" err="1"/>
              <a:t>힙</a:t>
            </a:r>
            <a:r>
              <a:rPr lang="ko-KR" altLang="ko-KR" dirty="0"/>
              <a:t> 연산의 </a:t>
            </a:r>
            <a:r>
              <a:rPr lang="ko-KR" altLang="ko-KR" dirty="0" err="1"/>
              <a:t>수행시간은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0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70651" y="1088602"/>
            <a:ext cx="85387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A: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트리의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C,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D: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차수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C, D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L, F, M, N, I, O,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P: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이파리들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F, G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부모가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모두 같으므로 이들은 서로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B, C, D}, {H, I}, {K, L}, {O, P}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 각각 서로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형제들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자손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{H, I, 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루트로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서브트리는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자손들로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구성된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{J, D, A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 높이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191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/>
              <a:t>상향식 </a:t>
            </a:r>
            <a:r>
              <a:rPr lang="ko-KR" altLang="ko-KR" sz="2800" dirty="0" err="1"/>
              <a:t>힙만들기의</a:t>
            </a:r>
            <a:r>
              <a:rPr lang="ko-KR" altLang="ko-KR" sz="2800" dirty="0"/>
              <a:t> </a:t>
            </a:r>
            <a:r>
              <a:rPr lang="ko-KR" altLang="ko-KR" sz="2800" dirty="0" err="1"/>
              <a:t>수행시간</a:t>
            </a:r>
            <a:r>
              <a:rPr lang="ko-KR" altLang="ko-KR" sz="2800" dirty="0"/>
              <a:t> 분석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ko-KR" dirty="0" smtClean="0"/>
                  <a:t>노드 </a:t>
                </a:r>
                <a:r>
                  <a:rPr lang="ko-KR" altLang="ko-KR" dirty="0"/>
                  <a:t>수가 </a:t>
                </a:r>
                <a:r>
                  <a:rPr lang="en-US" altLang="ko-KR" dirty="0"/>
                  <a:t>N</a:t>
                </a:r>
                <a:r>
                  <a:rPr lang="ko-KR" altLang="ko-KR" dirty="0"/>
                  <a:t>인 </a:t>
                </a:r>
                <a:r>
                  <a:rPr lang="ko-KR" altLang="ko-KR" dirty="0" err="1"/>
                  <a:t>힙의</a:t>
                </a:r>
                <a:r>
                  <a:rPr lang="ko-KR" altLang="ko-KR" dirty="0"/>
                  <a:t> 각 층에 있는 노드 수를 살펴보자</a:t>
                </a:r>
                <a:r>
                  <a:rPr lang="en-US" altLang="ko-KR" dirty="0"/>
                  <a:t>. </a:t>
                </a:r>
                <a:r>
                  <a:rPr lang="ko-KR" altLang="ko-KR" dirty="0"/>
                  <a:t>단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간단한 계산을 위하여 </a:t>
                </a:r>
                <a:r>
                  <a:rPr lang="en-US" altLang="ko-KR" dirty="0"/>
                  <a:t>N = 2</a:t>
                </a:r>
                <a:r>
                  <a:rPr lang="en-US" altLang="ko-KR" baseline="30000" dirty="0"/>
                  <a:t>k</a:t>
                </a:r>
                <a:r>
                  <a:rPr lang="en-US" altLang="ko-KR" dirty="0"/>
                  <a:t>-1</a:t>
                </a:r>
                <a:r>
                  <a:rPr lang="ko-KR" altLang="ko-KR" dirty="0"/>
                  <a:t>로 </a:t>
                </a:r>
                <a:r>
                  <a:rPr lang="ko-KR" altLang="ko-KR" dirty="0" smtClean="0"/>
                  <a:t>가정</a:t>
                </a:r>
                <a:r>
                  <a:rPr lang="en-US" altLang="ko-KR" dirty="0" smtClean="0"/>
                  <a:t>, k</a:t>
                </a:r>
                <a:r>
                  <a:rPr lang="ko-KR" altLang="ko-KR" dirty="0"/>
                  <a:t>는 양의 </a:t>
                </a:r>
                <a:r>
                  <a:rPr lang="ko-KR" altLang="ko-KR" dirty="0" smtClean="0"/>
                  <a:t>상수</a:t>
                </a:r>
                <a:r>
                  <a:rPr lang="en-US" altLang="ko-KR" dirty="0" smtClean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ko-KR" dirty="0" err="1" smtClean="0"/>
                  <a:t>최하위층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(h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0)</a:t>
                </a:r>
                <a:r>
                  <a:rPr lang="ko-KR" altLang="en-US" dirty="0" smtClean="0"/>
                  <a:t>의 노드 수 </a:t>
                </a:r>
                <a:r>
                  <a:rPr lang="en-US" altLang="ko-KR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>
                    <a:sym typeface="Symbol" panose="05050102010706020507" pitchFamily="18" charset="2"/>
                  </a:rPr>
                  <a:t>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(</a:t>
                </a:r>
                <a:r>
                  <a:rPr lang="en-US" altLang="ko-KR" dirty="0"/>
                  <a:t>h=1)</a:t>
                </a:r>
                <a:r>
                  <a:rPr lang="ko-KR" altLang="en-US" dirty="0" smtClean="0"/>
                  <a:t>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dirty="0"/>
                  <a:t>(</a:t>
                </a:r>
                <a:r>
                  <a:rPr lang="en-US" altLang="ko-KR" dirty="0" smtClean="0"/>
                  <a:t>h=2)</a:t>
                </a:r>
                <a:r>
                  <a:rPr lang="ko-KR" altLang="en-US" dirty="0" smtClean="0"/>
                  <a:t>의 노드 수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h</a:t>
                </a:r>
                <a:r>
                  <a:rPr lang="ko-KR" altLang="ko-KR" dirty="0" smtClean="0"/>
                  <a:t>층</a:t>
                </a:r>
                <a:r>
                  <a:rPr lang="ko-KR" altLang="en-US" dirty="0" smtClean="0"/>
                  <a:t>의 노드 수 </a:t>
                </a:r>
                <a:r>
                  <a:rPr lang="en-US" altLang="ko-KR" dirty="0" smtClean="0"/>
                  <a:t>= </a:t>
                </a:r>
                <a:r>
                  <a:rPr lang="ko-KR" altLang="ko-K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ko-KR" dirty="0" err="1" smtClean="0"/>
                  <a:t>힙만들기는</a:t>
                </a:r>
                <a:r>
                  <a:rPr lang="ko-KR" altLang="ko-KR" dirty="0" smtClean="0"/>
                  <a:t> </a:t>
                </a:r>
                <a:r>
                  <a:rPr lang="en-US" altLang="ko-KR" dirty="0"/>
                  <a:t>h=1</a:t>
                </a:r>
                <a:r>
                  <a:rPr lang="ko-KR" altLang="ko-KR" dirty="0"/>
                  <a:t>인 경우부터 시작하여 최상위층의 </a:t>
                </a:r>
                <a:r>
                  <a:rPr lang="ko-KR" altLang="ko-KR" dirty="0" smtClean="0"/>
                  <a:t>루트까지 </a:t>
                </a:r>
                <a:r>
                  <a:rPr lang="ko-KR" altLang="ko-KR" dirty="0"/>
                  <a:t>각 노드에 대해 </a:t>
                </a:r>
                <a:r>
                  <a:rPr lang="en-US" altLang="ko-KR" dirty="0" err="1"/>
                  <a:t>downheap</a:t>
                </a:r>
                <a:r>
                  <a:rPr lang="ko-KR" altLang="ko-KR" dirty="0"/>
                  <a:t>을 </a:t>
                </a:r>
                <a:r>
                  <a:rPr lang="ko-KR" altLang="ko-KR" dirty="0" smtClean="0"/>
                  <a:t>수행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r="-1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58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69000"/>
            <a:ext cx="77914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7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284" y="325267"/>
            <a:ext cx="8544232" cy="651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2800" dirty="0">
                <a:solidFill>
                  <a:srgbClr val="3333FF"/>
                </a:solidFill>
              </a:rPr>
              <a:t>|</a:t>
            </a:r>
            <a:r>
              <a:rPr lang="ko-KR" altLang="ko-KR" sz="2800" dirty="0">
                <a:solidFill>
                  <a:srgbClr val="3333FF"/>
                </a:solidFill>
                <a:latin typeface="Calibri" panose="020F0502020204030204" pitchFamily="34" charset="0"/>
              </a:rPr>
              <a:t>파이썬</a:t>
            </a:r>
            <a:r>
              <a:rPr lang="ko-KR" altLang="ko-KR" sz="2800" dirty="0">
                <a:solidFill>
                  <a:srgbClr val="3333FF"/>
                </a:solidFill>
              </a:rPr>
              <a:t> </a:t>
            </a:r>
            <a:r>
              <a:rPr lang="en-US" altLang="ko-KR" sz="2800" dirty="0">
                <a:solidFill>
                  <a:srgbClr val="3333FF"/>
                </a:solidFill>
              </a:rPr>
              <a:t>heapq|</a:t>
            </a:r>
            <a:endParaRPr lang="ko-KR" altLang="ko-KR" sz="2800" dirty="0">
              <a:solidFill>
                <a:srgbClr val="3333FF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ko-KR" sz="2400" dirty="0"/>
              <a:t> </a:t>
            </a:r>
            <a:endParaRPr lang="ko-KR" altLang="ko-KR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ko-KR" sz="2400" dirty="0">
                <a:latin typeface="Calibri" panose="020F0502020204030204" pitchFamily="34" charset="0"/>
              </a:rPr>
              <a:t>파이썬은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우선순위큐를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위한</a:t>
            </a:r>
            <a:r>
              <a:rPr lang="ko-KR" altLang="ko-KR" sz="2400" dirty="0"/>
              <a:t> </a:t>
            </a:r>
            <a:r>
              <a:rPr lang="en-US" altLang="ko-KR" sz="2400" dirty="0"/>
              <a:t>heapq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라이브러리로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제공</a:t>
            </a:r>
            <a:r>
              <a:rPr lang="en-US" altLang="ko-KR" sz="2400" dirty="0" smtClean="0"/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 smtClean="0">
                <a:solidFill>
                  <a:srgbClr val="C00000"/>
                </a:solidFill>
              </a:rPr>
              <a:t>heapq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</a:rPr>
              <a:t>에</a:t>
            </a:r>
            <a:r>
              <a:rPr lang="ko-KR" altLang="ko-KR" sz="2400" dirty="0">
                <a:solidFill>
                  <a:srgbClr val="C00000"/>
                </a:solidFill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</a:rPr>
              <a:t>선언된</a:t>
            </a:r>
            <a:r>
              <a:rPr lang="ko-KR" altLang="ko-KR" sz="2400" dirty="0">
                <a:solidFill>
                  <a:srgbClr val="C00000"/>
                </a:solidFill>
              </a:rPr>
              <a:t> </a:t>
            </a:r>
            <a:r>
              <a:rPr lang="ko-KR" altLang="ko-KR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메소드</a:t>
            </a:r>
            <a:endParaRPr lang="ko-KR" altLang="ko-KR" sz="2400" dirty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heapq.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heappush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altLang="ko-KR" sz="2400" dirty="0" smtClean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insert() </a:t>
            </a:r>
            <a:r>
              <a:rPr lang="ko-KR" altLang="ko-KR" sz="2400" dirty="0" err="1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메소드와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동일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heapq</a:t>
            </a:r>
            <a:r>
              <a:rPr lang="en-US" altLang="ko-KR" sz="24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heappop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	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smtClean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delete_min() </a:t>
            </a:r>
            <a:r>
              <a:rPr lang="ko-KR" altLang="ko-KR" sz="2400" dirty="0" err="1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메소드와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동일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heapq.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heappushpop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	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altLang="ko-KR" sz="2400" i="1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ko-KR" altLang="ko-KR" sz="2400" dirty="0" smtClean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삽입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delete_min()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heapq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.heapify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	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altLang="ko-KR" sz="2400" dirty="0" smtClean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create_heap() </a:t>
            </a:r>
            <a:r>
              <a:rPr lang="ko-KR" altLang="ko-KR" sz="2400" dirty="0" err="1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메소드와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동일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heapq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.heapreplace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altLang="ko-KR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	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# delete_min()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먼저 수행 후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ko-KR" sz="2400" i="1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이외에도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몇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메소드들이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있으나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많아지면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연산들은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비효율적이서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권고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4194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관공서</a:t>
            </a:r>
            <a:r>
              <a:rPr lang="en-US" altLang="ko-KR" dirty="0"/>
              <a:t>, </a:t>
            </a:r>
            <a:r>
              <a:rPr lang="ko-KR" altLang="ko-KR" dirty="0"/>
              <a:t>은행</a:t>
            </a:r>
            <a:r>
              <a:rPr lang="en-US" altLang="ko-KR" dirty="0"/>
              <a:t>, </a:t>
            </a:r>
            <a:r>
              <a:rPr lang="ko-KR" altLang="ko-KR" dirty="0"/>
              <a:t>병원</a:t>
            </a:r>
            <a:r>
              <a:rPr lang="en-US" altLang="ko-KR" dirty="0"/>
              <a:t>, </a:t>
            </a:r>
            <a:r>
              <a:rPr lang="ko-KR" altLang="ko-KR" dirty="0"/>
              <a:t>우체국</a:t>
            </a:r>
            <a:r>
              <a:rPr lang="en-US" altLang="ko-KR" dirty="0"/>
              <a:t>, </a:t>
            </a:r>
            <a:r>
              <a:rPr lang="ko-KR" altLang="ko-KR" dirty="0" smtClean="0"/>
              <a:t>대형</a:t>
            </a:r>
            <a:r>
              <a:rPr lang="en-US" altLang="ko-KR" dirty="0" smtClean="0"/>
              <a:t> </a:t>
            </a:r>
            <a:r>
              <a:rPr lang="ko-KR" altLang="ko-KR" dirty="0" smtClean="0"/>
              <a:t>마켓</a:t>
            </a:r>
            <a:r>
              <a:rPr lang="en-US" altLang="ko-KR" dirty="0"/>
              <a:t>, </a:t>
            </a:r>
            <a:r>
              <a:rPr lang="ko-KR" altLang="ko-KR" dirty="0"/>
              <a:t>공항 등에서 이루어지는 업무와 관련된 이벤트 </a:t>
            </a:r>
            <a:r>
              <a:rPr lang="ko-KR" altLang="ko-KR" dirty="0" smtClean="0"/>
              <a:t>처리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컴퓨터 </a:t>
            </a:r>
            <a:r>
              <a:rPr lang="ko-KR" altLang="ko-KR" dirty="0"/>
              <a:t>운영체제의 프로세스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네트워크 </a:t>
            </a:r>
            <a:r>
              <a:rPr lang="ko-KR" altLang="ko-KR" dirty="0"/>
              <a:t>라우터에서의 패킷 처리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실시간 </a:t>
            </a:r>
            <a:r>
              <a:rPr lang="ko-KR" altLang="ko-KR" dirty="0"/>
              <a:t>급상승 </a:t>
            </a:r>
            <a:r>
              <a:rPr lang="ko-KR" altLang="ko-KR" dirty="0" err="1"/>
              <a:t>검색어</a:t>
            </a:r>
            <a:r>
              <a:rPr lang="en-US" altLang="ko-KR" dirty="0"/>
              <a:t>(</a:t>
            </a:r>
            <a:r>
              <a:rPr lang="ko-KR" altLang="ko-KR" dirty="0"/>
              <a:t>데이터 스트림에서 </a:t>
            </a:r>
            <a:r>
              <a:rPr lang="en-US" altLang="ko-KR" dirty="0"/>
              <a:t>Top k </a:t>
            </a:r>
            <a:r>
              <a:rPr lang="ko-KR" altLang="ko-KR" dirty="0"/>
              <a:t>항목 유지</a:t>
            </a:r>
            <a:r>
              <a:rPr lang="en-US" altLang="ko-KR" dirty="0"/>
              <a:t>) </a:t>
            </a:r>
            <a:r>
              <a:rPr lang="ko-KR" altLang="ko-KR" dirty="0" smtClean="0"/>
              <a:t>제공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허프만 코딩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7</a:t>
            </a:r>
            <a:r>
              <a:rPr lang="ko-KR" altLang="en-US" dirty="0" smtClean="0"/>
              <a:t>장</a:t>
            </a:r>
            <a:r>
              <a:rPr lang="ko-KR" altLang="ko-KR" dirty="0" smtClean="0"/>
              <a:t>의 힙정렬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8 </a:t>
            </a:r>
            <a:r>
              <a:rPr lang="ko-KR" altLang="ko-KR" dirty="0" smtClean="0"/>
              <a:t>장의 </a:t>
            </a:r>
            <a:r>
              <a:rPr lang="en-US" altLang="ko-KR" dirty="0"/>
              <a:t>Prim</a:t>
            </a:r>
            <a:r>
              <a:rPr lang="ko-KR" altLang="ko-KR" dirty="0"/>
              <a:t>의 최소신장트리 알고리즘과</a:t>
            </a:r>
            <a:r>
              <a:rPr lang="en-US" altLang="ko-KR" dirty="0"/>
              <a:t> </a:t>
            </a:r>
            <a:r>
              <a:rPr lang="en-US" altLang="ko-KR" dirty="0" err="1"/>
              <a:t>Dijkstra</a:t>
            </a:r>
            <a:r>
              <a:rPr lang="ko-KR" altLang="ko-KR" dirty="0"/>
              <a:t>의 </a:t>
            </a:r>
            <a:r>
              <a:rPr lang="ko-KR" altLang="ko-KR" dirty="0" err="1"/>
              <a:t>최단경로</a:t>
            </a:r>
            <a:r>
              <a:rPr lang="ko-KR" altLang="ko-KR" dirty="0"/>
              <a:t> 알고리즘에도 </a:t>
            </a:r>
            <a:r>
              <a:rPr lang="ko-KR" altLang="ko-KR" dirty="0" smtClean="0"/>
              <a:t>활용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69" y="562275"/>
            <a:ext cx="1987108" cy="4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70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 smtClean="0"/>
              <a:t>요약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435510"/>
            <a:ext cx="8161389" cy="489389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/>
              <a:t>트리는 </a:t>
            </a:r>
            <a:r>
              <a:rPr lang="ko-KR" altLang="ko-KR" sz="2500" dirty="0">
                <a:solidFill>
                  <a:srgbClr val="3333FF"/>
                </a:solidFill>
              </a:rPr>
              <a:t>계층적 자료구조</a:t>
            </a:r>
            <a:r>
              <a:rPr lang="ko-KR" altLang="ko-KR" sz="2500" dirty="0"/>
              <a:t>로서 배열이나 연결리스트의 단점을 보완하는 </a:t>
            </a:r>
            <a:r>
              <a:rPr lang="ko-KR" altLang="ko-KR" sz="2500" dirty="0" smtClean="0"/>
              <a:t>자료구조</a:t>
            </a:r>
            <a:endParaRPr lang="ko-KR" altLang="ko-KR" sz="25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 err="1">
                <a:solidFill>
                  <a:srgbClr val="3333FF"/>
                </a:solidFill>
              </a:rPr>
              <a:t>왼쪽자식</a:t>
            </a:r>
            <a:r>
              <a:rPr lang="en-US" altLang="ko-KR" sz="2500" dirty="0">
                <a:solidFill>
                  <a:srgbClr val="3333FF"/>
                </a:solidFill>
              </a:rPr>
              <a:t>–</a:t>
            </a:r>
            <a:r>
              <a:rPr lang="ko-KR" altLang="ko-KR" sz="2500" dirty="0" err="1">
                <a:solidFill>
                  <a:srgbClr val="3333FF"/>
                </a:solidFill>
              </a:rPr>
              <a:t>오른쪽형제</a:t>
            </a:r>
            <a:r>
              <a:rPr lang="ko-KR" altLang="ko-KR" sz="2500" dirty="0">
                <a:solidFill>
                  <a:srgbClr val="3333FF"/>
                </a:solidFill>
              </a:rPr>
              <a:t> 표현</a:t>
            </a:r>
            <a:r>
              <a:rPr lang="ko-KR" altLang="ko-KR" sz="2500" dirty="0"/>
              <a:t>은 노드의 차수가 일정하지 않은 일반적인 트리를 구현하는 매우 효율적인 </a:t>
            </a:r>
            <a:r>
              <a:rPr lang="ko-KR" altLang="ko-KR" sz="2500" dirty="0" smtClean="0"/>
              <a:t>자료구조</a:t>
            </a:r>
            <a:endParaRPr lang="ko-KR" altLang="ko-KR" sz="25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>
                <a:solidFill>
                  <a:srgbClr val="3333FF"/>
                </a:solidFill>
              </a:rPr>
              <a:t>포화이진트리</a:t>
            </a:r>
            <a:r>
              <a:rPr lang="ko-KR" altLang="ko-KR" sz="2500" dirty="0"/>
              <a:t>는 각 </a:t>
            </a:r>
            <a:r>
              <a:rPr lang="ko-KR" altLang="ko-KR" sz="2500" dirty="0" err="1"/>
              <a:t>내부노드가</a:t>
            </a:r>
            <a:r>
              <a:rPr lang="ko-KR" altLang="ko-KR" sz="2500" dirty="0"/>
              <a:t> </a:t>
            </a:r>
            <a:r>
              <a:rPr lang="en-US" altLang="ko-KR" sz="2500" dirty="0"/>
              <a:t>2</a:t>
            </a:r>
            <a:r>
              <a:rPr lang="ko-KR" altLang="ko-KR" sz="2500" dirty="0"/>
              <a:t>개의 자식 노드를 가지는 </a:t>
            </a:r>
            <a:r>
              <a:rPr lang="ko-KR" altLang="ko-KR" sz="2500" dirty="0" smtClean="0"/>
              <a:t>트리</a:t>
            </a:r>
            <a:endParaRPr lang="en-US" altLang="ko-KR" sz="25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 smtClean="0">
                <a:solidFill>
                  <a:srgbClr val="3333FF"/>
                </a:solidFill>
              </a:rPr>
              <a:t>완전이진트리</a:t>
            </a:r>
            <a:r>
              <a:rPr lang="ko-KR" altLang="ko-KR" sz="2500" dirty="0" smtClean="0"/>
              <a:t>는 </a:t>
            </a:r>
            <a:r>
              <a:rPr lang="ko-KR" altLang="ko-KR" sz="2500" dirty="0"/>
              <a:t>마지막 레벨을 제외한 각 레벨이 노드들로 꽉 차있고</a:t>
            </a:r>
            <a:r>
              <a:rPr lang="en-US" altLang="ko-KR" sz="2500" dirty="0"/>
              <a:t>, </a:t>
            </a:r>
            <a:r>
              <a:rPr lang="ko-KR" altLang="ko-KR" sz="2500" dirty="0"/>
              <a:t>마지막 레벨에는 노드들이 왼쪽부터 빠짐없이 채워진 트리이다</a:t>
            </a:r>
            <a:r>
              <a:rPr lang="en-US" altLang="ko-KR" sz="2500" dirty="0"/>
              <a:t>. </a:t>
            </a:r>
            <a:endParaRPr lang="en-US" altLang="ko-KR" sz="25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500" dirty="0" smtClean="0"/>
              <a:t>포화이진트리는 완전이진트리이다</a:t>
            </a:r>
            <a:r>
              <a:rPr lang="en-US" altLang="ko-KR" sz="2500" dirty="0" smtClean="0"/>
              <a:t>.</a:t>
            </a:r>
            <a:endParaRPr lang="ko-KR" altLang="ko-KR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3" y="338018"/>
            <a:ext cx="615950" cy="7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1353"/>
            <a:ext cx="7886700" cy="585051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ko-KR" sz="2800" dirty="0" err="1"/>
              <a:t>이진트리의</a:t>
            </a:r>
            <a:r>
              <a:rPr lang="ko-KR" altLang="ko-KR" sz="2800" dirty="0"/>
              <a:t> 순회 </a:t>
            </a:r>
            <a:r>
              <a:rPr lang="ko-KR" altLang="ko-KR" sz="2800" dirty="0" smtClean="0"/>
              <a:t>방법</a:t>
            </a:r>
            <a:endParaRPr lang="en-US" altLang="ko-KR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 smtClean="0">
                <a:solidFill>
                  <a:srgbClr val="3333FF"/>
                </a:solidFill>
              </a:rPr>
              <a:t>- </a:t>
            </a:r>
            <a:r>
              <a:rPr lang="ko-KR" altLang="ko-KR" sz="2600" dirty="0" err="1" smtClean="0">
                <a:solidFill>
                  <a:srgbClr val="3333FF"/>
                </a:solidFill>
              </a:rPr>
              <a:t>전위순회</a:t>
            </a:r>
            <a:r>
              <a:rPr lang="en-US" altLang="ko-KR" sz="2600" dirty="0"/>
              <a:t>(NLR</a:t>
            </a:r>
            <a:r>
              <a:rPr lang="en-US" altLang="ko-KR" sz="26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 smtClean="0">
                <a:solidFill>
                  <a:srgbClr val="3333FF"/>
                </a:solidFill>
              </a:rPr>
              <a:t>- </a:t>
            </a:r>
            <a:r>
              <a:rPr lang="ko-KR" altLang="ko-KR" sz="2600" dirty="0" err="1" smtClean="0">
                <a:solidFill>
                  <a:srgbClr val="3333FF"/>
                </a:solidFill>
              </a:rPr>
              <a:t>중위순회</a:t>
            </a:r>
            <a:r>
              <a:rPr lang="en-US" altLang="ko-KR" sz="2600" dirty="0"/>
              <a:t>(LNR</a:t>
            </a:r>
            <a:r>
              <a:rPr lang="en-US" altLang="ko-KR" sz="26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 smtClean="0">
                <a:solidFill>
                  <a:srgbClr val="3333FF"/>
                </a:solidFill>
              </a:rPr>
              <a:t>- </a:t>
            </a:r>
            <a:r>
              <a:rPr lang="ko-KR" altLang="ko-KR" sz="2600" dirty="0" err="1" smtClean="0">
                <a:solidFill>
                  <a:srgbClr val="3333FF"/>
                </a:solidFill>
              </a:rPr>
              <a:t>후위순회</a:t>
            </a:r>
            <a:r>
              <a:rPr lang="en-US" altLang="ko-KR" sz="2600" dirty="0"/>
              <a:t>(LRN</a:t>
            </a:r>
            <a:r>
              <a:rPr lang="en-US" altLang="ko-KR" sz="26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600" dirty="0" smtClean="0">
                <a:solidFill>
                  <a:srgbClr val="3333FF"/>
                </a:solidFill>
              </a:rPr>
              <a:t>- </a:t>
            </a:r>
            <a:r>
              <a:rPr lang="ko-KR" altLang="ko-KR" sz="2600" dirty="0" err="1" smtClean="0">
                <a:solidFill>
                  <a:srgbClr val="3333FF"/>
                </a:solidFill>
              </a:rPr>
              <a:t>레벨순회</a:t>
            </a:r>
            <a:r>
              <a:rPr lang="en-US" altLang="ko-KR" sz="2600" dirty="0" smtClean="0">
                <a:solidFill>
                  <a:srgbClr val="3333FF"/>
                </a:solidFill>
              </a:rPr>
              <a:t>-</a:t>
            </a:r>
            <a:r>
              <a:rPr lang="ko-KR" altLang="ko-KR" sz="2600" dirty="0" err="1" smtClean="0"/>
              <a:t>레벨순회는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큐 자료구조를 사용해서 </a:t>
            </a:r>
            <a:r>
              <a:rPr lang="ko-KR" altLang="ko-KR" sz="2600" dirty="0" smtClean="0"/>
              <a:t>구현</a:t>
            </a:r>
            <a:endParaRPr lang="en-US" altLang="ko-KR" dirty="0" smtClean="0"/>
          </a:p>
          <a:p>
            <a:pPr lvl="0">
              <a:spcBef>
                <a:spcPts val="1800"/>
              </a:spcBef>
              <a:spcAft>
                <a:spcPts val="1200"/>
              </a:spcAft>
            </a:pPr>
            <a:r>
              <a:rPr lang="ko-KR" altLang="ko-KR" dirty="0" err="1" smtClean="0"/>
              <a:t>이진트리</a:t>
            </a:r>
            <a:r>
              <a:rPr lang="ko-KR" altLang="ko-KR" dirty="0" smtClean="0"/>
              <a:t> </a:t>
            </a:r>
            <a:r>
              <a:rPr lang="ko-KR" altLang="ko-KR" dirty="0"/>
              <a:t>높이 계산과 노드 수의 계산에는 </a:t>
            </a:r>
            <a:r>
              <a:rPr lang="ko-KR" altLang="ko-KR" dirty="0" err="1"/>
              <a:t>후위순회가</a:t>
            </a:r>
            <a:r>
              <a:rPr lang="ko-KR" altLang="ko-KR" dirty="0"/>
              <a:t> </a:t>
            </a:r>
            <a:r>
              <a:rPr lang="ko-KR" altLang="ko-KR" dirty="0" smtClean="0"/>
              <a:t>적합</a:t>
            </a:r>
            <a:r>
              <a:rPr lang="en-US" altLang="ko-KR" dirty="0" smtClean="0"/>
              <a:t>, </a:t>
            </a:r>
            <a:r>
              <a:rPr lang="ko-KR" altLang="ko-KR" dirty="0" err="1"/>
              <a:t>이진트리의</a:t>
            </a:r>
            <a:r>
              <a:rPr lang="ko-KR" altLang="ko-KR" dirty="0"/>
              <a:t> 비교에는 </a:t>
            </a:r>
            <a:r>
              <a:rPr lang="ko-KR" altLang="ko-KR" dirty="0" err="1"/>
              <a:t>전위순회가</a:t>
            </a:r>
            <a:r>
              <a:rPr lang="ko-KR" altLang="ko-KR" dirty="0"/>
              <a:t> </a:t>
            </a:r>
            <a:r>
              <a:rPr lang="ko-KR" altLang="ko-KR" dirty="0" smtClean="0"/>
              <a:t>적합</a:t>
            </a:r>
            <a:endParaRPr lang="ko-KR" altLang="ko-KR" dirty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dirty="0"/>
              <a:t>스택 없이 이진트리를 순회하기 위해 </a:t>
            </a:r>
            <a:r>
              <a:rPr lang="ko-KR" altLang="ko-KR" dirty="0" smtClean="0"/>
              <a:t>노드의</a:t>
            </a:r>
            <a:r>
              <a:rPr lang="en-US" altLang="ko-KR" dirty="0" smtClean="0"/>
              <a:t> None </a:t>
            </a:r>
            <a:r>
              <a:rPr lang="ko-KR" altLang="ko-KR" dirty="0"/>
              <a:t>레퍼런스 대신 다음에 방문할 노드의 레퍼런스를 저장한 </a:t>
            </a:r>
            <a:r>
              <a:rPr lang="ko-KR" altLang="ko-KR" dirty="0" err="1"/>
              <a:t>이진트리를</a:t>
            </a:r>
            <a:r>
              <a:rPr lang="ko-KR" altLang="ko-KR" dirty="0"/>
              <a:t> </a:t>
            </a:r>
            <a:r>
              <a:rPr lang="ko-KR" altLang="ko-KR" dirty="0">
                <a:solidFill>
                  <a:srgbClr val="3333FF"/>
                </a:solidFill>
              </a:rPr>
              <a:t>스레드 이진트리</a:t>
            </a:r>
            <a:r>
              <a:rPr lang="ko-KR" altLang="ko-KR" dirty="0"/>
              <a:t>라고 </a:t>
            </a:r>
            <a:r>
              <a:rPr lang="ko-KR" altLang="en-US" dirty="0" smtClean="0"/>
              <a:t>함</a:t>
            </a:r>
            <a:endParaRPr lang="ko-KR" altLang="ko-KR" dirty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dirty="0" err="1"/>
              <a:t>이진트리의</a:t>
            </a:r>
            <a:r>
              <a:rPr lang="ko-KR" altLang="ko-KR" dirty="0"/>
              <a:t> 높이 및 노드 수의 계산</a:t>
            </a:r>
            <a:r>
              <a:rPr lang="en-US" altLang="ko-KR" dirty="0"/>
              <a:t>, </a:t>
            </a:r>
            <a:r>
              <a:rPr lang="ko-KR" altLang="ko-KR" dirty="0"/>
              <a:t>각 트리 순회</a:t>
            </a:r>
            <a:r>
              <a:rPr lang="en-US" altLang="ko-KR" dirty="0"/>
              <a:t>, </a:t>
            </a:r>
            <a:r>
              <a:rPr lang="ko-KR" altLang="ko-KR" dirty="0"/>
              <a:t>동일성 검사는 트리의 모든 노드들을 방문해야 하므로 각각 </a:t>
            </a:r>
            <a:r>
              <a:rPr lang="en-US" altLang="ko-KR" dirty="0">
                <a:solidFill>
                  <a:srgbClr val="3333FF"/>
                </a:solidFill>
              </a:rPr>
              <a:t>O(N) </a:t>
            </a:r>
            <a:r>
              <a:rPr lang="ko-KR" altLang="ko-KR" dirty="0">
                <a:solidFill>
                  <a:srgbClr val="3333FF"/>
                </a:solidFill>
              </a:rPr>
              <a:t>시간</a:t>
            </a:r>
            <a:r>
              <a:rPr lang="ko-KR" altLang="ko-KR" dirty="0"/>
              <a:t>이 </a:t>
            </a:r>
            <a:r>
              <a:rPr lang="ko-KR" altLang="ko-KR" dirty="0" smtClean="0"/>
              <a:t>소요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704124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482" y="923983"/>
            <a:ext cx="7886700" cy="5056979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dirty="0" smtClean="0"/>
              <a:t>우선순위큐는 </a:t>
            </a:r>
            <a:r>
              <a:rPr lang="ko-KR" altLang="ko-KR" dirty="0"/>
              <a:t>가장 높은 우선순위를 가진 항목을 접근 또는 삭제하는 연산과 삽입 연산을 </a:t>
            </a:r>
            <a:r>
              <a:rPr lang="ko-KR" altLang="ko-KR" dirty="0" smtClean="0"/>
              <a:t>지원</a:t>
            </a:r>
            <a:endParaRPr lang="ko-KR" altLang="ko-KR" dirty="0"/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dirty="0">
                <a:solidFill>
                  <a:srgbClr val="3333FF"/>
                </a:solidFill>
              </a:rPr>
              <a:t>이진힙</a:t>
            </a:r>
            <a:r>
              <a:rPr lang="ko-KR" altLang="ko-KR" dirty="0"/>
              <a:t>은 완전이진트리로서 부모의 우선순위가 자식의 우선순위보다 높은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dirty="0"/>
              <a:t>파이썬은 우선순위큐를 위해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heapq </a:t>
            </a:r>
            <a:r>
              <a:rPr lang="ko-KR" altLang="ko-KR" dirty="0"/>
              <a:t>를 라이브러리로 </a:t>
            </a:r>
            <a:r>
              <a:rPr lang="ko-KR" altLang="ko-KR" dirty="0" smtClean="0"/>
              <a:t>제공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3960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02890"/>
            <a:ext cx="8229600" cy="5151848"/>
          </a:xfrm>
        </p:spPr>
        <p:txBody>
          <a:bodyPr>
            <a:normAutofit/>
          </a:bodyPr>
          <a:lstStyle/>
          <a:p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이파리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단말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(Terminal)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 또는 </a:t>
            </a:r>
            <a:r>
              <a:rPr lang="ko-KR" altLang="ko-KR" sz="24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외부</a:t>
            </a:r>
            <a:r>
              <a:rPr lang="en-US" altLang="ko-KR" sz="24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(External)</a:t>
            </a:r>
            <a:r>
              <a:rPr lang="ko-KR" altLang="ko-KR" sz="24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ko-KR" altLang="ko-KR" sz="2400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내부</a:t>
            </a:r>
            <a:r>
              <a:rPr lang="en-US" altLang="ko-KR" sz="24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(Internal)</a:t>
            </a:r>
            <a:r>
              <a:rPr lang="ko-KR" altLang="ko-KR" sz="24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또는 비 단말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(Non-Terminal)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 </a:t>
            </a:r>
            <a:r>
              <a:rPr lang="ko-KR" altLang="ko-KR" sz="2400" dirty="0">
                <a:latin typeface="맑은 고딕" panose="020B0503020000020004" pitchFamily="50" charset="-127"/>
                <a:cs typeface="Calibri" panose="020F0502020204030204" pitchFamily="34" charset="0"/>
              </a:rPr>
              <a:t>이파리가 아닌 </a:t>
            </a:r>
            <a:r>
              <a:rPr lang="ko-KR" altLang="ko-KR" sz="2400" dirty="0" smtClean="0">
                <a:latin typeface="맑은 고딕" panose="020B0503020000020004" pitchFamily="50" charset="-127"/>
                <a:cs typeface="Calibri" panose="020F0502020204030204" pitchFamily="34" charset="0"/>
              </a:rPr>
              <a:t>노드 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일반적인 트리를 메모리에 저장하려면 각 노드에 키와 자식 수만큼의 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레퍼런스 저장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필요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노드의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최대 차수가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k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라면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, k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개의 레퍼런스 필드를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다음과</a:t>
            </a:r>
            <a:r>
              <a:rPr lang="ko-KR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같이 선언해야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631" y="5202362"/>
            <a:ext cx="3164964" cy="854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1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3161</Words>
  <PresentationFormat>화면 슬라이드 쇼(4:3)</PresentationFormat>
  <Paragraphs>475</Paragraphs>
  <Slides>86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86</vt:i4>
      </vt:variant>
    </vt:vector>
  </HeadingPairs>
  <TitlesOfParts>
    <vt:vector size="100" baseType="lpstr">
      <vt:lpstr>굴림</vt:lpstr>
      <vt:lpstr>맑은 고딕</vt:lpstr>
      <vt:lpstr>Arial</vt:lpstr>
      <vt:lpstr>Calibri</vt:lpstr>
      <vt:lpstr>Calibri Light</vt:lpstr>
      <vt:lpstr>Cambria Math</vt:lpstr>
      <vt:lpstr>Consolas</vt:lpstr>
      <vt:lpstr>MT Extra</vt:lpstr>
      <vt:lpstr>Symbol</vt:lpstr>
      <vt:lpstr>Tahoma</vt:lpstr>
      <vt:lpstr>Times New Roman</vt:lpstr>
      <vt:lpstr>Wingdings 2</vt:lpstr>
      <vt:lpstr>Office 테마</vt:lpstr>
      <vt:lpstr>1_Office 테마</vt:lpstr>
      <vt:lpstr>PowerPoint 프레젠테이션</vt:lpstr>
      <vt:lpstr>트리</vt:lpstr>
      <vt:lpstr>PowerPoint 프레젠테이션</vt:lpstr>
      <vt:lpstr>4.1 트리</vt:lpstr>
      <vt:lpstr>용어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왼쪽자식–오른쪽형제(Left Child-Right Sibling) 표현</vt:lpstr>
      <vt:lpstr>PowerPoint 프레젠테이션</vt:lpstr>
      <vt:lpstr>4.2 이진트리</vt:lpstr>
      <vt:lpstr>PowerPoint 프레젠테이션</vt:lpstr>
      <vt:lpstr>PowerPoint 프레젠테이션</vt:lpstr>
      <vt:lpstr>이진트리의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이진트리의 연산</vt:lpstr>
      <vt:lpstr>PowerPoint 프레젠테이션</vt:lpstr>
      <vt:lpstr>PowerPoint 프레젠테이션</vt:lpstr>
      <vt:lpstr>전위순회</vt:lpstr>
      <vt:lpstr>PowerPoint 프레젠테이션</vt:lpstr>
      <vt:lpstr>PowerPoint 프레젠테이션</vt:lpstr>
      <vt:lpstr>중위순회</vt:lpstr>
      <vt:lpstr>PowerPoint 프레젠테이션</vt:lpstr>
      <vt:lpstr>후위순회</vt:lpstr>
      <vt:lpstr>PowerPoint 프레젠테이션</vt:lpstr>
      <vt:lpstr>레벨순회</vt:lpstr>
      <vt:lpstr>PowerPoint 프레젠테이션</vt:lpstr>
      <vt:lpstr>트리의 노드 수</vt:lpstr>
      <vt:lpstr>PowerPoint 프레젠테이션</vt:lpstr>
      <vt:lpstr>수행시간</vt:lpstr>
      <vt:lpstr>기타 이진트리 연산</vt:lpstr>
      <vt:lpstr>트리의 높이</vt:lpstr>
      <vt:lpstr>PowerPoint 프레젠테이션</vt:lpstr>
      <vt:lpstr>이진트리 비교</vt:lpstr>
      <vt:lpstr>스레드 이진트리</vt:lpstr>
      <vt:lpstr>PowerPoint 프레젠테이션</vt:lpstr>
      <vt:lpstr>PowerPoint 프레젠테이션</vt:lpstr>
      <vt:lpstr>PowerPoint 프레젠테이션</vt:lpstr>
      <vt:lpstr>PowerPoint 프레젠테이션</vt:lpstr>
      <vt:lpstr>4.4 이진힙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최솟값 삭제(delete_min)</vt:lpstr>
      <vt:lpstr>PowerPoint 프레젠테이션</vt:lpstr>
      <vt:lpstr>PowerPoint 프레젠테이션</vt:lpstr>
      <vt:lpstr>PowerPoint 프레젠테이션</vt:lpstr>
      <vt:lpstr>PowerPoint 프레젠테이션</vt:lpstr>
      <vt:lpstr>삽입 연산(insert)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상향식 힙만들기의 수행시간 분석</vt:lpstr>
      <vt:lpstr>PowerPoint 프레젠테이션</vt:lpstr>
      <vt:lpstr>PowerPoint 프레젠테이션</vt:lpstr>
      <vt:lpstr>PowerPoint 프레젠테이션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2017-03-16T00:57:55Z</dcterms:created>
  <dcterms:modified xsi:type="dcterms:W3CDTF">2017-12-15T09:51:32Z</dcterms:modified>
</cp:coreProperties>
</file>