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0"/>
  </p:notesMasterIdLst>
  <p:sldIdLst>
    <p:sldId id="256" r:id="rId2"/>
    <p:sldId id="272" r:id="rId3"/>
    <p:sldId id="518" r:id="rId4"/>
    <p:sldId id="406" r:id="rId5"/>
    <p:sldId id="519" r:id="rId6"/>
    <p:sldId id="405" r:id="rId7"/>
    <p:sldId id="407" r:id="rId8"/>
    <p:sldId id="409" r:id="rId9"/>
    <p:sldId id="408" r:id="rId10"/>
    <p:sldId id="410" r:id="rId11"/>
    <p:sldId id="299" r:id="rId12"/>
    <p:sldId id="414" r:id="rId13"/>
    <p:sldId id="300" r:id="rId14"/>
    <p:sldId id="415" r:id="rId15"/>
    <p:sldId id="416" r:id="rId16"/>
    <p:sldId id="417" r:id="rId17"/>
    <p:sldId id="418" r:id="rId18"/>
    <p:sldId id="419" r:id="rId19"/>
    <p:sldId id="301" r:id="rId20"/>
    <p:sldId id="420" r:id="rId21"/>
    <p:sldId id="520" r:id="rId22"/>
    <p:sldId id="422" r:id="rId23"/>
    <p:sldId id="423" r:id="rId24"/>
    <p:sldId id="424" r:id="rId25"/>
    <p:sldId id="425" r:id="rId26"/>
    <p:sldId id="426" r:id="rId27"/>
    <p:sldId id="303" r:id="rId28"/>
    <p:sldId id="521" r:id="rId29"/>
    <p:sldId id="522" r:id="rId30"/>
    <p:sldId id="523" r:id="rId31"/>
    <p:sldId id="524" r:id="rId32"/>
    <p:sldId id="525" r:id="rId33"/>
    <p:sldId id="431" r:id="rId34"/>
    <p:sldId id="432" r:id="rId35"/>
    <p:sldId id="433" r:id="rId36"/>
    <p:sldId id="434" r:id="rId37"/>
    <p:sldId id="435" r:id="rId38"/>
    <p:sldId id="436" r:id="rId39"/>
    <p:sldId id="437" r:id="rId40"/>
    <p:sldId id="438" r:id="rId41"/>
    <p:sldId id="439" r:id="rId42"/>
    <p:sldId id="526" r:id="rId43"/>
    <p:sldId id="527" r:id="rId44"/>
    <p:sldId id="322" r:id="rId45"/>
    <p:sldId id="443" r:id="rId46"/>
    <p:sldId id="444" r:id="rId47"/>
    <p:sldId id="445" r:id="rId48"/>
    <p:sldId id="517" r:id="rId49"/>
    <p:sldId id="449" r:id="rId50"/>
    <p:sldId id="446" r:id="rId51"/>
    <p:sldId id="452" r:id="rId52"/>
    <p:sldId id="450" r:id="rId53"/>
    <p:sldId id="447" r:id="rId54"/>
    <p:sldId id="453" r:id="rId55"/>
    <p:sldId id="451" r:id="rId56"/>
    <p:sldId id="454" r:id="rId57"/>
    <p:sldId id="455" r:id="rId58"/>
    <p:sldId id="323" r:id="rId59"/>
    <p:sldId id="528" r:id="rId60"/>
    <p:sldId id="324" r:id="rId61"/>
    <p:sldId id="529" r:id="rId62"/>
    <p:sldId id="326" r:id="rId63"/>
    <p:sldId id="459" r:id="rId64"/>
    <p:sldId id="460" r:id="rId65"/>
    <p:sldId id="461" r:id="rId66"/>
    <p:sldId id="462" r:id="rId67"/>
    <p:sldId id="463" r:id="rId68"/>
    <p:sldId id="464" r:id="rId69"/>
    <p:sldId id="530" r:id="rId70"/>
    <p:sldId id="465" r:id="rId71"/>
    <p:sldId id="466" r:id="rId72"/>
    <p:sldId id="467" r:id="rId73"/>
    <p:sldId id="468" r:id="rId74"/>
    <p:sldId id="469" r:id="rId75"/>
    <p:sldId id="531" r:id="rId76"/>
    <p:sldId id="470" r:id="rId77"/>
    <p:sldId id="486" r:id="rId78"/>
    <p:sldId id="487" r:id="rId79"/>
    <p:sldId id="488" r:id="rId80"/>
    <p:sldId id="489" r:id="rId81"/>
    <p:sldId id="490" r:id="rId82"/>
    <p:sldId id="491" r:id="rId83"/>
    <p:sldId id="492" r:id="rId84"/>
    <p:sldId id="354" r:id="rId85"/>
    <p:sldId id="532" r:id="rId86"/>
    <p:sldId id="504" r:id="rId87"/>
    <p:sldId id="505" r:id="rId88"/>
    <p:sldId id="506" r:id="rId89"/>
    <p:sldId id="507" r:id="rId90"/>
    <p:sldId id="381" r:id="rId91"/>
    <p:sldId id="508" r:id="rId92"/>
    <p:sldId id="384" r:id="rId93"/>
    <p:sldId id="385" r:id="rId94"/>
    <p:sldId id="509" r:id="rId95"/>
    <p:sldId id="386" r:id="rId96"/>
    <p:sldId id="387" r:id="rId97"/>
    <p:sldId id="510" r:id="rId98"/>
    <p:sldId id="388" r:id="rId99"/>
    <p:sldId id="389" r:id="rId100"/>
    <p:sldId id="390" r:id="rId101"/>
    <p:sldId id="511" r:id="rId102"/>
    <p:sldId id="512" r:id="rId103"/>
    <p:sldId id="513" r:id="rId104"/>
    <p:sldId id="514" r:id="rId105"/>
    <p:sldId id="515" r:id="rId106"/>
    <p:sldId id="291" r:id="rId107"/>
    <p:sldId id="516" r:id="rId108"/>
    <p:sldId id="292" r:id="rId10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9933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3955" autoAdjust="0"/>
  </p:normalViewPr>
  <p:slideViewPr>
    <p:cSldViewPr snapToGrid="0">
      <p:cViewPr varScale="1">
        <p:scale>
          <a:sx n="65" d="100"/>
          <a:sy n="65" d="100"/>
        </p:scale>
        <p:origin x="12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7A8DE-E49D-4BB8-951B-F2AA734E58CC}" type="datetimeFigureOut">
              <a:rPr lang="ko-KR" altLang="en-US" smtClean="0"/>
              <a:t>2017-12-16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FBF89-310C-4018-9261-17A974995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65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dirty="0" smtClean="0">
                <a:solidFill>
                  <a:srgbClr val="3333FF"/>
                </a:solidFill>
              </a:rPr>
              <a:t>일반적인 레드블랙트리</a:t>
            </a:r>
            <a:r>
              <a:rPr lang="ko-KR" altLang="en-US" sz="1200" dirty="0" smtClean="0">
                <a:solidFill>
                  <a:srgbClr val="3333FF"/>
                </a:solidFill>
              </a:rPr>
              <a:t>는 부모 포인터</a:t>
            </a:r>
            <a:r>
              <a:rPr lang="en-US" altLang="ko-KR" sz="1200" dirty="0" smtClean="0">
                <a:solidFill>
                  <a:srgbClr val="3333FF"/>
                </a:solidFill>
              </a:rPr>
              <a:t>(</a:t>
            </a:r>
            <a:r>
              <a:rPr lang="ko-KR" altLang="en-US" sz="1200" dirty="0" smtClean="0">
                <a:solidFill>
                  <a:srgbClr val="3333FF"/>
                </a:solidFill>
              </a:rPr>
              <a:t>레퍼런스</a:t>
            </a:r>
            <a:r>
              <a:rPr lang="en-US" altLang="ko-KR" sz="1200" dirty="0" smtClean="0">
                <a:solidFill>
                  <a:srgbClr val="3333FF"/>
                </a:solidFill>
              </a:rPr>
              <a:t>)</a:t>
            </a:r>
            <a:r>
              <a:rPr lang="ko-KR" altLang="en-US" sz="1200" dirty="0" smtClean="0">
                <a:solidFill>
                  <a:srgbClr val="3333FF"/>
                </a:solidFill>
              </a:rPr>
              <a:t>를 사용하는 </a:t>
            </a:r>
            <a:r>
              <a:rPr lang="ko-KR" altLang="en-US" sz="1200" dirty="0" err="1" smtClean="0">
                <a:solidFill>
                  <a:srgbClr val="3333FF"/>
                </a:solidFill>
              </a:rPr>
              <a:t>비재귀적인</a:t>
            </a:r>
            <a:r>
              <a:rPr lang="ko-KR" altLang="en-US" sz="1200" dirty="0" smtClean="0">
                <a:solidFill>
                  <a:srgbClr val="3333FF"/>
                </a:solidFill>
              </a:rPr>
              <a:t> 알고리즘을 구현된다</a:t>
            </a:r>
            <a:r>
              <a:rPr lang="en-US" altLang="ko-KR" sz="1200" smtClean="0">
                <a:solidFill>
                  <a:srgbClr val="3333FF"/>
                </a:solidFill>
              </a:rPr>
              <a:t>.</a:t>
            </a:r>
            <a:r>
              <a:rPr lang="ko-KR" altLang="en-US" sz="1200" smtClean="0">
                <a:solidFill>
                  <a:srgbClr val="3333FF"/>
                </a:solidFill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FBF89-310C-4018-9261-17A974995A30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631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9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1807"/>
            <a:ext cx="7886700" cy="503554"/>
          </a:xfrm>
        </p:spPr>
        <p:txBody>
          <a:bodyPr>
            <a:noAutofit/>
          </a:bodyPr>
          <a:lstStyle>
            <a:lvl1pPr algn="ctr">
              <a:defRPr sz="3200">
                <a:solidFill>
                  <a:srgbClr val="C000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663"/>
            <a:ext cx="7886700" cy="5096577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54894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05831-E187-4D29-9C89-C2827EF2661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104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latinLnBrk="1">
              <a:defRPr kumimoji="1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C77ABBB5-56EF-41C0-AE28-2B8B0B62535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355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latinLnBrk="1">
              <a:defRPr kumimoji="1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0575282F-4413-4908-BEEC-19FB6C4069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566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7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86038"/>
            <a:ext cx="7886700" cy="5159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5433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45204" y="2933939"/>
            <a:ext cx="35012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제 </a:t>
            </a:r>
            <a:r>
              <a:rPr lang="en-US" sz="3600" dirty="0" smtClean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5 </a:t>
            </a:r>
            <a:r>
              <a:rPr lang="ko-KR" altLang="en-US" sz="3600" smtClean="0">
                <a:latin typeface="Calibri" panose="020F0502020204030204" pitchFamily="34" charset="0"/>
                <a:cs typeface="Times New Roman" panose="02020603050405020304" pitchFamily="18" charset="0"/>
              </a:rPr>
              <a:t>장</a:t>
            </a:r>
            <a:r>
              <a:rPr lang="ko-KR" sz="360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360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탐색</a:t>
            </a:r>
            <a:r>
              <a:rPr lang="ko-KR" altLang="en-US" sz="3600" smtClean="0">
                <a:latin typeface="Calibri" panose="020F0502020204030204" pitchFamily="34" charset="0"/>
                <a:cs typeface="Times New Roman" panose="02020603050405020304" pitchFamily="18" charset="0"/>
              </a:rPr>
              <a:t>트리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1267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45089" y="697273"/>
            <a:ext cx="80730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solidFill>
                  <a:srgbClr val="7030A0"/>
                </a:solidFill>
              </a:rPr>
              <a:t>이진탐색트리는 </a:t>
            </a:r>
            <a:r>
              <a:rPr lang="ko-KR" altLang="ko-KR" sz="2400" dirty="0">
                <a:solidFill>
                  <a:srgbClr val="7030A0"/>
                </a:solidFill>
              </a:rPr>
              <a:t>이진트리로서 각 노드가 다음과 같은 조건을 만족한다</a:t>
            </a:r>
            <a:r>
              <a:rPr lang="en-US" altLang="ko-KR" sz="2400" dirty="0">
                <a:solidFill>
                  <a:srgbClr val="7030A0"/>
                </a:solidFill>
              </a:rPr>
              <a:t>. </a:t>
            </a:r>
            <a:endParaRPr lang="en-US" altLang="ko-KR" sz="2400" dirty="0" smtClean="0">
              <a:solidFill>
                <a:srgbClr val="7030A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ko-KR" altLang="ko-KR" sz="2400" dirty="0" smtClean="0"/>
              <a:t>각 </a:t>
            </a:r>
            <a:r>
              <a:rPr lang="ko-KR" altLang="ko-KR" sz="2400" dirty="0"/>
              <a:t>노드 </a:t>
            </a:r>
            <a:r>
              <a:rPr lang="en-US" altLang="ko-KR" sz="2400" dirty="0"/>
              <a:t>n</a:t>
            </a:r>
            <a:r>
              <a:rPr lang="ko-KR" altLang="ko-KR" sz="2400" dirty="0"/>
              <a:t>의 </a:t>
            </a:r>
            <a:r>
              <a:rPr lang="ko-KR" altLang="ko-KR" sz="2400" dirty="0" smtClean="0"/>
              <a:t>키</a:t>
            </a:r>
            <a:r>
              <a:rPr lang="ko-KR" altLang="en-US" sz="2400" dirty="0" smtClean="0"/>
              <a:t>가</a:t>
            </a:r>
            <a:r>
              <a:rPr lang="ko-KR" altLang="ko-KR" sz="2400" dirty="0" smtClean="0"/>
              <a:t> </a:t>
            </a:r>
            <a:r>
              <a:rPr lang="en-US" altLang="ko-KR" sz="2400" dirty="0"/>
              <a:t>n</a:t>
            </a:r>
            <a:r>
              <a:rPr lang="ko-KR" altLang="ko-KR" sz="2400" dirty="0"/>
              <a:t>의 왼쪽 서브트리에 있는 </a:t>
            </a:r>
            <a:r>
              <a:rPr lang="ko-KR" altLang="en-US" sz="2400" dirty="0" smtClean="0"/>
              <a:t>키들</a:t>
            </a:r>
            <a:r>
              <a:rPr lang="ko-KR" altLang="ko-KR" sz="2400" dirty="0" smtClean="0"/>
              <a:t>보다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같거나</a:t>
            </a:r>
            <a:r>
              <a:rPr lang="en-US" altLang="ko-KR" sz="2400" dirty="0" smtClean="0"/>
              <a:t>) </a:t>
            </a:r>
            <a:r>
              <a:rPr lang="ko-KR" altLang="ko-KR" sz="2400" dirty="0" smtClean="0"/>
              <a:t>크고</a:t>
            </a:r>
            <a:r>
              <a:rPr lang="en-US" altLang="ko-KR" sz="2400" dirty="0"/>
              <a:t>, n</a:t>
            </a:r>
            <a:r>
              <a:rPr lang="ko-KR" altLang="ko-KR" sz="2400" dirty="0"/>
              <a:t>의 오른쪽 서브트리에 있는 </a:t>
            </a:r>
            <a:r>
              <a:rPr lang="ko-KR" altLang="ko-KR" sz="2400" dirty="0" smtClean="0"/>
              <a:t>키들보다 작다</a:t>
            </a:r>
            <a:r>
              <a:rPr lang="en-US" altLang="ko-KR" sz="2400" dirty="0" smtClean="0"/>
              <a:t>.</a:t>
            </a:r>
            <a:r>
              <a:rPr lang="en-US" altLang="ko-KR" sz="2400" dirty="0" smtClean="0">
                <a:solidFill>
                  <a:srgbClr val="7030A0"/>
                </a:solidFill>
              </a:rPr>
              <a:t> </a:t>
            </a:r>
            <a:r>
              <a:rPr lang="en-US" altLang="ko-KR" sz="2400" dirty="0" smtClean="0">
                <a:solidFill>
                  <a:srgbClr val="3333FF"/>
                </a:solidFill>
              </a:rPr>
              <a:t>[</a:t>
            </a:r>
            <a:r>
              <a:rPr lang="ko-KR" altLang="ko-KR" sz="2400" dirty="0" smtClean="0">
                <a:solidFill>
                  <a:srgbClr val="3333FF"/>
                </a:solidFill>
              </a:rPr>
              <a:t>이진탐색트리 조건</a:t>
            </a:r>
            <a:r>
              <a:rPr lang="en-US" altLang="ko-KR" sz="2400" dirty="0" smtClean="0">
                <a:solidFill>
                  <a:srgbClr val="3333FF"/>
                </a:solidFill>
              </a:rPr>
              <a:t>]</a:t>
            </a:r>
            <a:endParaRPr lang="en-US" altLang="ko-KR" sz="3200" dirty="0" smtClean="0">
              <a:solidFill>
                <a:srgbClr val="3333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212" y="3537634"/>
            <a:ext cx="7322778" cy="187361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2822551" y="5698136"/>
            <a:ext cx="44662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어느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트리가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이진탐색트리인가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49" y="697273"/>
            <a:ext cx="557480" cy="56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0997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Box 69"/>
          <p:cNvSpPr txBox="1">
            <a:spLocks noChangeArrowheads="1"/>
          </p:cNvSpPr>
          <p:nvPr/>
        </p:nvSpPr>
        <p:spPr bwMode="auto">
          <a:xfrm>
            <a:off x="5873656" y="1865942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45</a:t>
            </a:r>
          </a:p>
        </p:txBody>
      </p:sp>
      <p:sp>
        <p:nvSpPr>
          <p:cNvPr id="70" name="Text Box 60"/>
          <p:cNvSpPr txBox="1">
            <a:spLocks noChangeArrowheads="1"/>
          </p:cNvSpPr>
          <p:nvPr/>
        </p:nvSpPr>
        <p:spPr bwMode="auto">
          <a:xfrm>
            <a:off x="1187624" y="1865942"/>
            <a:ext cx="481012" cy="360362"/>
          </a:xfrm>
          <a:prstGeom prst="rect">
            <a:avLst/>
          </a:prstGeom>
          <a:noFill/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1" name="Text Box 61"/>
          <p:cNvSpPr txBox="1">
            <a:spLocks noChangeArrowheads="1"/>
          </p:cNvSpPr>
          <p:nvPr/>
        </p:nvSpPr>
        <p:spPr bwMode="auto">
          <a:xfrm>
            <a:off x="1668637" y="1865942"/>
            <a:ext cx="477837" cy="360362"/>
          </a:xfrm>
          <a:prstGeom prst="rect">
            <a:avLst/>
          </a:prstGeom>
          <a:noFill/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72" name="Text Box 63"/>
          <p:cNvSpPr txBox="1">
            <a:spLocks noChangeArrowheads="1"/>
          </p:cNvSpPr>
          <p:nvPr/>
        </p:nvSpPr>
        <p:spPr bwMode="auto">
          <a:xfrm>
            <a:off x="4334370" y="1865942"/>
            <a:ext cx="453407" cy="360362"/>
          </a:xfrm>
          <a:prstGeom prst="rect">
            <a:avLst/>
          </a:prstGeom>
          <a:noFill/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25</a:t>
            </a:r>
          </a:p>
        </p:txBody>
      </p:sp>
      <p:sp>
        <p:nvSpPr>
          <p:cNvPr id="74" name="Line 66"/>
          <p:cNvSpPr>
            <a:spLocks noChangeShapeType="1"/>
          </p:cNvSpPr>
          <p:nvPr/>
        </p:nvSpPr>
        <p:spPr bwMode="auto">
          <a:xfrm flipH="1">
            <a:off x="3708425" y="1148363"/>
            <a:ext cx="342503" cy="723339"/>
          </a:xfrm>
          <a:prstGeom prst="lin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Text Box 68"/>
          <p:cNvSpPr txBox="1">
            <a:spLocks noChangeArrowheads="1"/>
          </p:cNvSpPr>
          <p:nvPr/>
        </p:nvSpPr>
        <p:spPr bwMode="auto">
          <a:xfrm>
            <a:off x="3249638" y="1865942"/>
            <a:ext cx="458788" cy="360362"/>
          </a:xfrm>
          <a:prstGeom prst="rect">
            <a:avLst/>
          </a:prstGeom>
          <a:noFill/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14</a:t>
            </a:r>
          </a:p>
        </p:txBody>
      </p:sp>
      <p:sp>
        <p:nvSpPr>
          <p:cNvPr id="77" name="Line 70"/>
          <p:cNvSpPr>
            <a:spLocks noChangeShapeType="1"/>
          </p:cNvSpPr>
          <p:nvPr/>
        </p:nvSpPr>
        <p:spPr bwMode="auto">
          <a:xfrm>
            <a:off x="5005761" y="1166460"/>
            <a:ext cx="862383" cy="699479"/>
          </a:xfrm>
          <a:prstGeom prst="lin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Text Box 71"/>
          <p:cNvSpPr txBox="1">
            <a:spLocks noChangeArrowheads="1"/>
          </p:cNvSpPr>
          <p:nvPr/>
        </p:nvSpPr>
        <p:spPr bwMode="auto">
          <a:xfrm>
            <a:off x="2627784" y="1865942"/>
            <a:ext cx="477837" cy="360362"/>
          </a:xfrm>
          <a:prstGeom prst="rect">
            <a:avLst/>
          </a:prstGeom>
          <a:noFill/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10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Text Box 73"/>
          <p:cNvSpPr txBox="1">
            <a:spLocks noChangeArrowheads="1"/>
          </p:cNvSpPr>
          <p:nvPr/>
        </p:nvSpPr>
        <p:spPr bwMode="auto">
          <a:xfrm>
            <a:off x="3708425" y="1865942"/>
            <a:ext cx="477837" cy="360362"/>
          </a:xfrm>
          <a:prstGeom prst="rect">
            <a:avLst/>
          </a:prstGeom>
          <a:noFill/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16</a:t>
            </a:r>
          </a:p>
        </p:txBody>
      </p:sp>
      <p:sp>
        <p:nvSpPr>
          <p:cNvPr id="81" name="Line 76"/>
          <p:cNvSpPr>
            <a:spLocks noChangeShapeType="1"/>
          </p:cNvSpPr>
          <p:nvPr/>
        </p:nvSpPr>
        <p:spPr bwMode="auto">
          <a:xfrm>
            <a:off x="5476181" y="1166460"/>
            <a:ext cx="1916839" cy="704493"/>
          </a:xfrm>
          <a:prstGeom prst="lin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Text Box 77"/>
          <p:cNvSpPr txBox="1">
            <a:spLocks noChangeArrowheads="1"/>
          </p:cNvSpPr>
          <p:nvPr/>
        </p:nvSpPr>
        <p:spPr bwMode="auto">
          <a:xfrm>
            <a:off x="2149947" y="1865941"/>
            <a:ext cx="477837" cy="360362"/>
          </a:xfrm>
          <a:prstGeom prst="rect">
            <a:avLst/>
          </a:prstGeom>
          <a:noFill/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5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Line 78"/>
          <p:cNvSpPr>
            <a:spLocks noChangeShapeType="1"/>
          </p:cNvSpPr>
          <p:nvPr/>
        </p:nvSpPr>
        <p:spPr bwMode="auto">
          <a:xfrm flipH="1">
            <a:off x="2142155" y="1148363"/>
            <a:ext cx="1430936" cy="717577"/>
          </a:xfrm>
          <a:prstGeom prst="lin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Text Box 79"/>
          <p:cNvSpPr txBox="1">
            <a:spLocks noChangeArrowheads="1"/>
          </p:cNvSpPr>
          <p:nvPr/>
        </p:nvSpPr>
        <p:spPr bwMode="auto">
          <a:xfrm>
            <a:off x="4787776" y="1865942"/>
            <a:ext cx="477837" cy="360362"/>
          </a:xfrm>
          <a:prstGeom prst="rect">
            <a:avLst/>
          </a:prstGeom>
          <a:noFill/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30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87" name="Line 84"/>
          <p:cNvSpPr>
            <a:spLocks noChangeShapeType="1"/>
          </p:cNvSpPr>
          <p:nvPr/>
        </p:nvSpPr>
        <p:spPr bwMode="auto">
          <a:xfrm>
            <a:off x="4525990" y="1166460"/>
            <a:ext cx="252922" cy="699479"/>
          </a:xfrm>
          <a:prstGeom prst="lin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Text Box 47"/>
          <p:cNvSpPr txBox="1">
            <a:spLocks noChangeArrowheads="1"/>
          </p:cNvSpPr>
          <p:nvPr/>
        </p:nvSpPr>
        <p:spPr bwMode="auto">
          <a:xfrm>
            <a:off x="6470427" y="1865942"/>
            <a:ext cx="477837" cy="360362"/>
          </a:xfrm>
          <a:prstGeom prst="rect">
            <a:avLst/>
          </a:prstGeom>
          <a:noFill/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55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Text Box 48"/>
          <p:cNvSpPr txBox="1">
            <a:spLocks noChangeArrowheads="1"/>
          </p:cNvSpPr>
          <p:nvPr/>
        </p:nvSpPr>
        <p:spPr bwMode="auto">
          <a:xfrm>
            <a:off x="7884368" y="1865942"/>
            <a:ext cx="477837" cy="360362"/>
          </a:xfrm>
          <a:prstGeom prst="rect">
            <a:avLst/>
          </a:prstGeom>
          <a:noFill/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70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90" name="Text Box 54"/>
          <p:cNvSpPr txBox="1">
            <a:spLocks noChangeArrowheads="1"/>
          </p:cNvSpPr>
          <p:nvPr/>
        </p:nvSpPr>
        <p:spPr bwMode="auto">
          <a:xfrm>
            <a:off x="6948586" y="1865942"/>
            <a:ext cx="456231" cy="360362"/>
          </a:xfrm>
          <a:prstGeom prst="rect">
            <a:avLst/>
          </a:prstGeom>
          <a:noFill/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60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Text Box 55"/>
          <p:cNvSpPr txBox="1">
            <a:spLocks noChangeArrowheads="1"/>
          </p:cNvSpPr>
          <p:nvPr/>
        </p:nvSpPr>
        <p:spPr bwMode="auto">
          <a:xfrm>
            <a:off x="7406531" y="1865942"/>
            <a:ext cx="477837" cy="360362"/>
          </a:xfrm>
          <a:prstGeom prst="rect">
            <a:avLst/>
          </a:prstGeom>
          <a:noFill/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65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Text Box 47"/>
          <p:cNvSpPr txBox="1">
            <a:spLocks noChangeArrowheads="1"/>
          </p:cNvSpPr>
          <p:nvPr/>
        </p:nvSpPr>
        <p:spPr bwMode="auto">
          <a:xfrm>
            <a:off x="3563888" y="806098"/>
            <a:ext cx="477837" cy="360362"/>
          </a:xfrm>
          <a:prstGeom prst="rect">
            <a:avLst/>
          </a:prstGeom>
          <a:noFill/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12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Text Box 48"/>
          <p:cNvSpPr txBox="1">
            <a:spLocks noChangeArrowheads="1"/>
          </p:cNvSpPr>
          <p:nvPr/>
        </p:nvSpPr>
        <p:spPr bwMode="auto">
          <a:xfrm>
            <a:off x="5004048" y="806098"/>
            <a:ext cx="477837" cy="360362"/>
          </a:xfrm>
          <a:prstGeom prst="rect">
            <a:avLst/>
          </a:prstGeom>
          <a:noFill/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50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Text Box 54"/>
          <p:cNvSpPr txBox="1">
            <a:spLocks noChangeArrowheads="1"/>
          </p:cNvSpPr>
          <p:nvPr/>
        </p:nvSpPr>
        <p:spPr bwMode="auto">
          <a:xfrm>
            <a:off x="4043512" y="806098"/>
            <a:ext cx="483481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20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Text Box 55"/>
          <p:cNvSpPr txBox="1">
            <a:spLocks noChangeArrowheads="1"/>
          </p:cNvSpPr>
          <p:nvPr/>
        </p:nvSpPr>
        <p:spPr bwMode="auto">
          <a:xfrm>
            <a:off x="4525990" y="806098"/>
            <a:ext cx="478058" cy="360362"/>
          </a:xfrm>
          <a:prstGeom prst="rect">
            <a:avLst/>
          </a:prstGeom>
          <a:noFill/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35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Text Box 80"/>
          <p:cNvSpPr txBox="1">
            <a:spLocks noChangeArrowheads="1"/>
          </p:cNvSpPr>
          <p:nvPr/>
        </p:nvSpPr>
        <p:spPr bwMode="auto">
          <a:xfrm>
            <a:off x="5390307" y="1865942"/>
            <a:ext cx="477837" cy="360362"/>
          </a:xfrm>
          <a:prstGeom prst="rect">
            <a:avLst/>
          </a:prstGeom>
          <a:noFill/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40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14627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6668" y="707611"/>
            <a:ext cx="3219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5.5.4 </a:t>
            </a:r>
            <a:r>
              <a:rPr lang="en-US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B-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트리의</a:t>
            </a:r>
            <a:r>
              <a:rPr lang="ko-KR" altLang="ko-KR" sz="28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확장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9184" y="1703738"/>
            <a:ext cx="8391189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0000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altLang="ko-KR" sz="2400" dirty="0">
                <a:solidFill>
                  <a:srgbClr val="0000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*-</a:t>
            </a:r>
            <a:r>
              <a:rPr lang="ko-KR" altLang="ko-KR" sz="2400" dirty="0">
                <a:solidFill>
                  <a:srgbClr val="0000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트리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B-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트리로서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루트를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제외한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다른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자식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2/3M</a:t>
            </a:r>
            <a:r>
              <a:rPr lang="ko-KR" altLang="ko-KR" sz="2400" dirty="0">
                <a:cs typeface="Times New Roman" panose="02020603050405020304" pitchFamily="18" charset="0"/>
              </a:rPr>
              <a:t>∼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이어야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한다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Aft>
                <a:spcPts val="2400"/>
              </a:spcAft>
              <a:buFontTx/>
              <a:buChar char="-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즉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각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적어도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2/3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이상이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키들로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채워져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있어야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B-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트리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에 비해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B*-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트리는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공간을</a:t>
            </a:r>
            <a:r>
              <a:rPr lang="en-US" altLang="ko-KR" sz="2400" dirty="0" smtClean="0"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효율적으로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활용</a:t>
            </a:r>
            <a:endParaRPr lang="ko-KR" altLang="ko-KR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39432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3509" y="519627"/>
            <a:ext cx="7910052" cy="37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/>
              <a:t>B</a:t>
            </a:r>
            <a:r>
              <a:rPr lang="en-US" altLang="ko-KR" sz="2400" baseline="30000" dirty="0"/>
              <a:t>+</a:t>
            </a:r>
            <a:r>
              <a:rPr lang="en-US" altLang="ko-KR" sz="2400" dirty="0"/>
              <a:t>-</a:t>
            </a:r>
            <a:r>
              <a:rPr lang="ko-KR" altLang="ko-KR" sz="2400" dirty="0">
                <a:latin typeface="Calibri" panose="020F0502020204030204" pitchFamily="34" charset="0"/>
              </a:rPr>
              <a:t>트리는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실세계에서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가장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널리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활용되는</a:t>
            </a:r>
            <a:r>
              <a:rPr lang="ko-KR" altLang="ko-KR" sz="2400" dirty="0"/>
              <a:t> </a:t>
            </a:r>
            <a:r>
              <a:rPr lang="en-US" altLang="ko-KR" sz="2400" dirty="0"/>
              <a:t>B-</a:t>
            </a:r>
            <a:r>
              <a:rPr lang="ko-KR" altLang="ko-KR" sz="2400" dirty="0" smtClean="0">
                <a:latin typeface="Calibri" panose="020F0502020204030204" pitchFamily="34" charset="0"/>
              </a:rPr>
              <a:t>트리</a:t>
            </a:r>
            <a:endParaRPr lang="en-US" altLang="ko-KR" sz="2400" dirty="0" smtClean="0"/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B</a:t>
            </a:r>
            <a:r>
              <a:rPr lang="en-US" altLang="ko-KR" sz="2400" baseline="30000" dirty="0"/>
              <a:t>+</a:t>
            </a:r>
            <a:r>
              <a:rPr lang="en-US" altLang="ko-KR" sz="2400" dirty="0"/>
              <a:t>-</a:t>
            </a:r>
            <a:r>
              <a:rPr lang="ko-KR" altLang="ko-KR" sz="2400" dirty="0">
                <a:latin typeface="Calibri" panose="020F0502020204030204" pitchFamily="34" charset="0"/>
              </a:rPr>
              <a:t>트리는</a:t>
            </a:r>
            <a:r>
              <a:rPr lang="ko-KR" altLang="ko-KR" sz="2400" dirty="0"/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키들만으로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가지고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en-US" altLang="ko-KR" sz="2400" dirty="0">
                <a:solidFill>
                  <a:srgbClr val="3333FF"/>
                </a:solidFill>
              </a:rPr>
              <a:t>B-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트리</a:t>
            </a:r>
            <a:r>
              <a:rPr lang="ko-KR" altLang="ko-KR" sz="2400" dirty="0">
                <a:latin typeface="Calibri" panose="020F0502020204030204" pitchFamily="34" charset="0"/>
              </a:rPr>
              <a:t>를</a:t>
            </a:r>
            <a:r>
              <a:rPr lang="ko-KR" altLang="ko-KR" sz="2400" dirty="0"/>
              <a:t> </a:t>
            </a:r>
            <a:r>
              <a:rPr lang="ko-KR" altLang="en-US" sz="2400" dirty="0" smtClean="0">
                <a:latin typeface="Calibri" panose="020F0502020204030204" pitchFamily="34" charset="0"/>
              </a:rPr>
              <a:t>구성</a:t>
            </a:r>
            <a:r>
              <a:rPr lang="en-US" altLang="ko-KR" sz="2400" dirty="0" smtClean="0"/>
              <a:t>, </a:t>
            </a:r>
            <a:r>
              <a:rPr lang="ko-KR" altLang="ko-KR" sz="2400" dirty="0">
                <a:latin typeface="Calibri" panose="020F0502020204030204" pitchFamily="34" charset="0"/>
              </a:rPr>
              <a:t>이파리노드에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키와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관련</a:t>
            </a:r>
            <a:r>
              <a:rPr lang="en-US" altLang="ko-KR" sz="2400" dirty="0" smtClean="0">
                <a:latin typeface="Calibri" panose="020F0502020204030204" pitchFamily="34" charset="0"/>
              </a:rPr>
              <a:t>(</a:t>
            </a:r>
            <a:r>
              <a:rPr lang="ko-KR" altLang="en-US" sz="2400" dirty="0" smtClean="0">
                <a:latin typeface="Calibri" panose="020F0502020204030204" pitchFamily="34" charset="0"/>
              </a:rPr>
              <a:t>실제</a:t>
            </a:r>
            <a:r>
              <a:rPr lang="en-US" altLang="ko-KR" sz="2400" dirty="0" smtClean="0">
                <a:latin typeface="Calibri" panose="020F0502020204030204" pitchFamily="34" charset="0"/>
              </a:rPr>
              <a:t>)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정보를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저장</a:t>
            </a:r>
            <a:endParaRPr lang="en-US" altLang="ko-KR" sz="2400" dirty="0" smtClean="0"/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</a:rPr>
              <a:t>키들로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구성된</a:t>
            </a:r>
            <a:r>
              <a:rPr lang="ko-KR" altLang="ko-KR" sz="2400" dirty="0"/>
              <a:t> </a:t>
            </a:r>
            <a:r>
              <a:rPr lang="en-US" altLang="ko-KR" sz="2400" dirty="0"/>
              <a:t>B-</a:t>
            </a:r>
            <a:r>
              <a:rPr lang="ko-KR" altLang="ko-KR" sz="2400" dirty="0">
                <a:latin typeface="Calibri" panose="020F0502020204030204" pitchFamily="34" charset="0"/>
              </a:rPr>
              <a:t>트리는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탐색</a:t>
            </a:r>
            <a:r>
              <a:rPr lang="en-US" altLang="ko-KR" sz="2400" dirty="0"/>
              <a:t>, </a:t>
            </a:r>
            <a:r>
              <a:rPr lang="ko-KR" altLang="ko-KR" sz="2400" dirty="0">
                <a:latin typeface="Calibri" panose="020F0502020204030204" pitchFamily="34" charset="0"/>
              </a:rPr>
              <a:t>삽입</a:t>
            </a:r>
            <a:r>
              <a:rPr lang="en-US" altLang="ko-KR" sz="2400" dirty="0"/>
              <a:t>, </a:t>
            </a:r>
            <a:r>
              <a:rPr lang="ko-KR" altLang="ko-KR" sz="2400" dirty="0">
                <a:latin typeface="Calibri" panose="020F0502020204030204" pitchFamily="34" charset="0"/>
              </a:rPr>
              <a:t>삭제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연산을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위해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관련된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이파리노드를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빠르게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찾을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있도록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안내해주는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역할만을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수행</a:t>
            </a:r>
            <a:endParaRPr lang="en-US" altLang="ko-KR" sz="2400" dirty="0" smtClean="0"/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B</a:t>
            </a:r>
            <a:r>
              <a:rPr lang="en-US" altLang="ko-KR" sz="2400" baseline="30000" dirty="0"/>
              <a:t>+</a:t>
            </a:r>
            <a:r>
              <a:rPr lang="en-US" altLang="ko-KR" sz="2400" dirty="0"/>
              <a:t>-</a:t>
            </a:r>
            <a:r>
              <a:rPr lang="ko-KR" altLang="ko-KR" sz="2400" dirty="0">
                <a:latin typeface="Calibri" panose="020F0502020204030204" pitchFamily="34" charset="0"/>
              </a:rPr>
              <a:t>트리는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전체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레코드를</a:t>
            </a:r>
            <a:r>
              <a:rPr lang="ko-KR" altLang="ko-KR" sz="2400" dirty="0"/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순차적으로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접근</a:t>
            </a:r>
            <a:r>
              <a:rPr lang="ko-KR" altLang="ko-KR" sz="2400" dirty="0">
                <a:latin typeface="Calibri" panose="020F0502020204030204" pitchFamily="34" charset="0"/>
              </a:rPr>
              <a:t>할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있도록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이파리들은</a:t>
            </a:r>
            <a:r>
              <a:rPr lang="ko-KR" altLang="ko-KR" sz="2400" dirty="0"/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연결리스트</a:t>
            </a:r>
            <a:r>
              <a:rPr lang="ko-KR" altLang="ko-KR" sz="2400" dirty="0">
                <a:latin typeface="Calibri" panose="020F0502020204030204" pitchFamily="34" charset="0"/>
              </a:rPr>
              <a:t>로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구현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265" y="4407740"/>
            <a:ext cx="4654192" cy="21995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845067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성능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82994"/>
            <a:ext cx="7886700" cy="490924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ko-KR" sz="2400" dirty="0" smtClean="0"/>
              <a:t>B-</a:t>
            </a:r>
            <a:r>
              <a:rPr lang="ko-KR" altLang="ko-KR" sz="2400" dirty="0"/>
              <a:t>트리에서 </a:t>
            </a:r>
            <a:r>
              <a:rPr lang="ko-KR" altLang="ko-KR" sz="2400" dirty="0" smtClean="0"/>
              <a:t>삽입이나 </a:t>
            </a:r>
            <a:r>
              <a:rPr lang="ko-KR" altLang="ko-KR" sz="2400" dirty="0"/>
              <a:t>삭제 연산의 </a:t>
            </a:r>
            <a:r>
              <a:rPr lang="ko-KR" altLang="ko-KR" sz="2400" dirty="0" err="1"/>
              <a:t>수행시간은</a:t>
            </a:r>
            <a:r>
              <a:rPr lang="ko-KR" altLang="ko-KR" sz="2400" dirty="0"/>
              <a:t> 각각 </a:t>
            </a:r>
            <a:r>
              <a:rPr lang="en-US" altLang="ko-KR" sz="2400" dirty="0" smtClean="0"/>
              <a:t>B-</a:t>
            </a:r>
            <a:r>
              <a:rPr lang="ko-KR" altLang="ko-KR" sz="2400" dirty="0"/>
              <a:t> </a:t>
            </a:r>
            <a:r>
              <a:rPr lang="ko-KR" altLang="ko-KR" sz="2400" dirty="0">
                <a:solidFill>
                  <a:srgbClr val="3333FF"/>
                </a:solidFill>
              </a:rPr>
              <a:t>트리의 높이에 </a:t>
            </a:r>
            <a:r>
              <a:rPr lang="ko-KR" altLang="ko-KR" sz="2400" dirty="0" smtClean="0">
                <a:solidFill>
                  <a:srgbClr val="3333FF"/>
                </a:solidFill>
              </a:rPr>
              <a:t>비례</a:t>
            </a:r>
            <a:r>
              <a:rPr lang="en-US" altLang="ko-KR" sz="2400" dirty="0" smtClean="0"/>
              <a:t>. </a:t>
            </a:r>
            <a:r>
              <a:rPr lang="ko-KR" altLang="ko-KR" sz="2400" dirty="0"/>
              <a:t>차수가</a:t>
            </a:r>
            <a:r>
              <a:rPr lang="en-US" altLang="ko-KR" sz="2400" dirty="0"/>
              <a:t> M</a:t>
            </a:r>
            <a:r>
              <a:rPr lang="ko-KR" altLang="ko-KR" sz="2400" dirty="0"/>
              <a:t>이고 키의 개수가 </a:t>
            </a:r>
            <a:r>
              <a:rPr lang="en-US" altLang="ko-KR" sz="2400" dirty="0"/>
              <a:t>N</a:t>
            </a:r>
            <a:r>
              <a:rPr lang="ko-KR" altLang="ko-KR" sz="2400" dirty="0"/>
              <a:t>인 </a:t>
            </a:r>
            <a:r>
              <a:rPr lang="en-US" altLang="ko-KR" sz="2400" dirty="0"/>
              <a:t>B-</a:t>
            </a:r>
            <a:r>
              <a:rPr lang="ko-KR" altLang="ko-KR" sz="2400" dirty="0"/>
              <a:t>트리의 최대 </a:t>
            </a:r>
            <a:r>
              <a:rPr lang="ko-KR" altLang="ko-KR" sz="2400" dirty="0" smtClean="0"/>
              <a:t>높이는</a:t>
            </a:r>
            <a:r>
              <a:rPr lang="en-US" altLang="ko-KR" sz="2400" dirty="0" smtClean="0"/>
              <a:t> </a:t>
            </a:r>
            <a:r>
              <a:rPr lang="en-US" altLang="ko-KR" sz="2400" dirty="0" smtClean="0">
                <a:solidFill>
                  <a:srgbClr val="3333FF"/>
                </a:solidFill>
              </a:rPr>
              <a:t>O(log </a:t>
            </a:r>
            <a:r>
              <a:rPr lang="en-US" altLang="ko-KR" sz="2400" b="1" baseline="-25000" dirty="0">
                <a:solidFill>
                  <a:srgbClr val="3333FF"/>
                </a:solidFill>
              </a:rPr>
              <a:t>M</a:t>
            </a:r>
            <a:r>
              <a:rPr lang="en-US" altLang="ko-KR" sz="2400" baseline="-25000" dirty="0">
                <a:solidFill>
                  <a:srgbClr val="3333FF"/>
                </a:solidFill>
              </a:rPr>
              <a:t>/</a:t>
            </a:r>
            <a:r>
              <a:rPr lang="en-US" altLang="ko-KR" sz="2400" b="1" baseline="-25000" dirty="0">
                <a:solidFill>
                  <a:srgbClr val="3333FF"/>
                </a:solidFill>
              </a:rPr>
              <a:t>2 </a:t>
            </a:r>
            <a:r>
              <a:rPr lang="en-US" altLang="ko-KR" sz="2400" dirty="0">
                <a:solidFill>
                  <a:srgbClr val="3333FF"/>
                </a:solidFill>
              </a:rPr>
              <a:t>N)</a:t>
            </a:r>
            <a:r>
              <a:rPr lang="ko-KR" altLang="ko-KR" sz="2400" dirty="0"/>
              <a:t>이다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ko-KR" sz="2400" dirty="0" smtClean="0"/>
              <a:t>B-</a:t>
            </a:r>
            <a:r>
              <a:rPr lang="ko-KR" altLang="ko-KR" sz="2400" dirty="0"/>
              <a:t>트리는 키들의 비교 횟수보다 디스크와 메인 메모리 사이의 블록 이동</a:t>
            </a:r>
            <a:r>
              <a:rPr lang="en-US" altLang="ko-KR" sz="2400" dirty="0"/>
              <a:t>(Transfer) </a:t>
            </a:r>
            <a:r>
              <a:rPr lang="ko-KR" altLang="ko-KR" sz="2400" dirty="0" smtClean="0"/>
              <a:t>수</a:t>
            </a:r>
            <a:r>
              <a:rPr lang="ko-KR" altLang="en-US" sz="2400" dirty="0" smtClean="0"/>
              <a:t>를 최소화해야</a:t>
            </a:r>
            <a:endParaRPr lang="en-US" altLang="ko-KR" sz="24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ko-KR" sz="2400" dirty="0" smtClean="0"/>
              <a:t>B-</a:t>
            </a:r>
            <a:r>
              <a:rPr lang="ko-KR" altLang="ko-KR" sz="2400" dirty="0"/>
              <a:t>트리의 최고 성능을 위해선 </a:t>
            </a:r>
            <a:r>
              <a:rPr lang="en-US" altLang="ko-KR" sz="2400" dirty="0" smtClean="0"/>
              <a:t>1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개의 노드가 </a:t>
            </a:r>
            <a:r>
              <a:rPr lang="en-US" altLang="ko-KR" sz="2400" dirty="0" smtClean="0"/>
              <a:t>1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개의 디스크 페이지에 맞도록 차수 </a:t>
            </a:r>
            <a:r>
              <a:rPr lang="en-US" altLang="ko-KR" sz="2400" dirty="0"/>
              <a:t>M</a:t>
            </a:r>
            <a:r>
              <a:rPr lang="ko-KR" altLang="ko-KR" sz="2400" dirty="0"/>
              <a:t>을 </a:t>
            </a:r>
            <a:r>
              <a:rPr lang="ko-KR" altLang="ko-KR" sz="2400" dirty="0" smtClean="0"/>
              <a:t>정</a:t>
            </a:r>
            <a:r>
              <a:rPr lang="ko-KR" altLang="en-US" sz="2400" dirty="0" smtClean="0"/>
              <a:t>함</a:t>
            </a:r>
            <a:r>
              <a:rPr lang="en-US" altLang="ko-KR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708362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ko-KR" altLang="ko-KR" sz="2400" dirty="0" smtClean="0"/>
              <a:t>실제로 </a:t>
            </a:r>
            <a:r>
              <a:rPr lang="en-US" altLang="ko-KR" sz="2400" dirty="0" smtClean="0"/>
              <a:t>B-</a:t>
            </a:r>
            <a:r>
              <a:rPr lang="ko-KR" altLang="ko-KR" sz="2400" dirty="0"/>
              <a:t>트리들은</a:t>
            </a:r>
            <a:r>
              <a:rPr lang="en-US" altLang="ko-KR" sz="2400" dirty="0"/>
              <a:t> M</a:t>
            </a:r>
            <a:r>
              <a:rPr lang="ko-KR" altLang="ko-KR" sz="2400" dirty="0"/>
              <a:t>의 크기를 수백에서 수천으로 </a:t>
            </a:r>
            <a:r>
              <a:rPr lang="ko-KR" altLang="ko-KR" sz="2400" dirty="0" smtClean="0"/>
              <a:t>사용</a:t>
            </a:r>
            <a:endParaRPr lang="en-US" altLang="ko-KR" sz="24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Tx/>
              <a:buChar char="-"/>
            </a:pPr>
            <a:r>
              <a:rPr lang="ko-KR" altLang="ko-KR" sz="2200" dirty="0" smtClean="0"/>
              <a:t>예를 </a:t>
            </a:r>
            <a:r>
              <a:rPr lang="ko-KR" altLang="ko-KR" sz="2200" dirty="0"/>
              <a:t>들어</a:t>
            </a:r>
            <a:r>
              <a:rPr lang="en-US" altLang="ko-KR" sz="2200" dirty="0"/>
              <a:t>, M = 200</a:t>
            </a:r>
            <a:r>
              <a:rPr lang="ko-KR" altLang="ko-KR" sz="2200" dirty="0"/>
              <a:t>이고</a:t>
            </a:r>
            <a:r>
              <a:rPr lang="en-US" altLang="ko-KR" sz="2200" dirty="0"/>
              <a:t> N = 1</a:t>
            </a:r>
            <a:r>
              <a:rPr lang="ko-KR" altLang="ko-KR" sz="2200" dirty="0"/>
              <a:t>억이라면 </a:t>
            </a:r>
            <a:r>
              <a:rPr lang="en-US" altLang="ko-KR" sz="2200" dirty="0"/>
              <a:t>B-</a:t>
            </a:r>
            <a:r>
              <a:rPr lang="ko-KR" altLang="ko-KR" sz="2200" dirty="0"/>
              <a:t>트리의 연산은</a:t>
            </a:r>
            <a:r>
              <a:rPr lang="en-US" altLang="ko-KR" sz="2200" dirty="0"/>
              <a:t>4</a:t>
            </a:r>
            <a:r>
              <a:rPr lang="ko-KR" altLang="ko-KR" sz="2200" dirty="0"/>
              <a:t>개의 디스크 블록만 메인 메모리로 읽어 들이면 처리 가능하다</a:t>
            </a:r>
            <a:r>
              <a:rPr lang="en-US" altLang="ko-KR" sz="2200" dirty="0"/>
              <a:t>. </a:t>
            </a:r>
            <a:endParaRPr lang="en-US" altLang="ko-KR" sz="22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ko-KR" altLang="ko-KR" sz="2400" dirty="0" smtClean="0"/>
              <a:t>성능향상을 </a:t>
            </a:r>
            <a:r>
              <a:rPr lang="ko-KR" altLang="ko-KR" sz="2400" dirty="0"/>
              <a:t>위해 </a:t>
            </a:r>
            <a:r>
              <a:rPr lang="ko-KR" altLang="ko-KR" sz="2400" dirty="0" smtClean="0">
                <a:solidFill>
                  <a:srgbClr val="3333FF"/>
                </a:solidFill>
              </a:rPr>
              <a:t>루트는 메인 </a:t>
            </a:r>
            <a:r>
              <a:rPr lang="ko-KR" altLang="ko-KR" sz="2400" dirty="0">
                <a:solidFill>
                  <a:srgbClr val="3333FF"/>
                </a:solidFill>
              </a:rPr>
              <a:t>메모리에</a:t>
            </a:r>
            <a:r>
              <a:rPr lang="ko-KR" altLang="ko-KR" sz="2400" dirty="0"/>
              <a:t> </a:t>
            </a:r>
            <a:r>
              <a:rPr lang="ko-KR" altLang="ko-KR" sz="2400" dirty="0" smtClean="0"/>
              <a:t>상주시</a:t>
            </a:r>
            <a:r>
              <a:rPr lang="ko-KR" altLang="en-US" sz="2400" dirty="0" smtClean="0"/>
              <a:t>킨</a:t>
            </a:r>
            <a:r>
              <a:rPr lang="ko-KR" altLang="ko-KR" sz="2400" dirty="0" smtClean="0"/>
              <a:t>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735722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ko-KR" sz="2200" dirty="0"/>
              <a:t>B-</a:t>
            </a:r>
            <a:r>
              <a:rPr lang="ko-KR" altLang="ko-KR" sz="2200" dirty="0"/>
              <a:t>트리</a:t>
            </a:r>
            <a:r>
              <a:rPr lang="en-US" altLang="ko-KR" sz="2200" dirty="0"/>
              <a:t>, B</a:t>
            </a:r>
            <a:r>
              <a:rPr lang="en-US" altLang="ko-KR" sz="2200" baseline="30000" dirty="0"/>
              <a:t>+</a:t>
            </a:r>
            <a:r>
              <a:rPr lang="en-US" altLang="ko-KR" sz="2200" dirty="0"/>
              <a:t>-</a:t>
            </a:r>
            <a:r>
              <a:rPr lang="ko-KR" altLang="ko-KR" sz="2200" dirty="0"/>
              <a:t>트리는 대용량의 데이터를 저장하고 유지하는 다양한 데이터베이스 시스템의 기본 자료구조로 </a:t>
            </a:r>
            <a:r>
              <a:rPr lang="ko-KR" altLang="ko-KR" sz="2200" dirty="0" smtClean="0"/>
              <a:t>활용</a:t>
            </a:r>
            <a:endParaRPr lang="en-US" altLang="ko-KR" sz="22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ko-KR" sz="2200" dirty="0" smtClean="0">
                <a:solidFill>
                  <a:srgbClr val="3333FF"/>
                </a:solidFill>
              </a:rPr>
              <a:t>Windows </a:t>
            </a:r>
            <a:r>
              <a:rPr lang="ko-KR" altLang="ko-KR" sz="2200" dirty="0">
                <a:solidFill>
                  <a:srgbClr val="3333FF"/>
                </a:solidFill>
              </a:rPr>
              <a:t>운영체제의 파일 시스템</a:t>
            </a:r>
            <a:r>
              <a:rPr lang="ko-KR" altLang="ko-KR" sz="2200" dirty="0"/>
              <a:t>인</a:t>
            </a:r>
            <a:r>
              <a:rPr lang="en-US" altLang="ko-KR" sz="2200" dirty="0"/>
              <a:t> HPFS(High Performance File System</a:t>
            </a:r>
            <a:r>
              <a:rPr lang="en-US" altLang="ko-KR" sz="2200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ko-KR" sz="2200" dirty="0" smtClean="0">
                <a:solidFill>
                  <a:srgbClr val="3333FF"/>
                </a:solidFill>
              </a:rPr>
              <a:t>매킨토시 </a:t>
            </a:r>
            <a:r>
              <a:rPr lang="ko-KR" altLang="ko-KR" sz="2200" dirty="0">
                <a:solidFill>
                  <a:srgbClr val="3333FF"/>
                </a:solidFill>
              </a:rPr>
              <a:t>운영체제의 파일 시스템</a:t>
            </a:r>
            <a:r>
              <a:rPr lang="ko-KR" altLang="ko-KR" sz="2200" dirty="0"/>
              <a:t>인</a:t>
            </a:r>
            <a:r>
              <a:rPr lang="en-US" altLang="ko-KR" sz="2200" dirty="0"/>
              <a:t> HFS(Hierarchical File System)</a:t>
            </a:r>
            <a:r>
              <a:rPr lang="ko-KR" altLang="ko-KR" sz="2200" dirty="0"/>
              <a:t>과</a:t>
            </a:r>
            <a:r>
              <a:rPr lang="en-US" altLang="ko-KR" sz="2200" dirty="0"/>
              <a:t> HFS</a:t>
            </a:r>
            <a:r>
              <a:rPr lang="en-US" altLang="ko-KR" sz="2200" dirty="0" smtClean="0"/>
              <a:t>+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ko-KR" sz="2200" dirty="0" smtClean="0">
                <a:solidFill>
                  <a:srgbClr val="3333FF"/>
                </a:solidFill>
              </a:rPr>
              <a:t>리눅스 </a:t>
            </a:r>
            <a:r>
              <a:rPr lang="ko-KR" altLang="ko-KR" sz="2200" dirty="0">
                <a:solidFill>
                  <a:srgbClr val="3333FF"/>
                </a:solidFill>
              </a:rPr>
              <a:t>운영체제의 파일 시스템</a:t>
            </a:r>
            <a:r>
              <a:rPr lang="ko-KR" altLang="ko-KR" sz="2200" dirty="0"/>
              <a:t>인 </a:t>
            </a:r>
            <a:r>
              <a:rPr lang="en-US" altLang="ko-KR" sz="2200" dirty="0" err="1"/>
              <a:t>ReiserFS</a:t>
            </a:r>
            <a:r>
              <a:rPr lang="en-US" altLang="ko-KR" sz="2200" dirty="0"/>
              <a:t>, XFS, Ext3FS, </a:t>
            </a:r>
            <a:r>
              <a:rPr lang="en-US" altLang="ko-KR" sz="2200" dirty="0" smtClean="0"/>
              <a:t>JFS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ko-KR" sz="2200" dirty="0" smtClean="0">
                <a:solidFill>
                  <a:srgbClr val="3333FF"/>
                </a:solidFill>
              </a:rPr>
              <a:t>상용 </a:t>
            </a:r>
            <a:r>
              <a:rPr lang="ko-KR" altLang="ko-KR" sz="2200" dirty="0">
                <a:solidFill>
                  <a:srgbClr val="3333FF"/>
                </a:solidFill>
              </a:rPr>
              <a:t>데이터베이스</a:t>
            </a:r>
            <a:r>
              <a:rPr lang="ko-KR" altLang="ko-KR" sz="2200" dirty="0"/>
              <a:t>인</a:t>
            </a:r>
            <a:r>
              <a:rPr lang="en-US" altLang="ko-KR" sz="2200" dirty="0"/>
              <a:t> ORACLE, DB2, INGRES</a:t>
            </a:r>
            <a:r>
              <a:rPr lang="ko-KR" altLang="ko-KR" sz="2200" dirty="0"/>
              <a:t>와 오픈소스 </a:t>
            </a:r>
            <a:r>
              <a:rPr lang="en-US" altLang="ko-KR" sz="2200" dirty="0"/>
              <a:t>DBMS</a:t>
            </a:r>
            <a:r>
              <a:rPr lang="ko-KR" altLang="ko-KR" sz="2200" dirty="0"/>
              <a:t>인</a:t>
            </a:r>
            <a:r>
              <a:rPr lang="en-US" altLang="ko-KR" sz="2200" dirty="0"/>
              <a:t> PostgreSQL</a:t>
            </a:r>
            <a:r>
              <a:rPr lang="ko-KR" altLang="ko-KR" sz="2200" dirty="0" smtClean="0"/>
              <a:t>에서 사용</a:t>
            </a:r>
            <a:endParaRPr lang="ko-KR" altLang="en-US" sz="2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61241"/>
            <a:ext cx="2046163" cy="47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7914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23686"/>
            <a:ext cx="7886700" cy="5243542"/>
          </a:xfrm>
        </p:spPr>
        <p:txBody>
          <a:bodyPr>
            <a:noAutofit/>
          </a:bodyPr>
          <a:lstStyle/>
          <a:p>
            <a:pPr lvl="0">
              <a:lnSpc>
                <a:spcPct val="120000"/>
              </a:lnSpc>
            </a:pPr>
            <a:r>
              <a:rPr lang="ko-KR" altLang="ko-KR" sz="2200" dirty="0"/>
              <a:t>이진탐색트리는 </a:t>
            </a:r>
            <a:r>
              <a:rPr lang="ko-KR" altLang="ko-KR" sz="2200" dirty="0" err="1"/>
              <a:t>이진탐색의</a:t>
            </a:r>
            <a:r>
              <a:rPr lang="ko-KR" altLang="ko-KR" sz="2200" dirty="0"/>
              <a:t> 개념을 트리 형태의 구조에 접목시킨 </a:t>
            </a:r>
            <a:r>
              <a:rPr lang="ko-KR" altLang="ko-KR" sz="2200" dirty="0" smtClean="0"/>
              <a:t>자료구조</a:t>
            </a:r>
            <a:endParaRPr lang="ko-KR" altLang="ko-KR" sz="2200" dirty="0"/>
          </a:p>
          <a:p>
            <a:pPr lvl="0">
              <a:lnSpc>
                <a:spcPct val="120000"/>
              </a:lnSpc>
            </a:pPr>
            <a:r>
              <a:rPr lang="ko-KR" altLang="ko-KR" sz="2200" dirty="0" smtClean="0"/>
              <a:t>이진탐색트리</a:t>
            </a:r>
            <a:r>
              <a:rPr lang="ko-KR" altLang="en-US" sz="2200" dirty="0" smtClean="0"/>
              <a:t>의</a:t>
            </a:r>
            <a:r>
              <a:rPr lang="ko-KR" altLang="ko-KR" sz="2200" dirty="0" smtClean="0"/>
              <a:t> </a:t>
            </a:r>
            <a:r>
              <a:rPr lang="ko-KR" altLang="ko-KR" sz="2200" dirty="0"/>
              <a:t>각 노드 </a:t>
            </a:r>
            <a:r>
              <a:rPr lang="en-US" altLang="ko-KR" sz="2200" dirty="0"/>
              <a:t>n</a:t>
            </a:r>
            <a:r>
              <a:rPr lang="ko-KR" altLang="ko-KR" sz="2200" dirty="0"/>
              <a:t>의 키가 </a:t>
            </a:r>
            <a:r>
              <a:rPr lang="en-US" altLang="ko-KR" sz="2200" dirty="0"/>
              <a:t>n</a:t>
            </a:r>
            <a:r>
              <a:rPr lang="ko-KR" altLang="ko-KR" sz="2200" dirty="0"/>
              <a:t>의 왼쪽 </a:t>
            </a:r>
            <a:r>
              <a:rPr lang="ko-KR" altLang="ko-KR" sz="2200" dirty="0" err="1" smtClean="0"/>
              <a:t>서브트리의</a:t>
            </a:r>
            <a:r>
              <a:rPr lang="ko-KR" altLang="ko-KR" sz="2200" dirty="0" smtClean="0"/>
              <a:t> </a:t>
            </a:r>
            <a:r>
              <a:rPr lang="ko-KR" altLang="ko-KR" sz="2200" dirty="0"/>
              <a:t>키들보다 크고</a:t>
            </a:r>
            <a:r>
              <a:rPr lang="en-US" altLang="ko-KR" sz="2200" dirty="0"/>
              <a:t>, n</a:t>
            </a:r>
            <a:r>
              <a:rPr lang="ko-KR" altLang="ko-KR" sz="2200" dirty="0"/>
              <a:t>의 오른쪽 </a:t>
            </a:r>
            <a:r>
              <a:rPr lang="ko-KR" altLang="ko-KR" sz="2200" dirty="0" err="1" smtClean="0"/>
              <a:t>서브트리의</a:t>
            </a:r>
            <a:r>
              <a:rPr lang="ko-KR" altLang="ko-KR" sz="2200" dirty="0" smtClean="0"/>
              <a:t> </a:t>
            </a:r>
            <a:r>
              <a:rPr lang="ko-KR" altLang="ko-KR" sz="2200" dirty="0"/>
              <a:t>키들보다 작다</a:t>
            </a:r>
            <a:r>
              <a:rPr lang="en-US" altLang="ko-KR" sz="2200" dirty="0"/>
              <a:t>. </a:t>
            </a:r>
            <a:endParaRPr lang="ko-KR" altLang="ko-KR" sz="2200" dirty="0"/>
          </a:p>
          <a:p>
            <a:pPr lvl="0">
              <a:lnSpc>
                <a:spcPct val="120000"/>
              </a:lnSpc>
            </a:pPr>
            <a:r>
              <a:rPr lang="ko-KR" altLang="ko-KR" sz="2200" dirty="0" smtClean="0"/>
              <a:t>이진탐색트리 </a:t>
            </a:r>
            <a:r>
              <a:rPr lang="ko-KR" altLang="ko-KR" sz="2200" dirty="0"/>
              <a:t>탐색</a:t>
            </a:r>
            <a:r>
              <a:rPr lang="en-US" altLang="ko-KR" sz="2200" dirty="0"/>
              <a:t>, </a:t>
            </a:r>
            <a:r>
              <a:rPr lang="ko-KR" altLang="ko-KR" sz="2200" dirty="0"/>
              <a:t>삽입</a:t>
            </a:r>
            <a:r>
              <a:rPr lang="en-US" altLang="ko-KR" sz="2200" dirty="0"/>
              <a:t>, </a:t>
            </a:r>
            <a:r>
              <a:rPr lang="ko-KR" altLang="ko-KR" sz="2200" dirty="0"/>
              <a:t>삭제 연산의 </a:t>
            </a:r>
            <a:r>
              <a:rPr lang="ko-KR" altLang="ko-KR" sz="2200" dirty="0" err="1"/>
              <a:t>수행시간은</a:t>
            </a:r>
            <a:r>
              <a:rPr lang="ko-KR" altLang="ko-KR" sz="2200" dirty="0"/>
              <a:t> 각각 </a:t>
            </a:r>
            <a:r>
              <a:rPr lang="ko-KR" altLang="ko-KR" sz="2200" dirty="0">
                <a:solidFill>
                  <a:srgbClr val="3333FF"/>
                </a:solidFill>
              </a:rPr>
              <a:t>트리 높이에 </a:t>
            </a:r>
            <a:r>
              <a:rPr lang="ko-KR" altLang="ko-KR" sz="2200" dirty="0" smtClean="0">
                <a:solidFill>
                  <a:srgbClr val="3333FF"/>
                </a:solidFill>
              </a:rPr>
              <a:t>비례</a:t>
            </a:r>
            <a:endParaRPr lang="ko-KR" altLang="ko-KR" sz="2200" dirty="0"/>
          </a:p>
          <a:p>
            <a:pPr lvl="0">
              <a:lnSpc>
                <a:spcPct val="120000"/>
              </a:lnSpc>
            </a:pPr>
            <a:r>
              <a:rPr lang="en-US" altLang="ko-KR" sz="2200" dirty="0"/>
              <a:t>AVL</a:t>
            </a:r>
            <a:r>
              <a:rPr lang="ko-KR" altLang="ko-KR" sz="2200" dirty="0"/>
              <a:t>트리는 임의의 노드</a:t>
            </a:r>
            <a:r>
              <a:rPr lang="en-US" altLang="ko-KR" sz="2200" dirty="0"/>
              <a:t> x</a:t>
            </a:r>
            <a:r>
              <a:rPr lang="ko-KR" altLang="ko-KR" sz="2200" dirty="0"/>
              <a:t>에 대해 노드 </a:t>
            </a:r>
            <a:r>
              <a:rPr lang="en-US" altLang="ko-KR" sz="2200" dirty="0"/>
              <a:t>x</a:t>
            </a:r>
            <a:r>
              <a:rPr lang="ko-KR" altLang="ko-KR" sz="2200" dirty="0"/>
              <a:t>의 왼쪽 </a:t>
            </a:r>
            <a:r>
              <a:rPr lang="ko-KR" altLang="ko-KR" sz="2200" dirty="0" err="1"/>
              <a:t>서브트리의</a:t>
            </a:r>
            <a:r>
              <a:rPr lang="ko-KR" altLang="ko-KR" sz="2200" dirty="0"/>
              <a:t> 높이와 오른쪽 </a:t>
            </a:r>
            <a:r>
              <a:rPr lang="ko-KR" altLang="ko-KR" sz="2200" dirty="0" err="1"/>
              <a:t>서브트리의</a:t>
            </a:r>
            <a:r>
              <a:rPr lang="ko-KR" altLang="ko-KR" sz="2200" dirty="0"/>
              <a:t> 높이 차이가 </a:t>
            </a:r>
            <a:r>
              <a:rPr lang="en-US" altLang="ko-KR" sz="2200" dirty="0"/>
              <a:t>1</a:t>
            </a:r>
            <a:r>
              <a:rPr lang="ko-KR" altLang="ko-KR" sz="2200" dirty="0"/>
              <a:t>을 넘지 않는 </a:t>
            </a:r>
            <a:r>
              <a:rPr lang="ko-KR" altLang="ko-KR" sz="2200" dirty="0" smtClean="0"/>
              <a:t>이진탐색트리</a:t>
            </a:r>
            <a:endParaRPr lang="en-US" altLang="ko-KR" sz="2200" dirty="0" smtClean="0"/>
          </a:p>
          <a:p>
            <a:pPr>
              <a:lnSpc>
                <a:spcPct val="120000"/>
              </a:lnSpc>
            </a:pP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AVL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트리는 트리가 한쪽으로 치우쳐 자라나는 것을 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LL, LR, RR, RL-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회전 연산들을 통해 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균형을 유지</a:t>
            </a:r>
            <a:endParaRPr lang="ko-KR" altLang="ko-KR" sz="2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22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AVL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트리의 탐색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삽입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삭제 연산의 </a:t>
            </a:r>
            <a:r>
              <a:rPr lang="ko-KR" altLang="ko-KR" sz="2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수행시간은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 각각 </a:t>
            </a:r>
            <a:r>
              <a:rPr lang="en-US" altLang="ko-KR" sz="22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O(</a:t>
            </a:r>
            <a:r>
              <a:rPr lang="en-US" altLang="ko-KR" sz="2200" dirty="0" err="1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logN</a:t>
            </a:r>
            <a:r>
              <a:rPr lang="en-US" altLang="ko-KR" sz="22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ko-KR" altLang="ko-KR" sz="2200" dirty="0"/>
          </a:p>
          <a:p>
            <a:pPr lvl="0">
              <a:lnSpc>
                <a:spcPct val="120000"/>
              </a:lnSpc>
            </a:pPr>
            <a:endParaRPr 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20" y="347644"/>
            <a:ext cx="615950" cy="75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6844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11160" y="690202"/>
            <a:ext cx="7801898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2-3 </a:t>
            </a:r>
            <a:r>
              <a:rPr lang="ko-KR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트리는</a:t>
            </a:r>
            <a:r>
              <a:rPr lang="ko-KR" altLang="ko-KR" sz="23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내부</a:t>
            </a:r>
            <a:r>
              <a:rPr lang="en-US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노드의</a:t>
            </a:r>
            <a:r>
              <a:rPr lang="ko-KR" altLang="ko-KR" sz="23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차수가</a:t>
            </a:r>
            <a:r>
              <a:rPr lang="en-US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ko-KR" altLang="en-US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∽</a:t>
            </a:r>
            <a:r>
              <a:rPr lang="ko-KR" altLang="ko-KR" sz="23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인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완전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균형탐색트리</a:t>
            </a:r>
            <a:r>
              <a:rPr lang="en-US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300" dirty="0" smtClean="0"/>
              <a:t>2-3 </a:t>
            </a:r>
            <a:r>
              <a:rPr lang="ko-KR" altLang="ko-KR" sz="2300" dirty="0" smtClean="0"/>
              <a:t>트리의 </a:t>
            </a:r>
            <a:r>
              <a:rPr lang="ko-KR" altLang="ko-KR" sz="2300" dirty="0"/>
              <a:t>탐색</a:t>
            </a:r>
            <a:r>
              <a:rPr lang="en-US" altLang="ko-KR" sz="2300" dirty="0"/>
              <a:t>, </a:t>
            </a:r>
            <a:r>
              <a:rPr lang="ko-KR" altLang="ko-KR" sz="2300" dirty="0"/>
              <a:t>삽입</a:t>
            </a:r>
            <a:r>
              <a:rPr lang="en-US" altLang="ko-KR" sz="2300" dirty="0"/>
              <a:t>, </a:t>
            </a:r>
            <a:r>
              <a:rPr lang="ko-KR" altLang="ko-KR" sz="2300" dirty="0"/>
              <a:t>삭제 연산의 </a:t>
            </a:r>
            <a:r>
              <a:rPr lang="ko-KR" altLang="ko-KR" sz="2300" dirty="0" err="1"/>
              <a:t>수행시간은</a:t>
            </a:r>
            <a:r>
              <a:rPr lang="ko-KR" altLang="ko-KR" sz="2300" dirty="0"/>
              <a:t> 각각 트리의 높이에 비례하므로</a:t>
            </a:r>
            <a:r>
              <a:rPr lang="en-US" altLang="ko-KR" sz="2300" dirty="0"/>
              <a:t> </a:t>
            </a:r>
            <a:r>
              <a:rPr lang="en-US" altLang="ko-KR" sz="2300" dirty="0">
                <a:solidFill>
                  <a:srgbClr val="3333FF"/>
                </a:solidFill>
              </a:rPr>
              <a:t>O(</a:t>
            </a:r>
            <a:r>
              <a:rPr lang="en-US" altLang="ko-KR" sz="2300" dirty="0" err="1">
                <a:solidFill>
                  <a:srgbClr val="3333FF"/>
                </a:solidFill>
              </a:rPr>
              <a:t>logN</a:t>
            </a:r>
            <a:r>
              <a:rPr lang="en-US" altLang="ko-KR" sz="2300" dirty="0" smtClean="0">
                <a:solidFill>
                  <a:srgbClr val="3333FF"/>
                </a:solidFill>
              </a:rPr>
              <a:t>)</a:t>
            </a:r>
            <a:endParaRPr lang="en-US" altLang="ko-KR" sz="2300" dirty="0"/>
          </a:p>
          <a:p>
            <a:pPr marL="342900" lvl="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300" dirty="0" smtClean="0"/>
              <a:t>2-3-4 </a:t>
            </a:r>
            <a:r>
              <a:rPr lang="ko-KR" altLang="ko-KR" sz="2300" dirty="0" smtClean="0"/>
              <a:t>트리는 </a:t>
            </a:r>
            <a:r>
              <a:rPr lang="en-US" altLang="ko-KR" sz="2300" dirty="0" smtClean="0"/>
              <a:t>2-3 </a:t>
            </a:r>
            <a:r>
              <a:rPr lang="ko-KR" altLang="ko-KR" sz="2300" dirty="0" smtClean="0"/>
              <a:t>트리를 </a:t>
            </a:r>
            <a:r>
              <a:rPr lang="ko-KR" altLang="ko-KR" sz="2300" dirty="0"/>
              <a:t>확장한 트리로 </a:t>
            </a:r>
            <a:r>
              <a:rPr lang="en-US" altLang="ko-KR" sz="2300" dirty="0"/>
              <a:t>4-</a:t>
            </a:r>
            <a:r>
              <a:rPr lang="ko-KR" altLang="ko-KR" sz="2300" dirty="0"/>
              <a:t>노드까지 </a:t>
            </a:r>
            <a:r>
              <a:rPr lang="ko-KR" altLang="ko-KR" sz="2300" dirty="0" smtClean="0"/>
              <a:t>허용</a:t>
            </a:r>
            <a:endParaRPr lang="en-US" altLang="ko-KR" sz="2300" dirty="0"/>
          </a:p>
          <a:p>
            <a:pPr marL="342900" lvl="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300" dirty="0" smtClean="0"/>
              <a:t>2-3-4 </a:t>
            </a:r>
            <a:r>
              <a:rPr lang="ko-KR" altLang="ko-KR" sz="2300" dirty="0" smtClean="0"/>
              <a:t>트리에서는 </a:t>
            </a:r>
            <a:r>
              <a:rPr lang="ko-KR" altLang="ko-KR" sz="2300" dirty="0" smtClean="0"/>
              <a:t>루트로부터 </a:t>
            </a:r>
            <a:r>
              <a:rPr lang="ko-KR" altLang="ko-KR" sz="2300" dirty="0"/>
              <a:t>이파리노드로 </a:t>
            </a:r>
            <a:r>
              <a:rPr lang="ko-KR" altLang="ko-KR" sz="2300" dirty="0" smtClean="0"/>
              <a:t>한</a:t>
            </a:r>
            <a:r>
              <a:rPr lang="en-US" altLang="ko-KR" sz="2300" dirty="0" smtClean="0"/>
              <a:t> </a:t>
            </a:r>
            <a:r>
              <a:rPr lang="ko-KR" altLang="ko-KR" sz="2300" dirty="0" smtClean="0"/>
              <a:t>번만 </a:t>
            </a:r>
            <a:r>
              <a:rPr lang="ko-KR" altLang="ko-KR" sz="2300" dirty="0"/>
              <a:t>내려가며 미리 분리 또는 통합 연산을 수행하는 효율적인 삽입 및 삭제가 </a:t>
            </a:r>
            <a:r>
              <a:rPr lang="ko-KR" altLang="ko-KR" sz="2300" dirty="0" smtClean="0"/>
              <a:t>가능</a:t>
            </a:r>
            <a:endParaRPr lang="en-US" altLang="ko-KR" sz="2300" dirty="0" smtClean="0"/>
          </a:p>
          <a:p>
            <a:pPr marL="285750" lvl="0" indent="-28575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300" dirty="0"/>
              <a:t>레드블랙트리는 노드의 색을 이용하여 트리의 균형을 유지하며</a:t>
            </a:r>
            <a:r>
              <a:rPr lang="en-US" altLang="ko-KR" sz="2300" dirty="0"/>
              <a:t>, </a:t>
            </a:r>
            <a:r>
              <a:rPr lang="ko-KR" altLang="ko-KR" sz="2300" dirty="0"/>
              <a:t>탐색</a:t>
            </a:r>
            <a:r>
              <a:rPr lang="en-US" altLang="ko-KR" sz="2300" dirty="0"/>
              <a:t>, </a:t>
            </a:r>
            <a:r>
              <a:rPr lang="ko-KR" altLang="ko-KR" sz="2300" dirty="0"/>
              <a:t>삽입</a:t>
            </a:r>
            <a:r>
              <a:rPr lang="en-US" altLang="ko-KR" sz="2300" dirty="0"/>
              <a:t>, </a:t>
            </a:r>
            <a:r>
              <a:rPr lang="ko-KR" altLang="ko-KR" sz="2300" dirty="0"/>
              <a:t>삭제 연산의 수행시간이 각각</a:t>
            </a:r>
            <a:r>
              <a:rPr lang="en-US" altLang="ko-KR" sz="2300" dirty="0"/>
              <a:t> </a:t>
            </a:r>
            <a:r>
              <a:rPr lang="en-US" altLang="ko-KR" sz="2300" dirty="0">
                <a:solidFill>
                  <a:srgbClr val="3333FF"/>
                </a:solidFill>
              </a:rPr>
              <a:t>O(</a:t>
            </a:r>
            <a:r>
              <a:rPr lang="en-US" altLang="ko-KR" sz="2300" dirty="0" err="1">
                <a:solidFill>
                  <a:srgbClr val="3333FF"/>
                </a:solidFill>
              </a:rPr>
              <a:t>logN</a:t>
            </a:r>
            <a:r>
              <a:rPr lang="en-US" altLang="ko-KR" sz="2300" dirty="0">
                <a:solidFill>
                  <a:srgbClr val="3333FF"/>
                </a:solidFill>
              </a:rPr>
              <a:t>)</a:t>
            </a:r>
            <a:r>
              <a:rPr lang="ko-KR" altLang="ko-KR" sz="2300" dirty="0"/>
              <a:t>을 넘지 않는 매우 효율적인 </a:t>
            </a:r>
            <a:r>
              <a:rPr lang="ko-KR" altLang="ko-KR" sz="2300" dirty="0" smtClean="0"/>
              <a:t>자료구조</a:t>
            </a:r>
            <a:endParaRPr lang="ko-KR" altLang="ko-KR" sz="2300" dirty="0"/>
          </a:p>
        </p:txBody>
      </p:sp>
    </p:spTree>
    <p:extLst>
      <p:ext uri="{BB962C8B-B14F-4D97-AF65-F5344CB8AC3E}">
        <p14:creationId xmlns:p14="http://schemas.microsoft.com/office/powerpoint/2010/main" val="311420211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80103"/>
            <a:ext cx="7886700" cy="5912137"/>
          </a:xfrm>
        </p:spPr>
        <p:txBody>
          <a:bodyPr>
            <a:no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ko-KR" sz="2300" dirty="0" smtClean="0"/>
              <a:t>N</a:t>
            </a:r>
            <a:r>
              <a:rPr lang="ko-KR" altLang="ko-KR" sz="2300" dirty="0"/>
              <a:t>개의 노드를 가진 레드블랙트리의 높이</a:t>
            </a:r>
            <a:r>
              <a:rPr lang="en-US" altLang="ko-KR" sz="2300" dirty="0"/>
              <a:t> h</a:t>
            </a:r>
            <a:r>
              <a:rPr lang="ko-KR" altLang="ko-KR" sz="2300" dirty="0"/>
              <a:t>는</a:t>
            </a:r>
            <a:r>
              <a:rPr lang="en-US" altLang="ko-KR" sz="2300" dirty="0"/>
              <a:t> 2logN</a:t>
            </a:r>
            <a:r>
              <a:rPr lang="ko-KR" altLang="ko-KR" sz="2300" dirty="0"/>
              <a:t>보다 크지 않다</a:t>
            </a:r>
            <a:r>
              <a:rPr lang="en-US" altLang="ko-KR" sz="2300" dirty="0"/>
              <a:t>. </a:t>
            </a:r>
            <a:r>
              <a:rPr lang="ko-KR" altLang="ko-KR" sz="2300" dirty="0"/>
              <a:t>탐색</a:t>
            </a:r>
            <a:r>
              <a:rPr lang="en-US" altLang="ko-KR" sz="2300" dirty="0"/>
              <a:t>, </a:t>
            </a:r>
            <a:r>
              <a:rPr lang="ko-KR" altLang="ko-KR" sz="2300" dirty="0"/>
              <a:t>삽입</a:t>
            </a:r>
            <a:r>
              <a:rPr lang="en-US" altLang="ko-KR" sz="2300" dirty="0"/>
              <a:t>, </a:t>
            </a:r>
            <a:r>
              <a:rPr lang="ko-KR" altLang="ko-KR" sz="2300" dirty="0"/>
              <a:t>삭제의 </a:t>
            </a:r>
            <a:r>
              <a:rPr lang="ko-KR" altLang="ko-KR" sz="2300" dirty="0" err="1"/>
              <a:t>수행시간은</a:t>
            </a:r>
            <a:r>
              <a:rPr lang="ko-KR" altLang="ko-KR" sz="2300" dirty="0"/>
              <a:t> </a:t>
            </a:r>
            <a:r>
              <a:rPr lang="en-US" altLang="ko-KR" sz="2300" dirty="0" smtClean="0">
                <a:solidFill>
                  <a:srgbClr val="3333FF"/>
                </a:solidFill>
              </a:rPr>
              <a:t>O(</a:t>
            </a:r>
            <a:r>
              <a:rPr lang="en-US" altLang="ko-KR" sz="2300" dirty="0" err="1" smtClean="0">
                <a:solidFill>
                  <a:srgbClr val="3333FF"/>
                </a:solidFill>
              </a:rPr>
              <a:t>logN</a:t>
            </a:r>
            <a:r>
              <a:rPr lang="en-US" altLang="ko-KR" sz="2300" dirty="0" smtClean="0">
                <a:solidFill>
                  <a:srgbClr val="3333FF"/>
                </a:solidFill>
              </a:rPr>
              <a:t>)</a:t>
            </a:r>
            <a:endParaRPr lang="ko-KR" altLang="ko-KR" sz="2300" dirty="0"/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ko-KR" sz="2300" dirty="0" smtClean="0"/>
              <a:t>B-</a:t>
            </a:r>
            <a:r>
              <a:rPr lang="ko-KR" altLang="ko-KR" sz="2300" dirty="0"/>
              <a:t>트리는 다수의 키를 가진 노드로 구성되어 </a:t>
            </a:r>
            <a:r>
              <a:rPr lang="ko-KR" altLang="ko-KR" sz="2300" dirty="0" err="1"/>
              <a:t>다방향</a:t>
            </a:r>
            <a:r>
              <a:rPr lang="ko-KR" altLang="ko-KR" sz="2300" dirty="0"/>
              <a:t> 탐색이 가능한 완전 </a:t>
            </a:r>
            <a:r>
              <a:rPr lang="ko-KR" altLang="ko-KR" sz="2300" dirty="0" err="1" smtClean="0"/>
              <a:t>균형트리</a:t>
            </a:r>
            <a:endParaRPr lang="ko-KR" altLang="ko-KR" sz="2300" dirty="0"/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ko-KR" sz="2300" dirty="0" smtClean="0"/>
              <a:t>B</a:t>
            </a:r>
            <a:r>
              <a:rPr lang="en-US" altLang="ko-KR" sz="2300" dirty="0"/>
              <a:t>*-</a:t>
            </a:r>
            <a:r>
              <a:rPr lang="ko-KR" altLang="ko-KR" sz="2300" dirty="0"/>
              <a:t>트리는 </a:t>
            </a:r>
            <a:r>
              <a:rPr lang="en-US" altLang="ko-KR" sz="2300" dirty="0"/>
              <a:t>B-</a:t>
            </a:r>
            <a:r>
              <a:rPr lang="ko-KR" altLang="ko-KR" sz="2300" dirty="0"/>
              <a:t>트리로서 </a:t>
            </a:r>
            <a:r>
              <a:rPr lang="ko-KR" altLang="ko-KR" sz="2300" dirty="0" smtClean="0"/>
              <a:t>루트를 </a:t>
            </a:r>
            <a:r>
              <a:rPr lang="ko-KR" altLang="ko-KR" sz="2300" dirty="0"/>
              <a:t>제외한 다른 노드의 자식 수가 </a:t>
            </a:r>
            <a:r>
              <a:rPr lang="en-US" altLang="ko-KR" sz="2300" dirty="0">
                <a:solidFill>
                  <a:srgbClr val="3333FF"/>
                </a:solidFill>
              </a:rPr>
              <a:t>2/3M</a:t>
            </a:r>
            <a:r>
              <a:rPr lang="ko-KR" altLang="ko-KR" sz="2300" dirty="0">
                <a:solidFill>
                  <a:srgbClr val="3333FF"/>
                </a:solidFill>
              </a:rPr>
              <a:t>∼</a:t>
            </a:r>
            <a:r>
              <a:rPr lang="en-US" altLang="ko-KR" sz="2300" dirty="0">
                <a:solidFill>
                  <a:srgbClr val="3333FF"/>
                </a:solidFill>
              </a:rPr>
              <a:t>M</a:t>
            </a:r>
            <a:r>
              <a:rPr lang="ko-KR" altLang="ko-KR" sz="2300" dirty="0"/>
              <a:t>이어야 한다</a:t>
            </a:r>
            <a:r>
              <a:rPr lang="en-US" altLang="ko-KR" sz="2300" dirty="0"/>
              <a:t>. B*-</a:t>
            </a:r>
            <a:r>
              <a:rPr lang="ko-KR" altLang="ko-KR" sz="2300" dirty="0"/>
              <a:t>트리는 노드의 공간을 </a:t>
            </a:r>
            <a:r>
              <a:rPr lang="en-US" altLang="ko-KR" sz="2300" dirty="0"/>
              <a:t>B-</a:t>
            </a:r>
            <a:r>
              <a:rPr lang="ko-KR" altLang="ko-KR" sz="2300" dirty="0"/>
              <a:t>트리보다 효율적으로 활용하는 </a:t>
            </a:r>
            <a:r>
              <a:rPr lang="ko-KR" altLang="ko-KR" sz="2300" dirty="0" smtClean="0"/>
              <a:t>자료구조</a:t>
            </a:r>
            <a:endParaRPr lang="ko-KR" altLang="ko-KR" sz="2300" dirty="0"/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ko-KR" sz="2300" dirty="0"/>
              <a:t>B</a:t>
            </a:r>
            <a:r>
              <a:rPr lang="en-US" altLang="ko-KR" sz="2300" baseline="30000" dirty="0"/>
              <a:t>+</a:t>
            </a:r>
            <a:r>
              <a:rPr lang="en-US" altLang="ko-KR" sz="2300" dirty="0"/>
              <a:t>-</a:t>
            </a:r>
            <a:r>
              <a:rPr lang="ko-KR" altLang="ko-KR" sz="2300" dirty="0"/>
              <a:t>트리는 </a:t>
            </a:r>
            <a:r>
              <a:rPr lang="ko-KR" altLang="ko-KR" sz="2300" dirty="0" err="1"/>
              <a:t>키들만을</a:t>
            </a:r>
            <a:r>
              <a:rPr lang="ko-KR" altLang="ko-KR" sz="2300" dirty="0"/>
              <a:t> 가지고 </a:t>
            </a:r>
            <a:r>
              <a:rPr lang="en-US" altLang="ko-KR" sz="2300" dirty="0"/>
              <a:t>B-</a:t>
            </a:r>
            <a:r>
              <a:rPr lang="ko-KR" altLang="ko-KR" sz="2300" dirty="0"/>
              <a:t>트리를 만들고</a:t>
            </a:r>
            <a:r>
              <a:rPr lang="en-US" altLang="ko-KR" sz="2300" dirty="0"/>
              <a:t>, </a:t>
            </a:r>
            <a:r>
              <a:rPr lang="ko-KR" altLang="ko-KR" sz="2300" dirty="0"/>
              <a:t>이파리노드에 키와 관련 정보를 </a:t>
            </a:r>
            <a:r>
              <a:rPr lang="ko-KR" altLang="ko-KR" sz="2300" dirty="0" smtClean="0"/>
              <a:t>저장</a:t>
            </a:r>
            <a:endParaRPr lang="ko-KR" altLang="ko-KR" sz="2300" dirty="0"/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ko-KR" sz="2300" dirty="0"/>
              <a:t>B-</a:t>
            </a:r>
            <a:r>
              <a:rPr lang="ko-KR" altLang="ko-KR" sz="2300" dirty="0"/>
              <a:t>트리는 몇 개의 디스크 페이지</a:t>
            </a:r>
            <a:r>
              <a:rPr lang="en-US" altLang="ko-KR" sz="2300" dirty="0"/>
              <a:t>(</a:t>
            </a:r>
            <a:r>
              <a:rPr lang="ko-KR" altLang="ko-KR" sz="2300" dirty="0"/>
              <a:t>블록</a:t>
            </a:r>
            <a:r>
              <a:rPr lang="en-US" altLang="ko-KR" sz="2300" dirty="0"/>
              <a:t>)</a:t>
            </a:r>
            <a:r>
              <a:rPr lang="ko-KR" altLang="ko-KR" sz="2300" dirty="0"/>
              <a:t>를 메인 메모리로 읽어 들이는지가 더 중요하므로 한 개의 노드가 한 개의 디스크 페이지에 맞도록 차수 </a:t>
            </a:r>
            <a:r>
              <a:rPr lang="en-US" altLang="ko-KR" sz="2300" dirty="0"/>
              <a:t>M</a:t>
            </a:r>
            <a:r>
              <a:rPr lang="ko-KR" altLang="ko-KR" sz="2300" dirty="0"/>
              <a:t>을 </a:t>
            </a:r>
            <a:r>
              <a:rPr lang="ko-KR" altLang="ko-KR" sz="2300" dirty="0" smtClean="0"/>
              <a:t>정</a:t>
            </a:r>
            <a:r>
              <a:rPr lang="ko-KR" altLang="en-US" sz="2300" dirty="0" smtClean="0"/>
              <a:t>함</a:t>
            </a:r>
            <a:endParaRPr lang="ko-KR" altLang="ko-KR" sz="23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2996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76" y="862828"/>
            <a:ext cx="8221042" cy="545717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057754" y="6383809"/>
            <a:ext cx="24522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프로그램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5-1] bst.py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2138605" y="150643"/>
            <a:ext cx="4541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2400"/>
              </a:spcAft>
            </a:pP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이진탐색트리를</a:t>
            </a:r>
            <a:r>
              <a:rPr lang="ko-KR" altLang="ko-KR" sz="24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위한</a:t>
            </a:r>
            <a:r>
              <a:rPr lang="ko-KR" altLang="ko-KR" sz="24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BST 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클래스</a:t>
            </a:r>
            <a:endParaRPr lang="en-US" altLang="ko-KR" sz="2400" dirty="0">
              <a:solidFill>
                <a:srgbClr val="C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216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5.2.1 </a:t>
            </a:r>
            <a:r>
              <a:rPr lang="ko-KR" altLang="ko-KR" dirty="0"/>
              <a:t>탐색 </a:t>
            </a:r>
            <a:r>
              <a:rPr lang="ko-KR" altLang="ko-KR" dirty="0" smtClean="0"/>
              <a:t>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53227"/>
            <a:ext cx="7886700" cy="493901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ko-KR" sz="2400" dirty="0" smtClean="0"/>
              <a:t>탐색하고자 </a:t>
            </a:r>
            <a:r>
              <a:rPr lang="ko-KR" altLang="ko-KR" sz="2400" dirty="0"/>
              <a:t>하는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키</a:t>
            </a:r>
            <a:r>
              <a:rPr lang="ko-KR" altLang="ko-KR" sz="2400" dirty="0" smtClean="0"/>
              <a:t>가 </a:t>
            </a:r>
            <a:r>
              <a:rPr lang="en-US" altLang="ko-KR" sz="2400" dirty="0"/>
              <a:t>k</a:t>
            </a:r>
            <a:r>
              <a:rPr lang="ko-KR" altLang="ko-KR" sz="2400" dirty="0"/>
              <a:t>라면</a:t>
            </a:r>
            <a:r>
              <a:rPr lang="en-US" altLang="ko-KR" sz="2400" dirty="0"/>
              <a:t>, </a:t>
            </a:r>
            <a:r>
              <a:rPr lang="ko-KR" altLang="ko-KR" sz="2400" dirty="0" smtClean="0">
                <a:solidFill>
                  <a:srgbClr val="3333FF"/>
                </a:solidFill>
              </a:rPr>
              <a:t>루트의</a:t>
            </a:r>
            <a:r>
              <a:rPr lang="en-US" altLang="ko-KR" sz="2400" dirty="0" smtClean="0">
                <a:solidFill>
                  <a:srgbClr val="3333FF"/>
                </a:solidFill>
              </a:rPr>
              <a:t> </a:t>
            </a:r>
            <a:r>
              <a:rPr lang="ko-KR" altLang="en-US" sz="2400" dirty="0" smtClean="0">
                <a:solidFill>
                  <a:srgbClr val="3333FF"/>
                </a:solidFill>
              </a:rPr>
              <a:t>키</a:t>
            </a:r>
            <a:r>
              <a:rPr lang="ko-KR" altLang="ko-KR" sz="2400" dirty="0" smtClean="0">
                <a:solidFill>
                  <a:srgbClr val="3333FF"/>
                </a:solidFill>
              </a:rPr>
              <a:t>와 </a:t>
            </a:r>
            <a:r>
              <a:rPr lang="en-US" altLang="ko-KR" sz="2400" dirty="0">
                <a:solidFill>
                  <a:srgbClr val="3333FF"/>
                </a:solidFill>
              </a:rPr>
              <a:t>k</a:t>
            </a:r>
            <a:r>
              <a:rPr lang="ko-KR" altLang="ko-KR" sz="2400" dirty="0">
                <a:solidFill>
                  <a:srgbClr val="3333FF"/>
                </a:solidFill>
              </a:rPr>
              <a:t>를 비교</a:t>
            </a:r>
            <a:r>
              <a:rPr lang="ko-KR" altLang="ko-KR" sz="2400" dirty="0"/>
              <a:t>하는 것으로 탐색을 </a:t>
            </a:r>
            <a:r>
              <a:rPr lang="ko-KR" altLang="ko-KR" sz="2400" dirty="0" smtClean="0"/>
              <a:t>시작</a:t>
            </a:r>
            <a:endParaRPr lang="en-US" altLang="ko-KR" sz="2400" dirty="0" smtClean="0"/>
          </a:p>
          <a:p>
            <a:pPr>
              <a:lnSpc>
                <a:spcPct val="120000"/>
              </a:lnSpc>
            </a:pPr>
            <a:r>
              <a:rPr lang="en-US" altLang="ko-KR" sz="2400" dirty="0" smtClean="0"/>
              <a:t>k</a:t>
            </a:r>
            <a:r>
              <a:rPr lang="ko-KR" altLang="en-US" sz="2400" dirty="0" smtClean="0"/>
              <a:t>가 루트의 키</a:t>
            </a:r>
            <a:r>
              <a:rPr lang="ko-KR" altLang="ko-KR" sz="2400" dirty="0" smtClean="0"/>
              <a:t>가 </a:t>
            </a:r>
            <a:r>
              <a:rPr lang="en-US" altLang="ko-KR" sz="2400" dirty="0"/>
              <a:t>k </a:t>
            </a:r>
            <a:r>
              <a:rPr lang="ko-KR" altLang="ko-KR" sz="2400" dirty="0" smtClean="0"/>
              <a:t>보다 </a:t>
            </a:r>
            <a:r>
              <a:rPr lang="ko-KR" altLang="en-US" sz="2400" dirty="0" smtClean="0"/>
              <a:t>작으면</a:t>
            </a:r>
            <a:r>
              <a:rPr lang="en-US" altLang="ko-KR" sz="2400" dirty="0" smtClean="0"/>
              <a:t>, </a:t>
            </a:r>
            <a:r>
              <a:rPr lang="ko-KR" altLang="ko-KR" sz="2400" dirty="0"/>
              <a:t>루트의 왼쪽 </a:t>
            </a:r>
            <a:r>
              <a:rPr lang="ko-KR" altLang="ko-KR" sz="2400" dirty="0" smtClean="0"/>
              <a:t>서브트리에서</a:t>
            </a:r>
            <a:r>
              <a:rPr lang="en-US" altLang="ko-KR" sz="2400" dirty="0" smtClean="0"/>
              <a:t> k</a:t>
            </a:r>
            <a:r>
              <a:rPr lang="ko-KR" altLang="ko-KR" sz="2400" dirty="0"/>
              <a:t>를 찾고</a:t>
            </a:r>
            <a:r>
              <a:rPr lang="en-US" altLang="ko-KR" sz="2400" dirty="0"/>
              <a:t>, </a:t>
            </a:r>
            <a:r>
              <a:rPr lang="ko-KR" altLang="en-US" sz="2400" dirty="0" smtClean="0"/>
              <a:t>크면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루트의 오른쪽 </a:t>
            </a:r>
            <a:r>
              <a:rPr lang="ko-KR" altLang="ko-KR" sz="2400" dirty="0" smtClean="0"/>
              <a:t>서브트리에서</a:t>
            </a:r>
            <a:r>
              <a:rPr lang="en-US" altLang="ko-KR" sz="2400" dirty="0" smtClean="0"/>
              <a:t> k</a:t>
            </a:r>
            <a:r>
              <a:rPr lang="ko-KR" altLang="ko-KR" sz="2400" dirty="0"/>
              <a:t>를 </a:t>
            </a:r>
            <a:r>
              <a:rPr lang="ko-KR" altLang="ko-KR" sz="2400" dirty="0" smtClean="0"/>
              <a:t>찾</a:t>
            </a:r>
            <a:r>
              <a:rPr lang="ko-KR" altLang="en-US" sz="2400" dirty="0" smtClean="0"/>
              <a:t>으며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같으면 탐색 성공</a:t>
            </a:r>
            <a:endParaRPr lang="en-US" altLang="ko-KR" sz="2400" dirty="0" smtClean="0"/>
          </a:p>
          <a:p>
            <a:pPr>
              <a:lnSpc>
                <a:spcPct val="120000"/>
              </a:lnSpc>
            </a:pPr>
            <a:r>
              <a:rPr lang="ko-KR" altLang="ko-KR" sz="2400" dirty="0" smtClean="0"/>
              <a:t>왼쪽이나 </a:t>
            </a:r>
            <a:r>
              <a:rPr lang="ko-KR" altLang="ko-KR" sz="2400" dirty="0"/>
              <a:t>오른쪽 </a:t>
            </a:r>
            <a:r>
              <a:rPr lang="ko-KR" altLang="ko-KR" sz="2400" dirty="0" smtClean="0"/>
              <a:t>서브트리에서</a:t>
            </a:r>
            <a:r>
              <a:rPr lang="en-US" altLang="ko-KR" sz="2400" dirty="0" smtClean="0"/>
              <a:t> k</a:t>
            </a:r>
            <a:r>
              <a:rPr lang="ko-KR" altLang="ko-KR" sz="2400" dirty="0"/>
              <a:t>를 </a:t>
            </a:r>
            <a:r>
              <a:rPr lang="ko-KR" altLang="ko-KR" sz="2400" dirty="0" smtClean="0"/>
              <a:t>탐색은 루트에서의 탐색과 </a:t>
            </a:r>
            <a:r>
              <a:rPr lang="ko-KR" altLang="ko-KR" sz="2400" dirty="0" smtClean="0"/>
              <a:t>동일</a:t>
            </a:r>
            <a:endParaRPr lang="ko-KR" altLang="ko-KR" sz="2400" dirty="0"/>
          </a:p>
          <a:p>
            <a:pPr>
              <a:lnSpc>
                <a:spcPct val="120000"/>
              </a:lnSpc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4839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2" y="1177448"/>
            <a:ext cx="9039720" cy="392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28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767" y="1648151"/>
            <a:ext cx="6708197" cy="412634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44673" y="558773"/>
            <a:ext cx="40521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예제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altLang="ko-KR" sz="3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/>
              <a:t>40</a:t>
            </a:r>
            <a:r>
              <a:rPr lang="ko-KR" altLang="ko-KR" sz="2400" dirty="0"/>
              <a:t>을 탐색하는 과정</a:t>
            </a:r>
            <a:endParaRPr lang="ko-KR" altLang="en-US" sz="3200" dirty="0"/>
          </a:p>
        </p:txBody>
      </p:sp>
      <p:pic>
        <p:nvPicPr>
          <p:cNvPr id="3" name="그림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57" y="2194050"/>
            <a:ext cx="2724412" cy="21775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3731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5.1.2 </a:t>
            </a:r>
            <a:r>
              <a:rPr lang="ko-KR" altLang="ko-KR" dirty="0"/>
              <a:t>삽입 </a:t>
            </a:r>
            <a:r>
              <a:rPr lang="ko-KR" altLang="ko-KR" dirty="0" smtClean="0"/>
              <a:t>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15858"/>
            <a:ext cx="7886700" cy="487638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 smtClean="0"/>
              <a:t>삽</a:t>
            </a:r>
            <a:r>
              <a:rPr lang="ko-KR" altLang="ko-KR" sz="2400" dirty="0" smtClean="0"/>
              <a:t>입은 </a:t>
            </a:r>
            <a:r>
              <a:rPr lang="ko-KR" altLang="ko-KR" sz="2400" dirty="0"/>
              <a:t>탐색 연산과 거의 </a:t>
            </a:r>
            <a:r>
              <a:rPr lang="ko-KR" altLang="ko-KR" sz="2400" dirty="0" smtClean="0"/>
              <a:t>동일</a:t>
            </a:r>
            <a:endParaRPr lang="en-US" altLang="ko-KR" sz="2400" dirty="0" smtClean="0"/>
          </a:p>
          <a:p>
            <a:pPr>
              <a:lnSpc>
                <a:spcPct val="120000"/>
              </a:lnSpc>
            </a:pPr>
            <a:r>
              <a:rPr lang="ko-KR" altLang="ko-KR" sz="2400" dirty="0" smtClean="0"/>
              <a:t>탐색 </a:t>
            </a:r>
            <a:r>
              <a:rPr lang="ko-KR" altLang="en-US" sz="2400" dirty="0" smtClean="0"/>
              <a:t>중</a:t>
            </a:r>
            <a:r>
              <a:rPr lang="ko-KR" altLang="ko-KR" sz="2400" dirty="0" smtClean="0"/>
              <a:t> </a:t>
            </a:r>
            <a:r>
              <a:rPr lang="en-US" altLang="ko-KR" sz="2400" dirty="0" smtClean="0"/>
              <a:t>None</a:t>
            </a:r>
            <a:r>
              <a:rPr lang="ko-KR" altLang="en-US" sz="2400" dirty="0" smtClean="0"/>
              <a:t>을 만나면</a:t>
            </a:r>
            <a:r>
              <a:rPr lang="en-US" altLang="ko-KR" sz="2400" dirty="0" smtClean="0"/>
              <a:t> </a:t>
            </a:r>
            <a:r>
              <a:rPr lang="ko-KR" altLang="ko-KR" sz="2400" dirty="0" smtClean="0">
                <a:solidFill>
                  <a:srgbClr val="3333FF"/>
                </a:solidFill>
              </a:rPr>
              <a:t>새 </a:t>
            </a:r>
            <a:r>
              <a:rPr lang="ko-KR" altLang="ko-KR" sz="2400" dirty="0">
                <a:solidFill>
                  <a:srgbClr val="3333FF"/>
                </a:solidFill>
              </a:rPr>
              <a:t>노드를 </a:t>
            </a:r>
            <a:r>
              <a:rPr lang="ko-KR" altLang="ko-KR" sz="2400" dirty="0" smtClean="0">
                <a:solidFill>
                  <a:srgbClr val="3333FF"/>
                </a:solidFill>
              </a:rPr>
              <a:t>생성하</a:t>
            </a:r>
            <a:r>
              <a:rPr lang="ko-KR" altLang="en-US" sz="2400" dirty="0" smtClean="0">
                <a:solidFill>
                  <a:srgbClr val="3333FF"/>
                </a:solidFill>
              </a:rPr>
              <a:t>여</a:t>
            </a:r>
            <a:r>
              <a:rPr lang="ko-KR" altLang="ko-KR" sz="2400" dirty="0" smtClean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</a:rPr>
              <a:t>부모노드와 </a:t>
            </a:r>
            <a:r>
              <a:rPr lang="ko-KR" altLang="ko-KR" sz="2400" dirty="0" smtClean="0">
                <a:solidFill>
                  <a:srgbClr val="3333FF"/>
                </a:solidFill>
              </a:rPr>
              <a:t>연결</a:t>
            </a:r>
            <a:endParaRPr lang="en-US" altLang="ko-KR" sz="2400" dirty="0" smtClean="0"/>
          </a:p>
          <a:p>
            <a:pPr>
              <a:lnSpc>
                <a:spcPct val="120000"/>
              </a:lnSpc>
            </a:pPr>
            <a:r>
              <a:rPr lang="ko-KR" altLang="ko-KR" sz="2400" dirty="0" smtClean="0"/>
              <a:t>단</a:t>
            </a:r>
            <a:r>
              <a:rPr lang="en-US" altLang="ko-KR" sz="2400" dirty="0"/>
              <a:t>, </a:t>
            </a:r>
            <a:r>
              <a:rPr lang="ko-KR" altLang="ko-KR" sz="2400" dirty="0"/>
              <a:t>이미 트리에 존재하는 </a:t>
            </a:r>
            <a:r>
              <a:rPr lang="ko-KR" altLang="en-US" sz="2400" dirty="0"/>
              <a:t>키</a:t>
            </a:r>
            <a:r>
              <a:rPr lang="ko-KR" altLang="ko-KR" sz="2400" dirty="0" smtClean="0"/>
              <a:t>를 </a:t>
            </a:r>
            <a:r>
              <a:rPr lang="ko-KR" altLang="ko-KR" sz="2400" dirty="0"/>
              <a:t>삽입한 경우</a:t>
            </a:r>
            <a:r>
              <a:rPr lang="en-US" altLang="ko-KR" sz="2400" dirty="0"/>
              <a:t>, </a:t>
            </a:r>
            <a:r>
              <a:rPr lang="en-US" altLang="ko-KR" sz="2400" dirty="0" smtClean="0"/>
              <a:t>value</a:t>
            </a:r>
            <a:r>
              <a:rPr lang="ko-KR" altLang="en-US" sz="2400" dirty="0" smtClean="0"/>
              <a:t>만</a:t>
            </a:r>
            <a:r>
              <a:rPr lang="ko-KR" altLang="ko-KR" sz="2400" dirty="0" smtClean="0"/>
              <a:t> </a:t>
            </a:r>
            <a:r>
              <a:rPr lang="ko-KR" altLang="ko-KR" sz="2400" dirty="0" smtClean="0"/>
              <a:t>갱신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552587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85" y="893132"/>
            <a:ext cx="8859446" cy="465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08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94460" y="701550"/>
            <a:ext cx="3661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예제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en-US" altLang="ko-KR" sz="2400" dirty="0"/>
              <a:t>35</a:t>
            </a:r>
            <a:r>
              <a:rPr lang="ko-KR" altLang="ko-KR" sz="2400" dirty="0"/>
              <a:t>를 삽입하는 과정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862137"/>
            <a:ext cx="75247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60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32" y="1169368"/>
            <a:ext cx="8568952" cy="568863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373632" y="261664"/>
            <a:ext cx="47724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35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삽입할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장소를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탐색하는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과정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3957955" y="6559998"/>
            <a:ext cx="452284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112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82" y="14287"/>
            <a:ext cx="8296275" cy="68294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224848"/>
            <a:ext cx="248015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22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새</a:t>
            </a:r>
            <a:r>
              <a:rPr lang="ko-KR" altLang="ko-KR" sz="22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노드</a:t>
            </a:r>
            <a:r>
              <a:rPr lang="ko-KR" altLang="ko-KR" sz="22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삽입</a:t>
            </a:r>
            <a:r>
              <a:rPr lang="ko-KR" altLang="ko-KR" sz="22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후</a:t>
            </a:r>
            <a:r>
              <a:rPr lang="ko-KR" altLang="ko-KR" sz="22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루트로</a:t>
            </a:r>
            <a:r>
              <a:rPr lang="ko-KR" altLang="ko-KR" sz="2200" dirty="0" smtClean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거슬러</a:t>
            </a:r>
            <a:r>
              <a:rPr lang="ko-KR" altLang="ko-KR" sz="22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올라가며</a:t>
            </a:r>
            <a:r>
              <a:rPr lang="ko-KR" altLang="ko-KR" sz="22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재</a:t>
            </a:r>
            <a:r>
              <a:rPr lang="ko-KR" altLang="ko-KR" sz="22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연결하는</a:t>
            </a:r>
            <a:r>
              <a:rPr lang="ko-KR" altLang="ko-KR" sz="22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과정</a:t>
            </a:r>
            <a:endParaRPr lang="ko-KR" altLang="en-US" sz="2200" dirty="0">
              <a:solidFill>
                <a:srgbClr val="3333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25915" y="5929120"/>
            <a:ext cx="543793" cy="2837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3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5954"/>
          </a:xfrm>
        </p:spPr>
        <p:txBody>
          <a:bodyPr>
            <a:normAutofit/>
          </a:bodyPr>
          <a:lstStyle/>
          <a:p>
            <a:r>
              <a:rPr lang="ko-KR" altLang="ko-KR" sz="3600" dirty="0" err="1"/>
              <a:t>탐색트리</a:t>
            </a:r>
            <a:endParaRPr 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508760"/>
            <a:ext cx="8318705" cy="466820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r>
              <a:rPr lang="ko-KR" altLang="ko-KR" dirty="0" smtClean="0"/>
              <a:t>저장된 </a:t>
            </a:r>
            <a:r>
              <a:rPr lang="ko-KR" altLang="ko-KR" dirty="0"/>
              <a:t>데이터에 대해 탐색</a:t>
            </a:r>
            <a:r>
              <a:rPr lang="en-US" altLang="ko-KR" dirty="0"/>
              <a:t>, </a:t>
            </a:r>
            <a:r>
              <a:rPr lang="ko-KR" altLang="ko-KR" dirty="0"/>
              <a:t>삽입</a:t>
            </a:r>
            <a:r>
              <a:rPr lang="en-US" altLang="ko-KR" dirty="0"/>
              <a:t>, </a:t>
            </a:r>
            <a:r>
              <a:rPr lang="ko-KR" altLang="ko-KR" dirty="0"/>
              <a:t>삭제</a:t>
            </a:r>
            <a:r>
              <a:rPr lang="en-US" altLang="ko-KR" dirty="0"/>
              <a:t>, </a:t>
            </a:r>
            <a:r>
              <a:rPr lang="ko-KR" altLang="ko-KR" dirty="0"/>
              <a:t>갱신 등의 연산을 수행할 수 있는 </a:t>
            </a:r>
            <a:r>
              <a:rPr lang="ko-KR" altLang="ko-KR" dirty="0" smtClean="0"/>
              <a:t>자료구조</a:t>
            </a:r>
            <a:endParaRPr lang="en-US" altLang="ko-KR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ko-KR" dirty="0" smtClean="0"/>
              <a:t>1</a:t>
            </a:r>
            <a:r>
              <a:rPr lang="ko-KR" altLang="en-US" dirty="0" smtClean="0"/>
              <a:t>차원 리스트</a:t>
            </a:r>
            <a:r>
              <a:rPr lang="ko-KR" altLang="ko-KR" dirty="0" smtClean="0"/>
              <a:t>나 </a:t>
            </a:r>
            <a:r>
              <a:rPr lang="ko-KR" altLang="ko-KR" dirty="0" smtClean="0"/>
              <a:t>연결리스트는</a:t>
            </a:r>
            <a:r>
              <a:rPr lang="en-US" altLang="ko-KR" dirty="0" smtClean="0"/>
              <a:t> </a:t>
            </a:r>
            <a:r>
              <a:rPr lang="ko-KR" altLang="ko-KR" dirty="0"/>
              <a:t>각 연산을 수행하는데 </a:t>
            </a:r>
            <a:r>
              <a:rPr lang="en-US" altLang="ko-KR" dirty="0" smtClean="0"/>
              <a:t>O(N) </a:t>
            </a:r>
            <a:r>
              <a:rPr lang="ko-KR" altLang="en-US" dirty="0" smtClean="0"/>
              <a:t>시간</a:t>
            </a:r>
            <a:r>
              <a:rPr lang="ko-KR" altLang="ko-KR" dirty="0" smtClean="0"/>
              <a:t>이 소요</a:t>
            </a:r>
            <a:endParaRPr lang="en-US" altLang="ko-KR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r>
              <a:rPr lang="ko-KR" altLang="ko-KR" dirty="0" smtClean="0"/>
              <a:t>스택이나 </a:t>
            </a:r>
            <a:r>
              <a:rPr lang="ko-KR" altLang="ko-KR" dirty="0"/>
              <a:t>큐는 특정 작업에 적합한 </a:t>
            </a:r>
            <a:r>
              <a:rPr lang="ko-KR" altLang="ko-KR" dirty="0" smtClean="0"/>
              <a:t>자료구조</a:t>
            </a:r>
            <a:r>
              <a:rPr lang="en-US" altLang="ko-KR" dirty="0" smtClean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ko-KR" dirty="0" smtClean="0"/>
              <a:t>5</a:t>
            </a:r>
            <a:r>
              <a:rPr lang="ko-KR" altLang="ko-KR" dirty="0"/>
              <a:t>장에서는 리스트 자료구조의 </a:t>
            </a:r>
            <a:r>
              <a:rPr lang="ko-KR" altLang="ko-KR" dirty="0" err="1"/>
              <a:t>수행시간을</a:t>
            </a:r>
            <a:r>
              <a:rPr lang="ko-KR" altLang="ko-KR" dirty="0"/>
              <a:t> 향상시키기 위한 트리 형태의 다양한 사전 자료구조들을 </a:t>
            </a:r>
            <a:r>
              <a:rPr lang="ko-KR" altLang="ko-KR" dirty="0" smtClean="0"/>
              <a:t>소개</a:t>
            </a:r>
            <a:endParaRPr lang="en-US" altLang="ko-KR" dirty="0" smtClean="0"/>
          </a:p>
          <a:p>
            <a:pPr marL="628650" lvl="1" indent="-176213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ko-KR" dirty="0" smtClean="0"/>
              <a:t>- </a:t>
            </a:r>
            <a:r>
              <a:rPr lang="ko-KR" altLang="ko-KR" dirty="0" smtClean="0"/>
              <a:t>이진탐색트리</a:t>
            </a:r>
            <a:r>
              <a:rPr lang="en-US" altLang="ko-KR" dirty="0" smtClean="0"/>
              <a:t>, </a:t>
            </a:r>
            <a:r>
              <a:rPr lang="en-US" altLang="ko-KR" dirty="0"/>
              <a:t>AVL</a:t>
            </a:r>
            <a:r>
              <a:rPr lang="ko-KR" altLang="ko-KR" dirty="0"/>
              <a:t>트리</a:t>
            </a:r>
            <a:r>
              <a:rPr lang="en-US" altLang="ko-KR" dirty="0"/>
              <a:t>, 2-3</a:t>
            </a:r>
            <a:r>
              <a:rPr lang="ko-KR" altLang="ko-KR" dirty="0"/>
              <a:t>트리</a:t>
            </a:r>
            <a:r>
              <a:rPr lang="en-US" altLang="ko-KR" dirty="0"/>
              <a:t>, </a:t>
            </a:r>
            <a:r>
              <a:rPr lang="ko-KR" altLang="ko-KR" dirty="0" smtClean="0"/>
              <a:t>레드블랙트리</a:t>
            </a:r>
            <a:r>
              <a:rPr lang="en-US" altLang="ko-KR" dirty="0" smtClean="0"/>
              <a:t>,</a:t>
            </a:r>
            <a:r>
              <a:rPr lang="ko-KR" altLang="ko-KR" dirty="0" smtClean="0"/>
              <a:t> </a:t>
            </a:r>
            <a:r>
              <a:rPr lang="en-US" altLang="ko-KR" dirty="0"/>
              <a:t>B-</a:t>
            </a:r>
            <a:r>
              <a:rPr lang="ko-KR" altLang="ko-KR" dirty="0" smtClean="0"/>
              <a:t>트리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665855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5.2.3 </a:t>
            </a:r>
            <a:r>
              <a:rPr lang="ko-KR" altLang="ko-KR" dirty="0"/>
              <a:t>최솟값 </a:t>
            </a:r>
            <a:r>
              <a:rPr lang="ko-KR" altLang="ko-KR" dirty="0" smtClean="0"/>
              <a:t>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45768"/>
            <a:ext cx="7886700" cy="283813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ko-KR" sz="2400" dirty="0" smtClean="0"/>
              <a:t>최솟값</a:t>
            </a:r>
            <a:r>
              <a:rPr lang="ko-KR" altLang="en-US" sz="2400" dirty="0" smtClean="0"/>
              <a:t>은</a:t>
            </a:r>
            <a:r>
              <a:rPr lang="ko-KR" altLang="ko-KR" sz="2400" dirty="0" smtClean="0"/>
              <a:t> 루트노드로부터 </a:t>
            </a:r>
            <a:r>
              <a:rPr lang="ko-KR" altLang="ko-KR" sz="2400" dirty="0"/>
              <a:t>왼쪽 </a:t>
            </a:r>
            <a:r>
              <a:rPr lang="ko-KR" altLang="ko-KR" sz="2400" dirty="0" smtClean="0"/>
              <a:t>자식</a:t>
            </a:r>
            <a:r>
              <a:rPr lang="ko-KR" altLang="en-US" sz="2400" dirty="0" smtClean="0"/>
              <a:t>을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따라 내려가며</a:t>
            </a:r>
            <a:r>
              <a:rPr lang="en-US" altLang="ko-KR" sz="2400" dirty="0"/>
              <a:t>, </a:t>
            </a:r>
            <a:r>
              <a:rPr lang="en-US" altLang="ko-KR" sz="2400" dirty="0" smtClean="0"/>
              <a:t>None</a:t>
            </a:r>
            <a:r>
              <a:rPr lang="ko-KR" altLang="ko-KR" sz="2400" dirty="0" smtClean="0"/>
              <a:t>을 </a:t>
            </a:r>
            <a:r>
              <a:rPr lang="ko-KR" altLang="ko-KR" sz="2400" dirty="0"/>
              <a:t>만났을 때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None</a:t>
            </a:r>
            <a:r>
              <a:rPr lang="ko-KR" altLang="ko-KR" sz="2400" dirty="0" smtClean="0"/>
              <a:t>의 부모가 </a:t>
            </a:r>
            <a:r>
              <a:rPr lang="ko-KR" altLang="ko-KR" sz="2400" dirty="0"/>
              <a:t>가진 </a:t>
            </a:r>
            <a:r>
              <a:rPr lang="en-US" altLang="ko-KR" sz="2400" dirty="0" smtClean="0"/>
              <a:t>value</a:t>
            </a:r>
            <a:endParaRPr lang="en-US" altLang="ko-KR" sz="2400" dirty="0" smtClean="0"/>
          </a:p>
          <a:p>
            <a:pPr>
              <a:lnSpc>
                <a:spcPct val="120000"/>
              </a:lnSpc>
            </a:pPr>
            <a:r>
              <a:rPr lang="en-US" altLang="ko-KR" sz="2400" dirty="0" smtClean="0"/>
              <a:t>min</a:t>
            </a:r>
            <a:r>
              <a:rPr lang="en-US" altLang="ko-KR" sz="2400" dirty="0"/>
              <a:t>() </a:t>
            </a:r>
            <a:r>
              <a:rPr lang="ko-KR" altLang="ko-KR" sz="2400" dirty="0" err="1"/>
              <a:t>메소드는</a:t>
            </a:r>
            <a:r>
              <a:rPr lang="en-US" altLang="ko-KR" sz="2400" dirty="0"/>
              <a:t> delete</a:t>
            </a:r>
            <a:r>
              <a:rPr lang="en-US" altLang="ko-KR" sz="2400" dirty="0" smtClean="0"/>
              <a:t>()</a:t>
            </a:r>
            <a:r>
              <a:rPr lang="ko-KR" altLang="ko-KR" sz="2400" dirty="0" smtClean="0"/>
              <a:t>에서 </a:t>
            </a:r>
            <a:r>
              <a:rPr lang="ko-KR" altLang="ko-KR" sz="2400" dirty="0" smtClean="0"/>
              <a:t>사용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95" y="3408412"/>
            <a:ext cx="8739942" cy="309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90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4608004" y="1612831"/>
            <a:ext cx="432048" cy="4320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0" y="1640230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50</a:t>
            </a: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5184068" y="2249473"/>
            <a:ext cx="432048" cy="4320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2276872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80</a:t>
            </a: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923928" y="2244934"/>
            <a:ext cx="432048" cy="4320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7924" y="226281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30</a:t>
            </a: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383868" y="3028346"/>
            <a:ext cx="432048" cy="432048"/>
          </a:xfrm>
          <a:prstGeom prst="ellipse">
            <a:avLst/>
          </a:prstGeom>
          <a:solidFill>
            <a:srgbClr val="C3F7F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47864" y="3055745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283968" y="3037489"/>
            <a:ext cx="432048" cy="4320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47964" y="3055745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40</a:t>
            </a: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688124" y="3118648"/>
            <a:ext cx="432048" cy="4320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52120" y="3136904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90</a:t>
            </a: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4301491" y="1972675"/>
            <a:ext cx="324000" cy="360000"/>
          </a:xfrm>
          <a:prstGeom prst="line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2" idx="5"/>
            <a:endCxn id="4" idx="1"/>
          </p:cNvCxnSpPr>
          <p:nvPr/>
        </p:nvCxnSpPr>
        <p:spPr>
          <a:xfrm>
            <a:off x="4976780" y="1981607"/>
            <a:ext cx="270560" cy="33113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3713824" y="2652232"/>
            <a:ext cx="324000" cy="414636"/>
          </a:xfrm>
          <a:prstGeom prst="line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6" idx="5"/>
            <a:endCxn id="10" idx="0"/>
          </p:cNvCxnSpPr>
          <p:nvPr/>
        </p:nvCxnSpPr>
        <p:spPr>
          <a:xfrm>
            <a:off x="4292704" y="2613710"/>
            <a:ext cx="207288" cy="423779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519152" y="2676982"/>
            <a:ext cx="314305" cy="50039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60692" y="1251122"/>
            <a:ext cx="324000" cy="369332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25714" y="1188710"/>
            <a:ext cx="905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root</a:t>
            </a: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001410" y="1422931"/>
            <a:ext cx="621043" cy="217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3818405" y="3833649"/>
            <a:ext cx="432048" cy="4320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79912" y="3851905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15</a:t>
            </a: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3149874" y="3392665"/>
            <a:ext cx="288000" cy="432000"/>
          </a:xfrm>
          <a:prstGeom prst="line">
            <a:avLst/>
          </a:prstGeom>
          <a:ln w="28575">
            <a:solidFill>
              <a:srgbClr val="0000CC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766351" y="3394567"/>
            <a:ext cx="207288" cy="423779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58011" y="3949373"/>
            <a:ext cx="1783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왼쪽자식이</a:t>
            </a:r>
            <a:r>
              <a: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None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임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66619" y="5250976"/>
            <a:ext cx="3010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그림</a:t>
            </a:r>
            <a:r>
              <a:rPr lang="ko-KR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5-9] </a:t>
            </a:r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min</a:t>
            </a:r>
            <a:r>
              <a:rPr lang="en-US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altLang="en-US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ko-KR" alt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수행</a:t>
            </a:r>
            <a:r>
              <a:rPr lang="ko-KR" alt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과정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42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5.2.4 </a:t>
            </a:r>
            <a:r>
              <a:rPr lang="ko-KR" altLang="ko-KR" dirty="0"/>
              <a:t>최솟값 삭제 </a:t>
            </a:r>
            <a:r>
              <a:rPr lang="ko-KR" altLang="ko-KR" dirty="0" smtClean="0"/>
              <a:t>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96289"/>
            <a:ext cx="7886700" cy="341433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ko-KR" sz="2400" dirty="0"/>
              <a:t>최솟값을 가진 노드를 삭제하는 것은 최솟값을 가진 </a:t>
            </a:r>
            <a:r>
              <a:rPr lang="ko-KR" altLang="ko-KR" sz="2400" dirty="0" smtClean="0"/>
              <a:t>노드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을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찾아낸 뒤</a:t>
            </a:r>
            <a:r>
              <a:rPr lang="en-US" altLang="ko-KR" sz="2400" dirty="0"/>
              <a:t>, </a:t>
            </a:r>
            <a:r>
              <a:rPr lang="en-US" altLang="ko-KR" sz="2400" dirty="0" smtClean="0"/>
              <a:t>n</a:t>
            </a:r>
            <a:r>
              <a:rPr lang="ko-KR" altLang="ko-KR" sz="2400" dirty="0" smtClean="0"/>
              <a:t>의 부모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p</a:t>
            </a:r>
            <a:r>
              <a:rPr lang="ko-KR" altLang="ko-KR" sz="2400" dirty="0"/>
              <a:t>와 </a:t>
            </a:r>
            <a:r>
              <a:rPr lang="en-US" altLang="ko-KR" sz="2400" dirty="0" smtClean="0"/>
              <a:t>n</a:t>
            </a:r>
            <a:r>
              <a:rPr lang="ko-KR" altLang="ko-KR" sz="2400" dirty="0" smtClean="0"/>
              <a:t>의 </a:t>
            </a:r>
            <a:r>
              <a:rPr lang="ko-KR" altLang="ko-KR" sz="2400" dirty="0"/>
              <a:t>오른쪽 </a:t>
            </a:r>
            <a:r>
              <a:rPr lang="ko-KR" altLang="ko-KR" sz="2400" dirty="0" smtClean="0"/>
              <a:t>자식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c</a:t>
            </a:r>
            <a:r>
              <a:rPr lang="ko-KR" altLang="ko-KR" sz="2400" dirty="0"/>
              <a:t>를 </a:t>
            </a:r>
            <a:r>
              <a:rPr lang="ko-KR" altLang="ko-KR" sz="2400" dirty="0" smtClean="0"/>
              <a:t>연결</a:t>
            </a:r>
            <a:endParaRPr lang="en-US" altLang="ko-KR" sz="2400" dirty="0" smtClean="0"/>
          </a:p>
          <a:p>
            <a:pPr>
              <a:lnSpc>
                <a:spcPct val="120000"/>
              </a:lnSpc>
            </a:pPr>
            <a:r>
              <a:rPr lang="ko-KR" altLang="ko-KR" sz="2400" dirty="0" smtClean="0"/>
              <a:t>이 </a:t>
            </a:r>
            <a:r>
              <a:rPr lang="ko-KR" altLang="ko-KR" sz="2400" dirty="0"/>
              <a:t>때 </a:t>
            </a:r>
            <a:r>
              <a:rPr lang="en-US" altLang="ko-KR" sz="2400" dirty="0"/>
              <a:t>c </a:t>
            </a:r>
            <a:r>
              <a:rPr lang="ko-KR" altLang="ko-KR" sz="2400" dirty="0"/>
              <a:t>가 </a:t>
            </a:r>
            <a:r>
              <a:rPr lang="en-US" altLang="ko-KR" sz="2400" dirty="0" smtClean="0"/>
              <a:t>None</a:t>
            </a:r>
            <a:r>
              <a:rPr lang="ko-KR" altLang="en-US" sz="2400" dirty="0" smtClean="0"/>
              <a:t>이더라도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자식으로 </a:t>
            </a:r>
            <a:r>
              <a:rPr lang="ko-KR" altLang="ko-KR" sz="2400" dirty="0" smtClean="0"/>
              <a:t>연결</a:t>
            </a:r>
            <a:endParaRPr lang="en-US" altLang="ko-KR" sz="2400" dirty="0" smtClean="0"/>
          </a:p>
          <a:p>
            <a:pPr>
              <a:lnSpc>
                <a:spcPct val="120000"/>
              </a:lnSpc>
            </a:pPr>
            <a:r>
              <a:rPr lang="en-US" altLang="ko-KR" sz="2400" dirty="0" smtClean="0"/>
              <a:t>delete_min()</a:t>
            </a:r>
            <a:r>
              <a:rPr lang="ko-KR" altLang="en-US" sz="2400" dirty="0" smtClean="0"/>
              <a:t>은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임의의 </a:t>
            </a:r>
            <a:r>
              <a:rPr lang="en-US" altLang="ko-KR" sz="2400" dirty="0" smtClean="0"/>
              <a:t>value</a:t>
            </a:r>
            <a:r>
              <a:rPr lang="ko-KR" altLang="ko-KR" sz="2400" dirty="0" smtClean="0"/>
              <a:t>를 </a:t>
            </a:r>
            <a:r>
              <a:rPr lang="ko-KR" altLang="ko-KR" sz="2400" dirty="0"/>
              <a:t>가진 노드를 삭제하는 </a:t>
            </a:r>
            <a:r>
              <a:rPr lang="en-US" altLang="ko-KR" sz="2400" dirty="0"/>
              <a:t>delete</a:t>
            </a:r>
            <a:r>
              <a:rPr lang="en-US" altLang="ko-KR" sz="2400" dirty="0" smtClean="0"/>
              <a:t>()</a:t>
            </a:r>
            <a:r>
              <a:rPr lang="ko-KR" altLang="ko-KR" sz="2400" dirty="0" smtClean="0"/>
              <a:t>에서 </a:t>
            </a:r>
            <a:r>
              <a:rPr lang="ko-KR" altLang="ko-KR" sz="2400" dirty="0" smtClean="0"/>
              <a:t>사용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903098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6" y="1022173"/>
            <a:ext cx="8948792" cy="380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64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750" y="355362"/>
            <a:ext cx="2596305" cy="27385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08" y="3304587"/>
            <a:ext cx="8696325" cy="33051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936642" y="1051870"/>
            <a:ext cx="38691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그림</a:t>
            </a:r>
            <a:r>
              <a:rPr lang="ko-KR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5-10] </a:t>
            </a:r>
            <a:r>
              <a:rPr lang="en-US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delete_min()</a:t>
            </a:r>
            <a:r>
              <a:rPr lang="ko-KR" altLang="en-US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ko-KR" alt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수행</a:t>
            </a:r>
            <a:r>
              <a:rPr lang="ko-KR" alt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과정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17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5.2.5 </a:t>
            </a:r>
            <a:r>
              <a:rPr lang="ko-KR" altLang="ko-KR" dirty="0"/>
              <a:t>삭제 연산</a:t>
            </a:r>
            <a:endParaRPr lang="ko-KR" altLang="ko-KR" dirty="0">
              <a:effectLst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95663"/>
            <a:ext cx="7886700" cy="244982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40000"/>
              </a:lnSpc>
            </a:pPr>
            <a:r>
              <a:rPr lang="ko-KR" altLang="ko-KR" sz="2500" dirty="0" smtClean="0"/>
              <a:t>우선 </a:t>
            </a:r>
            <a:r>
              <a:rPr lang="ko-KR" altLang="ko-KR" sz="2500" dirty="0"/>
              <a:t>삭제하고자 하는 노드를 </a:t>
            </a:r>
            <a:r>
              <a:rPr lang="ko-KR" altLang="ko-KR" sz="2500" dirty="0" smtClean="0"/>
              <a:t>찾은 후 </a:t>
            </a:r>
            <a:r>
              <a:rPr lang="ko-KR" altLang="ko-KR" sz="2500" dirty="0"/>
              <a:t>이진탐색트리 조건을 만족하도록 삭제된 노드의 </a:t>
            </a:r>
            <a:r>
              <a:rPr lang="ko-KR" altLang="ko-KR" sz="2500" dirty="0" smtClean="0"/>
              <a:t>부모와 자식</a:t>
            </a:r>
            <a:r>
              <a:rPr lang="en-US" altLang="ko-KR" sz="2500" dirty="0" smtClean="0"/>
              <a:t>(</a:t>
            </a:r>
            <a:r>
              <a:rPr lang="ko-KR" altLang="ko-KR" sz="2500" dirty="0" smtClean="0"/>
              <a:t>들</a:t>
            </a:r>
            <a:r>
              <a:rPr lang="en-US" altLang="ko-KR" sz="2500" dirty="0" smtClean="0"/>
              <a:t>)</a:t>
            </a:r>
            <a:r>
              <a:rPr lang="ko-KR" altLang="ko-KR" sz="2500" dirty="0" smtClean="0"/>
              <a:t>을 </a:t>
            </a:r>
            <a:r>
              <a:rPr lang="ko-KR" altLang="ko-KR" sz="2500" dirty="0"/>
              <a:t>연결해 </a:t>
            </a:r>
            <a:r>
              <a:rPr lang="ko-KR" altLang="ko-KR" sz="2500" dirty="0" smtClean="0"/>
              <a:t>주어야</a:t>
            </a:r>
            <a:endParaRPr lang="en-US" altLang="ko-KR" sz="2500" dirty="0" smtClean="0"/>
          </a:p>
          <a:p>
            <a:pPr>
              <a:lnSpc>
                <a:spcPct val="140000"/>
              </a:lnSpc>
            </a:pPr>
            <a:r>
              <a:rPr lang="ko-KR" altLang="ko-KR" sz="2500" dirty="0" smtClean="0"/>
              <a:t>삭제되는 </a:t>
            </a:r>
            <a:r>
              <a:rPr lang="ko-KR" altLang="ko-KR" sz="2500" dirty="0"/>
              <a:t>노드가 자식이 없는 경우</a:t>
            </a:r>
            <a:r>
              <a:rPr lang="en-US" altLang="ko-KR" sz="2500" dirty="0"/>
              <a:t>(case 0), </a:t>
            </a:r>
            <a:r>
              <a:rPr lang="ko-KR" altLang="ko-KR" sz="2500" dirty="0"/>
              <a:t>자식이 하나인 경우</a:t>
            </a:r>
            <a:r>
              <a:rPr lang="en-US" altLang="ko-KR" sz="2500" dirty="0"/>
              <a:t>(case 1), </a:t>
            </a:r>
            <a:r>
              <a:rPr lang="ko-KR" altLang="ko-KR" sz="2500" dirty="0"/>
              <a:t>자식이 둘인 경우</a:t>
            </a:r>
            <a:r>
              <a:rPr lang="en-US" altLang="ko-KR" sz="2500" dirty="0"/>
              <a:t>(case 2)</a:t>
            </a:r>
            <a:r>
              <a:rPr lang="ko-KR" altLang="ko-KR" sz="2500" dirty="0"/>
              <a:t>로 나누어 </a:t>
            </a:r>
            <a:r>
              <a:rPr lang="en-US" altLang="ko-KR" sz="2500" dirty="0" smtClean="0"/>
              <a:t>delete </a:t>
            </a:r>
            <a:r>
              <a:rPr lang="ko-KR" altLang="ko-KR" sz="2500" dirty="0" smtClean="0"/>
              <a:t>연산을 </a:t>
            </a:r>
            <a:r>
              <a:rPr lang="ko-KR" altLang="ko-KR" sz="2500" dirty="0" smtClean="0"/>
              <a:t>수행</a:t>
            </a:r>
            <a:endParaRPr lang="ko-KR" altLang="ko-KR" sz="2500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47589" y="6174091"/>
            <a:ext cx="59937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33993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case 0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altLang="ko-KR" sz="24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case 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	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case 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ko-KR" altLang="en-US" sz="2400" dirty="0">
              <a:solidFill>
                <a:srgbClr val="3333F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4105120"/>
            <a:ext cx="67627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23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6887" y="876944"/>
            <a:ext cx="8511435" cy="4374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339933"/>
                </a:solidFill>
              </a:rPr>
              <a:t>Case 0</a:t>
            </a:r>
            <a:r>
              <a:rPr lang="en-US" altLang="ko-KR" sz="2400" dirty="0" smtClean="0">
                <a:latin typeface="Calibri" panose="020F0502020204030204" pitchFamily="34" charset="0"/>
              </a:rPr>
              <a:t>: </a:t>
            </a:r>
            <a:r>
              <a:rPr lang="ko-KR" altLang="ko-KR" sz="2400" dirty="0" smtClean="0">
                <a:latin typeface="Calibri" panose="020F0502020204030204" pitchFamily="34" charset="0"/>
              </a:rPr>
              <a:t>삭제해야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할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노드</a:t>
            </a:r>
            <a:r>
              <a:rPr lang="ko-KR" altLang="ko-KR" sz="2400" dirty="0" smtClean="0"/>
              <a:t> </a:t>
            </a:r>
            <a:r>
              <a:rPr lang="en-US" altLang="ko-KR" sz="2400" dirty="0" smtClean="0"/>
              <a:t>n</a:t>
            </a:r>
            <a:r>
              <a:rPr lang="ko-KR" altLang="ko-KR" sz="2400" dirty="0" smtClean="0">
                <a:latin typeface="Calibri" panose="020F0502020204030204" pitchFamily="34" charset="0"/>
              </a:rPr>
              <a:t>의</a:t>
            </a:r>
            <a:r>
              <a:rPr lang="ko-KR" altLang="ko-KR" sz="2400" dirty="0" smtClean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부모가</a:t>
            </a:r>
            <a:r>
              <a:rPr lang="ko-KR" altLang="ko-KR" sz="2400" dirty="0" smtClean="0"/>
              <a:t> </a:t>
            </a:r>
            <a:r>
              <a:rPr lang="en-US" altLang="ko-KR" sz="2400" dirty="0" smtClean="0"/>
              <a:t>n</a:t>
            </a:r>
            <a:r>
              <a:rPr lang="ko-KR" altLang="en-US" sz="2400" dirty="0" smtClean="0">
                <a:latin typeface="Calibri" panose="020F0502020204030204" pitchFamily="34" charset="0"/>
              </a:rPr>
              <a:t>을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가리키던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레퍼런스를</a:t>
            </a:r>
            <a:r>
              <a:rPr lang="ko-KR" altLang="ko-KR" sz="2400" dirty="0"/>
              <a:t> </a:t>
            </a:r>
            <a:r>
              <a:rPr lang="en-US" altLang="ko-KR" sz="2400" dirty="0" smtClean="0"/>
              <a:t>None</a:t>
            </a:r>
            <a:r>
              <a:rPr lang="ko-KR" altLang="en-US" sz="2400" dirty="0" smtClean="0"/>
              <a:t>으</a:t>
            </a:r>
            <a:r>
              <a:rPr lang="ko-KR" altLang="ko-KR" sz="2400" dirty="0" smtClean="0">
                <a:latin typeface="Calibri" panose="020F0502020204030204" pitchFamily="34" charset="0"/>
              </a:rPr>
              <a:t>로</a:t>
            </a:r>
            <a:r>
              <a:rPr lang="ko-KR" altLang="ko-KR" sz="2400" dirty="0" smtClean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만</a:t>
            </a:r>
            <a:r>
              <a:rPr lang="ko-KR" altLang="en-US" sz="2400" dirty="0" smtClean="0">
                <a:latin typeface="Calibri" panose="020F0502020204030204" pitchFamily="34" charset="0"/>
              </a:rPr>
              <a:t>든</a:t>
            </a:r>
            <a:r>
              <a:rPr lang="ko-KR" altLang="ko-KR" sz="2400" dirty="0" smtClean="0">
                <a:latin typeface="Calibri" panose="020F0502020204030204" pitchFamily="34" charset="0"/>
              </a:rPr>
              <a:t>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pPr marL="342900" indent="-34290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FF0000"/>
                </a:solidFill>
              </a:rPr>
              <a:t>Case 1</a:t>
            </a:r>
            <a:r>
              <a:rPr lang="en-US" altLang="ko-KR" sz="2400" dirty="0" smtClean="0">
                <a:latin typeface="Calibri" panose="020F0502020204030204" pitchFamily="34" charset="0"/>
              </a:rPr>
              <a:t>: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n</a:t>
            </a:r>
            <a:r>
              <a:rPr lang="ko-KR" altLang="ko-KR" sz="2400" dirty="0" smtClean="0">
                <a:latin typeface="Calibri" panose="020F0502020204030204" pitchFamily="34" charset="0"/>
              </a:rPr>
              <a:t>가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한쪽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자식인</a:t>
            </a:r>
            <a:r>
              <a:rPr lang="ko-KR" altLang="ko-KR" sz="2400" dirty="0"/>
              <a:t> </a:t>
            </a:r>
            <a:r>
              <a:rPr lang="en-US" altLang="ko-KR" sz="2400" dirty="0"/>
              <a:t>c</a:t>
            </a:r>
            <a:r>
              <a:rPr lang="ko-KR" altLang="ko-KR" sz="2400" dirty="0">
                <a:latin typeface="Calibri" panose="020F0502020204030204" pitchFamily="34" charset="0"/>
              </a:rPr>
              <a:t>만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가지고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있다면</a:t>
            </a:r>
            <a:r>
              <a:rPr lang="en-US" altLang="ko-KR" sz="2400" dirty="0" smtClean="0"/>
              <a:t>, </a:t>
            </a:r>
            <a:r>
              <a:rPr lang="en-US" altLang="ko-KR" sz="2400" dirty="0" smtClean="0"/>
              <a:t>n</a:t>
            </a:r>
            <a:r>
              <a:rPr lang="ko-KR" altLang="ko-KR" sz="2400" dirty="0" smtClean="0">
                <a:latin typeface="Calibri" panose="020F0502020204030204" pitchFamily="34" charset="0"/>
              </a:rPr>
              <a:t>의</a:t>
            </a:r>
            <a:r>
              <a:rPr lang="ko-KR" altLang="ko-KR" sz="2400" dirty="0" smtClean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부모와</a:t>
            </a:r>
            <a:r>
              <a:rPr lang="ko-KR" altLang="ko-KR" sz="2400" dirty="0" smtClean="0"/>
              <a:t> </a:t>
            </a:r>
            <a:r>
              <a:rPr lang="en-US" altLang="ko-KR" sz="2400" dirty="0" smtClean="0"/>
              <a:t>n</a:t>
            </a:r>
            <a:r>
              <a:rPr lang="ko-KR" altLang="ko-KR" sz="2400" dirty="0" smtClean="0">
                <a:latin typeface="Calibri" panose="020F0502020204030204" pitchFamily="34" charset="0"/>
              </a:rPr>
              <a:t>의</a:t>
            </a:r>
            <a:r>
              <a:rPr lang="ko-KR" altLang="ko-KR" sz="2400" dirty="0" smtClean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자식</a:t>
            </a:r>
            <a:r>
              <a:rPr lang="en-US" altLang="ko-KR" sz="2400" dirty="0" smtClean="0">
                <a:latin typeface="Calibri" panose="020F0502020204030204" pitchFamily="34" charset="0"/>
              </a:rPr>
              <a:t> </a:t>
            </a:r>
            <a:r>
              <a:rPr lang="en-US" altLang="ko-KR" sz="2400" dirty="0" smtClean="0">
                <a:latin typeface="Calibri" panose="020F0502020204030204" pitchFamily="34" charset="0"/>
              </a:rPr>
              <a:t>c</a:t>
            </a:r>
            <a:r>
              <a:rPr lang="ko-KR" altLang="ko-KR" sz="2400" dirty="0" smtClean="0">
                <a:latin typeface="Calibri" panose="020F0502020204030204" pitchFamily="34" charset="0"/>
              </a:rPr>
              <a:t>를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직접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연결</a:t>
            </a:r>
            <a:endParaRPr lang="ko-KR" altLang="ko-KR" sz="2400" dirty="0"/>
          </a:p>
          <a:p>
            <a:pPr marL="342900" indent="-34290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Case 2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부모는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하나인데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자식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이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둘이므로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자리에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중위순회하면서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ko-KR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방문하기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직전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Inorder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Predecessor,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중위</a:t>
            </a:r>
            <a:r>
              <a:rPr lang="ko-KR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선행자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또는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직후에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방문되는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Inorder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Successor,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중위</a:t>
            </a:r>
            <a:r>
              <a:rPr lang="ko-KR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후속자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로 대체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96783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20" y="486948"/>
            <a:ext cx="8794797" cy="611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22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직선 연결선 63"/>
          <p:cNvCxnSpPr>
            <a:stCxn id="68" idx="3"/>
          </p:cNvCxnSpPr>
          <p:nvPr/>
        </p:nvCxnSpPr>
        <p:spPr>
          <a:xfrm flipH="1">
            <a:off x="6022449" y="5254105"/>
            <a:ext cx="274318" cy="33650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84" idx="5"/>
            <a:endCxn id="85" idx="1"/>
          </p:cNvCxnSpPr>
          <p:nvPr/>
        </p:nvCxnSpPr>
        <p:spPr>
          <a:xfrm>
            <a:off x="7507960" y="2013202"/>
            <a:ext cx="593791" cy="656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>
            <a:off x="5102497" y="3825184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6228230" y="4854642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7108497" y="1613739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8033214" y="2601625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6150069" y="2608788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5666352" y="5514814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89" name="직선 연결선 88"/>
          <p:cNvCxnSpPr>
            <a:stCxn id="67" idx="5"/>
            <a:endCxn id="68" idx="1"/>
          </p:cNvCxnSpPr>
          <p:nvPr/>
        </p:nvCxnSpPr>
        <p:spPr>
          <a:xfrm>
            <a:off x="5501960" y="4224647"/>
            <a:ext cx="794807" cy="6985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054465" y="1614117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60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191082" y="4846236"/>
            <a:ext cx="550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45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629359" y="5521149"/>
            <a:ext cx="54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35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066545" y="3809373"/>
            <a:ext cx="54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20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144852" y="2593323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50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030940" y="2605210"/>
            <a:ext cx="512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70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9" name="TextBox 2"/>
          <p:cNvSpPr txBox="1">
            <a:spLocks noChangeArrowheads="1"/>
          </p:cNvSpPr>
          <p:nvPr/>
        </p:nvSpPr>
        <p:spPr bwMode="auto">
          <a:xfrm>
            <a:off x="3997353" y="4918679"/>
            <a:ext cx="789608" cy="400110"/>
          </a:xfrm>
          <a:prstGeom prst="rect">
            <a:avLst/>
          </a:prstGeom>
          <a:solidFill>
            <a:srgbClr val="C3F7FD"/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2000" dirty="0" smtClean="0">
                <a:solidFill>
                  <a:srgbClr val="0000CC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None</a:t>
            </a:r>
            <a:endParaRPr lang="ko-KR" altLang="en-US" sz="2000" dirty="0">
              <a:solidFill>
                <a:srgbClr val="0000CC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 flipH="1">
            <a:off x="4601053" y="4230049"/>
            <a:ext cx="580515" cy="6214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962584" y="5540110"/>
            <a:ext cx="1175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분리됨</a:t>
            </a:r>
            <a:r>
              <a:rPr 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 flipH="1">
            <a:off x="5477471" y="3012262"/>
            <a:ext cx="742183" cy="83506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6540708" y="2013202"/>
            <a:ext cx="612000" cy="64800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549138" y="654222"/>
            <a:ext cx="720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root</a:t>
            </a: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314456" y="735718"/>
            <a:ext cx="288000" cy="288000"/>
          </a:xfrm>
          <a:prstGeom prst="rect">
            <a:avLst/>
          </a:prstGeom>
          <a:solidFill>
            <a:srgbClr val="CC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6450777" y="900875"/>
            <a:ext cx="742117" cy="7277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오른쪽 화살표 80"/>
          <p:cNvSpPr/>
          <p:nvPr/>
        </p:nvSpPr>
        <p:spPr>
          <a:xfrm rot="18910136">
            <a:off x="5787781" y="3655846"/>
            <a:ext cx="360000" cy="216000"/>
          </a:xfrm>
          <a:prstGeom prst="rightArrow">
            <a:avLst/>
          </a:prstGeom>
          <a:solidFill>
            <a:srgbClr val="FFFF00"/>
          </a:solidFill>
          <a:ln w="31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3" name="오른쪽 화살표 82"/>
          <p:cNvSpPr/>
          <p:nvPr/>
        </p:nvSpPr>
        <p:spPr>
          <a:xfrm rot="18910136">
            <a:off x="6865141" y="2463814"/>
            <a:ext cx="360000" cy="216000"/>
          </a:xfrm>
          <a:prstGeom prst="rightArrow">
            <a:avLst/>
          </a:prstGeom>
          <a:solidFill>
            <a:srgbClr val="FFFF00"/>
          </a:solidFill>
          <a:ln w="31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" name="오른쪽 화살표 96"/>
          <p:cNvSpPr/>
          <p:nvPr/>
        </p:nvSpPr>
        <p:spPr>
          <a:xfrm rot="13197028">
            <a:off x="6528478" y="1535308"/>
            <a:ext cx="392830" cy="216000"/>
          </a:xfrm>
          <a:prstGeom prst="rightArrow">
            <a:avLst/>
          </a:prstGeom>
          <a:solidFill>
            <a:srgbClr val="FFFF00"/>
          </a:solidFill>
          <a:ln w="31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23" name="오른쪽 화살표 122"/>
          <p:cNvSpPr/>
          <p:nvPr/>
        </p:nvSpPr>
        <p:spPr>
          <a:xfrm rot="18910136">
            <a:off x="4914217" y="4743475"/>
            <a:ext cx="360000" cy="216000"/>
          </a:xfrm>
          <a:prstGeom prst="rightArrow">
            <a:avLst/>
          </a:prstGeom>
          <a:solidFill>
            <a:srgbClr val="FFFF00"/>
          </a:solidFill>
          <a:ln w="31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4204446" y="5469816"/>
            <a:ext cx="468000" cy="468000"/>
          </a:xfrm>
          <a:prstGeom prst="ellipse">
            <a:avLst/>
          </a:prstGeom>
          <a:solidFill>
            <a:srgbClr val="FCD0F8"/>
          </a:solidFill>
          <a:ln w="3175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167616" y="5468580"/>
            <a:ext cx="54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36982" y="6389783"/>
            <a:ext cx="5047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그림</a:t>
            </a:r>
            <a:r>
              <a:rPr lang="ko-KR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5-12] </a:t>
            </a:r>
            <a:r>
              <a:rPr lang="en-US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delete(10)</a:t>
            </a:r>
            <a:r>
              <a:rPr lang="ko-KR" altLang="en-US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</a:t>
            </a:r>
            <a:r>
              <a:rPr lang="ko-KR" alt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수행되는</a:t>
            </a:r>
            <a:r>
              <a:rPr lang="ko-KR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과정</a:t>
            </a:r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(case 0)</a:t>
            </a:r>
            <a:endParaRPr 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053" y="1162526"/>
            <a:ext cx="4429125" cy="2857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161" y="2144372"/>
            <a:ext cx="3838575" cy="228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427" y="3255101"/>
            <a:ext cx="3838575" cy="228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792" y="4378059"/>
            <a:ext cx="3838575" cy="228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27" y="209767"/>
            <a:ext cx="3279100" cy="303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8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직선 연결선 127"/>
          <p:cNvCxnSpPr>
            <a:stCxn id="65" idx="3"/>
          </p:cNvCxnSpPr>
          <p:nvPr/>
        </p:nvCxnSpPr>
        <p:spPr>
          <a:xfrm flipH="1">
            <a:off x="5076858" y="3661091"/>
            <a:ext cx="682064" cy="71525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7999511" y="1510464"/>
            <a:ext cx="705611" cy="63985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자유형 108"/>
          <p:cNvSpPr/>
          <p:nvPr/>
        </p:nvSpPr>
        <p:spPr>
          <a:xfrm>
            <a:off x="6073627" y="4243407"/>
            <a:ext cx="1812085" cy="1407781"/>
          </a:xfrm>
          <a:custGeom>
            <a:avLst/>
            <a:gdLst>
              <a:gd name="connsiteX0" fmla="*/ 826917 w 1851075"/>
              <a:gd name="connsiteY0" fmla="*/ 13 h 1657352"/>
              <a:gd name="connsiteX1" fmla="*/ 26817 w 1851075"/>
              <a:gd name="connsiteY1" fmla="*/ 1457338 h 1657352"/>
              <a:gd name="connsiteX2" fmla="*/ 1836567 w 1851075"/>
              <a:gd name="connsiteY2" fmla="*/ 1485913 h 1657352"/>
              <a:gd name="connsiteX3" fmla="*/ 826917 w 1851075"/>
              <a:gd name="connsiteY3" fmla="*/ 13 h 165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1075" h="1657352">
                <a:moveTo>
                  <a:pt x="826917" y="13"/>
                </a:moveTo>
                <a:cubicBezTo>
                  <a:pt x="525292" y="-4749"/>
                  <a:pt x="-141458" y="1209688"/>
                  <a:pt x="26817" y="1457338"/>
                </a:cubicBezTo>
                <a:cubicBezTo>
                  <a:pt x="195092" y="1704988"/>
                  <a:pt x="1701630" y="1731975"/>
                  <a:pt x="1836567" y="1485913"/>
                </a:cubicBezTo>
                <a:cubicBezTo>
                  <a:pt x="1971504" y="1239851"/>
                  <a:pt x="1128542" y="4775"/>
                  <a:pt x="826917" y="13"/>
                </a:cubicBezTo>
                <a:close/>
              </a:path>
            </a:pathLst>
          </a:custGeom>
          <a:solidFill>
            <a:srgbClr val="FFCC99"/>
          </a:solidFill>
          <a:ln w="19050"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10" name="자유형 109"/>
          <p:cNvSpPr/>
          <p:nvPr/>
        </p:nvSpPr>
        <p:spPr>
          <a:xfrm>
            <a:off x="862063" y="4061134"/>
            <a:ext cx="1812085" cy="1407781"/>
          </a:xfrm>
          <a:custGeom>
            <a:avLst/>
            <a:gdLst>
              <a:gd name="connsiteX0" fmla="*/ 826917 w 1851075"/>
              <a:gd name="connsiteY0" fmla="*/ 13 h 1657352"/>
              <a:gd name="connsiteX1" fmla="*/ 26817 w 1851075"/>
              <a:gd name="connsiteY1" fmla="*/ 1457338 h 1657352"/>
              <a:gd name="connsiteX2" fmla="*/ 1836567 w 1851075"/>
              <a:gd name="connsiteY2" fmla="*/ 1485913 h 1657352"/>
              <a:gd name="connsiteX3" fmla="*/ 826917 w 1851075"/>
              <a:gd name="connsiteY3" fmla="*/ 13 h 165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1075" h="1657352">
                <a:moveTo>
                  <a:pt x="826917" y="13"/>
                </a:moveTo>
                <a:cubicBezTo>
                  <a:pt x="525292" y="-4749"/>
                  <a:pt x="-141458" y="1209688"/>
                  <a:pt x="26817" y="1457338"/>
                </a:cubicBezTo>
                <a:cubicBezTo>
                  <a:pt x="195092" y="1704988"/>
                  <a:pt x="1701630" y="1731975"/>
                  <a:pt x="1836567" y="1485913"/>
                </a:cubicBezTo>
                <a:cubicBezTo>
                  <a:pt x="1971504" y="1239851"/>
                  <a:pt x="1128542" y="4775"/>
                  <a:pt x="826917" y="13"/>
                </a:cubicBezTo>
                <a:close/>
              </a:path>
            </a:pathLst>
          </a:custGeom>
          <a:solidFill>
            <a:srgbClr val="FFCC99"/>
          </a:solidFill>
          <a:ln w="19050"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1719114" y="3795014"/>
            <a:ext cx="336294" cy="40589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stCxn id="23" idx="3"/>
          </p:cNvCxnSpPr>
          <p:nvPr/>
        </p:nvCxnSpPr>
        <p:spPr>
          <a:xfrm flipH="1">
            <a:off x="2407249" y="1432058"/>
            <a:ext cx="405817" cy="439394"/>
          </a:xfrm>
          <a:prstGeom prst="line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1232361" y="2580715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991901" y="3372803"/>
            <a:ext cx="468000" cy="468000"/>
          </a:xfrm>
          <a:prstGeom prst="ellipse">
            <a:avLst/>
          </a:prstGeom>
          <a:solidFill>
            <a:srgbClr val="FCD0F8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744529" y="1032595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530630" y="1811622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991901" y="1796367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424804" y="4183386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87484" y="3390985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076839" y="4898917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57" name="직선 연결선 56"/>
          <p:cNvCxnSpPr>
            <a:stCxn id="4" idx="5"/>
            <a:endCxn id="21" idx="1"/>
          </p:cNvCxnSpPr>
          <p:nvPr/>
        </p:nvCxnSpPr>
        <p:spPr>
          <a:xfrm>
            <a:off x="1631824" y="2980178"/>
            <a:ext cx="428614" cy="461162"/>
          </a:xfrm>
          <a:prstGeom prst="line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1815131" y="4593527"/>
            <a:ext cx="324000" cy="38425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690497" y="103297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60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040887" y="4887655"/>
            <a:ext cx="53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40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952441" y="3356992"/>
            <a:ext cx="550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45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388852" y="4189721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35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44850" y="3397823"/>
            <a:ext cx="54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196409" y="2564904"/>
            <a:ext cx="54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20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991901" y="1780785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50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528356" y="1815207"/>
            <a:ext cx="512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70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175191" y="1432058"/>
            <a:ext cx="428614" cy="46116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2"/>
          <p:cNvSpPr txBox="1">
            <a:spLocks noChangeArrowheads="1"/>
          </p:cNvSpPr>
          <p:nvPr/>
        </p:nvSpPr>
        <p:spPr bwMode="auto">
          <a:xfrm>
            <a:off x="2502909" y="4152329"/>
            <a:ext cx="895246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20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None</a:t>
            </a:r>
            <a:endParaRPr lang="ko-KR" altLang="en-US" sz="2000" dirty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 flipH="1" flipV="1">
            <a:off x="2375715" y="3785679"/>
            <a:ext cx="322058" cy="360133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2"/>
          <p:cNvSpPr txBox="1">
            <a:spLocks noChangeArrowheads="1"/>
          </p:cNvSpPr>
          <p:nvPr/>
        </p:nvSpPr>
        <p:spPr bwMode="auto">
          <a:xfrm>
            <a:off x="1141763" y="3378491"/>
            <a:ext cx="9477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2000" dirty="0">
                <a:solidFill>
                  <a:srgbClr val="0000CC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target</a:t>
            </a:r>
            <a:endParaRPr lang="ko-KR" altLang="en-US" sz="2000" dirty="0">
              <a:solidFill>
                <a:srgbClr val="0000CC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 flipH="1">
            <a:off x="7010577" y="1530098"/>
            <a:ext cx="660014" cy="70006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5690385" y="3261628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7588030" y="1145030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6593941" y="2189248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6634274" y="4357440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7241603" y="5049232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533998" y="1145408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60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205651" y="5037970"/>
            <a:ext cx="53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40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598322" y="436377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35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654433" y="3245817"/>
            <a:ext cx="54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20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593941" y="217366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50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012160" y="188640"/>
            <a:ext cx="720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root</a:t>
            </a: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691252" y="270135"/>
            <a:ext cx="324000" cy="324000"/>
          </a:xfrm>
          <a:prstGeom prst="rect">
            <a:avLst/>
          </a:prstGeom>
          <a:solidFill>
            <a:srgbClr val="CC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6913799" y="435293"/>
            <a:ext cx="742117" cy="7277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6060672" y="3672050"/>
            <a:ext cx="694416" cy="755413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7025166" y="4774857"/>
            <a:ext cx="288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527233" y="404110"/>
            <a:ext cx="720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root</a:t>
            </a: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206325" y="485605"/>
            <a:ext cx="324000" cy="324000"/>
          </a:xfrm>
          <a:prstGeom prst="rect">
            <a:avLst/>
          </a:prstGeom>
          <a:solidFill>
            <a:srgbClr val="CC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116" name="직선 화살표 연결선 115"/>
          <p:cNvCxnSpPr/>
          <p:nvPr/>
        </p:nvCxnSpPr>
        <p:spPr>
          <a:xfrm>
            <a:off x="2407249" y="683200"/>
            <a:ext cx="432000" cy="396000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H="1">
            <a:off x="1637448" y="2192359"/>
            <a:ext cx="405817" cy="439394"/>
          </a:xfrm>
          <a:prstGeom prst="line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flipH="1">
            <a:off x="862063" y="2989781"/>
            <a:ext cx="432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flipH="1">
            <a:off x="6073627" y="2622170"/>
            <a:ext cx="608243" cy="684073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8606722" y="2115465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604448" y="2119050"/>
            <a:ext cx="512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70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4702279" y="4345546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659645" y="4352384"/>
            <a:ext cx="54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6" name="오른쪽 화살표 145"/>
          <p:cNvSpPr/>
          <p:nvPr/>
        </p:nvSpPr>
        <p:spPr>
          <a:xfrm rot="18910136">
            <a:off x="6397579" y="3188231"/>
            <a:ext cx="360000" cy="216000"/>
          </a:xfrm>
          <a:prstGeom prst="rightArrow">
            <a:avLst/>
          </a:prstGeom>
          <a:solidFill>
            <a:srgbClr val="FFFF00"/>
          </a:solidFill>
          <a:ln w="31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47" name="오른쪽 화살표 146"/>
          <p:cNvSpPr/>
          <p:nvPr/>
        </p:nvSpPr>
        <p:spPr>
          <a:xfrm rot="18910136">
            <a:off x="7336961" y="2056106"/>
            <a:ext cx="360000" cy="216000"/>
          </a:xfrm>
          <a:prstGeom prst="rightArrow">
            <a:avLst/>
          </a:prstGeom>
          <a:solidFill>
            <a:srgbClr val="FFFF00"/>
          </a:solidFill>
          <a:ln w="31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48" name="오른쪽 화살표 147"/>
          <p:cNvSpPr/>
          <p:nvPr/>
        </p:nvSpPr>
        <p:spPr>
          <a:xfrm rot="13197028">
            <a:off x="7080902" y="1058976"/>
            <a:ext cx="392830" cy="216000"/>
          </a:xfrm>
          <a:prstGeom prst="rightArrow">
            <a:avLst/>
          </a:prstGeom>
          <a:solidFill>
            <a:srgbClr val="FFFF00"/>
          </a:solidFill>
          <a:ln w="31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49" name="오른쪽 화살표 148"/>
          <p:cNvSpPr/>
          <p:nvPr/>
        </p:nvSpPr>
        <p:spPr>
          <a:xfrm rot="13392115">
            <a:off x="6031112" y="4162050"/>
            <a:ext cx="392830" cy="216000"/>
          </a:xfrm>
          <a:prstGeom prst="rightArrow">
            <a:avLst/>
          </a:prstGeom>
          <a:solidFill>
            <a:srgbClr val="FFFF00"/>
          </a:solidFill>
          <a:ln w="31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2596814" y="4579546"/>
            <a:ext cx="166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오른쪽자식이</a:t>
            </a:r>
            <a:endParaRPr lang="en-US" altLang="ko-KR" dirty="0" smtClean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None</a:t>
            </a:r>
            <a:r>
              <a:rPr lang="en-US" altLang="ko-KR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인 경우</a:t>
            </a:r>
            <a:endParaRPr lang="en-US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537434" y="3499273"/>
            <a:ext cx="13230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분리됨</a:t>
            </a:r>
            <a:r>
              <a:rPr lang="en-US" sz="16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7911094" y="3021296"/>
            <a:ext cx="468000" cy="468000"/>
          </a:xfrm>
          <a:prstGeom prst="ellipse">
            <a:avLst/>
          </a:prstGeom>
          <a:solidFill>
            <a:srgbClr val="FCD0F8"/>
          </a:solidFill>
          <a:ln w="3175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875090" y="3013715"/>
            <a:ext cx="54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45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55408" y="6266119"/>
            <a:ext cx="5710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그림</a:t>
            </a:r>
            <a:r>
              <a:rPr lang="ko-KR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5-13] </a:t>
            </a:r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delete(45)</a:t>
            </a:r>
            <a:r>
              <a:rPr lang="ko-KR" alt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</a:t>
            </a:r>
            <a:r>
              <a:rPr lang="ko-KR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수행되는</a:t>
            </a:r>
            <a:r>
              <a:rPr lang="ko-KR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과정</a:t>
            </a:r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(case </a:t>
            </a:r>
            <a:r>
              <a:rPr lang="en-US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1)</a:t>
            </a:r>
            <a:endParaRPr 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653" y="681229"/>
            <a:ext cx="4429125" cy="285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484" y="2813076"/>
            <a:ext cx="3838575" cy="228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994" y="1653021"/>
            <a:ext cx="3838575" cy="228600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591" y="3807170"/>
            <a:ext cx="40767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4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5.1 </a:t>
            </a:r>
            <a:r>
              <a:rPr lang="ko-KR" altLang="ko-KR" dirty="0" smtClean="0"/>
              <a:t>이진탐색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56399"/>
            <a:ext cx="7886700" cy="455070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ko-KR" sz="2800" dirty="0" smtClean="0">
                <a:solidFill>
                  <a:srgbClr val="3333FF"/>
                </a:solidFill>
              </a:rPr>
              <a:t>이진탐색</a:t>
            </a:r>
            <a:r>
              <a:rPr lang="en-US" altLang="ko-KR" sz="2800" dirty="0" smtClean="0"/>
              <a:t>(</a:t>
            </a:r>
            <a:r>
              <a:rPr lang="en-US" altLang="ko-KR" sz="2800" dirty="0"/>
              <a:t>Binary </a:t>
            </a:r>
            <a:r>
              <a:rPr lang="en-US" altLang="ko-KR" sz="2800" dirty="0" smtClean="0"/>
              <a:t>Search):</a:t>
            </a:r>
            <a:r>
              <a:rPr lang="ko-KR" altLang="ko-KR" sz="2800" dirty="0" smtClean="0"/>
              <a:t> </a:t>
            </a:r>
            <a:endParaRPr lang="en-US" altLang="ko-KR" sz="2800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ko-KR" u="sng" dirty="0" smtClean="0"/>
              <a:t>정렬된 </a:t>
            </a:r>
            <a:r>
              <a:rPr lang="ko-KR" altLang="ko-KR" u="sng" dirty="0"/>
              <a:t>데이터</a:t>
            </a:r>
            <a:r>
              <a:rPr lang="ko-KR" altLang="ko-KR" dirty="0"/>
              <a:t>의 중간에 위치한 항목을 기준으로 데이터를 두 부분으로 나누어 가며 특정 항목을 찾는 </a:t>
            </a:r>
            <a:r>
              <a:rPr lang="ko-KR" altLang="ko-KR" dirty="0" err="1" smtClean="0"/>
              <a:t>탐색방법</a:t>
            </a:r>
            <a:endParaRPr lang="en-US" altLang="ko-KR" dirty="0" smtClean="0"/>
          </a:p>
        </p:txBody>
      </p:sp>
      <p:sp>
        <p:nvSpPr>
          <p:cNvPr id="4" name="텍스트 상자 2"/>
          <p:cNvSpPr txBox="1">
            <a:spLocks noChangeArrowheads="1"/>
          </p:cNvSpPr>
          <p:nvPr/>
        </p:nvSpPr>
        <p:spPr bwMode="auto">
          <a:xfrm>
            <a:off x="828945" y="3931752"/>
            <a:ext cx="7686405" cy="2569256"/>
          </a:xfrm>
          <a:prstGeom prst="rect">
            <a:avLst/>
          </a:prstGeom>
          <a:solidFill>
            <a:srgbClr val="EFFC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binary_search(left, right, t):</a:t>
            </a:r>
            <a:endParaRPr lang="ko-KR" sz="24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[1] </a:t>
            </a:r>
            <a:r>
              <a:rPr lang="en-US" sz="24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if</a:t>
            </a:r>
            <a:r>
              <a:rPr lang="en-US" sz="2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left &gt; right: </a:t>
            </a:r>
            <a:r>
              <a:rPr lang="en-US" sz="24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return</a:t>
            </a:r>
            <a:r>
              <a:rPr lang="en-US" sz="2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None </a:t>
            </a:r>
            <a:r>
              <a:rPr lang="en-US" dirty="0" smtClean="0">
                <a:solidFill>
                  <a:srgbClr val="80808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# </a:t>
            </a:r>
            <a:r>
              <a:rPr lang="ko-KR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탐색 실패 </a:t>
            </a:r>
            <a:r>
              <a:rPr lang="en-US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즉</a:t>
            </a:r>
            <a:r>
              <a:rPr lang="en-US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t</a:t>
            </a:r>
            <a:r>
              <a:rPr lang="ko-KR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 리스트에 없음</a:t>
            </a:r>
            <a:r>
              <a:rPr lang="en-US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sz="24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[2] mid = (left + right) // 2 	</a:t>
            </a:r>
            <a:r>
              <a:rPr lang="en-US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# </a:t>
            </a:r>
            <a:r>
              <a:rPr lang="ko-KR" dirty="0" smtClean="0">
                <a:solidFill>
                  <a:srgbClr val="80808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중간 항목의 인덱스 계산 </a:t>
            </a:r>
            <a:endParaRPr lang="ko-KR" sz="24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[3] </a:t>
            </a:r>
            <a:r>
              <a:rPr lang="en-US" sz="24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if </a:t>
            </a:r>
            <a:r>
              <a:rPr lang="en-US" sz="2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a[mid] == t: </a:t>
            </a:r>
            <a:r>
              <a:rPr lang="en-US" sz="24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return </a:t>
            </a:r>
            <a:r>
              <a:rPr lang="en-US" sz="2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mid  	</a:t>
            </a:r>
            <a:r>
              <a:rPr lang="en-US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# </a:t>
            </a:r>
            <a:r>
              <a:rPr lang="ko-KR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탐색 성공</a:t>
            </a:r>
            <a:endParaRPr lang="ko-KR" sz="24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[4] </a:t>
            </a:r>
            <a:r>
              <a:rPr lang="en-US" sz="24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if</a:t>
            </a:r>
            <a:r>
              <a:rPr lang="en-US" sz="2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a[mid] &gt; t:  binary_search(left, mid-1, t) </a:t>
            </a:r>
            <a:r>
              <a:rPr lang="en-US" sz="2400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# </a:t>
            </a:r>
            <a:r>
              <a:rPr lang="ko-KR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앞부분 탐색</a:t>
            </a:r>
            <a:r>
              <a:rPr lang="ko-KR" sz="2400" dirty="0">
                <a:solidFill>
                  <a:srgbClr val="339933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endParaRPr lang="ko-KR" sz="24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[5] </a:t>
            </a:r>
            <a:r>
              <a:rPr lang="en-US" sz="24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else</a:t>
            </a:r>
            <a:r>
              <a:rPr lang="en-US" sz="2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binary_search(mid+1, right, t) 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        </a:t>
            </a:r>
            <a:r>
              <a:rPr lang="en-US" dirty="0" smtClean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# </a:t>
            </a:r>
            <a:r>
              <a:rPr lang="ko-KR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뒷부분 탐색</a:t>
            </a:r>
            <a:endParaRPr lang="ko-KR" sz="24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10" y="1656399"/>
            <a:ext cx="557480" cy="56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직선 연결선 127"/>
          <p:cNvCxnSpPr>
            <a:stCxn id="65" idx="3"/>
          </p:cNvCxnSpPr>
          <p:nvPr/>
        </p:nvCxnSpPr>
        <p:spPr>
          <a:xfrm flipH="1">
            <a:off x="4659766" y="3661091"/>
            <a:ext cx="682064" cy="71525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7582419" y="1510464"/>
            <a:ext cx="705611" cy="63985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자유형 108"/>
          <p:cNvSpPr/>
          <p:nvPr/>
        </p:nvSpPr>
        <p:spPr>
          <a:xfrm>
            <a:off x="5595068" y="4232966"/>
            <a:ext cx="1812085" cy="1407781"/>
          </a:xfrm>
          <a:custGeom>
            <a:avLst/>
            <a:gdLst>
              <a:gd name="connsiteX0" fmla="*/ 826917 w 1851075"/>
              <a:gd name="connsiteY0" fmla="*/ 13 h 1657352"/>
              <a:gd name="connsiteX1" fmla="*/ 26817 w 1851075"/>
              <a:gd name="connsiteY1" fmla="*/ 1457338 h 1657352"/>
              <a:gd name="connsiteX2" fmla="*/ 1836567 w 1851075"/>
              <a:gd name="connsiteY2" fmla="*/ 1485913 h 1657352"/>
              <a:gd name="connsiteX3" fmla="*/ 826917 w 1851075"/>
              <a:gd name="connsiteY3" fmla="*/ 13 h 165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1075" h="1657352">
                <a:moveTo>
                  <a:pt x="826917" y="13"/>
                </a:moveTo>
                <a:cubicBezTo>
                  <a:pt x="525292" y="-4749"/>
                  <a:pt x="-141458" y="1209688"/>
                  <a:pt x="26817" y="1457338"/>
                </a:cubicBezTo>
                <a:cubicBezTo>
                  <a:pt x="195092" y="1704988"/>
                  <a:pt x="1701630" y="1731975"/>
                  <a:pt x="1836567" y="1485913"/>
                </a:cubicBezTo>
                <a:cubicBezTo>
                  <a:pt x="1971504" y="1239851"/>
                  <a:pt x="1128542" y="4775"/>
                  <a:pt x="826917" y="13"/>
                </a:cubicBezTo>
                <a:close/>
              </a:path>
            </a:pathLst>
          </a:custGeom>
          <a:solidFill>
            <a:srgbClr val="FFCC99"/>
          </a:solidFill>
          <a:ln w="19050"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10" name="자유형 109"/>
          <p:cNvSpPr/>
          <p:nvPr/>
        </p:nvSpPr>
        <p:spPr>
          <a:xfrm>
            <a:off x="1629695" y="3990169"/>
            <a:ext cx="1812085" cy="1407781"/>
          </a:xfrm>
          <a:custGeom>
            <a:avLst/>
            <a:gdLst>
              <a:gd name="connsiteX0" fmla="*/ 826917 w 1851075"/>
              <a:gd name="connsiteY0" fmla="*/ 13 h 1657352"/>
              <a:gd name="connsiteX1" fmla="*/ 26817 w 1851075"/>
              <a:gd name="connsiteY1" fmla="*/ 1457338 h 1657352"/>
              <a:gd name="connsiteX2" fmla="*/ 1836567 w 1851075"/>
              <a:gd name="connsiteY2" fmla="*/ 1485913 h 1657352"/>
              <a:gd name="connsiteX3" fmla="*/ 826917 w 1851075"/>
              <a:gd name="connsiteY3" fmla="*/ 13 h 165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1075" h="1657352">
                <a:moveTo>
                  <a:pt x="826917" y="13"/>
                </a:moveTo>
                <a:cubicBezTo>
                  <a:pt x="525292" y="-4749"/>
                  <a:pt x="-141458" y="1209688"/>
                  <a:pt x="26817" y="1457338"/>
                </a:cubicBezTo>
                <a:cubicBezTo>
                  <a:pt x="195092" y="1704988"/>
                  <a:pt x="1701630" y="1731975"/>
                  <a:pt x="1836567" y="1485913"/>
                </a:cubicBezTo>
                <a:cubicBezTo>
                  <a:pt x="1971504" y="1239851"/>
                  <a:pt x="1128542" y="4775"/>
                  <a:pt x="826917" y="13"/>
                </a:cubicBezTo>
                <a:close/>
              </a:path>
            </a:pathLst>
          </a:custGeom>
          <a:solidFill>
            <a:srgbClr val="FFCC99"/>
          </a:solidFill>
          <a:ln w="19050"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H="1" flipV="1">
            <a:off x="1972480" y="3805808"/>
            <a:ext cx="317001" cy="35453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stCxn id="23" idx="3"/>
          </p:cNvCxnSpPr>
          <p:nvPr/>
        </p:nvCxnSpPr>
        <p:spPr>
          <a:xfrm flipH="1">
            <a:off x="1990157" y="1432058"/>
            <a:ext cx="405817" cy="439394"/>
          </a:xfrm>
          <a:prstGeom prst="line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815269" y="2580715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574809" y="3372803"/>
            <a:ext cx="468000" cy="468000"/>
          </a:xfrm>
          <a:prstGeom prst="ellipse">
            <a:avLst/>
          </a:prstGeom>
          <a:solidFill>
            <a:srgbClr val="FCD0F8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327437" y="1032595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113538" y="1811622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574809" y="1796367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192436" y="4112421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0392" y="3390985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844471" y="4827952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57" name="직선 연결선 56"/>
          <p:cNvCxnSpPr>
            <a:stCxn id="4" idx="5"/>
            <a:endCxn id="21" idx="1"/>
          </p:cNvCxnSpPr>
          <p:nvPr/>
        </p:nvCxnSpPr>
        <p:spPr>
          <a:xfrm>
            <a:off x="1214732" y="2980178"/>
            <a:ext cx="428614" cy="461162"/>
          </a:xfrm>
          <a:prstGeom prst="line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2582763" y="4522562"/>
            <a:ext cx="324000" cy="38425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273405" y="103297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60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808519" y="4816690"/>
            <a:ext cx="53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45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35349" y="3356992"/>
            <a:ext cx="550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35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156484" y="411875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40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7758" y="3397823"/>
            <a:ext cx="54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79317" y="2564904"/>
            <a:ext cx="54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20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574809" y="1780785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50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111264" y="1815207"/>
            <a:ext cx="512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70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758099" y="1432058"/>
            <a:ext cx="428614" cy="46116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2"/>
          <p:cNvSpPr txBox="1">
            <a:spLocks noChangeArrowheads="1"/>
          </p:cNvSpPr>
          <p:nvPr/>
        </p:nvSpPr>
        <p:spPr bwMode="auto">
          <a:xfrm>
            <a:off x="847004" y="4130871"/>
            <a:ext cx="830509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20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None</a:t>
            </a:r>
            <a:endParaRPr lang="ko-KR" altLang="en-US" sz="20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1326126" y="3818657"/>
            <a:ext cx="366963" cy="374068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2"/>
          <p:cNvSpPr txBox="1">
            <a:spLocks noChangeArrowheads="1"/>
          </p:cNvSpPr>
          <p:nvPr/>
        </p:nvSpPr>
        <p:spPr bwMode="auto">
          <a:xfrm>
            <a:off x="724671" y="3378491"/>
            <a:ext cx="9477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2000" dirty="0">
                <a:solidFill>
                  <a:srgbClr val="0000CC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target</a:t>
            </a:r>
            <a:endParaRPr lang="ko-KR" altLang="en-US" sz="2000" dirty="0">
              <a:solidFill>
                <a:srgbClr val="0000CC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 flipH="1">
            <a:off x="6593485" y="1530098"/>
            <a:ext cx="660014" cy="70006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5273293" y="3261628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7170938" y="1145030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6176849" y="2189248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6217182" y="4357440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6824511" y="5049232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116906" y="1145408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60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788559" y="5037970"/>
            <a:ext cx="53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45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181230" y="436377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40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37341" y="3245817"/>
            <a:ext cx="54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20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176849" y="217366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50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595068" y="188640"/>
            <a:ext cx="720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root</a:t>
            </a: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274160" y="270135"/>
            <a:ext cx="324000" cy="324000"/>
          </a:xfrm>
          <a:prstGeom prst="rect">
            <a:avLst/>
          </a:prstGeom>
          <a:solidFill>
            <a:srgbClr val="CC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6496707" y="435293"/>
            <a:ext cx="742117" cy="7277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5643580" y="3672050"/>
            <a:ext cx="694416" cy="755413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6608074" y="4774857"/>
            <a:ext cx="288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110141" y="404110"/>
            <a:ext cx="720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root</a:t>
            </a: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789233" y="485605"/>
            <a:ext cx="324000" cy="324000"/>
          </a:xfrm>
          <a:prstGeom prst="rect">
            <a:avLst/>
          </a:prstGeom>
          <a:solidFill>
            <a:srgbClr val="CC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116" name="직선 화살표 연결선 115"/>
          <p:cNvCxnSpPr/>
          <p:nvPr/>
        </p:nvCxnSpPr>
        <p:spPr>
          <a:xfrm>
            <a:off x="1990157" y="683200"/>
            <a:ext cx="432000" cy="396000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H="1">
            <a:off x="1220356" y="2192359"/>
            <a:ext cx="405817" cy="439394"/>
          </a:xfrm>
          <a:prstGeom prst="line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flipH="1">
            <a:off x="444971" y="2989781"/>
            <a:ext cx="432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flipH="1">
            <a:off x="5656535" y="2622170"/>
            <a:ext cx="608243" cy="684073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8189630" y="2115465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187356" y="2119050"/>
            <a:ext cx="512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70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4285187" y="4345546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242553" y="4352384"/>
            <a:ext cx="54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6" name="오른쪽 화살표 145"/>
          <p:cNvSpPr/>
          <p:nvPr/>
        </p:nvSpPr>
        <p:spPr>
          <a:xfrm rot="18910136">
            <a:off x="5980487" y="3188231"/>
            <a:ext cx="360000" cy="216000"/>
          </a:xfrm>
          <a:prstGeom prst="rightArrow">
            <a:avLst/>
          </a:prstGeom>
          <a:solidFill>
            <a:srgbClr val="FFFF00"/>
          </a:solidFill>
          <a:ln w="31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47" name="오른쪽 화살표 146"/>
          <p:cNvSpPr/>
          <p:nvPr/>
        </p:nvSpPr>
        <p:spPr>
          <a:xfrm rot="18910136">
            <a:off x="6919869" y="2056106"/>
            <a:ext cx="360000" cy="216000"/>
          </a:xfrm>
          <a:prstGeom prst="rightArrow">
            <a:avLst/>
          </a:prstGeom>
          <a:solidFill>
            <a:srgbClr val="FFFF00"/>
          </a:solidFill>
          <a:ln w="31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48" name="오른쪽 화살표 147"/>
          <p:cNvSpPr/>
          <p:nvPr/>
        </p:nvSpPr>
        <p:spPr>
          <a:xfrm rot="13473524">
            <a:off x="6663810" y="1058976"/>
            <a:ext cx="392830" cy="216000"/>
          </a:xfrm>
          <a:prstGeom prst="rightArrow">
            <a:avLst/>
          </a:prstGeom>
          <a:solidFill>
            <a:srgbClr val="FFFF00"/>
          </a:solidFill>
          <a:ln w="31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49" name="오른쪽 화살표 148"/>
          <p:cNvSpPr/>
          <p:nvPr/>
        </p:nvSpPr>
        <p:spPr>
          <a:xfrm rot="13608048">
            <a:off x="5614020" y="4162050"/>
            <a:ext cx="392830" cy="216000"/>
          </a:xfrm>
          <a:prstGeom prst="rightArrow">
            <a:avLst/>
          </a:prstGeom>
          <a:solidFill>
            <a:srgbClr val="FFFF00"/>
          </a:solidFill>
          <a:ln w="31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9175" y="4487739"/>
            <a:ext cx="1538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왼쪽자식이</a:t>
            </a:r>
            <a:endParaRPr lang="en-US" altLang="ko-KR" dirty="0" smtClean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None</a:t>
            </a:r>
            <a:r>
              <a:rPr lang="en-US" altLang="ko-KR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인 경우</a:t>
            </a:r>
            <a:endParaRPr lang="en-US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7677325" y="2963363"/>
            <a:ext cx="468000" cy="468000"/>
          </a:xfrm>
          <a:prstGeom prst="ellipse">
            <a:avLst/>
          </a:prstGeom>
          <a:solidFill>
            <a:srgbClr val="FCD0F8"/>
          </a:solidFill>
          <a:ln w="3175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634691" y="2970201"/>
            <a:ext cx="54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35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13066" y="6155080"/>
            <a:ext cx="39189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delete(35)</a:t>
            </a:r>
            <a:r>
              <a:rPr lang="ko-KR" alt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</a:t>
            </a:r>
            <a:r>
              <a:rPr lang="ko-KR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수행되는</a:t>
            </a:r>
            <a:r>
              <a:rPr lang="ko-KR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과정</a:t>
            </a:r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(case </a:t>
            </a:r>
            <a:r>
              <a:rPr lang="en-US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1)</a:t>
            </a:r>
            <a:endParaRPr 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243246" y="3517884"/>
            <a:ext cx="13230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분리됨</a:t>
            </a:r>
            <a:r>
              <a:rPr lang="en-US" sz="16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510" y="651643"/>
            <a:ext cx="4429125" cy="285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199" y="1713720"/>
            <a:ext cx="3838575" cy="228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914" y="2773944"/>
            <a:ext cx="3838575" cy="228600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724" y="3816102"/>
            <a:ext cx="40767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7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590298" y="2724731"/>
            <a:ext cx="468000" cy="468000"/>
          </a:xfrm>
          <a:prstGeom prst="ellipse">
            <a:avLst/>
          </a:prstGeom>
          <a:solidFill>
            <a:srgbClr val="FCD0F8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349838" y="3660835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02466" y="1176611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888567" y="1955638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349838" y="1940383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554242" y="4452923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89119" y="3660835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870218" y="5137051"/>
            <a:ext cx="468000" cy="468000"/>
          </a:xfrm>
          <a:prstGeom prst="ellipse">
            <a:avLst/>
          </a:prstGeom>
          <a:solidFill>
            <a:srgbClr val="FFFF00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554242" y="5985336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274322" y="5168454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 flipH="1">
            <a:off x="1259608" y="4845525"/>
            <a:ext cx="356521" cy="361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>
            <a:off x="1961069" y="4054657"/>
            <a:ext cx="462437" cy="47398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4" idx="5"/>
            <a:endCxn id="21" idx="1"/>
          </p:cNvCxnSpPr>
          <p:nvPr/>
        </p:nvCxnSpPr>
        <p:spPr>
          <a:xfrm>
            <a:off x="1989761" y="3124194"/>
            <a:ext cx="428614" cy="6051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3526833" y="1576074"/>
            <a:ext cx="442164" cy="43659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endCxn id="46" idx="1"/>
          </p:cNvCxnSpPr>
          <p:nvPr/>
        </p:nvCxnSpPr>
        <p:spPr>
          <a:xfrm>
            <a:off x="1965589" y="4852732"/>
            <a:ext cx="377270" cy="38425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endCxn id="45" idx="1"/>
          </p:cNvCxnSpPr>
          <p:nvPr/>
        </p:nvCxnSpPr>
        <p:spPr>
          <a:xfrm>
            <a:off x="1208899" y="5598213"/>
            <a:ext cx="413880" cy="4556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048434" y="1176989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60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38370" y="5157192"/>
            <a:ext cx="53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40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308474" y="3660332"/>
            <a:ext cx="550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45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11868" y="4442007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35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05261" y="5979331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30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47616" y="3655123"/>
            <a:ext cx="54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12884" y="5133128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25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54878" y="2722361"/>
            <a:ext cx="54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20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345468" y="1930783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50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886293" y="1959223"/>
            <a:ext cx="512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70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 flipH="1">
            <a:off x="2728481" y="1581912"/>
            <a:ext cx="438876" cy="445506"/>
          </a:xfrm>
          <a:prstGeom prst="line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>
            <a:off x="1978882" y="2323525"/>
            <a:ext cx="438876" cy="445506"/>
          </a:xfrm>
          <a:prstGeom prst="line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1075316" y="3116410"/>
            <a:ext cx="571546" cy="59467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878342" y="541792"/>
            <a:ext cx="720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root</a:t>
            </a: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557434" y="623287"/>
            <a:ext cx="324000" cy="324000"/>
          </a:xfrm>
          <a:prstGeom prst="rect">
            <a:avLst/>
          </a:prstGeom>
          <a:solidFill>
            <a:srgbClr val="CC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2758358" y="820882"/>
            <a:ext cx="432000" cy="396000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2"/>
          <p:cNvSpPr txBox="1">
            <a:spLocks noChangeArrowheads="1"/>
          </p:cNvSpPr>
          <p:nvPr/>
        </p:nvSpPr>
        <p:spPr bwMode="auto">
          <a:xfrm>
            <a:off x="739360" y="2740459"/>
            <a:ext cx="9477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20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target</a:t>
            </a:r>
            <a:endParaRPr lang="ko-KR" altLang="en-US" sz="2000" dirty="0">
              <a:solidFill>
                <a:srgbClr val="0066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6359251" y="3609072"/>
            <a:ext cx="468000" cy="468000"/>
          </a:xfrm>
          <a:prstGeom prst="ellipse">
            <a:avLst/>
          </a:prstGeom>
          <a:solidFill>
            <a:srgbClr val="FFFF00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7408172" y="4837757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8230035" y="1589449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9125993" y="2626765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7332295" y="2528952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6747835" y="5461035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5222670" y="4755364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6063811" y="6145163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7467915" y="6176566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 flipH="1">
            <a:off x="6448071" y="5860498"/>
            <a:ext cx="356521" cy="361400"/>
          </a:xfrm>
          <a:prstGeom prst="line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flipH="1">
            <a:off x="7192762" y="5231579"/>
            <a:ext cx="289078" cy="3001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endCxn id="89" idx="1"/>
          </p:cNvCxnSpPr>
          <p:nvPr/>
        </p:nvCxnSpPr>
        <p:spPr>
          <a:xfrm>
            <a:off x="6747835" y="4021999"/>
            <a:ext cx="728874" cy="88429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endCxn id="97" idx="1"/>
          </p:cNvCxnSpPr>
          <p:nvPr/>
        </p:nvCxnSpPr>
        <p:spPr>
          <a:xfrm>
            <a:off x="7159182" y="5860844"/>
            <a:ext cx="377270" cy="38425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8176003" y="1589827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60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431963" y="6165304"/>
            <a:ext cx="53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40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368712" y="4821946"/>
            <a:ext cx="550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45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711883" y="5467370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35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186666" y="4748335"/>
            <a:ext cx="54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003029" y="614578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30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320437" y="3598489"/>
            <a:ext cx="54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25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313974" y="252694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50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123719" y="2630350"/>
            <a:ext cx="512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70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4" name="직선 연결선 113"/>
          <p:cNvCxnSpPr/>
          <p:nvPr/>
        </p:nvCxnSpPr>
        <p:spPr>
          <a:xfrm flipH="1">
            <a:off x="7710938" y="2012668"/>
            <a:ext cx="597165" cy="60331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92" idx="3"/>
          </p:cNvCxnSpPr>
          <p:nvPr/>
        </p:nvCxnSpPr>
        <p:spPr>
          <a:xfrm flipH="1">
            <a:off x="6747835" y="2928415"/>
            <a:ext cx="652997" cy="72495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flipH="1">
            <a:off x="5632446" y="3998546"/>
            <a:ext cx="779815" cy="80191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541807" y="429227"/>
            <a:ext cx="720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root</a:t>
            </a: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7238832" y="499033"/>
            <a:ext cx="324000" cy="324000"/>
          </a:xfrm>
          <a:prstGeom prst="rect">
            <a:avLst/>
          </a:prstGeom>
          <a:solidFill>
            <a:srgbClr val="CC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7408172" y="644509"/>
            <a:ext cx="871951" cy="9962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오른쪽 화살표 134"/>
          <p:cNvSpPr/>
          <p:nvPr/>
        </p:nvSpPr>
        <p:spPr>
          <a:xfrm rot="18910136">
            <a:off x="7020017" y="3541317"/>
            <a:ext cx="360000" cy="216000"/>
          </a:xfrm>
          <a:prstGeom prst="rightArrow">
            <a:avLst/>
          </a:prstGeom>
          <a:solidFill>
            <a:srgbClr val="FFFF00"/>
          </a:solidFill>
          <a:ln w="31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36" name="오른쪽 화살표 135"/>
          <p:cNvSpPr/>
          <p:nvPr/>
        </p:nvSpPr>
        <p:spPr>
          <a:xfrm rot="18910136">
            <a:off x="7980733" y="2494355"/>
            <a:ext cx="360000" cy="216000"/>
          </a:xfrm>
          <a:prstGeom prst="rightArrow">
            <a:avLst/>
          </a:prstGeom>
          <a:solidFill>
            <a:srgbClr val="FFFF00"/>
          </a:solidFill>
          <a:ln w="31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38" name="오른쪽 화살표 137"/>
          <p:cNvSpPr/>
          <p:nvPr/>
        </p:nvSpPr>
        <p:spPr>
          <a:xfrm rot="13878371">
            <a:off x="7581057" y="1457448"/>
            <a:ext cx="392830" cy="216000"/>
          </a:xfrm>
          <a:prstGeom prst="rightArrow">
            <a:avLst/>
          </a:prstGeom>
          <a:solidFill>
            <a:srgbClr val="FFFF00"/>
          </a:solidFill>
          <a:ln w="31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6041" y="4868201"/>
            <a:ext cx="3193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6053075" y="3543406"/>
            <a:ext cx="3193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US" sz="2000" dirty="0">
              <a:latin typeface="Calibri" panose="020F0502020204030204" pitchFamily="34" charset="0"/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>
            <a:off x="8654402" y="1988912"/>
            <a:ext cx="602300" cy="68141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577188" y="6517268"/>
            <a:ext cx="63697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그림</a:t>
            </a:r>
            <a:r>
              <a:rPr lang="ko-KR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5-14] </a:t>
            </a:r>
            <a:r>
              <a:rPr lang="en-US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delete(20)</a:t>
            </a:r>
            <a:r>
              <a:rPr lang="ko-KR" altLang="en-US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</a:t>
            </a:r>
            <a:r>
              <a:rPr lang="ko-KR" alt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수행되는</a:t>
            </a:r>
            <a:r>
              <a:rPr lang="ko-KR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과정</a:t>
            </a:r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(case 2)</a:t>
            </a:r>
            <a:endParaRPr 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244" y="981613"/>
            <a:ext cx="4429125" cy="2857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045" y="2105235"/>
            <a:ext cx="3838575" cy="228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908" y="3049631"/>
            <a:ext cx="3838575" cy="228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18" y="89828"/>
            <a:ext cx="4076700" cy="228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7025" y="4474422"/>
            <a:ext cx="4200525" cy="228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2295" y="4112343"/>
            <a:ext cx="2628900" cy="2095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8905" y="3352837"/>
            <a:ext cx="3124200" cy="2286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6282" y="5289663"/>
            <a:ext cx="351472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1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88" y="679031"/>
            <a:ext cx="8607664" cy="368442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386254" y="150603"/>
            <a:ext cx="2435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프로그램</a:t>
            </a:r>
            <a:r>
              <a:rPr lang="ko-KR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5-2] main.py</a:t>
            </a:r>
            <a:endParaRPr 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88" y="4522549"/>
            <a:ext cx="8330365" cy="231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72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수행시간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ko-KR" sz="2300" dirty="0"/>
              <a:t>이진탐색트리에서 탐색</a:t>
            </a:r>
            <a:r>
              <a:rPr lang="en-US" altLang="ko-KR" sz="2300" dirty="0"/>
              <a:t>, </a:t>
            </a:r>
            <a:r>
              <a:rPr lang="ko-KR" altLang="ko-KR" sz="2300" dirty="0"/>
              <a:t>삽입</a:t>
            </a:r>
            <a:r>
              <a:rPr lang="en-US" altLang="ko-KR" sz="2300" dirty="0"/>
              <a:t>, </a:t>
            </a:r>
            <a:r>
              <a:rPr lang="ko-KR" altLang="ko-KR" sz="2300" dirty="0"/>
              <a:t>삭제 연산은 공통적으로 </a:t>
            </a:r>
            <a:r>
              <a:rPr lang="ko-KR" altLang="ko-KR" sz="2300" dirty="0" smtClean="0"/>
              <a:t>루트에서 </a:t>
            </a:r>
            <a:r>
              <a:rPr lang="ko-KR" altLang="ko-KR" sz="2300" dirty="0"/>
              <a:t>탐색을 시작하여 최악의 경우에 </a:t>
            </a:r>
            <a:r>
              <a:rPr lang="ko-KR" altLang="ko-KR" sz="2300" dirty="0" smtClean="0"/>
              <a:t>이파리까지 </a:t>
            </a:r>
            <a:r>
              <a:rPr lang="ko-KR" altLang="ko-KR" sz="2300" dirty="0"/>
              <a:t>내려가고</a:t>
            </a:r>
            <a:r>
              <a:rPr lang="en-US" altLang="ko-KR" sz="2300" dirty="0"/>
              <a:t>, </a:t>
            </a:r>
            <a:r>
              <a:rPr lang="ko-KR" altLang="ko-KR" sz="2300" dirty="0"/>
              <a:t>삽입과 삭제 연산은 다시 </a:t>
            </a:r>
            <a:r>
              <a:rPr lang="ko-KR" altLang="ko-KR" sz="2300" dirty="0" smtClean="0"/>
              <a:t>루트까지 </a:t>
            </a:r>
            <a:r>
              <a:rPr lang="ko-KR" altLang="ko-KR" sz="2300" dirty="0"/>
              <a:t>거슬러 </a:t>
            </a:r>
            <a:r>
              <a:rPr lang="ko-KR" altLang="ko-KR" sz="2300" dirty="0" smtClean="0"/>
              <a:t>올라가야</a:t>
            </a:r>
            <a:r>
              <a:rPr lang="en-US" altLang="ko-KR" sz="2300" dirty="0" smtClean="0"/>
              <a:t> </a:t>
            </a:r>
            <a:r>
              <a:rPr lang="ko-KR" altLang="en-US" sz="2300" dirty="0" smtClean="0"/>
              <a:t>함</a:t>
            </a:r>
            <a:endParaRPr lang="en-US" altLang="ko-KR" sz="2300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ko-KR" sz="2300" dirty="0" smtClean="0"/>
              <a:t>트리를 </a:t>
            </a:r>
            <a:r>
              <a:rPr lang="ko-KR" altLang="en-US" sz="2300" dirty="0" smtClean="0"/>
              <a:t>한</a:t>
            </a:r>
            <a:r>
              <a:rPr lang="ko-KR" altLang="ko-KR" sz="2300" dirty="0" smtClean="0"/>
              <a:t> </a:t>
            </a:r>
            <a:r>
              <a:rPr lang="ko-KR" altLang="ko-KR" sz="2300" dirty="0"/>
              <a:t>층 내려갈 때는 재귀호출이 발생하고</a:t>
            </a:r>
            <a:r>
              <a:rPr lang="en-US" altLang="ko-KR" sz="2300" dirty="0" smtClean="0"/>
              <a:t>, </a:t>
            </a:r>
            <a:r>
              <a:rPr lang="ko-KR" altLang="en-US" sz="2300" dirty="0" smtClean="0"/>
              <a:t>한</a:t>
            </a:r>
            <a:r>
              <a:rPr lang="ko-KR" altLang="ko-KR" sz="2300" dirty="0" smtClean="0"/>
              <a:t> </a:t>
            </a:r>
            <a:r>
              <a:rPr lang="ko-KR" altLang="ko-KR" sz="2300" dirty="0"/>
              <a:t>층을 올라갈 때는 </a:t>
            </a:r>
            <a:r>
              <a:rPr lang="ko-KR" altLang="en-US" sz="2300" dirty="0" smtClean="0"/>
              <a:t>재 연결이</a:t>
            </a:r>
            <a:r>
              <a:rPr lang="ko-KR" altLang="ko-KR" sz="2300" dirty="0" smtClean="0"/>
              <a:t> </a:t>
            </a:r>
            <a:r>
              <a:rPr lang="ko-KR" altLang="ko-KR" sz="2300" dirty="0"/>
              <a:t>수행되는데</a:t>
            </a:r>
            <a:r>
              <a:rPr lang="en-US" altLang="ko-KR" sz="2300" dirty="0"/>
              <a:t>, </a:t>
            </a:r>
            <a:r>
              <a:rPr lang="ko-KR" altLang="ko-KR" sz="2300" dirty="0"/>
              <a:t>이들 각각은 </a:t>
            </a:r>
            <a:r>
              <a:rPr lang="en-US" altLang="ko-KR" sz="2300" dirty="0"/>
              <a:t>O(1) </a:t>
            </a:r>
            <a:r>
              <a:rPr lang="ko-KR" altLang="ko-KR" sz="2300" dirty="0" smtClean="0"/>
              <a:t>시간</a:t>
            </a:r>
            <a:r>
              <a:rPr lang="en-US" altLang="ko-KR" sz="2300" dirty="0" smtClean="0"/>
              <a:t> </a:t>
            </a:r>
            <a:r>
              <a:rPr lang="ko-KR" altLang="en-US" sz="2300" dirty="0" smtClean="0"/>
              <a:t>소요</a:t>
            </a:r>
            <a:endParaRPr lang="en-US" altLang="ko-KR" sz="2300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ko-KR" sz="2300" dirty="0" smtClean="0"/>
              <a:t>연산들의 </a:t>
            </a:r>
            <a:r>
              <a:rPr lang="ko-KR" altLang="ko-KR" sz="2300" dirty="0" err="1"/>
              <a:t>수행시간은</a:t>
            </a:r>
            <a:r>
              <a:rPr lang="ko-KR" altLang="ko-KR" sz="2300" dirty="0"/>
              <a:t> 각각 </a:t>
            </a:r>
            <a:r>
              <a:rPr lang="ko-KR" altLang="ko-KR" sz="2300" dirty="0" smtClean="0"/>
              <a:t>트리의 </a:t>
            </a:r>
            <a:r>
              <a:rPr lang="ko-KR" altLang="ko-KR" sz="2300" dirty="0">
                <a:solidFill>
                  <a:srgbClr val="3333FF"/>
                </a:solidFill>
              </a:rPr>
              <a:t>높이</a:t>
            </a:r>
            <a:r>
              <a:rPr lang="en-US" altLang="ko-KR" sz="2300" dirty="0">
                <a:solidFill>
                  <a:srgbClr val="3333FF"/>
                </a:solidFill>
              </a:rPr>
              <a:t>(h)</a:t>
            </a:r>
            <a:r>
              <a:rPr lang="ko-KR" altLang="ko-KR" sz="2300" dirty="0"/>
              <a:t>에</a:t>
            </a:r>
            <a:r>
              <a:rPr lang="ko-KR" altLang="ko-KR" sz="2300" dirty="0">
                <a:solidFill>
                  <a:srgbClr val="3333FF"/>
                </a:solidFill>
              </a:rPr>
              <a:t> </a:t>
            </a:r>
            <a:r>
              <a:rPr lang="ko-KR" altLang="ko-KR" sz="2300" dirty="0" smtClean="0">
                <a:solidFill>
                  <a:srgbClr val="3333FF"/>
                </a:solidFill>
              </a:rPr>
              <a:t>비례</a:t>
            </a:r>
            <a:r>
              <a:rPr lang="en-US" altLang="ko-KR" sz="2300" dirty="0" smtClean="0"/>
              <a:t>,</a:t>
            </a:r>
            <a:r>
              <a:rPr lang="ko-KR" altLang="ko-KR" sz="2300" dirty="0" smtClean="0"/>
              <a:t> </a:t>
            </a:r>
            <a:r>
              <a:rPr lang="en-US" altLang="ko-KR" sz="2300" dirty="0">
                <a:solidFill>
                  <a:srgbClr val="3333FF"/>
                </a:solidFill>
              </a:rPr>
              <a:t>O(h</a:t>
            </a:r>
            <a:r>
              <a:rPr lang="en-US" altLang="ko-KR" sz="2300" dirty="0" smtClean="0">
                <a:solidFill>
                  <a:srgbClr val="3333FF"/>
                </a:solidFill>
              </a:rPr>
              <a:t>)</a:t>
            </a:r>
            <a:endParaRPr lang="ko-KR" altLang="ko-KR" sz="2300" dirty="0"/>
          </a:p>
        </p:txBody>
      </p:sp>
    </p:spTree>
    <p:extLst>
      <p:ext uri="{BB962C8B-B14F-4D97-AF65-F5344CB8AC3E}">
        <p14:creationId xmlns:p14="http://schemas.microsoft.com/office/powerpoint/2010/main" val="1104366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4881" y="949218"/>
            <a:ext cx="79101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400" dirty="0"/>
              <a:t>N</a:t>
            </a:r>
            <a:r>
              <a:rPr lang="ko-KR" altLang="ko-KR" sz="2400" dirty="0">
                <a:latin typeface="Calibri" panose="020F0502020204030204" pitchFamily="34" charset="0"/>
              </a:rPr>
              <a:t>개의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노드가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있는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이진탐색트리의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높이가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가장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낮은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경우는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완전이진트리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형태일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때이고</a:t>
            </a:r>
            <a:r>
              <a:rPr lang="en-US" altLang="ko-KR" sz="2400" dirty="0"/>
              <a:t>, </a:t>
            </a:r>
            <a:r>
              <a:rPr lang="ko-KR" altLang="ko-KR" sz="2400" dirty="0">
                <a:latin typeface="Calibri" panose="020F0502020204030204" pitchFamily="34" charset="0"/>
              </a:rPr>
              <a:t>가장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높은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경우는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편향이진트리</a:t>
            </a:r>
            <a:endParaRPr lang="en-US" altLang="ko-KR" sz="2400" dirty="0" smtClean="0"/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</a:rPr>
              <a:t>따라서</a:t>
            </a:r>
            <a:r>
              <a:rPr lang="ko-KR" altLang="ko-KR" sz="2400" dirty="0" smtClean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이진트리의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높이</a:t>
            </a:r>
            <a:r>
              <a:rPr lang="en-US" altLang="ko-KR" sz="2400" dirty="0"/>
              <a:t> h</a:t>
            </a:r>
            <a:r>
              <a:rPr lang="ko-KR" altLang="ko-KR" sz="2400" dirty="0">
                <a:latin typeface="Calibri" panose="020F0502020204030204" pitchFamily="34" charset="0"/>
              </a:rPr>
              <a:t>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아래와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같</a:t>
            </a:r>
            <a:r>
              <a:rPr lang="ko-KR" altLang="en-US" sz="2400" dirty="0" smtClean="0">
                <a:latin typeface="Calibri" panose="020F0502020204030204" pitchFamily="34" charset="0"/>
              </a:rPr>
              <a:t>다</a:t>
            </a:r>
            <a:r>
              <a:rPr lang="en-US" altLang="ko-KR" sz="2400" dirty="0" smtClean="0">
                <a:latin typeface="Calibri" panose="020F0502020204030204" pitchFamily="34" charset="0"/>
              </a:rPr>
              <a:t>.</a:t>
            </a:r>
            <a:endParaRPr lang="ko-KR" altLang="ko-KR" sz="2400" dirty="0">
              <a:effectLst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91976" y="3056443"/>
            <a:ext cx="3744000" cy="50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ko-KR" sz="2400" dirty="0">
                <a:latin typeface="Calibri" panose="020F0502020204030204" pitchFamily="34" charset="0"/>
                <a:sym typeface="Symbol" panose="05050102010706020507" pitchFamily="18" charset="2"/>
              </a:rPr>
              <a:t></a:t>
            </a:r>
            <a:r>
              <a:rPr lang="en-US" altLang="ko-KR" sz="2400" dirty="0"/>
              <a:t>log</a:t>
            </a:r>
            <a:r>
              <a:rPr lang="en-US" altLang="ko-KR" sz="2400" baseline="-25000" dirty="0"/>
              <a:t> </a:t>
            </a:r>
            <a:r>
              <a:rPr lang="en-US" altLang="ko-KR" sz="2400" dirty="0"/>
              <a:t>(N+1)</a:t>
            </a:r>
            <a:r>
              <a:rPr lang="en-US" altLang="ko-KR" sz="2400" dirty="0">
                <a:latin typeface="Calibri" panose="020F0502020204030204" pitchFamily="34" charset="0"/>
                <a:sym typeface="Symbol" panose="05050102010706020507" pitchFamily="18" charset="2"/>
              </a:rPr>
              <a:t></a:t>
            </a:r>
            <a:r>
              <a:rPr lang="en-US" altLang="ko-KR" sz="2400" dirty="0"/>
              <a:t> </a:t>
            </a:r>
            <a:r>
              <a:rPr lang="en-US" altLang="ko-KR" sz="2400" dirty="0">
                <a:latin typeface="Calibri" panose="020F0502020204030204" pitchFamily="34" charset="0"/>
                <a:sym typeface="Symbol" panose="05050102010706020507" pitchFamily="18" charset="2"/>
              </a:rPr>
              <a:t></a:t>
            </a:r>
            <a:r>
              <a:rPr lang="en-US" altLang="ko-KR" sz="2400" dirty="0"/>
              <a:t> log N ≤ h ≤ N</a:t>
            </a:r>
            <a:endParaRPr lang="ko-KR" altLang="ko-KR" sz="2400" dirty="0"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4881" y="4182359"/>
            <a:ext cx="80103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Empty </a:t>
            </a:r>
            <a:r>
              <a:rPr lang="ko-KR" altLang="ko-KR" sz="2400" dirty="0">
                <a:latin typeface="Calibri" panose="020F0502020204030204" pitchFamily="34" charset="0"/>
              </a:rPr>
              <a:t>이진탐색트리에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랜덤하게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선택된</a:t>
            </a:r>
            <a:r>
              <a:rPr lang="ko-KR" altLang="ko-KR" sz="2400" dirty="0"/>
              <a:t> </a:t>
            </a:r>
            <a:r>
              <a:rPr lang="en-US" altLang="ko-KR" sz="2400" dirty="0"/>
              <a:t>N</a:t>
            </a:r>
            <a:r>
              <a:rPr lang="ko-KR" altLang="ko-KR" sz="2400" dirty="0">
                <a:latin typeface="Calibri" panose="020F0502020204030204" pitchFamily="34" charset="0"/>
              </a:rPr>
              <a:t>개의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키를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삽입한다고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가정했을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때</a:t>
            </a:r>
            <a:r>
              <a:rPr lang="en-US" altLang="ko-KR" sz="2400" dirty="0"/>
              <a:t>, </a:t>
            </a:r>
            <a:r>
              <a:rPr lang="ko-KR" altLang="ko-KR" sz="2400" dirty="0">
                <a:latin typeface="Calibri" panose="020F0502020204030204" pitchFamily="34" charset="0"/>
              </a:rPr>
              <a:t>트리의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높이는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약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3333FF"/>
                </a:solidFill>
              </a:rPr>
              <a:t>1.39 log </a:t>
            </a:r>
            <a:r>
              <a:rPr lang="en-US" altLang="ko-KR" sz="2400" dirty="0" smtClean="0">
                <a:solidFill>
                  <a:srgbClr val="3333FF"/>
                </a:solidFill>
              </a:rPr>
              <a:t>N</a:t>
            </a:r>
            <a:endParaRPr lang="ko-KR" altLang="ko-KR" sz="2400" dirty="0">
              <a:solidFill>
                <a:srgbClr val="3333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78875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5.3 </a:t>
            </a:r>
            <a:r>
              <a:rPr lang="en-US" altLang="ko-KR" dirty="0" smtClean="0">
                <a:latin typeface="Consolas" panose="020B0609020204030204" pitchFamily="49" charset="0"/>
              </a:rPr>
              <a:t>AVL</a:t>
            </a:r>
            <a:r>
              <a:rPr lang="ko-KR" altLang="en-US" dirty="0" smtClean="0"/>
              <a:t>트리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95663"/>
            <a:ext cx="7886700" cy="2437301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2300" dirty="0"/>
              <a:t>AVL </a:t>
            </a:r>
            <a:r>
              <a:rPr lang="ko-KR" altLang="ko-KR" sz="2300" dirty="0"/>
              <a:t>트리는 트리가 한쪽으로 치우쳐 자라나는 현상을 방지하여 트리 높이의 균형</a:t>
            </a:r>
            <a:r>
              <a:rPr lang="en-US" altLang="ko-KR" sz="2300" dirty="0"/>
              <a:t>(Balance)</a:t>
            </a:r>
            <a:r>
              <a:rPr lang="ko-KR" altLang="ko-KR" sz="2300" dirty="0"/>
              <a:t>을 유지하는 </a:t>
            </a:r>
            <a:r>
              <a:rPr lang="ko-KR" altLang="ko-KR" sz="2300" dirty="0" smtClean="0"/>
              <a:t>이진탐색트리</a:t>
            </a:r>
            <a:endParaRPr lang="en-US" altLang="ko-KR" sz="2300" dirty="0" smtClean="0"/>
          </a:p>
          <a:p>
            <a:pPr>
              <a:lnSpc>
                <a:spcPct val="130000"/>
              </a:lnSpc>
            </a:pPr>
            <a:r>
              <a:rPr lang="ko-KR" altLang="ko-KR" sz="2300" dirty="0" smtClean="0"/>
              <a:t>균형</a:t>
            </a:r>
            <a:r>
              <a:rPr lang="en-US" altLang="ko-KR" sz="2300" dirty="0"/>
              <a:t>(Balanced) </a:t>
            </a:r>
            <a:r>
              <a:rPr lang="ko-KR" altLang="ko-KR" sz="2300" dirty="0" err="1"/>
              <a:t>이진트리를</a:t>
            </a:r>
            <a:r>
              <a:rPr lang="ko-KR" altLang="ko-KR" sz="2300" dirty="0"/>
              <a:t> 만들면 </a:t>
            </a:r>
            <a:r>
              <a:rPr lang="en-US" altLang="ko-KR" sz="2300" dirty="0"/>
              <a:t>N</a:t>
            </a:r>
            <a:r>
              <a:rPr lang="ko-KR" altLang="ko-KR" sz="2300" dirty="0"/>
              <a:t>개의 노드를 가진 트리의 높이가 </a:t>
            </a:r>
            <a:r>
              <a:rPr lang="en-US" altLang="ko-KR" sz="2300" dirty="0"/>
              <a:t>O(</a:t>
            </a:r>
            <a:r>
              <a:rPr lang="en-US" altLang="ko-KR" sz="2300" dirty="0" err="1"/>
              <a:t>logN</a:t>
            </a:r>
            <a:r>
              <a:rPr lang="en-US" altLang="ko-KR" sz="2300" dirty="0"/>
              <a:t>)</a:t>
            </a:r>
            <a:r>
              <a:rPr lang="ko-KR" altLang="ko-KR" sz="2300" dirty="0"/>
              <a:t>이 되어 탐색</a:t>
            </a:r>
            <a:r>
              <a:rPr lang="en-US" altLang="ko-KR" sz="2300" dirty="0"/>
              <a:t>, </a:t>
            </a:r>
            <a:r>
              <a:rPr lang="ko-KR" altLang="ko-KR" sz="2300" dirty="0"/>
              <a:t>삽입</a:t>
            </a:r>
            <a:r>
              <a:rPr lang="en-US" altLang="ko-KR" sz="2300" dirty="0"/>
              <a:t>, </a:t>
            </a:r>
            <a:r>
              <a:rPr lang="ko-KR" altLang="ko-KR" sz="2300" dirty="0"/>
              <a:t>삭제 연산의 </a:t>
            </a:r>
            <a:r>
              <a:rPr lang="ko-KR" altLang="ko-KR" sz="2300" dirty="0" smtClean="0">
                <a:solidFill>
                  <a:srgbClr val="3333FF"/>
                </a:solidFill>
              </a:rPr>
              <a:t>수행시간이</a:t>
            </a:r>
            <a:r>
              <a:rPr lang="en-US" altLang="ko-KR" sz="2300" dirty="0" smtClean="0">
                <a:solidFill>
                  <a:srgbClr val="3333FF"/>
                </a:solidFill>
              </a:rPr>
              <a:t> O(</a:t>
            </a:r>
            <a:r>
              <a:rPr lang="en-US" altLang="ko-KR" sz="2300" dirty="0" err="1" smtClean="0">
                <a:solidFill>
                  <a:srgbClr val="3333FF"/>
                </a:solidFill>
              </a:rPr>
              <a:t>logN</a:t>
            </a:r>
            <a:r>
              <a:rPr lang="en-US" altLang="ko-KR" sz="2300" dirty="0">
                <a:solidFill>
                  <a:srgbClr val="3333FF"/>
                </a:solidFill>
              </a:rPr>
              <a:t>)</a:t>
            </a:r>
            <a:r>
              <a:rPr lang="ko-KR" altLang="ko-KR" sz="2300" dirty="0">
                <a:solidFill>
                  <a:srgbClr val="3333FF"/>
                </a:solidFill>
              </a:rPr>
              <a:t>으로 </a:t>
            </a:r>
            <a:r>
              <a:rPr lang="ko-KR" altLang="ko-KR" sz="2300" dirty="0" smtClean="0">
                <a:solidFill>
                  <a:srgbClr val="3333FF"/>
                </a:solidFill>
              </a:rPr>
              <a:t>보장</a:t>
            </a:r>
            <a:endParaRPr lang="ko-KR" altLang="en-US" sz="2300" dirty="0"/>
          </a:p>
        </p:txBody>
      </p:sp>
      <p:sp>
        <p:nvSpPr>
          <p:cNvPr id="4" name="직사각형 3"/>
          <p:cNvSpPr/>
          <p:nvPr/>
        </p:nvSpPr>
        <p:spPr>
          <a:xfrm>
            <a:off x="567584" y="4912027"/>
            <a:ext cx="7947766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R="542925" algn="just">
              <a:spcAft>
                <a:spcPts val="0"/>
              </a:spcAft>
            </a:pPr>
            <a:r>
              <a:rPr lang="en-US" altLang="ko-KR" sz="2400" dirty="0">
                <a:solidFill>
                  <a:srgbClr val="3333FF"/>
                </a:solidFill>
                <a:latin typeface="맑은 고딕" panose="020B0503020000020004" pitchFamily="50" charset="-127"/>
              </a:rPr>
              <a:t>[</a:t>
            </a:r>
            <a:r>
              <a:rPr lang="ko-KR" altLang="ko-KR" sz="2400" dirty="0">
                <a:solidFill>
                  <a:srgbClr val="3333FF"/>
                </a:solidFill>
              </a:rPr>
              <a:t>핵심 아이디어</a:t>
            </a:r>
            <a:r>
              <a:rPr lang="en-US" altLang="ko-KR" sz="2400" dirty="0">
                <a:solidFill>
                  <a:srgbClr val="3333FF"/>
                </a:solidFill>
              </a:rPr>
              <a:t>]</a:t>
            </a:r>
            <a:r>
              <a:rPr lang="en-US" altLang="ko-KR" sz="2400" dirty="0">
                <a:latin typeface="맑은 고딕" panose="020B0503020000020004" pitchFamily="50" charset="-127"/>
              </a:rPr>
              <a:t> </a:t>
            </a:r>
            <a:endParaRPr lang="en-US" altLang="ko-KR" sz="2400" dirty="0" smtClean="0">
              <a:latin typeface="맑은 고딕" panose="020B0503020000020004" pitchFamily="50" charset="-127"/>
            </a:endParaRPr>
          </a:p>
          <a:p>
            <a:pPr marL="354013" marR="542925" algn="just">
              <a:spcAft>
                <a:spcPts val="0"/>
              </a:spcAft>
            </a:pPr>
            <a:r>
              <a:rPr lang="en-US" altLang="ko-KR" sz="2400" dirty="0" smtClean="0">
                <a:solidFill>
                  <a:srgbClr val="7030A0"/>
                </a:solidFill>
                <a:latin typeface="맑은 고딕" panose="020B0503020000020004" pitchFamily="50" charset="-127"/>
              </a:rPr>
              <a:t>AVL</a:t>
            </a:r>
            <a:r>
              <a:rPr lang="ko-KR" altLang="ko-KR" sz="2400" dirty="0">
                <a:solidFill>
                  <a:srgbClr val="7030A0"/>
                </a:solidFill>
              </a:rPr>
              <a:t>트리는 삽입이나 삭제로 인해 균형이 깨지면 회전 연산을 통해 트리의 균형을 유지한다</a:t>
            </a:r>
            <a:r>
              <a:rPr lang="en-US" altLang="ko-KR" sz="2400" dirty="0">
                <a:solidFill>
                  <a:srgbClr val="7030A0"/>
                </a:solidFill>
              </a:rPr>
              <a:t>.</a:t>
            </a:r>
            <a:endParaRPr lang="ko-KR" altLang="ko-KR" sz="2400" dirty="0">
              <a:solidFill>
                <a:srgbClr val="7030A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85771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52992" y="533465"/>
            <a:ext cx="7719098" cy="13838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86771" y="636781"/>
            <a:ext cx="7922713" cy="1335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42925" algn="just">
              <a:lnSpc>
                <a:spcPct val="120000"/>
              </a:lnSpc>
              <a:spcAft>
                <a:spcPts val="0"/>
              </a:spcAft>
            </a:pPr>
            <a:r>
              <a:rPr lang="en-US" altLang="ko-KR" sz="2300" dirty="0" smtClean="0">
                <a:solidFill>
                  <a:srgbClr val="7030A0"/>
                </a:solidFill>
                <a:latin typeface="맑은 고딕" panose="020B0503020000020004" pitchFamily="50" charset="-127"/>
              </a:rPr>
              <a:t>AVL</a:t>
            </a:r>
            <a:r>
              <a:rPr lang="ko-KR" altLang="ko-KR" sz="2300" dirty="0">
                <a:solidFill>
                  <a:srgbClr val="7030A0"/>
                </a:solidFill>
              </a:rPr>
              <a:t>트리는 임의의 노드</a:t>
            </a:r>
            <a:r>
              <a:rPr lang="en-US" altLang="ko-KR" sz="2300" dirty="0">
                <a:solidFill>
                  <a:srgbClr val="7030A0"/>
                </a:solidFill>
              </a:rPr>
              <a:t> x</a:t>
            </a:r>
            <a:r>
              <a:rPr lang="ko-KR" altLang="ko-KR" sz="2300" dirty="0">
                <a:solidFill>
                  <a:srgbClr val="7030A0"/>
                </a:solidFill>
              </a:rPr>
              <a:t>에 대해 </a:t>
            </a:r>
            <a:r>
              <a:rPr lang="en-US" altLang="ko-KR" sz="2300" dirty="0">
                <a:solidFill>
                  <a:srgbClr val="7030A0"/>
                </a:solidFill>
              </a:rPr>
              <a:t>x</a:t>
            </a:r>
            <a:r>
              <a:rPr lang="ko-KR" altLang="ko-KR" sz="2300" dirty="0">
                <a:solidFill>
                  <a:srgbClr val="7030A0"/>
                </a:solidFill>
              </a:rPr>
              <a:t>의 왼쪽 </a:t>
            </a:r>
            <a:r>
              <a:rPr lang="ko-KR" altLang="ko-KR" sz="2300" dirty="0" err="1">
                <a:solidFill>
                  <a:srgbClr val="7030A0"/>
                </a:solidFill>
              </a:rPr>
              <a:t>서브트리의</a:t>
            </a:r>
            <a:r>
              <a:rPr lang="ko-KR" altLang="ko-KR" sz="2300" dirty="0">
                <a:solidFill>
                  <a:srgbClr val="7030A0"/>
                </a:solidFill>
              </a:rPr>
              <a:t> 높이와 오른쪽 </a:t>
            </a:r>
            <a:r>
              <a:rPr lang="ko-KR" altLang="ko-KR" sz="2300" dirty="0" err="1">
                <a:solidFill>
                  <a:srgbClr val="7030A0"/>
                </a:solidFill>
              </a:rPr>
              <a:t>서브트리의</a:t>
            </a:r>
            <a:r>
              <a:rPr lang="ko-KR" altLang="ko-KR" sz="2300" dirty="0">
                <a:solidFill>
                  <a:srgbClr val="7030A0"/>
                </a:solidFill>
              </a:rPr>
              <a:t> 높이 차이가 </a:t>
            </a:r>
            <a:r>
              <a:rPr lang="en-US" altLang="ko-KR" sz="2300" dirty="0">
                <a:solidFill>
                  <a:srgbClr val="7030A0"/>
                </a:solidFill>
              </a:rPr>
              <a:t>1</a:t>
            </a:r>
            <a:r>
              <a:rPr lang="ko-KR" altLang="ko-KR" sz="2300" dirty="0">
                <a:solidFill>
                  <a:srgbClr val="7030A0"/>
                </a:solidFill>
              </a:rPr>
              <a:t>을 넘지 않는 이진탐색트리이다</a:t>
            </a:r>
            <a:r>
              <a:rPr lang="en-US" altLang="ko-KR" sz="2300" dirty="0">
                <a:solidFill>
                  <a:srgbClr val="7030A0"/>
                </a:solidFill>
              </a:rPr>
              <a:t>.</a:t>
            </a:r>
            <a:endParaRPr lang="ko-KR" altLang="ko-KR" sz="2300" dirty="0">
              <a:solidFill>
                <a:srgbClr val="7030A0"/>
              </a:solidFill>
              <a:effectLst/>
            </a:endParaRPr>
          </a:p>
        </p:txBody>
      </p:sp>
      <p:pic>
        <p:nvPicPr>
          <p:cNvPr id="5" name="그림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979" y="2806447"/>
            <a:ext cx="6336213" cy="16091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직사각형 5"/>
          <p:cNvSpPr/>
          <p:nvPr/>
        </p:nvSpPr>
        <p:spPr>
          <a:xfrm>
            <a:off x="780722" y="4663029"/>
            <a:ext cx="720872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2400" dirty="0"/>
              <a:t>	   (a) 		</a:t>
            </a:r>
            <a:r>
              <a:rPr lang="en-US" altLang="ko-KR" sz="2400" dirty="0" smtClean="0"/>
              <a:t>       </a:t>
            </a:r>
            <a:r>
              <a:rPr lang="en-US" altLang="ko-KR" sz="2400" dirty="0"/>
              <a:t>(b)		</a:t>
            </a:r>
            <a:r>
              <a:rPr lang="en-US" altLang="ko-KR" sz="2400" dirty="0" smtClean="0"/>
              <a:t>            (</a:t>
            </a:r>
            <a:r>
              <a:rPr lang="en-US" altLang="ko-KR" sz="2400" dirty="0"/>
              <a:t>c)</a:t>
            </a:r>
            <a:endParaRPr lang="ko-KR" altLang="ko-KR" sz="2400" dirty="0"/>
          </a:p>
          <a:p>
            <a:pPr algn="ctr">
              <a:spcBef>
                <a:spcPts val="2400"/>
              </a:spcBef>
              <a:spcAft>
                <a:spcPts val="0"/>
              </a:spcAft>
            </a:pPr>
            <a:r>
              <a:rPr lang="ko-KR" altLang="ko-KR" sz="2400" dirty="0" smtClean="0">
                <a:latin typeface="Calibri" panose="020F0502020204030204" pitchFamily="34" charset="0"/>
              </a:rPr>
              <a:t>어느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트리가</a:t>
            </a:r>
            <a:r>
              <a:rPr lang="ko-KR" altLang="ko-KR" sz="2400" dirty="0"/>
              <a:t> </a:t>
            </a:r>
            <a:r>
              <a:rPr lang="en-US" altLang="ko-KR" sz="2400" dirty="0"/>
              <a:t>AVL</a:t>
            </a:r>
            <a:r>
              <a:rPr lang="ko-KR" altLang="ko-KR" sz="2400" dirty="0">
                <a:latin typeface="Calibri" panose="020F0502020204030204" pitchFamily="34" charset="0"/>
              </a:rPr>
              <a:t>트리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형태를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갖추고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있나</a:t>
            </a:r>
            <a:r>
              <a:rPr lang="en-US" altLang="ko-KR" sz="2400" dirty="0"/>
              <a:t>?</a:t>
            </a:r>
            <a:endParaRPr lang="ko-KR" altLang="ko-KR" sz="2400" dirty="0">
              <a:effectLst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91" y="558382"/>
            <a:ext cx="557480" cy="56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427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17270" y="432619"/>
            <a:ext cx="7859812" cy="7669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45091" y="625681"/>
            <a:ext cx="77849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33993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2400" dirty="0">
                <a:solidFill>
                  <a:srgbClr val="33993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정리</a:t>
            </a:r>
            <a:r>
              <a:rPr lang="en-US" altLang="ko-KR" sz="2400" dirty="0">
                <a:solidFill>
                  <a:srgbClr val="33993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 N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AVL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트리의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높이는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O(</a:t>
            </a:r>
            <a:r>
              <a:rPr lang="en-US" altLang="ko-KR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logN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이다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517270" y="1806051"/>
            <a:ext cx="816870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US" altLang="ko-KR" sz="2400" dirty="0"/>
              <a:t>[</a:t>
            </a:r>
            <a:r>
              <a:rPr lang="ko-KR" altLang="ko-KR" sz="2400" dirty="0">
                <a:latin typeface="Calibri" panose="020F0502020204030204" pitchFamily="34" charset="0"/>
              </a:rPr>
              <a:t>증명</a:t>
            </a:r>
            <a:r>
              <a:rPr lang="en-US" altLang="ko-KR" sz="2400" dirty="0"/>
              <a:t>] A(h</a:t>
            </a:r>
            <a:r>
              <a:rPr lang="en-US" altLang="ko-KR" sz="2400" dirty="0" smtClean="0"/>
              <a:t>)</a:t>
            </a:r>
            <a:r>
              <a:rPr lang="en-US" altLang="ko-KR" sz="2400" dirty="0" smtClean="0">
                <a:latin typeface="Calibri" panose="020F0502020204030204" pitchFamily="34" charset="0"/>
              </a:rPr>
              <a:t> =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높이가</a:t>
            </a:r>
            <a:r>
              <a:rPr lang="ko-KR" altLang="ko-KR" sz="2400" dirty="0"/>
              <a:t> </a:t>
            </a:r>
            <a:r>
              <a:rPr lang="en-US" altLang="ko-KR" sz="2400" dirty="0"/>
              <a:t>h</a:t>
            </a:r>
            <a:r>
              <a:rPr lang="ko-KR" altLang="ko-KR" sz="2400" dirty="0">
                <a:latin typeface="Calibri" panose="020F0502020204030204" pitchFamily="34" charset="0"/>
              </a:rPr>
              <a:t>인</a:t>
            </a:r>
            <a:r>
              <a:rPr lang="ko-KR" altLang="ko-KR" sz="2400" dirty="0"/>
              <a:t> </a:t>
            </a:r>
            <a:r>
              <a:rPr lang="en-US" altLang="ko-KR" sz="2400" dirty="0" smtClean="0"/>
              <a:t>AVL </a:t>
            </a:r>
            <a:r>
              <a:rPr lang="ko-KR" altLang="ko-KR" sz="2400" dirty="0" smtClean="0">
                <a:latin typeface="Calibri" panose="020F0502020204030204" pitchFamily="34" charset="0"/>
              </a:rPr>
              <a:t>트리를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구성하는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최소의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노드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수</a:t>
            </a:r>
            <a:r>
              <a:rPr lang="ko-KR" altLang="ko-KR" sz="2400" dirty="0" smtClean="0"/>
              <a:t> </a:t>
            </a:r>
            <a:endParaRPr lang="en-US" altLang="ko-KR" sz="2400" dirty="0" smtClean="0"/>
          </a:p>
          <a:p>
            <a:pPr algn="just">
              <a:spcAft>
                <a:spcPts val="1800"/>
              </a:spcAft>
            </a:pPr>
            <a:r>
              <a:rPr lang="en-US" altLang="ko-KR" sz="2400" dirty="0" smtClean="0"/>
              <a:t>A(1</a:t>
            </a:r>
            <a:r>
              <a:rPr lang="en-US" altLang="ko-KR" sz="2400" dirty="0"/>
              <a:t>) = 1, A(2) = 2, A(3) = 4</a:t>
            </a:r>
            <a:r>
              <a:rPr lang="ko-KR" altLang="ko-KR" sz="2400" dirty="0">
                <a:latin typeface="Calibri" panose="020F0502020204030204" pitchFamily="34" charset="0"/>
              </a:rPr>
              <a:t>이다</a:t>
            </a:r>
            <a:r>
              <a:rPr lang="en-US" altLang="ko-KR" sz="2400" dirty="0"/>
              <a:t>.</a:t>
            </a:r>
            <a:endParaRPr lang="ko-KR" altLang="ko-KR" sz="2400" dirty="0">
              <a:effectLst/>
            </a:endParaRPr>
          </a:p>
        </p:txBody>
      </p:sp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40100"/>
            <a:ext cx="8014222" cy="2542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55838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3057" y="340603"/>
            <a:ext cx="58790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A(3</a:t>
            </a: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재귀적으로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표현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해보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면</a:t>
            </a:r>
            <a:endParaRPr lang="ko-KR" altLang="en-US" sz="2400" dirty="0"/>
          </a:p>
        </p:txBody>
      </p:sp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988" y="1191226"/>
            <a:ext cx="5823811" cy="136865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535924" y="3179675"/>
            <a:ext cx="8342605" cy="284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US" altLang="ko-KR" sz="2400" dirty="0"/>
              <a:t>A(3)</a:t>
            </a:r>
            <a:r>
              <a:rPr lang="ko-KR" altLang="ko-KR" sz="2400" dirty="0">
                <a:latin typeface="Calibri" panose="020F0502020204030204" pitchFamily="34" charset="0"/>
              </a:rPr>
              <a:t>이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위와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같이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구성되는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이유</a:t>
            </a:r>
            <a:r>
              <a:rPr lang="en-US" altLang="ko-KR" sz="2400" dirty="0" smtClean="0">
                <a:latin typeface="Calibri" panose="020F0502020204030204" pitchFamily="34" charset="0"/>
              </a:rPr>
              <a:t>:</a:t>
            </a:r>
            <a:r>
              <a:rPr lang="ko-KR" altLang="ko-KR" sz="2400" dirty="0" smtClean="0"/>
              <a:t> </a:t>
            </a:r>
            <a:endParaRPr lang="en-US" altLang="ko-KR" sz="2400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</a:rPr>
              <a:t>높이가</a:t>
            </a:r>
            <a:r>
              <a:rPr lang="ko-KR" altLang="ko-KR" sz="2400" dirty="0" smtClean="0"/>
              <a:t> </a:t>
            </a:r>
            <a:r>
              <a:rPr lang="en-US" altLang="ko-KR" sz="2400" dirty="0"/>
              <a:t>3</a:t>
            </a:r>
            <a:r>
              <a:rPr lang="ko-KR" altLang="ko-KR" sz="2400" dirty="0">
                <a:latin typeface="Calibri" panose="020F0502020204030204" pitchFamily="34" charset="0"/>
              </a:rPr>
              <a:t>인</a:t>
            </a:r>
            <a:r>
              <a:rPr lang="ko-KR" altLang="ko-KR" sz="2400" dirty="0"/>
              <a:t> </a:t>
            </a:r>
            <a:r>
              <a:rPr lang="en-US" altLang="ko-KR" sz="2400" dirty="0" smtClean="0"/>
              <a:t>AVL </a:t>
            </a:r>
            <a:r>
              <a:rPr lang="ko-KR" altLang="ko-KR" sz="2400" dirty="0" smtClean="0">
                <a:latin typeface="Calibri" panose="020F0502020204030204" pitchFamily="34" charset="0"/>
              </a:rPr>
              <a:t>트리에는</a:t>
            </a:r>
            <a:r>
              <a:rPr lang="ko-KR" altLang="ko-KR" sz="2400" dirty="0" smtClean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루트와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루트의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왼쪽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서브트리와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오른쪽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서브트리가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존재해야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하고</a:t>
            </a:r>
            <a:r>
              <a:rPr lang="en-US" altLang="ko-KR" sz="2400" dirty="0"/>
              <a:t>, </a:t>
            </a:r>
            <a:endParaRPr lang="en-US" altLang="ko-KR" sz="2400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</a:rPr>
              <a:t>각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서브트리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역시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최소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노드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수를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가진</a:t>
            </a:r>
            <a:r>
              <a:rPr lang="ko-KR" altLang="ko-KR" sz="2400" dirty="0"/>
              <a:t> </a:t>
            </a:r>
            <a:r>
              <a:rPr lang="en-US" altLang="ko-KR" sz="2400" dirty="0" smtClean="0"/>
              <a:t>AVL </a:t>
            </a:r>
            <a:r>
              <a:rPr lang="ko-KR" altLang="ko-KR" sz="2400" dirty="0" err="1" smtClean="0">
                <a:latin typeface="Calibri" panose="020F0502020204030204" pitchFamily="34" charset="0"/>
              </a:rPr>
              <a:t>트리여야</a:t>
            </a:r>
            <a:r>
              <a:rPr lang="ko-KR" altLang="ko-KR" sz="2400" dirty="0" smtClean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하</a:t>
            </a:r>
            <a:r>
              <a:rPr lang="ko-KR" altLang="en-US" sz="2400" dirty="0" smtClean="0">
                <a:latin typeface="Calibri" panose="020F0502020204030204" pitchFamily="34" charset="0"/>
              </a:rPr>
              <a:t>므로</a:t>
            </a:r>
            <a:endParaRPr lang="en-US" altLang="ko-KR" sz="2400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</a:rPr>
              <a:t>또한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이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개의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서브트리의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높이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차이가</a:t>
            </a:r>
            <a:r>
              <a:rPr lang="ko-KR" altLang="ko-KR" sz="2400" dirty="0"/>
              <a:t> </a:t>
            </a:r>
            <a:r>
              <a:rPr lang="en-US" altLang="ko-KR" sz="2400" dirty="0"/>
              <a:t>1</a:t>
            </a:r>
            <a:r>
              <a:rPr lang="ko-KR" altLang="ko-KR" sz="2400" dirty="0">
                <a:latin typeface="Calibri" panose="020F0502020204030204" pitchFamily="34" charset="0"/>
              </a:rPr>
              <a:t>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때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전체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트리의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노드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수가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최소가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되기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때문</a:t>
            </a:r>
            <a:endParaRPr lang="ko-KR" altLang="ko-KR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74727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95195" y="763468"/>
            <a:ext cx="70208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2400" dirty="0" smtClean="0">
                <a:latin typeface="Calibri" panose="020F0502020204030204" pitchFamily="34" charset="0"/>
              </a:rPr>
              <a:t>이를</a:t>
            </a:r>
            <a:r>
              <a:rPr lang="ko-KR" altLang="ko-KR" sz="2400" dirty="0" smtClean="0"/>
              <a:t> </a:t>
            </a:r>
            <a:r>
              <a:rPr lang="en-US" altLang="ko-KR" sz="2400" dirty="0" smtClean="0"/>
              <a:t>A(h)</a:t>
            </a:r>
            <a:r>
              <a:rPr lang="ko-KR" altLang="ko-KR" sz="2400" dirty="0" smtClean="0">
                <a:latin typeface="Calibri" panose="020F0502020204030204" pitchFamily="34" charset="0"/>
              </a:rPr>
              <a:t>에</a:t>
            </a:r>
            <a:r>
              <a:rPr lang="ko-KR" altLang="ko-KR" sz="2400" dirty="0" smtClean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대한</a:t>
            </a:r>
            <a:r>
              <a:rPr lang="ko-KR" altLang="ko-KR" sz="2400" dirty="0" smtClean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식으로</a:t>
            </a:r>
            <a:r>
              <a:rPr lang="ko-KR" altLang="ko-KR" sz="2400" dirty="0" smtClean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표현하면</a:t>
            </a:r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820454" y="1577661"/>
            <a:ext cx="677031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A(h) = A(h-1) + A(h-2) + 1,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단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A(0)=0, A(1)=1, A(2)=2</a:t>
            </a:r>
            <a:endParaRPr lang="ko-KR" altLang="en-US" sz="2400" dirty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31" y="2575391"/>
            <a:ext cx="7822504" cy="15832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2154658" y="4359728"/>
            <a:ext cx="4552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A(h)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피보나치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F(h)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와의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관계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2973822" y="5247290"/>
            <a:ext cx="2603598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2800" dirty="0"/>
              <a:t>A(h) = F(h+2) – 1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4300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55" y="1783524"/>
            <a:ext cx="7242658" cy="434170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1984431" y="741958"/>
            <a:ext cx="47452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800" dirty="0">
                <a:solidFill>
                  <a:srgbClr val="C00000"/>
                </a:solidFill>
              </a:rPr>
              <a:t>이진탐색으로 </a:t>
            </a:r>
            <a:r>
              <a:rPr lang="en-US" altLang="ko-KR" sz="2800" dirty="0">
                <a:solidFill>
                  <a:srgbClr val="C00000"/>
                </a:solidFill>
              </a:rPr>
              <a:t>66</a:t>
            </a:r>
            <a:r>
              <a:rPr lang="ko-KR" altLang="ko-KR" sz="2800" dirty="0">
                <a:solidFill>
                  <a:srgbClr val="C00000"/>
                </a:solidFill>
              </a:rPr>
              <a:t>을 찾는 과정</a:t>
            </a:r>
          </a:p>
        </p:txBody>
      </p:sp>
    </p:spTree>
    <p:extLst>
      <p:ext uri="{BB962C8B-B14F-4D97-AF65-F5344CB8AC3E}">
        <p14:creationId xmlns:p14="http://schemas.microsoft.com/office/powerpoint/2010/main" val="39701822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82460" y="695132"/>
            <a:ext cx="787260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ko-KR" altLang="ko-KR" sz="2400" dirty="0" smtClean="0">
                <a:latin typeface="Calibri" panose="020F0502020204030204" pitchFamily="34" charset="0"/>
              </a:rPr>
              <a:t>피보나치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수</a:t>
            </a:r>
            <a:r>
              <a:rPr lang="ko-KR" altLang="ko-KR" sz="2400" dirty="0"/>
              <a:t> </a:t>
            </a:r>
            <a:r>
              <a:rPr lang="en-US" altLang="ko-KR" sz="2400" dirty="0"/>
              <a:t>F(h) </a:t>
            </a:r>
            <a:r>
              <a:rPr lang="en-US" altLang="ko-KR" sz="2400" dirty="0">
                <a:latin typeface="Calibri" panose="020F0502020204030204" pitchFamily="34" charset="0"/>
                <a:sym typeface="Symbol" panose="05050102010706020507" pitchFamily="18" charset="2"/>
              </a:rPr>
              <a:t></a:t>
            </a:r>
            <a:r>
              <a:rPr lang="en-US" altLang="ko-KR" sz="2400" dirty="0"/>
              <a:t> </a:t>
            </a:r>
            <a:r>
              <a:rPr lang="en-US" altLang="ko-KR" sz="2400" dirty="0">
                <a:latin typeface="Calibri" panose="020F0502020204030204" pitchFamily="34" charset="0"/>
                <a:sym typeface="Symbol" panose="05050102010706020507" pitchFamily="18" charset="2"/>
              </a:rPr>
              <a:t></a:t>
            </a:r>
            <a:r>
              <a:rPr lang="en-US" altLang="ko-KR" sz="2400" b="1" baseline="30000" dirty="0"/>
              <a:t>h</a:t>
            </a:r>
            <a:r>
              <a:rPr lang="en-US" altLang="ko-KR" sz="2400" dirty="0"/>
              <a:t>/</a:t>
            </a:r>
            <a:r>
              <a:rPr lang="en-US" altLang="ko-KR" sz="2400" b="1" dirty="0">
                <a:latin typeface="Calibri" panose="020F0502020204030204" pitchFamily="34" charset="0"/>
                <a:sym typeface="Symbol" panose="05050102010706020507" pitchFamily="18" charset="2"/>
              </a:rPr>
              <a:t></a:t>
            </a:r>
            <a:r>
              <a:rPr lang="en-US" altLang="ko-KR" sz="2400" dirty="0"/>
              <a:t>5, </a:t>
            </a:r>
            <a:r>
              <a:rPr lang="en-US" altLang="ko-KR" sz="2400" dirty="0">
                <a:latin typeface="Calibri" panose="020F0502020204030204" pitchFamily="34" charset="0"/>
                <a:sym typeface="Symbol" panose="05050102010706020507" pitchFamily="18" charset="2"/>
              </a:rPr>
              <a:t></a:t>
            </a:r>
            <a:r>
              <a:rPr lang="en-US" altLang="ko-KR" sz="2400" dirty="0"/>
              <a:t> = (1+</a:t>
            </a:r>
            <a:r>
              <a:rPr lang="en-US" altLang="ko-KR" sz="2400" dirty="0">
                <a:latin typeface="Calibri" panose="020F0502020204030204" pitchFamily="34" charset="0"/>
                <a:sym typeface="Symbol" panose="05050102010706020507" pitchFamily="18" charset="2"/>
              </a:rPr>
              <a:t></a:t>
            </a:r>
            <a:r>
              <a:rPr lang="en-US" altLang="ko-KR" sz="2400" dirty="0"/>
              <a:t>5)/2</a:t>
            </a:r>
            <a:r>
              <a:rPr lang="ko-KR" altLang="ko-KR" sz="2400" dirty="0">
                <a:latin typeface="Calibri" panose="020F0502020204030204" pitchFamily="34" charset="0"/>
              </a:rPr>
              <a:t>이므로</a:t>
            </a:r>
            <a:r>
              <a:rPr lang="en-US" altLang="ko-KR" sz="2400" dirty="0"/>
              <a:t>, </a:t>
            </a:r>
            <a:endParaRPr lang="en-US" altLang="ko-KR" sz="2400" dirty="0" smtClean="0"/>
          </a:p>
          <a:p>
            <a:pPr algn="ctr">
              <a:spcBef>
                <a:spcPts val="2400"/>
              </a:spcBef>
              <a:spcAft>
                <a:spcPts val="0"/>
              </a:spcAft>
            </a:pPr>
            <a:r>
              <a:rPr lang="en-US" altLang="ko-KR" sz="2400" dirty="0" smtClean="0">
                <a:solidFill>
                  <a:srgbClr val="3333FF"/>
                </a:solidFill>
              </a:rPr>
              <a:t>A(h</a:t>
            </a:r>
            <a:r>
              <a:rPr lang="en-US" altLang="ko-KR" sz="2400" dirty="0">
                <a:solidFill>
                  <a:srgbClr val="3333FF"/>
                </a:solidFill>
              </a:rPr>
              <a:t>) 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</a:t>
            </a:r>
            <a:r>
              <a:rPr lang="en-US" altLang="ko-KR" sz="2400" dirty="0">
                <a:solidFill>
                  <a:srgbClr val="3333FF"/>
                </a:solidFill>
              </a:rPr>
              <a:t> 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</a:t>
            </a:r>
            <a:r>
              <a:rPr lang="en-US" altLang="ko-KR" sz="2400" b="1" baseline="30000" dirty="0">
                <a:solidFill>
                  <a:srgbClr val="3333FF"/>
                </a:solidFill>
              </a:rPr>
              <a:t>h</a:t>
            </a:r>
            <a:r>
              <a:rPr lang="en-US" altLang="ko-KR" sz="2400" baseline="30000" dirty="0">
                <a:solidFill>
                  <a:srgbClr val="3333FF"/>
                </a:solidFill>
              </a:rPr>
              <a:t>+2</a:t>
            </a:r>
            <a:r>
              <a:rPr lang="en-US" altLang="ko-KR" sz="2400" dirty="0">
                <a:solidFill>
                  <a:srgbClr val="3333FF"/>
                </a:solidFill>
              </a:rPr>
              <a:t>/</a:t>
            </a:r>
            <a:r>
              <a:rPr lang="en-US" altLang="ko-KR" sz="2400" b="1" dirty="0">
                <a:solidFill>
                  <a:srgbClr val="3333FF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</a:t>
            </a:r>
            <a:r>
              <a:rPr lang="en-US" altLang="ko-KR" sz="2400" dirty="0" smtClean="0">
                <a:solidFill>
                  <a:srgbClr val="3333FF"/>
                </a:solidFill>
              </a:rPr>
              <a:t>5–1</a:t>
            </a:r>
          </a:p>
          <a:p>
            <a:pPr algn="just">
              <a:spcAft>
                <a:spcPts val="0"/>
              </a:spcAft>
            </a:pPr>
            <a:endParaRPr lang="en-US" altLang="ko-KR" sz="2400" dirty="0">
              <a:latin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altLang="ko-KR" sz="2400" dirty="0" smtClean="0"/>
              <a:t>A(h</a:t>
            </a:r>
            <a:r>
              <a:rPr lang="en-US" altLang="ko-KR" sz="2400" dirty="0" smtClean="0"/>
              <a:t>)</a:t>
            </a:r>
            <a:r>
              <a:rPr lang="en-US" altLang="ko-KR" sz="2400" dirty="0" smtClean="0">
                <a:latin typeface="Calibri" panose="020F0502020204030204" pitchFamily="34" charset="0"/>
              </a:rPr>
              <a:t> =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높이가</a:t>
            </a:r>
            <a:r>
              <a:rPr lang="ko-KR" altLang="ko-KR" sz="2400" dirty="0"/>
              <a:t> </a:t>
            </a:r>
            <a:r>
              <a:rPr lang="en-US" altLang="ko-KR" sz="2400" dirty="0"/>
              <a:t>h</a:t>
            </a:r>
            <a:r>
              <a:rPr lang="ko-KR" altLang="ko-KR" sz="2400" dirty="0">
                <a:latin typeface="Calibri" panose="020F0502020204030204" pitchFamily="34" charset="0"/>
              </a:rPr>
              <a:t>인</a:t>
            </a:r>
            <a:r>
              <a:rPr lang="ko-KR" altLang="ko-KR" sz="2400" dirty="0"/>
              <a:t> </a:t>
            </a:r>
            <a:r>
              <a:rPr lang="en-US" altLang="ko-KR" sz="2400" dirty="0"/>
              <a:t>AVL</a:t>
            </a:r>
            <a:r>
              <a:rPr lang="ko-KR" altLang="ko-KR" sz="2400" dirty="0">
                <a:latin typeface="Calibri" panose="020F0502020204030204" pitchFamily="34" charset="0"/>
              </a:rPr>
              <a:t>트리에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있는</a:t>
            </a:r>
            <a:r>
              <a:rPr lang="ko-KR" altLang="ko-KR" sz="2400" dirty="0">
                <a:solidFill>
                  <a:srgbClr val="FF0000"/>
                </a:solidFill>
              </a:rPr>
              <a:t> </a:t>
            </a:r>
            <a:r>
              <a:rPr lang="ko-KR" altLang="ko-KR" sz="2400" dirty="0">
                <a:solidFill>
                  <a:srgbClr val="FF0000"/>
                </a:solidFill>
                <a:latin typeface="Calibri" panose="020F0502020204030204" pitchFamily="34" charset="0"/>
              </a:rPr>
              <a:t>최소</a:t>
            </a:r>
            <a:r>
              <a:rPr lang="ko-KR" altLang="ko-KR" sz="2400" dirty="0">
                <a:solidFill>
                  <a:srgbClr val="FF0000"/>
                </a:solidFill>
              </a:rPr>
              <a:t> </a:t>
            </a:r>
            <a:r>
              <a:rPr lang="ko-KR" altLang="ko-KR" sz="2400" dirty="0">
                <a:solidFill>
                  <a:srgbClr val="FF0000"/>
                </a:solidFill>
                <a:latin typeface="Calibri" panose="020F0502020204030204" pitchFamily="34" charset="0"/>
              </a:rPr>
              <a:t>노드</a:t>
            </a:r>
            <a:r>
              <a:rPr lang="ko-KR" altLang="ko-KR" sz="2400" dirty="0">
                <a:solidFill>
                  <a:srgbClr val="FF0000"/>
                </a:solidFill>
              </a:rPr>
              <a:t> </a:t>
            </a:r>
            <a:r>
              <a:rPr lang="ko-KR" altLang="ko-KR" sz="2400" dirty="0">
                <a:solidFill>
                  <a:srgbClr val="FF0000"/>
                </a:solidFill>
                <a:latin typeface="Calibri" panose="020F0502020204030204" pitchFamily="34" charset="0"/>
              </a:rPr>
              <a:t>수</a:t>
            </a:r>
            <a:r>
              <a:rPr lang="ko-KR" altLang="ko-KR" sz="2400" dirty="0">
                <a:latin typeface="Calibri" panose="020F0502020204030204" pitchFamily="34" charset="0"/>
              </a:rPr>
              <a:t>이므로</a:t>
            </a:r>
            <a:r>
              <a:rPr lang="en-US" altLang="ko-KR" sz="2400" dirty="0"/>
              <a:t>, </a:t>
            </a:r>
            <a:r>
              <a:rPr lang="ko-KR" altLang="ko-KR" sz="2400" dirty="0">
                <a:latin typeface="Calibri" panose="020F0502020204030204" pitchFamily="34" charset="0"/>
              </a:rPr>
              <a:t>노드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수가</a:t>
            </a:r>
            <a:r>
              <a:rPr lang="ko-KR" altLang="ko-KR" sz="2400" dirty="0"/>
              <a:t> </a:t>
            </a:r>
            <a:r>
              <a:rPr lang="en-US" altLang="ko-KR" sz="2400" dirty="0"/>
              <a:t>N</a:t>
            </a:r>
            <a:r>
              <a:rPr lang="ko-KR" altLang="ko-KR" sz="2400" dirty="0">
                <a:latin typeface="Calibri" panose="020F0502020204030204" pitchFamily="34" charset="0"/>
              </a:rPr>
              <a:t>인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임의의</a:t>
            </a:r>
            <a:r>
              <a:rPr lang="ko-KR" altLang="ko-KR" sz="2400" dirty="0"/>
              <a:t> </a:t>
            </a:r>
            <a:r>
              <a:rPr lang="en-US" altLang="ko-KR" sz="2400" dirty="0"/>
              <a:t>AVL</a:t>
            </a:r>
            <a:r>
              <a:rPr lang="ko-KR" altLang="ko-KR" sz="2400" dirty="0">
                <a:latin typeface="Calibri" panose="020F0502020204030204" pitchFamily="34" charset="0"/>
              </a:rPr>
              <a:t>트리의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최대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높이를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A(h) ≤ N</a:t>
            </a:r>
            <a:r>
              <a:rPr lang="ko-KR" altLang="ko-KR" sz="2400" dirty="0">
                <a:latin typeface="Calibri" panose="020F0502020204030204" pitchFamily="34" charset="0"/>
              </a:rPr>
              <a:t>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관계에서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다음과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같이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계산할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있다</a:t>
            </a:r>
            <a:r>
              <a:rPr lang="en-US" altLang="ko-KR" sz="2400" dirty="0"/>
              <a:t>.  </a:t>
            </a:r>
            <a:endParaRPr lang="ko-KR" altLang="ko-KR" sz="2400" dirty="0">
              <a:effectLst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53408" y="3799439"/>
            <a:ext cx="6485351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altLang="ko-KR" sz="2400" dirty="0">
                <a:solidFill>
                  <a:srgbClr val="FF0000"/>
                </a:solidFill>
              </a:rPr>
              <a:t>A(h)</a:t>
            </a:r>
            <a:r>
              <a:rPr lang="en-US" altLang="ko-KR" sz="2400" dirty="0"/>
              <a:t> </a:t>
            </a:r>
            <a:r>
              <a:rPr lang="en-US" altLang="ko-KR" sz="2400" dirty="0">
                <a:latin typeface="Calibri" panose="020F0502020204030204" pitchFamily="34" charset="0"/>
                <a:sym typeface="Symbol" panose="05050102010706020507" pitchFamily="18" charset="2"/>
              </a:rPr>
              <a:t></a:t>
            </a:r>
            <a:r>
              <a:rPr lang="en-US" altLang="ko-KR" sz="2400" dirty="0"/>
              <a:t> </a:t>
            </a:r>
            <a:r>
              <a:rPr lang="en-US" altLang="ko-KR" sz="2400" dirty="0">
                <a:latin typeface="Calibri" panose="020F0502020204030204" pitchFamily="34" charset="0"/>
                <a:sym typeface="Symbol" panose="05050102010706020507" pitchFamily="18" charset="2"/>
              </a:rPr>
              <a:t></a:t>
            </a:r>
            <a:r>
              <a:rPr lang="en-US" altLang="ko-KR" sz="2400" b="1" baseline="30000" dirty="0"/>
              <a:t>h</a:t>
            </a:r>
            <a:r>
              <a:rPr lang="en-US" altLang="ko-KR" sz="2400" baseline="30000" dirty="0"/>
              <a:t>+2</a:t>
            </a:r>
            <a:r>
              <a:rPr lang="en-US" altLang="ko-KR" sz="2400" dirty="0"/>
              <a:t>/</a:t>
            </a:r>
            <a:r>
              <a:rPr lang="en-US" altLang="ko-KR" sz="2400" b="1" dirty="0">
                <a:latin typeface="Calibri" panose="020F0502020204030204" pitchFamily="34" charset="0"/>
                <a:sym typeface="Symbol" panose="05050102010706020507" pitchFamily="18" charset="2"/>
              </a:rPr>
              <a:t></a:t>
            </a:r>
            <a:r>
              <a:rPr lang="en-US" altLang="ko-KR" sz="2400" dirty="0"/>
              <a:t>5 – 1  </a:t>
            </a:r>
            <a:r>
              <a:rPr lang="en-US" altLang="ko-KR" sz="2400" dirty="0">
                <a:solidFill>
                  <a:srgbClr val="FF0000"/>
                </a:solidFill>
              </a:rPr>
              <a:t>≤  N</a:t>
            </a:r>
            <a:endParaRPr lang="ko-KR" altLang="ko-KR" sz="2400" dirty="0">
              <a:solidFill>
                <a:srgbClr val="FF0000"/>
              </a:solidFill>
            </a:endParaRPr>
          </a:p>
          <a:p>
            <a:pPr>
              <a:spcAft>
                <a:spcPts val="1800"/>
              </a:spcAft>
            </a:pPr>
            <a:r>
              <a:rPr lang="en-US" altLang="ko-KR" sz="2400" dirty="0">
                <a:latin typeface="Calibri" panose="020F0502020204030204" pitchFamily="34" charset="0"/>
                <a:sym typeface="Symbol" panose="05050102010706020507" pitchFamily="18" charset="2"/>
              </a:rPr>
              <a:t></a:t>
            </a:r>
            <a:r>
              <a:rPr lang="en-US" altLang="ko-KR" sz="2400" b="1" baseline="30000" dirty="0"/>
              <a:t>h</a:t>
            </a:r>
            <a:r>
              <a:rPr lang="en-US" altLang="ko-KR" sz="2400" baseline="30000" dirty="0"/>
              <a:t>+2</a:t>
            </a:r>
            <a:r>
              <a:rPr lang="en-US" altLang="ko-KR" sz="2400" dirty="0"/>
              <a:t>  ≤ </a:t>
            </a:r>
            <a:r>
              <a:rPr lang="en-US" altLang="ko-KR" sz="2400" b="1" dirty="0">
                <a:latin typeface="Calibri" panose="020F0502020204030204" pitchFamily="34" charset="0"/>
                <a:sym typeface="Symbol" panose="05050102010706020507" pitchFamily="18" charset="2"/>
              </a:rPr>
              <a:t></a:t>
            </a:r>
            <a:r>
              <a:rPr lang="en-US" altLang="ko-KR" sz="2400" dirty="0"/>
              <a:t>5 (N + 1)</a:t>
            </a:r>
            <a:endParaRPr lang="ko-KR" altLang="ko-KR" sz="2400" dirty="0"/>
          </a:p>
          <a:p>
            <a:pPr>
              <a:spcAft>
                <a:spcPts val="1800"/>
              </a:spcAft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h  ≤  log</a:t>
            </a:r>
            <a:r>
              <a:rPr lang="en-US" altLang="ko-KR" sz="2400" baseline="-25000" dirty="0"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ko-KR" sz="2400" b="1" dirty="0"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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5(N+1)) – 2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1.44logN = 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O(</a:t>
            </a:r>
            <a:r>
              <a:rPr lang="en-US" altLang="ko-KR" sz="2400" dirty="0" err="1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logN</a:t>
            </a:r>
            <a:r>
              <a:rPr lang="en-US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altLang="ko-KR" sz="2400" dirty="0">
                <a:sym typeface="Symbol" panose="05050102010706020507" pitchFamily="18" charset="2"/>
              </a:rPr>
              <a:t>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099163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5.3.1</a:t>
            </a:r>
            <a:r>
              <a:rPr lang="en-US" altLang="ko-KR" dirty="0" smtClean="0">
                <a:latin typeface="Consolas" panose="020B0609020204030204" pitchFamily="49" charset="0"/>
              </a:rPr>
              <a:t> AVL </a:t>
            </a:r>
            <a:r>
              <a:rPr lang="ko-KR" altLang="ko-KR" dirty="0" smtClean="0"/>
              <a:t>트리의 회전</a:t>
            </a:r>
            <a:r>
              <a:rPr lang="en-US" altLang="ko-KR" dirty="0" smtClean="0"/>
              <a:t> </a:t>
            </a:r>
            <a:r>
              <a:rPr lang="ko-KR" altLang="ko-KR" dirty="0" smtClean="0"/>
              <a:t>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60763"/>
            <a:ext cx="7886700" cy="44463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2400" dirty="0" smtClean="0"/>
              <a:t>AVL </a:t>
            </a:r>
            <a:r>
              <a:rPr lang="ko-KR" altLang="ko-KR" sz="2400" dirty="0" smtClean="0"/>
              <a:t>트리에서 </a:t>
            </a:r>
            <a:r>
              <a:rPr lang="ko-KR" altLang="ko-KR" sz="2400" dirty="0"/>
              <a:t>삽입 또는 삭제 연산을 수행할 때 트리의 균형을 유지하기 </a:t>
            </a:r>
            <a:r>
              <a:rPr lang="ko-KR" altLang="ko-KR" sz="2400" dirty="0" smtClean="0"/>
              <a:t>위해</a:t>
            </a:r>
            <a:r>
              <a:rPr lang="en-US" altLang="ko-KR" sz="2400" dirty="0" smtClean="0"/>
              <a:t> LL-</a:t>
            </a:r>
            <a:r>
              <a:rPr lang="ko-KR" altLang="ko-KR" sz="2400" dirty="0"/>
              <a:t>회전</a:t>
            </a:r>
            <a:r>
              <a:rPr lang="en-US" altLang="ko-KR" sz="2400" dirty="0"/>
              <a:t>, RR-</a:t>
            </a:r>
            <a:r>
              <a:rPr lang="ko-KR" altLang="ko-KR" sz="2400" dirty="0"/>
              <a:t>회전</a:t>
            </a:r>
            <a:r>
              <a:rPr lang="en-US" altLang="ko-KR" sz="2400" dirty="0"/>
              <a:t>, LR-</a:t>
            </a:r>
            <a:r>
              <a:rPr lang="ko-KR" altLang="ko-KR" sz="2400" dirty="0"/>
              <a:t>회전</a:t>
            </a:r>
            <a:r>
              <a:rPr lang="en-US" altLang="ko-KR" sz="2400" dirty="0"/>
              <a:t>, RL-</a:t>
            </a:r>
            <a:r>
              <a:rPr lang="ko-KR" altLang="ko-KR" sz="2400" dirty="0" smtClean="0"/>
              <a:t>회전</a:t>
            </a:r>
            <a:r>
              <a:rPr lang="en-US" altLang="ko-KR" sz="2400" dirty="0" smtClean="0"/>
              <a:t> </a:t>
            </a:r>
            <a:r>
              <a:rPr lang="ko-KR" altLang="ko-KR" sz="2400" dirty="0" smtClean="0"/>
              <a:t>연산 </a:t>
            </a:r>
            <a:r>
              <a:rPr lang="ko-KR" altLang="ko-KR" sz="2400" dirty="0" smtClean="0"/>
              <a:t>사용</a:t>
            </a:r>
            <a:endParaRPr lang="en-US" altLang="ko-KR" sz="24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ko-KR" sz="2400" dirty="0" smtClean="0"/>
              <a:t>회전</a:t>
            </a:r>
            <a:r>
              <a:rPr lang="en-US" altLang="ko-KR" sz="2400" dirty="0" smtClean="0"/>
              <a:t> </a:t>
            </a:r>
            <a:r>
              <a:rPr lang="ko-KR" altLang="ko-KR" sz="2400" dirty="0" smtClean="0"/>
              <a:t>연산은 </a:t>
            </a:r>
            <a:r>
              <a:rPr lang="en-US" altLang="ko-KR" sz="2400" dirty="0" smtClean="0"/>
              <a:t>2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개의 기본적인 연산으로 </a:t>
            </a:r>
            <a:r>
              <a:rPr lang="ko-KR" altLang="ko-KR" sz="2400" dirty="0" smtClean="0"/>
              <a:t>구현</a:t>
            </a:r>
            <a:r>
              <a:rPr lang="en-US" altLang="ko-KR" sz="2400" dirty="0" smtClean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ko-KR" sz="2400" dirty="0" smtClean="0"/>
              <a:t>rotate_right</a:t>
            </a:r>
            <a:r>
              <a:rPr lang="en-US" altLang="ko-KR" sz="2400" dirty="0" smtClean="0"/>
              <a:t>():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왼쪽 방향의 서브트리가 높아서 불균형이 발생할 때 서브트리를 오른쪽 방향으로 </a:t>
            </a:r>
            <a:r>
              <a:rPr lang="ko-KR" altLang="ko-KR" sz="2400" dirty="0" smtClean="0"/>
              <a:t>회전</a:t>
            </a:r>
            <a:endParaRPr lang="en-US" altLang="ko-KR" sz="24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ko-KR" sz="2200" dirty="0" smtClean="0"/>
              <a:t>노드</a:t>
            </a:r>
            <a:r>
              <a:rPr lang="en-US" altLang="ko-KR" sz="2200" dirty="0" smtClean="0"/>
              <a:t> </a:t>
            </a:r>
            <a:r>
              <a:rPr lang="en-US" altLang="ko-KR" sz="2200" dirty="0"/>
              <a:t>n</a:t>
            </a:r>
            <a:r>
              <a:rPr lang="ko-KR" altLang="ko-KR" sz="2200" dirty="0"/>
              <a:t>의 왼쪽 </a:t>
            </a:r>
            <a:r>
              <a:rPr lang="ko-KR" altLang="ko-KR" sz="2200" dirty="0" smtClean="0"/>
              <a:t>자식 </a:t>
            </a:r>
            <a:r>
              <a:rPr lang="en-US" altLang="ko-KR" sz="2200" dirty="0"/>
              <a:t>x</a:t>
            </a:r>
            <a:r>
              <a:rPr lang="ko-KR" altLang="ko-KR" sz="2200" dirty="0"/>
              <a:t>를 노드 </a:t>
            </a:r>
            <a:r>
              <a:rPr lang="en-US" altLang="ko-KR" sz="2200" dirty="0"/>
              <a:t>n</a:t>
            </a:r>
            <a:r>
              <a:rPr lang="ko-KR" altLang="ko-KR" sz="2200" dirty="0"/>
              <a:t>의 자리로 옮기고</a:t>
            </a:r>
            <a:r>
              <a:rPr lang="en-US" altLang="ko-KR" sz="2200" dirty="0"/>
              <a:t>, </a:t>
            </a:r>
            <a:r>
              <a:rPr lang="ko-KR" altLang="ko-KR" sz="2200" dirty="0"/>
              <a:t>노드</a:t>
            </a:r>
            <a:r>
              <a:rPr lang="en-US" altLang="ko-KR" sz="2200" dirty="0"/>
              <a:t> n</a:t>
            </a:r>
            <a:r>
              <a:rPr lang="ko-KR" altLang="ko-KR" sz="2200" dirty="0" smtClean="0"/>
              <a:t>을</a:t>
            </a:r>
            <a:r>
              <a:rPr lang="en-US" altLang="ko-KR" sz="2200" dirty="0" smtClean="0"/>
              <a:t> </a:t>
            </a:r>
            <a:r>
              <a:rPr lang="ko-KR" altLang="ko-KR" sz="2200" dirty="0"/>
              <a:t>노드</a:t>
            </a:r>
            <a:r>
              <a:rPr lang="en-US" altLang="ko-KR" sz="2200" dirty="0"/>
              <a:t> x</a:t>
            </a:r>
            <a:r>
              <a:rPr lang="ko-KR" altLang="ko-KR" sz="2200" dirty="0"/>
              <a:t>의 오른쪽 </a:t>
            </a:r>
            <a:r>
              <a:rPr lang="ko-KR" altLang="ko-KR" sz="2200" dirty="0" smtClean="0"/>
              <a:t>자식</a:t>
            </a:r>
            <a:r>
              <a:rPr lang="ko-KR" altLang="en-US" sz="2200" dirty="0" smtClean="0"/>
              <a:t>으</a:t>
            </a:r>
            <a:r>
              <a:rPr lang="ko-KR" altLang="ko-KR" sz="2200" dirty="0" smtClean="0"/>
              <a:t>로 </a:t>
            </a:r>
            <a:r>
              <a:rPr lang="ko-KR" altLang="ko-KR" sz="2200" dirty="0"/>
              <a:t>만들며</a:t>
            </a:r>
            <a:r>
              <a:rPr lang="en-US" altLang="ko-KR" sz="2200" dirty="0"/>
              <a:t>, </a:t>
            </a:r>
            <a:r>
              <a:rPr lang="ko-KR" altLang="ko-KR" sz="2200" dirty="0"/>
              <a:t>이 과정에서 </a:t>
            </a:r>
            <a:r>
              <a:rPr lang="ko-KR" altLang="ko-KR" sz="2200" dirty="0" err="1"/>
              <a:t>서브트리</a:t>
            </a:r>
            <a:r>
              <a:rPr lang="ko-KR" altLang="ko-KR" sz="2200" dirty="0"/>
              <a:t> </a:t>
            </a:r>
            <a:r>
              <a:rPr lang="en-US" altLang="ko-KR" sz="2200" dirty="0"/>
              <a:t>T</a:t>
            </a:r>
            <a:r>
              <a:rPr lang="en-US" altLang="ko-KR" sz="2200" baseline="-25000" dirty="0"/>
              <a:t>2</a:t>
            </a:r>
            <a:r>
              <a:rPr lang="ko-KR" altLang="ko-KR" sz="2200" dirty="0"/>
              <a:t>가 노드</a:t>
            </a:r>
            <a:r>
              <a:rPr lang="en-US" altLang="ko-KR" sz="2200" dirty="0"/>
              <a:t> n</a:t>
            </a:r>
            <a:r>
              <a:rPr lang="ko-KR" altLang="ko-KR" sz="2200" dirty="0"/>
              <a:t>의 왼쪽 </a:t>
            </a:r>
            <a:r>
              <a:rPr lang="ko-KR" altLang="ko-KR" sz="2200" dirty="0" err="1"/>
              <a:t>서브트리로</a:t>
            </a:r>
            <a:r>
              <a:rPr lang="ko-KR" altLang="ko-KR" sz="2200" dirty="0"/>
              <a:t> </a:t>
            </a:r>
            <a:r>
              <a:rPr lang="ko-KR" altLang="en-US" sz="2200" dirty="0" smtClean="0"/>
              <a:t>이동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0652734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749300" y="4230128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 2"/>
              </a:rPr>
              <a:t>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46093" y="3622332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 2"/>
              </a:rPr>
              <a:t>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69476" y="3132362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 2"/>
              </a:rPr>
              <a:t></a:t>
            </a:r>
            <a:endParaRPr lang="en-US" sz="2400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cxnSp>
        <p:nvCxnSpPr>
          <p:cNvPr id="8" name="직선 연결선 7"/>
          <p:cNvCxnSpPr>
            <a:endCxn id="21" idx="0"/>
          </p:cNvCxnSpPr>
          <p:nvPr/>
        </p:nvCxnSpPr>
        <p:spPr>
          <a:xfrm>
            <a:off x="1929472" y="4459038"/>
            <a:ext cx="456833" cy="447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429104" y="3580904"/>
            <a:ext cx="432000" cy="43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79000" y="3626551"/>
            <a:ext cx="52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70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1200937" y="4459038"/>
            <a:ext cx="423065" cy="4584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816320" y="3943923"/>
            <a:ext cx="452982" cy="36410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1946380" y="3917988"/>
            <a:ext cx="519079" cy="256268"/>
          </a:xfrm>
          <a:prstGeom prst="line">
            <a:avLst/>
          </a:prstGeom>
          <a:ln w="9525">
            <a:solidFill>
              <a:srgbClr val="0505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2649368" y="3256607"/>
            <a:ext cx="0" cy="324000"/>
          </a:xfrm>
          <a:prstGeom prst="line">
            <a:avLst/>
          </a:prstGeom>
          <a:ln w="9525">
            <a:solidFill>
              <a:srgbClr val="0505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이등변 삼각형 17"/>
          <p:cNvSpPr/>
          <p:nvPr/>
        </p:nvSpPr>
        <p:spPr>
          <a:xfrm>
            <a:off x="575018" y="4906196"/>
            <a:ext cx="1227926" cy="1039898"/>
          </a:xfrm>
          <a:prstGeom prst="triangle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3260" y="5320169"/>
            <a:ext cx="58872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baseline="-25000" dirty="0" err="1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2400" baseline="-250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이등변 삼각형 20"/>
          <p:cNvSpPr/>
          <p:nvPr/>
        </p:nvSpPr>
        <p:spPr>
          <a:xfrm>
            <a:off x="1850476" y="4906196"/>
            <a:ext cx="1071658" cy="1039900"/>
          </a:xfrm>
          <a:prstGeom prst="triangl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40336" y="5279875"/>
            <a:ext cx="513801" cy="461666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baseline="-25000" dirty="0" err="1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2400" baseline="-250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이등변 삼각형 23"/>
          <p:cNvSpPr/>
          <p:nvPr/>
        </p:nvSpPr>
        <p:spPr>
          <a:xfrm>
            <a:off x="2655339" y="4286055"/>
            <a:ext cx="1227926" cy="789500"/>
          </a:xfrm>
          <a:prstGeom prst="triangle">
            <a:avLst/>
          </a:prstGeom>
          <a:solidFill>
            <a:srgbClr val="FF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69520" y="4565617"/>
            <a:ext cx="58872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baseline="-25000" dirty="0" err="1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2400" baseline="-250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802477" y="3341347"/>
            <a:ext cx="272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n</a:t>
            </a:r>
            <a:endParaRPr lang="en-US" sz="2400" dirty="0">
              <a:solidFill>
                <a:srgbClr val="000099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507342" y="3656229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 2"/>
              </a:rPr>
              <a:t></a:t>
            </a:r>
            <a:endParaRPr lang="en-US" sz="2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H="1">
            <a:off x="6818343" y="4484123"/>
            <a:ext cx="469516" cy="30330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6248371" y="3562267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23319" y="3607914"/>
            <a:ext cx="48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50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29082" y="4160164"/>
            <a:ext cx="459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70</a:t>
            </a:r>
            <a:endParaRPr lang="en-US" sz="1600" b="1" dirty="0">
              <a:solidFill>
                <a:srgbClr val="FFFFFF"/>
              </a:solidFill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 flipH="1">
            <a:off x="5425216" y="3905024"/>
            <a:ext cx="915105" cy="4549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endCxn id="39" idx="0"/>
          </p:cNvCxnSpPr>
          <p:nvPr/>
        </p:nvCxnSpPr>
        <p:spPr>
          <a:xfrm>
            <a:off x="7618820" y="4455932"/>
            <a:ext cx="595488" cy="34051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 flipV="1">
            <a:off x="6646965" y="3912243"/>
            <a:ext cx="657909" cy="26553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이등변 삼각형 36"/>
          <p:cNvSpPr/>
          <p:nvPr/>
        </p:nvSpPr>
        <p:spPr>
          <a:xfrm>
            <a:off x="6204379" y="4778280"/>
            <a:ext cx="1227926" cy="789500"/>
          </a:xfrm>
          <a:prstGeom prst="triangl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이등변 삼각형 37"/>
          <p:cNvSpPr/>
          <p:nvPr/>
        </p:nvSpPr>
        <p:spPr>
          <a:xfrm>
            <a:off x="4806453" y="4373452"/>
            <a:ext cx="1227926" cy="1039898"/>
          </a:xfrm>
          <a:prstGeom prst="triangle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이등변 삼각형 38"/>
          <p:cNvSpPr/>
          <p:nvPr/>
        </p:nvSpPr>
        <p:spPr>
          <a:xfrm>
            <a:off x="7600345" y="4796449"/>
            <a:ext cx="1227926" cy="789500"/>
          </a:xfrm>
          <a:prstGeom prst="triangle">
            <a:avLst/>
          </a:prstGeom>
          <a:solidFill>
            <a:srgbClr val="FF99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 flipH="1">
            <a:off x="6464371" y="3237970"/>
            <a:ext cx="0" cy="32400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14695" y="4787425"/>
            <a:ext cx="588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baseline="-25000" dirty="0" err="1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2400" baseline="-250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36506" y="5061980"/>
            <a:ext cx="588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baseline="-25000" dirty="0" err="1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2400" baseline="-250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16564" y="5075555"/>
            <a:ext cx="58872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baseline="-25000" dirty="0" err="1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2400" baseline="-250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882769" y="3505704"/>
            <a:ext cx="272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x</a:t>
            </a:r>
            <a:endParaRPr lang="en-US" sz="2400" dirty="0">
              <a:solidFill>
                <a:srgbClr val="000099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660054" y="3977246"/>
            <a:ext cx="272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n</a:t>
            </a:r>
            <a:endParaRPr lang="en-US" sz="2400" dirty="0">
              <a:solidFill>
                <a:srgbClr val="000099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6" name="오른쪽 화살표 45"/>
          <p:cNvSpPr/>
          <p:nvPr/>
        </p:nvSpPr>
        <p:spPr>
          <a:xfrm>
            <a:off x="4271375" y="3892051"/>
            <a:ext cx="514076" cy="49392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810944" y="2790224"/>
            <a:ext cx="1353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n = </a:t>
            </a:r>
            <a:r>
              <a:rPr lang="en-US" dirty="0" smtClean="0">
                <a:solidFill>
                  <a:srgbClr val="000099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return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x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7236344" y="4117480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22541" y="4159212"/>
            <a:ext cx="48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70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553226" y="4101987"/>
            <a:ext cx="432000" cy="432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28174" y="4147634"/>
            <a:ext cx="48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50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87624" y="4045424"/>
            <a:ext cx="272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x</a:t>
            </a:r>
            <a:endParaRPr lang="en-US" sz="2400" dirty="0">
              <a:solidFill>
                <a:srgbClr val="000099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65719" y="6309199"/>
            <a:ext cx="26914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sz="200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그림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5-20]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rotate_right</a:t>
            </a: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78" y="571070"/>
            <a:ext cx="8701493" cy="198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289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9077" y="4141197"/>
            <a:ext cx="505267" cy="523220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 2"/>
              </a:rPr>
              <a:t></a:t>
            </a:r>
            <a:endParaRPr lang="en-US" sz="2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62393" y="4463424"/>
            <a:ext cx="458780" cy="46166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 2"/>
              </a:rPr>
              <a:t>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24552" y="3729442"/>
            <a:ext cx="458780" cy="46166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 2"/>
              </a:rPr>
              <a:t>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6312" y="3307844"/>
            <a:ext cx="458780" cy="461665"/>
          </a:xfrm>
          <a:prstGeom prst="rect">
            <a:avLst/>
          </a:prstGeom>
          <a:ln w="38100">
            <a:noFill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6600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 2"/>
              </a:rPr>
              <a:t></a:t>
            </a:r>
            <a:endParaRPr lang="en-US" sz="2400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00311" y="2873999"/>
            <a:ext cx="1539889" cy="4001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n =</a:t>
            </a:r>
            <a:r>
              <a:rPr lang="en-US" sz="2000" dirty="0" smtClean="0">
                <a:solidFill>
                  <a:srgbClr val="3333FF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return</a:t>
            </a:r>
            <a:r>
              <a:rPr lang="en-US" sz="2000" dirty="0" smtClean="0">
                <a:solidFill>
                  <a:srgbClr val="000099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x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2459294" y="4582329"/>
            <a:ext cx="497371" cy="3087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1889323" y="3665923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4562" y="3688597"/>
            <a:ext cx="486141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50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5" name="직선 연결선 14"/>
          <p:cNvCxnSpPr>
            <a:stCxn id="11" idx="3"/>
          </p:cNvCxnSpPr>
          <p:nvPr/>
        </p:nvCxnSpPr>
        <p:spPr>
          <a:xfrm flipH="1">
            <a:off x="1037483" y="4034658"/>
            <a:ext cx="915105" cy="4549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endCxn id="20" idx="0"/>
          </p:cNvCxnSpPr>
          <p:nvPr/>
        </p:nvCxnSpPr>
        <p:spPr>
          <a:xfrm>
            <a:off x="3320971" y="4517832"/>
            <a:ext cx="452982" cy="3641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 flipV="1">
            <a:off x="2286040" y="3994966"/>
            <a:ext cx="630617" cy="2804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이등변 삼각형 17"/>
          <p:cNvSpPr/>
          <p:nvPr/>
        </p:nvSpPr>
        <p:spPr>
          <a:xfrm>
            <a:off x="1845331" y="4881936"/>
            <a:ext cx="1227926" cy="789500"/>
          </a:xfrm>
          <a:prstGeom prst="triangl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이등변 삼각형 18"/>
          <p:cNvSpPr/>
          <p:nvPr/>
        </p:nvSpPr>
        <p:spPr>
          <a:xfrm>
            <a:off x="447405" y="4477108"/>
            <a:ext cx="1227926" cy="1039898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이등변 삼각형 19"/>
          <p:cNvSpPr/>
          <p:nvPr/>
        </p:nvSpPr>
        <p:spPr>
          <a:xfrm>
            <a:off x="3159990" y="4881936"/>
            <a:ext cx="1227926" cy="789500"/>
          </a:xfrm>
          <a:prstGeom prst="triangle">
            <a:avLst/>
          </a:prstGeom>
          <a:solidFill>
            <a:srgbClr val="FF99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21" name="직선 연결선 20"/>
          <p:cNvCxnSpPr>
            <a:endCxn id="11" idx="0"/>
          </p:cNvCxnSpPr>
          <p:nvPr/>
        </p:nvCxnSpPr>
        <p:spPr>
          <a:xfrm flipH="1">
            <a:off x="2105323" y="3278996"/>
            <a:ext cx="0" cy="3869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5647" y="4891081"/>
            <a:ext cx="588723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baseline="-25000" dirty="0" err="1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2400" baseline="-250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77458" y="5165636"/>
            <a:ext cx="588723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baseline="-25000" dirty="0" err="1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2400" baseline="-250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74171" y="5161498"/>
            <a:ext cx="588723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baseline="-25000" dirty="0" err="1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2400" baseline="-250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62443" y="3821057"/>
            <a:ext cx="272234" cy="461665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x</a:t>
            </a:r>
            <a:endParaRPr lang="en-US" sz="2400" dirty="0">
              <a:solidFill>
                <a:srgbClr val="000099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73485" y="3546535"/>
            <a:ext cx="272234" cy="461665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n</a:t>
            </a:r>
            <a:endParaRPr lang="en-US" sz="2400" dirty="0">
              <a:solidFill>
                <a:srgbClr val="000099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cxnSp>
        <p:nvCxnSpPr>
          <p:cNvPr id="28" name="직선 연결선 27"/>
          <p:cNvCxnSpPr>
            <a:endCxn id="41" idx="0"/>
          </p:cNvCxnSpPr>
          <p:nvPr/>
        </p:nvCxnSpPr>
        <p:spPr>
          <a:xfrm>
            <a:off x="6338624" y="4562694"/>
            <a:ext cx="456833" cy="44715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6838256" y="3684560"/>
            <a:ext cx="432000" cy="432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88152" y="3730207"/>
            <a:ext cx="52789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70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H="1">
            <a:off x="5586122" y="4555217"/>
            <a:ext cx="423065" cy="4584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225472" y="4047579"/>
            <a:ext cx="452982" cy="3641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6362652" y="4000956"/>
            <a:ext cx="495052" cy="26577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7058520" y="3297633"/>
            <a:ext cx="0" cy="386927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이등변 삼각형 37"/>
          <p:cNvSpPr/>
          <p:nvPr/>
        </p:nvSpPr>
        <p:spPr>
          <a:xfrm>
            <a:off x="4984170" y="5009852"/>
            <a:ext cx="1227926" cy="1039898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2412" y="5423825"/>
            <a:ext cx="588723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baseline="-25000" dirty="0" err="1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2400" baseline="-250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이등변 삼각형 40"/>
          <p:cNvSpPr/>
          <p:nvPr/>
        </p:nvSpPr>
        <p:spPr>
          <a:xfrm>
            <a:off x="6259628" y="5009852"/>
            <a:ext cx="1071658" cy="1039900"/>
          </a:xfrm>
          <a:prstGeom prst="triangl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49488" y="5383531"/>
            <a:ext cx="513801" cy="46166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baseline="-25000" dirty="0" err="1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2400" baseline="-250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이등변 삼각형 43"/>
          <p:cNvSpPr/>
          <p:nvPr/>
        </p:nvSpPr>
        <p:spPr>
          <a:xfrm>
            <a:off x="7064491" y="4389711"/>
            <a:ext cx="1227926" cy="789500"/>
          </a:xfrm>
          <a:prstGeom prst="triangle">
            <a:avLst/>
          </a:prstGeom>
          <a:solidFill>
            <a:srgbClr val="FF99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378672" y="4669273"/>
            <a:ext cx="588723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baseline="-25000" dirty="0" err="1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2400" baseline="-250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257661" y="3628961"/>
            <a:ext cx="272234" cy="461665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x</a:t>
            </a:r>
            <a:endParaRPr lang="en-US" sz="2400" dirty="0">
              <a:solidFill>
                <a:srgbClr val="000099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614245" y="4131920"/>
            <a:ext cx="272234" cy="461665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n</a:t>
            </a:r>
            <a:endParaRPr lang="en-US" sz="2400" dirty="0">
              <a:solidFill>
                <a:srgbClr val="000099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870078" y="4221088"/>
            <a:ext cx="432000" cy="432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19974" y="4266735"/>
            <a:ext cx="52789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70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965204" y="422113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38666" y="4240467"/>
            <a:ext cx="486141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50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오른쪽 화살표 51"/>
          <p:cNvSpPr/>
          <p:nvPr/>
        </p:nvSpPr>
        <p:spPr>
          <a:xfrm>
            <a:off x="4432883" y="4078625"/>
            <a:ext cx="514076" cy="49392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 flipH="1">
            <a:off x="7058520" y="3297633"/>
            <a:ext cx="0" cy="386927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320971" y="6149790"/>
            <a:ext cx="25537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sz="200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그림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5-21]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rotate_left</a:t>
            </a: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3" y="555083"/>
            <a:ext cx="8659129" cy="178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205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915" name="AutoShape 14"/>
          <p:cNvCxnSpPr>
            <a:cxnSpLocks noChangeShapeType="1"/>
          </p:cNvCxnSpPr>
          <p:nvPr/>
        </p:nvCxnSpPr>
        <p:spPr bwMode="auto">
          <a:xfrm flipV="1">
            <a:off x="2234377" y="2477775"/>
            <a:ext cx="512621" cy="40949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28" name="AutoShape 28"/>
          <p:cNvCxnSpPr>
            <a:cxnSpLocks noChangeShapeType="1"/>
            <a:endCxn id="19477" idx="0"/>
          </p:cNvCxnSpPr>
          <p:nvPr/>
        </p:nvCxnSpPr>
        <p:spPr bwMode="auto">
          <a:xfrm flipH="1">
            <a:off x="7469188" y="3640931"/>
            <a:ext cx="394344" cy="756345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17" name="AutoShape 16"/>
          <p:cNvCxnSpPr>
            <a:cxnSpLocks noChangeShapeType="1"/>
          </p:cNvCxnSpPr>
          <p:nvPr/>
        </p:nvCxnSpPr>
        <p:spPr bwMode="auto">
          <a:xfrm flipV="1">
            <a:off x="1310331" y="3158740"/>
            <a:ext cx="576972" cy="484531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60" name="Oval 5"/>
          <p:cNvSpPr>
            <a:spLocks noChangeArrowheads="1"/>
          </p:cNvSpPr>
          <p:nvPr/>
        </p:nvSpPr>
        <p:spPr bwMode="auto">
          <a:xfrm>
            <a:off x="1824038" y="2780928"/>
            <a:ext cx="432000" cy="4320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5050B"/>
            </a:solidFill>
            <a:round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endParaRPr kumimoji="0" lang="en-US" altLang="en-US" sz="1400" dirty="0">
              <a:solidFill>
                <a:srgbClr val="05050B"/>
              </a:solidFill>
              <a:latin typeface="Calibri" panose="020F0502020204030204" pitchFamily="34" charset="0"/>
            </a:endParaRPr>
          </a:p>
        </p:txBody>
      </p:sp>
      <p:sp>
        <p:nvSpPr>
          <p:cNvPr id="19461" name="Oval 6"/>
          <p:cNvSpPr>
            <a:spLocks noChangeArrowheads="1"/>
          </p:cNvSpPr>
          <p:nvPr/>
        </p:nvSpPr>
        <p:spPr bwMode="auto">
          <a:xfrm>
            <a:off x="941596" y="3570929"/>
            <a:ext cx="432000" cy="432000"/>
          </a:xfrm>
          <a:prstGeom prst="ellipse">
            <a:avLst/>
          </a:prstGeom>
          <a:solidFill>
            <a:srgbClr val="FCAA9A"/>
          </a:solidFill>
          <a:ln w="9525">
            <a:solidFill>
              <a:srgbClr val="04050C"/>
            </a:solidFill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kumimoji="0" lang="en-US" altLang="ko-KR" dirty="0">
                <a:solidFill>
                  <a:srgbClr val="05050B"/>
                </a:solidFill>
                <a:latin typeface="Calibri" panose="020F0502020204030204" pitchFamily="34" charset="0"/>
              </a:rPr>
              <a:t>10</a:t>
            </a:r>
            <a:endParaRPr kumimoji="0" lang="en-US" altLang="en-US" dirty="0">
              <a:solidFill>
                <a:srgbClr val="05050B"/>
              </a:solidFill>
              <a:latin typeface="Calibri" panose="020F0502020204030204" pitchFamily="34" charset="0"/>
            </a:endParaRPr>
          </a:p>
        </p:txBody>
      </p:sp>
      <p:sp>
        <p:nvSpPr>
          <p:cNvPr id="19462" name="Oval 7"/>
          <p:cNvSpPr>
            <a:spLocks noChangeArrowheads="1"/>
          </p:cNvSpPr>
          <p:nvPr/>
        </p:nvSpPr>
        <p:spPr bwMode="auto">
          <a:xfrm>
            <a:off x="2662238" y="2132013"/>
            <a:ext cx="432000" cy="432000"/>
          </a:xfrm>
          <a:prstGeom prst="ellipse">
            <a:avLst/>
          </a:prstGeom>
          <a:solidFill>
            <a:srgbClr val="99FF99"/>
          </a:solidFill>
          <a:ln w="9525">
            <a:solidFill>
              <a:srgbClr val="05050B"/>
            </a:solidFill>
            <a:round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endParaRPr kumimoji="0" lang="en-US" altLang="en-US" sz="1400" dirty="0">
              <a:solidFill>
                <a:srgbClr val="05050B"/>
              </a:solidFill>
              <a:latin typeface="Calibri" panose="020F0502020204030204" pitchFamily="34" charset="0"/>
            </a:endParaRPr>
          </a:p>
        </p:txBody>
      </p:sp>
      <p:sp>
        <p:nvSpPr>
          <p:cNvPr id="19463" name="AutoShape 8"/>
          <p:cNvSpPr>
            <a:spLocks noChangeArrowheads="1"/>
          </p:cNvSpPr>
          <p:nvPr/>
        </p:nvSpPr>
        <p:spPr bwMode="auto">
          <a:xfrm>
            <a:off x="323528" y="4575076"/>
            <a:ext cx="662973" cy="611386"/>
          </a:xfrm>
          <a:prstGeom prst="triangle">
            <a:avLst>
              <a:gd name="adj" fmla="val 50000"/>
            </a:avLst>
          </a:prstGeom>
          <a:solidFill>
            <a:srgbClr val="FCAA9A"/>
          </a:solidFill>
          <a:ln w="9525">
            <a:solidFill>
              <a:srgbClr val="04050C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kumimoji="0" lang="en-US" altLang="en-US" sz="1400" dirty="0" err="1" smtClean="0">
                <a:solidFill>
                  <a:srgbClr val="05050B"/>
                </a:solidFill>
                <a:latin typeface="Calibri" panose="020F0502020204030204" pitchFamily="34" charset="0"/>
              </a:rPr>
              <a:t>T</a:t>
            </a:r>
            <a:r>
              <a:rPr kumimoji="0" lang="en-US" altLang="en-US" sz="1400" baseline="-25000" dirty="0" err="1" smtClean="0">
                <a:solidFill>
                  <a:srgbClr val="05050B"/>
                </a:solidFill>
                <a:latin typeface="Calibri" panose="020F0502020204030204" pitchFamily="34" charset="0"/>
              </a:rPr>
              <a:t>1</a:t>
            </a:r>
            <a:endParaRPr kumimoji="0" lang="en-US" altLang="en-US" sz="1400" dirty="0">
              <a:solidFill>
                <a:srgbClr val="05050B"/>
              </a:solidFill>
              <a:latin typeface="Calibri" panose="020F0502020204030204" pitchFamily="34" charset="0"/>
            </a:endParaRPr>
          </a:p>
        </p:txBody>
      </p:sp>
      <p:sp>
        <p:nvSpPr>
          <p:cNvPr id="19464" name="AutoShape 9"/>
          <p:cNvSpPr>
            <a:spLocks noChangeArrowheads="1"/>
          </p:cNvSpPr>
          <p:nvPr/>
        </p:nvSpPr>
        <p:spPr bwMode="auto">
          <a:xfrm>
            <a:off x="2174634" y="3720339"/>
            <a:ext cx="662973" cy="611386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4050C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kumimoji="0" lang="en-US" altLang="en-US" sz="1400" dirty="0" err="1" smtClean="0">
                <a:solidFill>
                  <a:srgbClr val="05050B"/>
                </a:solidFill>
                <a:latin typeface="Calibri" panose="020F0502020204030204" pitchFamily="34" charset="0"/>
              </a:rPr>
              <a:t>T</a:t>
            </a:r>
            <a:r>
              <a:rPr kumimoji="0" lang="en-US" altLang="ko-KR" sz="1400" baseline="-25000" dirty="0" err="1" smtClean="0">
                <a:solidFill>
                  <a:srgbClr val="05050B"/>
                </a:solidFill>
                <a:latin typeface="Calibri" panose="020F0502020204030204" pitchFamily="34" charset="0"/>
              </a:rPr>
              <a:t>3</a:t>
            </a:r>
            <a:endParaRPr kumimoji="0" lang="en-US" altLang="en-US" sz="1400" dirty="0">
              <a:solidFill>
                <a:srgbClr val="05050B"/>
              </a:solidFill>
              <a:latin typeface="Calibri" panose="020F0502020204030204" pitchFamily="34" charset="0"/>
            </a:endParaRPr>
          </a:p>
        </p:txBody>
      </p:sp>
      <p:sp>
        <p:nvSpPr>
          <p:cNvPr id="19465" name="AutoShape 11"/>
          <p:cNvSpPr>
            <a:spLocks noChangeArrowheads="1"/>
          </p:cNvSpPr>
          <p:nvPr/>
        </p:nvSpPr>
        <p:spPr bwMode="auto">
          <a:xfrm>
            <a:off x="3224042" y="2937885"/>
            <a:ext cx="662973" cy="611386"/>
          </a:xfrm>
          <a:prstGeom prst="triangle">
            <a:avLst>
              <a:gd name="adj" fmla="val 50000"/>
            </a:avLst>
          </a:prstGeom>
          <a:solidFill>
            <a:srgbClr val="99FF99"/>
          </a:solidFill>
          <a:ln w="9525">
            <a:solidFill>
              <a:srgbClr val="04050C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kumimoji="0" lang="en-US" altLang="en-US" sz="1400" dirty="0" err="1" smtClean="0">
                <a:solidFill>
                  <a:srgbClr val="05050B"/>
                </a:solidFill>
                <a:latin typeface="Calibri" panose="020F0502020204030204" pitchFamily="34" charset="0"/>
              </a:rPr>
              <a:t>T</a:t>
            </a:r>
            <a:r>
              <a:rPr kumimoji="0" lang="en-US" altLang="en-US" sz="1400" baseline="-25000" dirty="0" err="1" smtClean="0">
                <a:solidFill>
                  <a:srgbClr val="05050B"/>
                </a:solidFill>
                <a:latin typeface="Calibri" panose="020F0502020204030204" pitchFamily="34" charset="0"/>
              </a:rPr>
              <a:t>4</a:t>
            </a:r>
            <a:endParaRPr kumimoji="0" lang="en-US" altLang="en-US" sz="1400" dirty="0">
              <a:solidFill>
                <a:srgbClr val="05050B"/>
              </a:solidFill>
              <a:latin typeface="Calibri" panose="020F0502020204030204" pitchFamily="34" charset="0"/>
            </a:endParaRPr>
          </a:p>
        </p:txBody>
      </p:sp>
      <p:cxnSp>
        <p:nvCxnSpPr>
          <p:cNvPr id="123914" name="AutoShape 12"/>
          <p:cNvCxnSpPr>
            <a:cxnSpLocks noChangeShapeType="1"/>
            <a:endCxn id="19465" idx="0"/>
          </p:cNvCxnSpPr>
          <p:nvPr/>
        </p:nvCxnSpPr>
        <p:spPr bwMode="auto">
          <a:xfrm>
            <a:off x="3060421" y="2493484"/>
            <a:ext cx="495108" cy="444401"/>
          </a:xfrm>
          <a:prstGeom prst="straightConnector1">
            <a:avLst/>
          </a:prstGeom>
          <a:noFill/>
          <a:ln w="19050">
            <a:solidFill>
              <a:srgbClr val="05050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16" name="AutoShape 15"/>
          <p:cNvCxnSpPr>
            <a:cxnSpLocks noChangeShapeType="1"/>
            <a:endCxn id="19464" idx="0"/>
          </p:cNvCxnSpPr>
          <p:nvPr/>
        </p:nvCxnSpPr>
        <p:spPr bwMode="auto">
          <a:xfrm>
            <a:off x="2172594" y="3176687"/>
            <a:ext cx="333527" cy="543652"/>
          </a:xfrm>
          <a:prstGeom prst="straightConnector1">
            <a:avLst/>
          </a:prstGeom>
          <a:noFill/>
          <a:ln w="19050">
            <a:solidFill>
              <a:srgbClr val="05050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18" name="AutoShape 17"/>
          <p:cNvCxnSpPr>
            <a:cxnSpLocks noChangeShapeType="1"/>
            <a:stCxn id="19461" idx="3"/>
            <a:endCxn id="19463" idx="0"/>
          </p:cNvCxnSpPr>
          <p:nvPr/>
        </p:nvCxnSpPr>
        <p:spPr bwMode="auto">
          <a:xfrm flipH="1">
            <a:off x="655015" y="3939664"/>
            <a:ext cx="349846" cy="635412"/>
          </a:xfrm>
          <a:prstGeom prst="straightConnector1">
            <a:avLst/>
          </a:prstGeom>
          <a:noFill/>
          <a:ln w="19050">
            <a:solidFill>
              <a:srgbClr val="05050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19" name="AutoShape 18"/>
          <p:cNvCxnSpPr>
            <a:cxnSpLocks noChangeShapeType="1"/>
            <a:stCxn id="19461" idx="5"/>
            <a:endCxn id="19488" idx="0"/>
          </p:cNvCxnSpPr>
          <p:nvPr/>
        </p:nvCxnSpPr>
        <p:spPr bwMode="auto">
          <a:xfrm>
            <a:off x="1310331" y="3939664"/>
            <a:ext cx="327970" cy="656050"/>
          </a:xfrm>
          <a:prstGeom prst="straightConnector1">
            <a:avLst/>
          </a:prstGeom>
          <a:noFill/>
          <a:ln w="19050">
            <a:solidFill>
              <a:srgbClr val="05050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2" name="Oval 20"/>
          <p:cNvSpPr>
            <a:spLocks noChangeArrowheads="1"/>
          </p:cNvSpPr>
          <p:nvPr/>
        </p:nvSpPr>
        <p:spPr bwMode="auto">
          <a:xfrm>
            <a:off x="6533550" y="2356625"/>
            <a:ext cx="432000" cy="4320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4050C"/>
            </a:solidFill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kumimoji="0" lang="en-US" altLang="ko-KR" dirty="0">
                <a:solidFill>
                  <a:srgbClr val="05050B"/>
                </a:solidFill>
                <a:latin typeface="Calibri" panose="020F0502020204030204" pitchFamily="34" charset="0"/>
              </a:rPr>
              <a:t>20</a:t>
            </a:r>
            <a:endParaRPr kumimoji="0" lang="en-US" altLang="en-US" dirty="0">
              <a:solidFill>
                <a:srgbClr val="05050B"/>
              </a:solidFill>
              <a:latin typeface="Calibri" panose="020F0502020204030204" pitchFamily="34" charset="0"/>
            </a:endParaRPr>
          </a:p>
        </p:txBody>
      </p:sp>
      <p:sp>
        <p:nvSpPr>
          <p:cNvPr id="19473" name="Oval 21"/>
          <p:cNvSpPr>
            <a:spLocks noChangeArrowheads="1"/>
          </p:cNvSpPr>
          <p:nvPr/>
        </p:nvSpPr>
        <p:spPr bwMode="auto">
          <a:xfrm>
            <a:off x="5496912" y="3285313"/>
            <a:ext cx="432000" cy="432000"/>
          </a:xfrm>
          <a:prstGeom prst="ellipse">
            <a:avLst/>
          </a:prstGeom>
          <a:solidFill>
            <a:srgbClr val="FCAA9A"/>
          </a:solidFill>
          <a:ln w="9525">
            <a:solidFill>
              <a:srgbClr val="04050C"/>
            </a:solidFill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kumimoji="0" lang="en-US" altLang="ko-KR" dirty="0">
                <a:solidFill>
                  <a:srgbClr val="05050B"/>
                </a:solidFill>
                <a:latin typeface="Calibri" panose="020F0502020204030204" pitchFamily="34" charset="0"/>
              </a:rPr>
              <a:t>10</a:t>
            </a:r>
            <a:endParaRPr kumimoji="0" lang="en-US" altLang="en-US" dirty="0">
              <a:solidFill>
                <a:srgbClr val="05050B"/>
              </a:solidFill>
              <a:latin typeface="Calibri" panose="020F0502020204030204" pitchFamily="34" charset="0"/>
            </a:endParaRPr>
          </a:p>
        </p:txBody>
      </p:sp>
      <p:sp>
        <p:nvSpPr>
          <p:cNvPr id="19474" name="Oval 22"/>
          <p:cNvSpPr>
            <a:spLocks noChangeArrowheads="1"/>
          </p:cNvSpPr>
          <p:nvPr/>
        </p:nvSpPr>
        <p:spPr bwMode="auto">
          <a:xfrm>
            <a:off x="7611462" y="3299600"/>
            <a:ext cx="432000" cy="432000"/>
          </a:xfrm>
          <a:prstGeom prst="ellipse">
            <a:avLst/>
          </a:prstGeom>
          <a:solidFill>
            <a:srgbClr val="99FF99"/>
          </a:solidFill>
          <a:ln w="9525">
            <a:solidFill>
              <a:srgbClr val="04050C"/>
            </a:solidFill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kumimoji="0" lang="en-US" altLang="ko-KR" dirty="0">
                <a:solidFill>
                  <a:srgbClr val="05050B"/>
                </a:solidFill>
                <a:latin typeface="Calibri" panose="020F0502020204030204" pitchFamily="34" charset="0"/>
              </a:rPr>
              <a:t>30</a:t>
            </a:r>
            <a:endParaRPr kumimoji="0" lang="en-US" altLang="en-US" dirty="0">
              <a:solidFill>
                <a:srgbClr val="05050B"/>
              </a:solidFill>
              <a:latin typeface="Calibri" panose="020F0502020204030204" pitchFamily="34" charset="0"/>
            </a:endParaRPr>
          </a:p>
        </p:txBody>
      </p:sp>
      <p:sp>
        <p:nvSpPr>
          <p:cNvPr id="19475" name="AutoShape 23"/>
          <p:cNvSpPr>
            <a:spLocks noChangeArrowheads="1"/>
          </p:cNvSpPr>
          <p:nvPr/>
        </p:nvSpPr>
        <p:spPr bwMode="auto">
          <a:xfrm>
            <a:off x="4860032" y="4405214"/>
            <a:ext cx="662973" cy="611386"/>
          </a:xfrm>
          <a:prstGeom prst="triangle">
            <a:avLst>
              <a:gd name="adj" fmla="val 50000"/>
            </a:avLst>
          </a:prstGeom>
          <a:solidFill>
            <a:srgbClr val="FCAA9A"/>
          </a:solidFill>
          <a:ln w="9525">
            <a:solidFill>
              <a:srgbClr val="04050C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kumimoji="0" lang="en-US" altLang="en-US" sz="1400" dirty="0" err="1" smtClean="0">
                <a:solidFill>
                  <a:srgbClr val="05050B"/>
                </a:solidFill>
                <a:latin typeface="Calibri" panose="020F0502020204030204" pitchFamily="34" charset="0"/>
              </a:rPr>
              <a:t>T</a:t>
            </a:r>
            <a:r>
              <a:rPr kumimoji="0" lang="en-US" altLang="en-US" sz="1400" baseline="-25000" dirty="0" err="1" smtClean="0">
                <a:solidFill>
                  <a:srgbClr val="05050B"/>
                </a:solidFill>
                <a:latin typeface="Calibri" panose="020F0502020204030204" pitchFamily="34" charset="0"/>
              </a:rPr>
              <a:t>1</a:t>
            </a:r>
            <a:endParaRPr kumimoji="0" lang="en-US" altLang="en-US" sz="1400" dirty="0">
              <a:solidFill>
                <a:srgbClr val="05050B"/>
              </a:solidFill>
              <a:latin typeface="Calibri" panose="020F0502020204030204" pitchFamily="34" charset="0"/>
            </a:endParaRPr>
          </a:p>
        </p:txBody>
      </p:sp>
      <p:sp>
        <p:nvSpPr>
          <p:cNvPr id="19476" name="AutoShape 24"/>
          <p:cNvSpPr>
            <a:spLocks noChangeArrowheads="1"/>
          </p:cNvSpPr>
          <p:nvPr/>
        </p:nvSpPr>
        <p:spPr bwMode="auto">
          <a:xfrm>
            <a:off x="5962951" y="4400451"/>
            <a:ext cx="662973" cy="611386"/>
          </a:xfrm>
          <a:prstGeom prst="triangle">
            <a:avLst>
              <a:gd name="adj" fmla="val 50000"/>
            </a:avLst>
          </a:prstGeom>
          <a:solidFill>
            <a:srgbClr val="FCAA9A"/>
          </a:solidFill>
          <a:ln w="9525">
            <a:solidFill>
              <a:srgbClr val="04050C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kumimoji="0" lang="en-US" altLang="en-US" sz="1400" dirty="0" err="1" smtClean="0">
                <a:solidFill>
                  <a:srgbClr val="05050B"/>
                </a:solidFill>
                <a:latin typeface="Calibri" panose="020F0502020204030204" pitchFamily="34" charset="0"/>
              </a:rPr>
              <a:t>T</a:t>
            </a:r>
            <a:r>
              <a:rPr kumimoji="0" lang="en-US" altLang="en-US" sz="1400" baseline="-25000" dirty="0" err="1" smtClean="0">
                <a:solidFill>
                  <a:srgbClr val="05050B"/>
                </a:solidFill>
                <a:latin typeface="Calibri" panose="020F0502020204030204" pitchFamily="34" charset="0"/>
              </a:rPr>
              <a:t>2</a:t>
            </a:r>
            <a:endParaRPr kumimoji="0" lang="en-US" altLang="en-US" sz="1400" dirty="0">
              <a:solidFill>
                <a:srgbClr val="05050B"/>
              </a:solidFill>
              <a:latin typeface="Calibri" panose="020F0502020204030204" pitchFamily="34" charset="0"/>
            </a:endParaRPr>
          </a:p>
        </p:txBody>
      </p:sp>
      <p:sp>
        <p:nvSpPr>
          <p:cNvPr id="19477" name="AutoShape 25"/>
          <p:cNvSpPr>
            <a:spLocks noChangeArrowheads="1"/>
          </p:cNvSpPr>
          <p:nvPr/>
        </p:nvSpPr>
        <p:spPr bwMode="auto">
          <a:xfrm>
            <a:off x="7137701" y="4397276"/>
            <a:ext cx="662973" cy="611386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4050C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kumimoji="0" lang="en-US" altLang="en-US" sz="1400" dirty="0" err="1" smtClean="0">
                <a:solidFill>
                  <a:srgbClr val="05050B"/>
                </a:solidFill>
                <a:latin typeface="Calibri" panose="020F0502020204030204" pitchFamily="34" charset="0"/>
              </a:rPr>
              <a:t>T</a:t>
            </a:r>
            <a:r>
              <a:rPr kumimoji="0" lang="en-US" altLang="en-US" sz="1400" baseline="-25000" dirty="0" err="1" smtClean="0">
                <a:solidFill>
                  <a:srgbClr val="05050B"/>
                </a:solidFill>
                <a:latin typeface="Calibri" panose="020F0502020204030204" pitchFamily="34" charset="0"/>
              </a:rPr>
              <a:t>3</a:t>
            </a:r>
            <a:endParaRPr kumimoji="0" lang="en-US" altLang="en-US" sz="1400" dirty="0">
              <a:solidFill>
                <a:srgbClr val="05050B"/>
              </a:solidFill>
              <a:latin typeface="Calibri" panose="020F0502020204030204" pitchFamily="34" charset="0"/>
            </a:endParaRPr>
          </a:p>
        </p:txBody>
      </p:sp>
      <p:sp>
        <p:nvSpPr>
          <p:cNvPr id="19478" name="AutoShape 26"/>
          <p:cNvSpPr>
            <a:spLocks noChangeArrowheads="1"/>
          </p:cNvSpPr>
          <p:nvPr/>
        </p:nvSpPr>
        <p:spPr bwMode="auto">
          <a:xfrm>
            <a:off x="8093376" y="4397276"/>
            <a:ext cx="662973" cy="611386"/>
          </a:xfrm>
          <a:prstGeom prst="triangle">
            <a:avLst>
              <a:gd name="adj" fmla="val 50000"/>
            </a:avLst>
          </a:prstGeom>
          <a:solidFill>
            <a:srgbClr val="99FF99"/>
          </a:solidFill>
          <a:ln w="9525">
            <a:solidFill>
              <a:srgbClr val="04050C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kumimoji="0" lang="en-US" altLang="en-US" sz="1400" dirty="0" err="1" smtClean="0">
                <a:solidFill>
                  <a:srgbClr val="05050B"/>
                </a:solidFill>
                <a:latin typeface="Calibri" panose="020F0502020204030204" pitchFamily="34" charset="0"/>
              </a:rPr>
              <a:t>T</a:t>
            </a:r>
            <a:r>
              <a:rPr kumimoji="0" lang="en-US" altLang="en-US" sz="1400" baseline="-25000" dirty="0" err="1" smtClean="0">
                <a:solidFill>
                  <a:srgbClr val="05050B"/>
                </a:solidFill>
                <a:latin typeface="Calibri" panose="020F0502020204030204" pitchFamily="34" charset="0"/>
              </a:rPr>
              <a:t>4</a:t>
            </a:r>
            <a:endParaRPr kumimoji="0" lang="en-US" altLang="en-US" sz="1400" dirty="0">
              <a:solidFill>
                <a:srgbClr val="05050B"/>
              </a:solidFill>
              <a:latin typeface="Calibri" panose="020F0502020204030204" pitchFamily="34" charset="0"/>
            </a:endParaRPr>
          </a:p>
        </p:txBody>
      </p:sp>
      <p:cxnSp>
        <p:nvCxnSpPr>
          <p:cNvPr id="123927" name="AutoShape 27"/>
          <p:cNvCxnSpPr>
            <a:cxnSpLocks noChangeShapeType="1"/>
            <a:stCxn id="19474" idx="5"/>
            <a:endCxn id="19478" idx="0"/>
          </p:cNvCxnSpPr>
          <p:nvPr/>
        </p:nvCxnSpPr>
        <p:spPr bwMode="auto">
          <a:xfrm>
            <a:off x="7980197" y="3668335"/>
            <a:ext cx="444666" cy="728941"/>
          </a:xfrm>
          <a:prstGeom prst="straightConnector1">
            <a:avLst/>
          </a:prstGeom>
          <a:noFill/>
          <a:ln w="19050">
            <a:solidFill>
              <a:srgbClr val="04050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29" name="AutoShape 29"/>
          <p:cNvCxnSpPr>
            <a:cxnSpLocks noChangeShapeType="1"/>
            <a:stCxn id="19472" idx="5"/>
            <a:endCxn id="19474" idx="1"/>
          </p:cNvCxnSpPr>
          <p:nvPr/>
        </p:nvCxnSpPr>
        <p:spPr bwMode="auto">
          <a:xfrm>
            <a:off x="6902285" y="2725360"/>
            <a:ext cx="772442" cy="637505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30" name="AutoShape 30"/>
          <p:cNvCxnSpPr>
            <a:cxnSpLocks noChangeShapeType="1"/>
            <a:stCxn id="19473" idx="5"/>
            <a:endCxn id="19476" idx="0"/>
          </p:cNvCxnSpPr>
          <p:nvPr/>
        </p:nvCxnSpPr>
        <p:spPr bwMode="auto">
          <a:xfrm>
            <a:off x="5865647" y="3654048"/>
            <a:ext cx="428791" cy="746403"/>
          </a:xfrm>
          <a:prstGeom prst="straightConnector1">
            <a:avLst/>
          </a:prstGeom>
          <a:noFill/>
          <a:ln w="19050">
            <a:solidFill>
              <a:srgbClr val="04050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31" name="AutoShape 31"/>
          <p:cNvCxnSpPr>
            <a:cxnSpLocks noChangeShapeType="1"/>
            <a:stCxn id="19473" idx="7"/>
            <a:endCxn id="19472" idx="3"/>
          </p:cNvCxnSpPr>
          <p:nvPr/>
        </p:nvCxnSpPr>
        <p:spPr bwMode="auto">
          <a:xfrm flipV="1">
            <a:off x="5865647" y="2725360"/>
            <a:ext cx="731168" cy="623218"/>
          </a:xfrm>
          <a:prstGeom prst="straightConnector1">
            <a:avLst/>
          </a:prstGeom>
          <a:noFill/>
          <a:ln w="19050">
            <a:solidFill>
              <a:srgbClr val="04050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32" name="AutoShape 32"/>
          <p:cNvCxnSpPr>
            <a:cxnSpLocks noChangeShapeType="1"/>
            <a:stCxn id="19473" idx="3"/>
            <a:endCxn id="19475" idx="0"/>
          </p:cNvCxnSpPr>
          <p:nvPr/>
        </p:nvCxnSpPr>
        <p:spPr bwMode="auto">
          <a:xfrm flipH="1">
            <a:off x="5191519" y="3654048"/>
            <a:ext cx="368658" cy="751166"/>
          </a:xfrm>
          <a:prstGeom prst="straightConnector1">
            <a:avLst/>
          </a:prstGeom>
          <a:noFill/>
          <a:ln w="19050">
            <a:solidFill>
              <a:srgbClr val="04050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33" name="AutoShape 33"/>
          <p:cNvCxnSpPr>
            <a:cxnSpLocks noChangeShapeType="1"/>
            <a:stCxn id="19472" idx="0"/>
          </p:cNvCxnSpPr>
          <p:nvPr/>
        </p:nvCxnSpPr>
        <p:spPr bwMode="auto">
          <a:xfrm flipV="1">
            <a:off x="6749550" y="1990449"/>
            <a:ext cx="0" cy="366176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935" name="AutoShape 72"/>
          <p:cNvSpPr>
            <a:spLocks noChangeArrowheads="1"/>
          </p:cNvSpPr>
          <p:nvPr/>
        </p:nvSpPr>
        <p:spPr bwMode="auto">
          <a:xfrm>
            <a:off x="1808321" y="3284209"/>
            <a:ext cx="1308961" cy="838200"/>
          </a:xfrm>
          <a:prstGeom prst="curvedDownArrow">
            <a:avLst>
              <a:gd name="adj1" fmla="val 25455"/>
              <a:gd name="adj2" fmla="val 50909"/>
              <a:gd name="adj3" fmla="val 3333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ko-KR" sz="2400">
              <a:solidFill>
                <a:srgbClr val="05050B"/>
              </a:solidFill>
              <a:latin typeface="Calibri" panose="020F0502020204030204" pitchFamily="34" charset="0"/>
            </a:endParaRPr>
          </a:p>
        </p:txBody>
      </p:sp>
      <p:sp>
        <p:nvSpPr>
          <p:cNvPr id="19488" name="AutoShape 73"/>
          <p:cNvSpPr>
            <a:spLocks noChangeArrowheads="1"/>
          </p:cNvSpPr>
          <p:nvPr/>
        </p:nvSpPr>
        <p:spPr bwMode="auto">
          <a:xfrm>
            <a:off x="1306814" y="4595714"/>
            <a:ext cx="662973" cy="611386"/>
          </a:xfrm>
          <a:prstGeom prst="triangle">
            <a:avLst>
              <a:gd name="adj" fmla="val 50000"/>
            </a:avLst>
          </a:prstGeom>
          <a:solidFill>
            <a:srgbClr val="FCAA9A"/>
          </a:solidFill>
          <a:ln w="9525">
            <a:solidFill>
              <a:srgbClr val="04050C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kumimoji="0" lang="en-US" altLang="en-US" sz="1400" dirty="0" err="1" smtClean="0">
                <a:solidFill>
                  <a:srgbClr val="05050B"/>
                </a:solidFill>
                <a:latin typeface="Calibri" panose="020F0502020204030204" pitchFamily="34" charset="0"/>
              </a:rPr>
              <a:t>T</a:t>
            </a:r>
            <a:r>
              <a:rPr kumimoji="0" lang="en-US" altLang="ko-KR" sz="1400" baseline="-25000" dirty="0" err="1" smtClean="0">
                <a:solidFill>
                  <a:srgbClr val="05050B"/>
                </a:solidFill>
                <a:latin typeface="Calibri" panose="020F0502020204030204" pitchFamily="34" charset="0"/>
              </a:rPr>
              <a:t>2</a:t>
            </a:r>
            <a:endParaRPr kumimoji="0" lang="en-US" altLang="en-US" sz="1400" dirty="0">
              <a:solidFill>
                <a:srgbClr val="05050B"/>
              </a:solidFill>
              <a:latin typeface="Calibri" panose="020F0502020204030204" pitchFamily="34" charset="0"/>
            </a:endParaRPr>
          </a:p>
        </p:txBody>
      </p:sp>
      <p:sp>
        <p:nvSpPr>
          <p:cNvPr id="19489" name="Line 77"/>
          <p:cNvSpPr>
            <a:spLocks noChangeShapeType="1"/>
          </p:cNvSpPr>
          <p:nvPr/>
        </p:nvSpPr>
        <p:spPr bwMode="auto">
          <a:xfrm flipV="1">
            <a:off x="2878238" y="1786101"/>
            <a:ext cx="0" cy="345912"/>
          </a:xfrm>
          <a:prstGeom prst="line">
            <a:avLst/>
          </a:prstGeom>
          <a:noFill/>
          <a:ln w="19050">
            <a:solidFill>
              <a:srgbClr val="05050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05050B"/>
              </a:solidFill>
              <a:latin typeface="Calibri" panose="020F0502020204030204" pitchFamily="34" charset="0"/>
            </a:endParaRPr>
          </a:p>
        </p:txBody>
      </p:sp>
      <p:sp>
        <p:nvSpPr>
          <p:cNvPr id="123938" name="Text Box 78"/>
          <p:cNvSpPr txBox="1">
            <a:spLocks noChangeArrowheads="1"/>
          </p:cNvSpPr>
          <p:nvPr/>
        </p:nvSpPr>
        <p:spPr bwMode="auto">
          <a:xfrm>
            <a:off x="2098367" y="1808362"/>
            <a:ext cx="540000" cy="3667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>
                <a:solidFill>
                  <a:srgbClr val="05050B"/>
                </a:solidFill>
                <a:latin typeface="Calibri" panose="020F0502020204030204" pitchFamily="34" charset="0"/>
              </a:rPr>
              <a:t>h+2</a:t>
            </a:r>
          </a:p>
        </p:txBody>
      </p:sp>
      <p:sp>
        <p:nvSpPr>
          <p:cNvPr id="123939" name="Text Box 79"/>
          <p:cNvSpPr txBox="1">
            <a:spLocks noChangeArrowheads="1"/>
          </p:cNvSpPr>
          <p:nvPr/>
        </p:nvSpPr>
        <p:spPr bwMode="auto">
          <a:xfrm>
            <a:off x="1211057" y="2478452"/>
            <a:ext cx="576000" cy="3667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>
                <a:solidFill>
                  <a:srgbClr val="05050B"/>
                </a:solidFill>
                <a:latin typeface="Calibri" panose="020F0502020204030204" pitchFamily="34" charset="0"/>
              </a:rPr>
              <a:t>h+1</a:t>
            </a:r>
          </a:p>
        </p:txBody>
      </p:sp>
      <p:sp>
        <p:nvSpPr>
          <p:cNvPr id="123940" name="Text Box 80"/>
          <p:cNvSpPr txBox="1">
            <a:spLocks noChangeArrowheads="1"/>
          </p:cNvSpPr>
          <p:nvPr/>
        </p:nvSpPr>
        <p:spPr bwMode="auto">
          <a:xfrm>
            <a:off x="3602360" y="2493484"/>
            <a:ext cx="504000" cy="3667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>
                <a:solidFill>
                  <a:srgbClr val="05050B"/>
                </a:solidFill>
                <a:latin typeface="Calibri" panose="020F0502020204030204" pitchFamily="34" charset="0"/>
              </a:rPr>
              <a:t>h-1</a:t>
            </a:r>
          </a:p>
        </p:txBody>
      </p:sp>
      <p:sp>
        <p:nvSpPr>
          <p:cNvPr id="123941" name="Text Box 81"/>
          <p:cNvSpPr txBox="1">
            <a:spLocks noChangeArrowheads="1"/>
          </p:cNvSpPr>
          <p:nvPr/>
        </p:nvSpPr>
        <p:spPr bwMode="auto">
          <a:xfrm>
            <a:off x="603846" y="3425863"/>
            <a:ext cx="288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>
                <a:solidFill>
                  <a:srgbClr val="05050B"/>
                </a:solidFill>
                <a:latin typeface="Calibri" panose="020F0502020204030204" pitchFamily="34" charset="0"/>
              </a:rPr>
              <a:t>h</a:t>
            </a:r>
          </a:p>
        </p:txBody>
      </p:sp>
      <p:sp>
        <p:nvSpPr>
          <p:cNvPr id="123942" name="Text Box 82"/>
          <p:cNvSpPr txBox="1">
            <a:spLocks noChangeArrowheads="1"/>
          </p:cNvSpPr>
          <p:nvPr/>
        </p:nvSpPr>
        <p:spPr bwMode="auto">
          <a:xfrm>
            <a:off x="7162800" y="2224088"/>
            <a:ext cx="540000" cy="3667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>
                <a:solidFill>
                  <a:srgbClr val="05050B"/>
                </a:solidFill>
                <a:latin typeface="Calibri" panose="020F0502020204030204" pitchFamily="34" charset="0"/>
              </a:rPr>
              <a:t>h+1</a:t>
            </a:r>
          </a:p>
        </p:txBody>
      </p:sp>
      <p:sp>
        <p:nvSpPr>
          <p:cNvPr id="123943" name="Text Box 83"/>
          <p:cNvSpPr txBox="1">
            <a:spLocks noChangeArrowheads="1"/>
          </p:cNvSpPr>
          <p:nvPr/>
        </p:nvSpPr>
        <p:spPr bwMode="auto">
          <a:xfrm>
            <a:off x="5484647" y="2865803"/>
            <a:ext cx="288000" cy="3667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>
                <a:solidFill>
                  <a:srgbClr val="05050B"/>
                </a:solidFill>
                <a:latin typeface="Calibri" panose="020F0502020204030204" pitchFamily="34" charset="0"/>
              </a:rPr>
              <a:t>h</a:t>
            </a:r>
          </a:p>
        </p:txBody>
      </p:sp>
      <p:sp>
        <p:nvSpPr>
          <p:cNvPr id="123944" name="Text Box 84"/>
          <p:cNvSpPr txBox="1">
            <a:spLocks noChangeArrowheads="1"/>
          </p:cNvSpPr>
          <p:nvPr/>
        </p:nvSpPr>
        <p:spPr bwMode="auto">
          <a:xfrm>
            <a:off x="8096501" y="2979485"/>
            <a:ext cx="288000" cy="3667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>
                <a:solidFill>
                  <a:srgbClr val="05050B"/>
                </a:solidFill>
                <a:latin typeface="Calibri" panose="020F0502020204030204" pitchFamily="34" charset="0"/>
              </a:rPr>
              <a:t>h</a:t>
            </a:r>
          </a:p>
        </p:txBody>
      </p:sp>
      <p:sp>
        <p:nvSpPr>
          <p:cNvPr id="123945" name="Text Box 85"/>
          <p:cNvSpPr txBox="1">
            <a:spLocks noChangeArrowheads="1"/>
          </p:cNvSpPr>
          <p:nvPr/>
        </p:nvSpPr>
        <p:spPr bwMode="auto">
          <a:xfrm>
            <a:off x="102176" y="5302649"/>
            <a:ext cx="22308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 dirty="0" smtClean="0">
                <a:solidFill>
                  <a:srgbClr val="020202"/>
                </a:solidFill>
                <a:latin typeface="Calibri" panose="020F0502020204030204" pitchFamily="34" charset="0"/>
              </a:rPr>
              <a:t>max(</a:t>
            </a:r>
            <a:r>
              <a:rPr kumimoji="0" lang="en-US" altLang="ko-KR" sz="1800" dirty="0" err="1" smtClean="0">
                <a:solidFill>
                  <a:srgbClr val="020202"/>
                </a:solidFill>
                <a:latin typeface="Calibri" panose="020F0502020204030204" pitchFamily="34" charset="0"/>
              </a:rPr>
              <a:t>T</a:t>
            </a:r>
            <a:r>
              <a:rPr kumimoji="0" lang="en-US" altLang="ko-KR" sz="1800" baseline="-25000" dirty="0" err="1" smtClean="0">
                <a:solidFill>
                  <a:srgbClr val="020202"/>
                </a:solidFill>
                <a:latin typeface="Calibri" panose="020F0502020204030204" pitchFamily="34" charset="0"/>
              </a:rPr>
              <a:t>1</a:t>
            </a:r>
            <a:r>
              <a:rPr kumimoji="0" lang="en-US" altLang="ko-KR" sz="1800" dirty="0" err="1" smtClean="0">
                <a:solidFill>
                  <a:srgbClr val="020202"/>
                </a:solidFill>
                <a:latin typeface="Calibri" panose="020F0502020204030204" pitchFamily="34" charset="0"/>
              </a:rPr>
              <a:t>,T</a:t>
            </a:r>
            <a:r>
              <a:rPr kumimoji="0" lang="en-US" altLang="ko-KR" sz="1800" baseline="-25000" dirty="0" err="1" smtClean="0">
                <a:solidFill>
                  <a:srgbClr val="020202"/>
                </a:solidFill>
                <a:latin typeface="Calibri" panose="020F0502020204030204" pitchFamily="34" charset="0"/>
              </a:rPr>
              <a:t>2</a:t>
            </a:r>
            <a:r>
              <a:rPr kumimoji="0" lang="en-US" altLang="ko-KR" sz="1800" dirty="0" smtClean="0">
                <a:solidFill>
                  <a:srgbClr val="020202"/>
                </a:solidFill>
                <a:latin typeface="Calibri" panose="020F0502020204030204" pitchFamily="34" charset="0"/>
              </a:rPr>
              <a:t>) </a:t>
            </a:r>
            <a:r>
              <a:rPr kumimoji="0" lang="en-US" altLang="ko-KR" sz="1800" dirty="0">
                <a:solidFill>
                  <a:srgbClr val="020202"/>
                </a:solidFill>
                <a:latin typeface="Calibri" panose="020F0502020204030204" pitchFamily="34" charset="0"/>
              </a:rPr>
              <a:t>= h-1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4799" y="2154106"/>
            <a:ext cx="44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5050B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30</a:t>
            </a:r>
            <a:endParaRPr lang="en-US" dirty="0">
              <a:solidFill>
                <a:srgbClr val="05050B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817054" y="2812106"/>
            <a:ext cx="4493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5050B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20</a:t>
            </a:r>
            <a:endParaRPr lang="en-US" dirty="0">
              <a:solidFill>
                <a:srgbClr val="05050B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" name="AutoShape 834"/>
          <p:cNvSpPr>
            <a:spLocks noChangeArrowheads="1"/>
          </p:cNvSpPr>
          <p:nvPr/>
        </p:nvSpPr>
        <p:spPr bwMode="auto">
          <a:xfrm>
            <a:off x="4141788" y="3720438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ko-KR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Text Box 80"/>
          <p:cNvSpPr txBox="1">
            <a:spLocks noChangeArrowheads="1"/>
          </p:cNvSpPr>
          <p:nvPr/>
        </p:nvSpPr>
        <p:spPr bwMode="auto">
          <a:xfrm>
            <a:off x="2199632" y="4375282"/>
            <a:ext cx="609600" cy="3667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ko-KR" sz="1800">
                <a:solidFill>
                  <a:srgbClr val="05050B"/>
                </a:solidFill>
                <a:latin typeface="Calibri" panose="020F0502020204030204" pitchFamily="34" charset="0"/>
              </a:rPr>
              <a:t>h-1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891784" y="694725"/>
            <a:ext cx="1314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40458C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LL-</a:t>
            </a:r>
            <a:r>
              <a:rPr lang="ko-KR" altLang="en-US" sz="2800" dirty="0" smtClean="0">
                <a:solidFill>
                  <a:srgbClr val="40458C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회전</a:t>
            </a:r>
            <a:endParaRPr lang="en-US" sz="2800" dirty="0">
              <a:solidFill>
                <a:srgbClr val="40458C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19410" y="5953710"/>
            <a:ext cx="78639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(a) T</a:t>
            </a:r>
            <a:r>
              <a:rPr lang="en-US" altLang="ko-KR" sz="2000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또는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altLang="ko-KR" sz="2000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에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새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노드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삽입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(b) LL-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회전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7284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8517" y="221987"/>
            <a:ext cx="8251354" cy="6386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3000"/>
              </a:spcAft>
            </a:pPr>
            <a:r>
              <a:rPr lang="en-US" altLang="ko-KR" sz="32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LL-</a:t>
            </a:r>
            <a:r>
              <a:rPr lang="ko-KR" altLang="ko-KR" sz="32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회전</a:t>
            </a:r>
            <a:endParaRPr lang="en-US" altLang="ko-KR" sz="3200" dirty="0" smtClean="0">
              <a:solidFill>
                <a:srgbClr val="3333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노드</a:t>
            </a:r>
            <a:r>
              <a:rPr lang="ko-KR" altLang="ko-KR" sz="2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왼쪽</a:t>
            </a:r>
            <a:r>
              <a:rPr lang="ko-KR" altLang="ko-KR" sz="2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서브트리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(T</a:t>
            </a:r>
            <a:r>
              <a:rPr lang="en-US" altLang="ko-KR" sz="2200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또는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오른쪽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서브트리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(T</a:t>
            </a:r>
            <a:r>
              <a:rPr lang="en-US" altLang="ko-KR" sz="2200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에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새로운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노드</a:t>
            </a:r>
            <a:r>
              <a:rPr lang="ko-KR" altLang="ko-KR" sz="2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삽입</a:t>
            </a:r>
            <a:endParaRPr lang="en-US" altLang="ko-KR" sz="22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en-US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altLang="ko-KR" sz="2200" baseline="-25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또는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altLang="ko-KR" sz="2200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높이</a:t>
            </a:r>
            <a:r>
              <a:rPr lang="en-US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=</a:t>
            </a:r>
            <a:r>
              <a:rPr lang="ko-KR" altLang="ko-KR" sz="2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h-1</a:t>
            </a:r>
            <a:endParaRPr lang="en-US" altLang="ko-KR" sz="22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노드</a:t>
            </a:r>
            <a:r>
              <a:rPr lang="ko-KR" altLang="ko-KR" sz="2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30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왼쪽과</a:t>
            </a:r>
            <a:r>
              <a:rPr lang="ko-KR" altLang="ko-KR" sz="2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오른쪽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서브트리의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높이</a:t>
            </a:r>
            <a:r>
              <a:rPr lang="ko-KR" altLang="ko-KR" sz="22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차이</a:t>
            </a:r>
            <a:r>
              <a:rPr lang="en-US" altLang="ko-KR" sz="22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=</a:t>
            </a:r>
            <a:r>
              <a:rPr lang="ko-KR" altLang="ko-KR" sz="2200" dirty="0" smtClean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 smtClean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altLang="ko-KR" sz="22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600"/>
              </a:spcAft>
            </a:pPr>
            <a:r>
              <a:rPr lang="en-US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-   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노드</a:t>
            </a:r>
            <a:r>
              <a:rPr lang="ko-KR" altLang="ko-KR" sz="2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30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왼쪽</a:t>
            </a:r>
            <a:r>
              <a:rPr lang="en-US" altLang="ko-KR" sz="22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(L) </a:t>
            </a:r>
            <a:r>
              <a:rPr lang="ko-KR" altLang="ko-KR" sz="2200" dirty="0" err="1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서브트리의</a:t>
            </a:r>
            <a:r>
              <a:rPr lang="ko-KR" altLang="ko-KR" sz="22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왼쪽</a:t>
            </a:r>
            <a:r>
              <a:rPr lang="en-US" altLang="ko-KR" sz="22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(L) </a:t>
            </a:r>
            <a:r>
              <a:rPr lang="ko-KR" altLang="ko-KR" sz="2200" dirty="0" err="1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서브트리</a:t>
            </a:r>
            <a:r>
              <a:rPr lang="ko-KR" altLang="ko-KR" sz="2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에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새로운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ko-KR" sz="22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600"/>
              </a:spcAft>
            </a:pPr>
            <a:r>
              <a:rPr lang="en-US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노드가</a:t>
            </a:r>
            <a:r>
              <a:rPr lang="ko-KR" altLang="ko-KR" sz="2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삽입되었기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때문</a:t>
            </a:r>
            <a:endParaRPr lang="en-US" altLang="ko-KR" sz="22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(b) </a:t>
            </a:r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en-US" altLang="ko-KR" sz="2200" dirty="0" smtClean="0"/>
              <a:t>20</a:t>
            </a:r>
            <a:r>
              <a:rPr lang="ko-KR" altLang="ko-KR" sz="2200" dirty="0"/>
              <a:t>이 </a:t>
            </a:r>
            <a:r>
              <a:rPr lang="en-US" altLang="ko-KR" sz="2200" dirty="0"/>
              <a:t>30</a:t>
            </a:r>
            <a:r>
              <a:rPr lang="ko-KR" altLang="ko-KR" sz="2200" dirty="0"/>
              <a:t>의 자리로 </a:t>
            </a:r>
            <a:r>
              <a:rPr lang="ko-KR" altLang="ko-KR" sz="2200" dirty="0" smtClean="0"/>
              <a:t>이동</a:t>
            </a:r>
            <a:endParaRPr lang="en-US" altLang="ko-KR" sz="2200" dirty="0" smtClean="0"/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en-US" altLang="ko-KR" sz="2200" dirty="0" smtClean="0"/>
              <a:t>30</a:t>
            </a:r>
            <a:r>
              <a:rPr lang="ko-KR" altLang="en-US" sz="2200" dirty="0"/>
              <a:t>을</a:t>
            </a:r>
            <a:r>
              <a:rPr lang="ko-KR" altLang="ko-KR" sz="2200" dirty="0" smtClean="0"/>
              <a:t> </a:t>
            </a:r>
            <a:r>
              <a:rPr lang="en-US" altLang="ko-KR" sz="2200" dirty="0"/>
              <a:t>20</a:t>
            </a:r>
            <a:r>
              <a:rPr lang="ko-KR" altLang="ko-KR" sz="2200" dirty="0"/>
              <a:t>의 오른쪽 </a:t>
            </a:r>
            <a:r>
              <a:rPr lang="ko-KR" altLang="ko-KR" sz="2200" dirty="0" smtClean="0"/>
              <a:t>자식</a:t>
            </a:r>
            <a:r>
              <a:rPr lang="ko-KR" altLang="en-US" sz="2200" dirty="0" smtClean="0"/>
              <a:t>으로</a:t>
            </a:r>
            <a:endParaRPr lang="en-US" altLang="ko-KR" sz="2200" dirty="0" smtClean="0"/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en-US" altLang="ko-KR" sz="2200" dirty="0" smtClean="0"/>
              <a:t>T</a:t>
            </a:r>
            <a:r>
              <a:rPr lang="en-US" altLang="ko-KR" sz="2200" baseline="-25000" dirty="0" smtClean="0"/>
              <a:t>3</a:t>
            </a:r>
            <a:r>
              <a:rPr lang="ko-KR" altLang="ko-KR" sz="2200" dirty="0"/>
              <a:t>은 </a:t>
            </a:r>
            <a:r>
              <a:rPr lang="en-US" altLang="ko-KR" sz="2200" dirty="0"/>
              <a:t>30</a:t>
            </a:r>
            <a:r>
              <a:rPr lang="ko-KR" altLang="ko-KR" sz="2200" dirty="0"/>
              <a:t>의 왼쪽 </a:t>
            </a:r>
            <a:r>
              <a:rPr lang="ko-KR" altLang="ko-KR" sz="2200" dirty="0" smtClean="0"/>
              <a:t>자식</a:t>
            </a:r>
            <a:r>
              <a:rPr lang="ko-KR" altLang="en-US" sz="2200" dirty="0" smtClean="0"/>
              <a:t>으로 </a:t>
            </a:r>
            <a:endParaRPr lang="en-US" altLang="ko-KR" sz="2200" dirty="0" smtClean="0"/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en-US" altLang="ko-KR" sz="2200" dirty="0" smtClean="0"/>
              <a:t>T</a:t>
            </a:r>
            <a:r>
              <a:rPr lang="en-US" altLang="ko-KR" sz="2200" baseline="-25000" dirty="0" smtClean="0"/>
              <a:t>3</a:t>
            </a:r>
            <a:r>
              <a:rPr lang="ko-KR" altLang="ko-KR" sz="2200" dirty="0"/>
              <a:t>에 있는 키들은 </a:t>
            </a:r>
            <a:r>
              <a:rPr lang="en-US" altLang="ko-KR" sz="2200" dirty="0"/>
              <a:t>20</a:t>
            </a:r>
            <a:r>
              <a:rPr lang="ko-KR" altLang="ko-KR" sz="2200" dirty="0"/>
              <a:t>과 </a:t>
            </a:r>
            <a:r>
              <a:rPr lang="en-US" altLang="ko-KR" sz="2200" dirty="0"/>
              <a:t>30 </a:t>
            </a:r>
            <a:r>
              <a:rPr lang="ko-KR" altLang="ko-KR" sz="2200" dirty="0"/>
              <a:t>사이 값을 </a:t>
            </a:r>
            <a:r>
              <a:rPr lang="ko-KR" altLang="ko-KR" sz="2200" dirty="0" smtClean="0"/>
              <a:t>가지므로</a:t>
            </a:r>
            <a:r>
              <a:rPr lang="en-US" altLang="ko-KR" sz="2200" dirty="0" smtClean="0"/>
              <a:t> T</a:t>
            </a:r>
            <a:r>
              <a:rPr lang="en-US" altLang="ko-KR" sz="2200" baseline="-25000" dirty="0" smtClean="0"/>
              <a:t>3</a:t>
            </a:r>
            <a:r>
              <a:rPr lang="ko-KR" altLang="ko-KR" sz="2200" dirty="0"/>
              <a:t>의 이동 전후 모두 이진탐색트리 조건이 </a:t>
            </a:r>
            <a:r>
              <a:rPr lang="ko-KR" altLang="ko-KR" sz="2200" dirty="0" smtClean="0"/>
              <a:t>만족</a:t>
            </a:r>
            <a:endParaRPr lang="en-US" altLang="ko-KR" sz="2200" dirty="0" smtClean="0"/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LL-</a:t>
            </a:r>
            <a:r>
              <a:rPr lang="ko-KR" altLang="ko-KR" sz="2400" dirty="0"/>
              <a:t>회전은 </a:t>
            </a:r>
            <a:r>
              <a:rPr lang="en-US" altLang="ko-KR" sz="2400" dirty="0" smtClean="0">
                <a:solidFill>
                  <a:srgbClr val="3333FF"/>
                </a:solidFill>
              </a:rPr>
              <a:t>rotate_right()</a:t>
            </a:r>
            <a:r>
              <a:rPr lang="ko-KR" altLang="ko-KR" sz="2400" dirty="0" smtClean="0"/>
              <a:t>를 </a:t>
            </a:r>
            <a:r>
              <a:rPr lang="ko-KR" altLang="en-US" sz="2400" dirty="0" smtClean="0"/>
              <a:t>사</a:t>
            </a:r>
            <a:r>
              <a:rPr lang="ko-KR" altLang="ko-KR" sz="2400" dirty="0" smtClean="0"/>
              <a:t>용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612829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86" y="2167003"/>
            <a:ext cx="8054235" cy="31440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425886" y="901967"/>
            <a:ext cx="27687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예제</a:t>
            </a:r>
            <a:r>
              <a:rPr lang="en-US" altLang="ko-KR" sz="3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en-US" altLang="ko-KR" sz="2400" dirty="0"/>
              <a:t>LL-</a:t>
            </a:r>
            <a:r>
              <a:rPr lang="ko-KR" altLang="ko-KR" sz="2400" dirty="0"/>
              <a:t>회전의 예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053782" y="4338795"/>
            <a:ext cx="7275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3333FF"/>
                </a:solidFill>
              </a:rPr>
              <a:t>None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5692" y="4154129"/>
            <a:ext cx="7275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3333FF"/>
                </a:solidFill>
              </a:rPr>
              <a:t>None</a:t>
            </a:r>
            <a:endParaRPr lang="ko-KR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5911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27" y="1716066"/>
            <a:ext cx="8129392" cy="38079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3891784" y="694725"/>
            <a:ext cx="1404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40458C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RR-</a:t>
            </a:r>
            <a:r>
              <a:rPr lang="ko-KR" altLang="en-US" sz="2800" dirty="0" smtClean="0">
                <a:solidFill>
                  <a:srgbClr val="40458C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회전</a:t>
            </a:r>
            <a:endParaRPr lang="en-US" sz="2800" dirty="0">
              <a:solidFill>
                <a:srgbClr val="40458C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49804" y="5621989"/>
            <a:ext cx="81941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(a) T</a:t>
            </a:r>
            <a:r>
              <a:rPr lang="en-US" altLang="ko-KR" sz="20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또는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altLang="ko-KR" sz="2000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에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새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노드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삽입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        (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b) RR-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회전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529840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8517" y="221987"/>
            <a:ext cx="8251354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3000"/>
              </a:spcAft>
            </a:pPr>
            <a:r>
              <a:rPr lang="en-US" altLang="ko-KR" sz="32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RR-</a:t>
            </a:r>
            <a:r>
              <a:rPr lang="ko-KR" altLang="ko-KR" sz="32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회전</a:t>
            </a:r>
            <a:endParaRPr lang="en-US" altLang="ko-KR" sz="3200" dirty="0" smtClean="0">
              <a:solidFill>
                <a:srgbClr val="3333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30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왼쪽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서브트리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(T</a:t>
            </a:r>
            <a:r>
              <a:rPr lang="en-US" altLang="ko-KR" sz="2200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또는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오른쪽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서브트리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(T</a:t>
            </a:r>
            <a:r>
              <a:rPr lang="en-US" altLang="ko-KR" sz="2200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에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새로운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노드</a:t>
            </a:r>
            <a:r>
              <a:rPr lang="ko-KR" altLang="ko-KR" sz="2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삽입</a:t>
            </a:r>
            <a:endParaRPr lang="en-US" altLang="ko-KR" sz="22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en-US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altLang="ko-KR" sz="2200" baseline="-25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또는</a:t>
            </a:r>
            <a:r>
              <a:rPr lang="en-US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altLang="ko-KR" sz="2200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높이</a:t>
            </a:r>
            <a:r>
              <a:rPr lang="en-US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=</a:t>
            </a:r>
            <a:r>
              <a:rPr lang="ko-KR" altLang="ko-KR" sz="2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h-1</a:t>
            </a:r>
            <a:endParaRPr lang="en-US" altLang="ko-KR" sz="22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노드</a:t>
            </a:r>
            <a:r>
              <a:rPr lang="ko-KR" altLang="ko-KR" sz="2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왼쪽과</a:t>
            </a:r>
            <a:r>
              <a:rPr lang="ko-KR" altLang="ko-KR" sz="2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오른쪽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서브트리의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높이</a:t>
            </a:r>
            <a:r>
              <a:rPr lang="ko-KR" altLang="ko-KR" sz="22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차이</a:t>
            </a:r>
            <a:r>
              <a:rPr lang="en-US" altLang="ko-KR" sz="22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=</a:t>
            </a:r>
            <a:r>
              <a:rPr lang="ko-KR" altLang="ko-KR" sz="2200" dirty="0" smtClean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 smtClean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altLang="ko-KR" sz="22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노드</a:t>
            </a:r>
            <a:r>
              <a:rPr lang="ko-KR" altLang="ko-KR" sz="2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2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오른</a:t>
            </a:r>
            <a:r>
              <a:rPr lang="ko-KR" altLang="ko-KR" sz="22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쪽</a:t>
            </a:r>
            <a:r>
              <a:rPr lang="en-US" altLang="ko-KR" sz="22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(R) </a:t>
            </a:r>
            <a:r>
              <a:rPr lang="ko-KR" altLang="ko-KR" sz="2200" dirty="0" err="1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서브트리의</a:t>
            </a:r>
            <a:r>
              <a:rPr lang="ko-KR" altLang="ko-KR" sz="22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2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오른</a:t>
            </a:r>
            <a:r>
              <a:rPr lang="ko-KR" altLang="ko-KR" sz="22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쪽</a:t>
            </a:r>
            <a:r>
              <a:rPr lang="en-US" altLang="ko-KR" sz="22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(R) </a:t>
            </a:r>
            <a:r>
              <a:rPr lang="ko-KR" altLang="ko-KR" sz="2200" dirty="0" err="1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서브트리</a:t>
            </a:r>
            <a:r>
              <a:rPr lang="ko-KR" altLang="ko-KR" sz="2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에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ko-KR" sz="22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600"/>
              </a:spcAft>
            </a:pP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새로운</a:t>
            </a:r>
            <a:r>
              <a:rPr lang="ko-KR" altLang="ko-KR" sz="2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노드가</a:t>
            </a:r>
            <a:r>
              <a:rPr lang="ko-KR" altLang="ko-KR" sz="2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삽입되었기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때문</a:t>
            </a:r>
            <a:endParaRPr lang="en-US" altLang="ko-KR" sz="22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 smtClean="0"/>
              <a:t>(b) </a:t>
            </a:r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en-US" altLang="ko-KR" sz="2200" dirty="0" smtClean="0"/>
              <a:t>20</a:t>
            </a:r>
            <a:r>
              <a:rPr lang="ko-KR" altLang="ko-KR" sz="2200" dirty="0"/>
              <a:t>이 </a:t>
            </a:r>
            <a:r>
              <a:rPr lang="en-US" altLang="ko-KR" sz="2200" dirty="0" smtClean="0"/>
              <a:t>10</a:t>
            </a:r>
            <a:r>
              <a:rPr lang="ko-KR" altLang="ko-KR" sz="2200" dirty="0"/>
              <a:t>의 자리로 </a:t>
            </a:r>
            <a:r>
              <a:rPr lang="ko-KR" altLang="ko-KR" sz="2200" dirty="0" smtClean="0"/>
              <a:t>이동</a:t>
            </a:r>
            <a:endParaRPr lang="en-US" altLang="ko-KR" sz="2200" dirty="0" smtClean="0"/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en-US" altLang="ko-KR" sz="2200" dirty="0" smtClean="0"/>
              <a:t>10</a:t>
            </a:r>
            <a:r>
              <a:rPr lang="ko-KR" altLang="en-US" sz="2200" dirty="0"/>
              <a:t>을</a:t>
            </a:r>
            <a:r>
              <a:rPr lang="ko-KR" altLang="ko-KR" sz="2200" dirty="0" smtClean="0"/>
              <a:t> </a:t>
            </a:r>
            <a:r>
              <a:rPr lang="en-US" altLang="ko-KR" sz="2200" dirty="0"/>
              <a:t>20</a:t>
            </a:r>
            <a:r>
              <a:rPr lang="ko-KR" altLang="ko-KR" sz="2200" dirty="0"/>
              <a:t>의 </a:t>
            </a:r>
            <a:r>
              <a:rPr lang="ko-KR" altLang="en-US" sz="2200" dirty="0" smtClean="0"/>
              <a:t>왼</a:t>
            </a:r>
            <a:r>
              <a:rPr lang="ko-KR" altLang="ko-KR" sz="2200" dirty="0" smtClean="0"/>
              <a:t>쪽 자식</a:t>
            </a:r>
            <a:r>
              <a:rPr lang="ko-KR" altLang="en-US" sz="2200" dirty="0" smtClean="0"/>
              <a:t>으로</a:t>
            </a:r>
            <a:endParaRPr lang="en-US" altLang="ko-KR" sz="2200" dirty="0" smtClean="0"/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en-US" altLang="ko-KR" sz="2200" dirty="0" smtClean="0"/>
              <a:t>T</a:t>
            </a:r>
            <a:r>
              <a:rPr lang="en-US" altLang="ko-KR" sz="2200" baseline="-25000" dirty="0" smtClean="0"/>
              <a:t>2</a:t>
            </a:r>
            <a:r>
              <a:rPr lang="ko-KR" altLang="en-US" sz="2200" dirty="0" smtClean="0"/>
              <a:t>는</a:t>
            </a:r>
            <a:r>
              <a:rPr lang="ko-KR" altLang="ko-KR" sz="2200" dirty="0" smtClean="0"/>
              <a:t> </a:t>
            </a:r>
            <a:r>
              <a:rPr lang="en-US" altLang="ko-KR" sz="2200" dirty="0" smtClean="0"/>
              <a:t>10</a:t>
            </a:r>
            <a:r>
              <a:rPr lang="ko-KR" altLang="ko-KR" sz="2200" dirty="0"/>
              <a:t>의 </a:t>
            </a:r>
            <a:r>
              <a:rPr lang="ko-KR" altLang="en-US" sz="2200" dirty="0" smtClean="0"/>
              <a:t>오른</a:t>
            </a:r>
            <a:r>
              <a:rPr lang="ko-KR" altLang="ko-KR" sz="2200" dirty="0" smtClean="0"/>
              <a:t>쪽 자식</a:t>
            </a:r>
            <a:r>
              <a:rPr lang="ko-KR" altLang="en-US" sz="2200" dirty="0" smtClean="0"/>
              <a:t>으로 </a:t>
            </a:r>
            <a:endParaRPr lang="en-US" altLang="ko-KR" sz="2200" dirty="0" smtClean="0"/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en-US" altLang="ko-KR" sz="2200" dirty="0" smtClean="0"/>
              <a:t>T</a:t>
            </a:r>
            <a:r>
              <a:rPr lang="en-US" altLang="ko-KR" sz="2200" baseline="-25000" dirty="0" smtClean="0"/>
              <a:t>2</a:t>
            </a:r>
            <a:r>
              <a:rPr lang="ko-KR" altLang="ko-KR" sz="2200" dirty="0" smtClean="0"/>
              <a:t>에 </a:t>
            </a:r>
            <a:r>
              <a:rPr lang="ko-KR" altLang="ko-KR" sz="2200" dirty="0"/>
              <a:t>있는 키들은 </a:t>
            </a:r>
            <a:r>
              <a:rPr lang="en-US" altLang="ko-KR" sz="2200" dirty="0" smtClean="0"/>
              <a:t>10</a:t>
            </a:r>
            <a:r>
              <a:rPr lang="ko-KR" altLang="ko-KR" sz="2200" dirty="0"/>
              <a:t>과 </a:t>
            </a:r>
            <a:r>
              <a:rPr lang="en-US" altLang="ko-KR" sz="2200" dirty="0" smtClean="0"/>
              <a:t>20 </a:t>
            </a:r>
            <a:r>
              <a:rPr lang="ko-KR" altLang="ko-KR" sz="2200" dirty="0"/>
              <a:t>사이 값을 </a:t>
            </a:r>
            <a:r>
              <a:rPr lang="ko-KR" altLang="ko-KR" sz="2200" dirty="0" smtClean="0"/>
              <a:t>가지므로</a:t>
            </a:r>
            <a:r>
              <a:rPr lang="en-US" altLang="ko-KR" sz="2200" dirty="0" smtClean="0"/>
              <a:t> T</a:t>
            </a:r>
            <a:r>
              <a:rPr lang="en-US" altLang="ko-KR" sz="2200" baseline="-25000" dirty="0" smtClean="0"/>
              <a:t>2</a:t>
            </a:r>
            <a:r>
              <a:rPr lang="ko-KR" altLang="ko-KR" sz="2200" dirty="0" smtClean="0"/>
              <a:t>의 </a:t>
            </a:r>
            <a:r>
              <a:rPr lang="ko-KR" altLang="ko-KR" sz="2200" dirty="0"/>
              <a:t>이동 전후 모두 이진탐색트리 조건이 </a:t>
            </a:r>
            <a:r>
              <a:rPr lang="ko-KR" altLang="ko-KR" sz="2200" dirty="0" smtClean="0"/>
              <a:t>만족</a:t>
            </a:r>
            <a:endParaRPr lang="en-US" altLang="ko-KR" sz="2200" dirty="0" smtClean="0"/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RR-</a:t>
            </a:r>
            <a:r>
              <a:rPr lang="ko-KR" altLang="ko-KR" sz="2400" dirty="0"/>
              <a:t>회전은 </a:t>
            </a:r>
            <a:r>
              <a:rPr lang="en-US" altLang="ko-KR" sz="2400" dirty="0" smtClean="0">
                <a:solidFill>
                  <a:srgbClr val="3333FF"/>
                </a:solidFill>
              </a:rPr>
              <a:t>rotate_left</a:t>
            </a:r>
            <a:r>
              <a:rPr lang="en-US" altLang="ko-KR" sz="2400" dirty="0">
                <a:solidFill>
                  <a:srgbClr val="3333FF"/>
                </a:solidFill>
              </a:rPr>
              <a:t>() </a:t>
            </a:r>
            <a:r>
              <a:rPr lang="ko-KR" altLang="en-US" sz="2400" dirty="0" smtClean="0"/>
              <a:t>사</a:t>
            </a:r>
            <a:r>
              <a:rPr lang="ko-KR" altLang="ko-KR" sz="2400" dirty="0" smtClean="0"/>
              <a:t>용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22801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06" y="1841326"/>
            <a:ext cx="7716032" cy="320868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425886" y="901967"/>
            <a:ext cx="28424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예제</a:t>
            </a:r>
            <a:r>
              <a:rPr lang="en-US" altLang="ko-KR" sz="3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en-US" altLang="ko-KR" sz="2400" dirty="0" smtClean="0"/>
              <a:t>RR-</a:t>
            </a:r>
            <a:r>
              <a:rPr lang="ko-KR" altLang="ko-KR" sz="2400" dirty="0"/>
              <a:t>회전의 예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956620" y="4247535"/>
            <a:ext cx="7275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3333FF"/>
                </a:solidFill>
              </a:rPr>
              <a:t>None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56440" y="3878203"/>
            <a:ext cx="7275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3333FF"/>
                </a:solidFill>
              </a:rPr>
              <a:t>None</a:t>
            </a:r>
            <a:endParaRPr lang="ko-KR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52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수행시간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/>
              <a:t>T(N</a:t>
            </a:r>
            <a:r>
              <a:rPr lang="en-US" altLang="ko-KR" sz="2400" dirty="0" smtClean="0"/>
              <a:t>) =</a:t>
            </a:r>
            <a:r>
              <a:rPr lang="ko-KR" altLang="ko-KR" sz="2400" dirty="0" smtClean="0"/>
              <a:t> </a:t>
            </a:r>
            <a:r>
              <a:rPr lang="ko-KR" altLang="en-US" sz="2400" dirty="0" smtClean="0"/>
              <a:t>입력 크기 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인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정렬된</a:t>
            </a:r>
            <a:r>
              <a:rPr lang="ko-KR" altLang="ko-KR" sz="2400" dirty="0"/>
              <a:t> </a:t>
            </a:r>
            <a:r>
              <a:rPr lang="ko-KR" altLang="ko-KR" sz="2400" dirty="0"/>
              <a:t>리스트에서</a:t>
            </a:r>
            <a:r>
              <a:rPr lang="ko-KR" altLang="ko-KR" sz="2400" dirty="0"/>
              <a:t> </a:t>
            </a:r>
            <a:r>
              <a:rPr lang="ko-KR" altLang="ko-KR" sz="2400" dirty="0"/>
              <a:t>이진탐색을</a:t>
            </a:r>
            <a:r>
              <a:rPr lang="ko-KR" altLang="ko-KR" sz="2400" dirty="0"/>
              <a:t> </a:t>
            </a:r>
            <a:r>
              <a:rPr lang="ko-KR" altLang="ko-KR" sz="2400" dirty="0"/>
              <a:t>하는데</a:t>
            </a:r>
            <a:r>
              <a:rPr lang="ko-KR" altLang="ko-KR" sz="2400" dirty="0"/>
              <a:t> </a:t>
            </a:r>
            <a:r>
              <a:rPr lang="ko-KR" altLang="ko-KR" sz="2400" dirty="0"/>
              <a:t>수행되는</a:t>
            </a:r>
            <a:r>
              <a:rPr lang="ko-KR" altLang="ko-KR" sz="2400" dirty="0"/>
              <a:t> </a:t>
            </a:r>
            <a:r>
              <a:rPr lang="ko-KR" altLang="en-US" sz="2400" dirty="0" smtClean="0"/>
              <a:t>키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비교</a:t>
            </a:r>
            <a:r>
              <a:rPr lang="ko-KR" altLang="ko-KR" sz="2400" dirty="0"/>
              <a:t> </a:t>
            </a:r>
            <a:r>
              <a:rPr lang="ko-KR" altLang="ko-KR" sz="2400" dirty="0" smtClean="0"/>
              <a:t>횟수</a:t>
            </a:r>
            <a:endParaRPr lang="en-US" altLang="ko-KR" sz="2400" dirty="0" smtClean="0"/>
          </a:p>
          <a:p>
            <a:pPr>
              <a:lnSpc>
                <a:spcPct val="100000"/>
              </a:lnSpc>
            </a:pPr>
            <a:r>
              <a:rPr lang="en-US" altLang="ko-KR" sz="2400" dirty="0" smtClean="0"/>
              <a:t>T(N</a:t>
            </a:r>
            <a:r>
              <a:rPr lang="en-US" altLang="ko-KR" sz="2400" dirty="0"/>
              <a:t>)</a:t>
            </a:r>
            <a:r>
              <a:rPr lang="ko-KR" altLang="ko-KR" sz="2400" dirty="0"/>
              <a:t>은</a:t>
            </a:r>
            <a:r>
              <a:rPr lang="en-US" altLang="ko-KR" sz="2400" dirty="0"/>
              <a:t> 1</a:t>
            </a:r>
            <a:r>
              <a:rPr lang="ko-KR" altLang="ko-KR" sz="2400" dirty="0"/>
              <a:t>번의</a:t>
            </a:r>
            <a:r>
              <a:rPr lang="ko-KR" altLang="ko-KR" sz="2400" dirty="0"/>
              <a:t> </a:t>
            </a:r>
            <a:r>
              <a:rPr lang="ko-KR" altLang="ko-KR" sz="2400" dirty="0"/>
              <a:t>비교</a:t>
            </a:r>
            <a:r>
              <a:rPr lang="ko-KR" altLang="ko-KR" sz="2400" dirty="0"/>
              <a:t> </a:t>
            </a:r>
            <a:r>
              <a:rPr lang="ko-KR" altLang="ko-KR" sz="2400" dirty="0"/>
              <a:t>후에</a:t>
            </a:r>
            <a:r>
              <a:rPr lang="ko-KR" altLang="ko-KR" sz="2400" dirty="0"/>
              <a:t> </a:t>
            </a:r>
            <a:r>
              <a:rPr lang="ko-KR" altLang="ko-KR" sz="2400" dirty="0"/>
              <a:t>리스트의</a:t>
            </a:r>
            <a:r>
              <a:rPr lang="ko-KR" altLang="ko-KR" sz="2400" dirty="0"/>
              <a:t> </a:t>
            </a:r>
            <a:r>
              <a:rPr lang="en-US" altLang="ko-KR" sz="2400" dirty="0"/>
              <a:t>1/2, </a:t>
            </a:r>
            <a:r>
              <a:rPr lang="ko-KR" altLang="ko-KR" sz="2400" dirty="0"/>
              <a:t>즉</a:t>
            </a:r>
            <a:r>
              <a:rPr lang="en-US" altLang="ko-KR" sz="2400" dirty="0"/>
              <a:t>, </a:t>
            </a:r>
            <a:r>
              <a:rPr lang="ko-KR" altLang="ko-KR" sz="2400" dirty="0"/>
              <a:t>앞부분이나</a:t>
            </a:r>
            <a:r>
              <a:rPr lang="ko-KR" altLang="ko-KR" sz="2400" dirty="0"/>
              <a:t> </a:t>
            </a:r>
            <a:r>
              <a:rPr lang="ko-KR" altLang="ko-KR" sz="2400" dirty="0"/>
              <a:t>뒷부분을</a:t>
            </a:r>
            <a:r>
              <a:rPr lang="ko-KR" altLang="ko-KR" sz="2400" dirty="0"/>
              <a:t> </a:t>
            </a:r>
            <a:r>
              <a:rPr lang="ko-KR" altLang="ko-KR" sz="2400" dirty="0"/>
              <a:t>재귀호출하므로</a:t>
            </a:r>
            <a:r>
              <a:rPr lang="ko-KR" altLang="ko-KR" sz="2400" dirty="0"/>
              <a:t> </a:t>
            </a:r>
          </a:p>
          <a:p>
            <a:pPr marL="1879600" indent="0">
              <a:buNone/>
            </a:pPr>
            <a:r>
              <a:rPr lang="en-US" altLang="ko-KR" sz="2400" dirty="0"/>
              <a:t>T(N) = T(N/2) + 1</a:t>
            </a:r>
            <a:endParaRPr lang="ko-KR" altLang="ko-KR" sz="2400" dirty="0"/>
          </a:p>
          <a:p>
            <a:pPr marL="1879600" indent="0">
              <a:buNone/>
            </a:pPr>
            <a:r>
              <a:rPr lang="en-US" altLang="ko-KR" sz="2400" dirty="0"/>
              <a:t>T(1) = </a:t>
            </a:r>
            <a:r>
              <a:rPr lang="en-US" altLang="ko-KR" sz="2400" dirty="0" smtClean="0"/>
              <a:t>1</a:t>
            </a:r>
            <a:endParaRPr lang="ko-KR" altLang="ko-KR" sz="2400" dirty="0"/>
          </a:p>
          <a:p>
            <a:r>
              <a:rPr lang="en-US" altLang="ko-KR" sz="2400" dirty="0" smtClean="0"/>
              <a:t>T(N</a:t>
            </a:r>
            <a:r>
              <a:rPr lang="en-US" altLang="ko-KR" sz="2400" dirty="0"/>
              <a:t>) = T(N/2) + 1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          = [</a:t>
            </a:r>
            <a:r>
              <a:rPr lang="en-US" altLang="ko-KR" sz="2400" dirty="0" smtClean="0">
                <a:solidFill>
                  <a:srgbClr val="FF0000"/>
                </a:solidFill>
              </a:rPr>
              <a:t>T((N/2)/2) +1</a:t>
            </a:r>
            <a:r>
              <a:rPr lang="en-US" altLang="ko-KR" sz="2400" dirty="0" smtClean="0"/>
              <a:t>] </a:t>
            </a:r>
            <a:r>
              <a:rPr lang="en-US" altLang="ko-KR" sz="2400" dirty="0"/>
              <a:t>+ </a:t>
            </a:r>
            <a:r>
              <a:rPr lang="en-US" altLang="ko-KR" sz="2400" dirty="0" smtClean="0"/>
              <a:t>1 	=  T(N/2</a:t>
            </a:r>
            <a:r>
              <a:rPr lang="en-US" altLang="ko-KR" sz="2400" baseline="30000" dirty="0" smtClean="0"/>
              <a:t>2</a:t>
            </a:r>
            <a:r>
              <a:rPr lang="en-US" altLang="ko-KR" sz="2400" dirty="0" smtClean="0"/>
              <a:t>) </a:t>
            </a:r>
            <a:r>
              <a:rPr lang="en-US" altLang="ko-KR" sz="2400" dirty="0"/>
              <a:t>+ </a:t>
            </a:r>
            <a:r>
              <a:rPr lang="en-US" altLang="ko-KR" sz="2400" dirty="0" smtClean="0"/>
              <a:t>2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 = </a:t>
            </a:r>
            <a:r>
              <a:rPr lang="en-US" altLang="ko-KR" sz="2400" dirty="0"/>
              <a:t>[</a:t>
            </a:r>
            <a:r>
              <a:rPr lang="en-US" altLang="ko-KR" sz="2400" dirty="0">
                <a:solidFill>
                  <a:srgbClr val="FF0000"/>
                </a:solidFill>
              </a:rPr>
              <a:t>T((N/2)/</a:t>
            </a:r>
            <a:r>
              <a:rPr lang="en-US" altLang="ko-KR" sz="2400" dirty="0" smtClean="0">
                <a:solidFill>
                  <a:srgbClr val="FF0000"/>
                </a:solidFill>
              </a:rPr>
              <a:t>2</a:t>
            </a:r>
            <a:r>
              <a:rPr lang="en-US" altLang="ko-KR" sz="2400" baseline="30000" dirty="0"/>
              <a:t>2</a:t>
            </a:r>
            <a:r>
              <a:rPr lang="en-US" altLang="ko-KR" sz="2400" dirty="0" smtClean="0">
                <a:solidFill>
                  <a:srgbClr val="FF0000"/>
                </a:solidFill>
              </a:rPr>
              <a:t>) </a:t>
            </a:r>
            <a:r>
              <a:rPr lang="en-US" altLang="ko-KR" sz="2400" dirty="0">
                <a:solidFill>
                  <a:srgbClr val="FF0000"/>
                </a:solidFill>
              </a:rPr>
              <a:t>+1</a:t>
            </a:r>
            <a:r>
              <a:rPr lang="en-US" altLang="ko-KR" sz="2400" dirty="0"/>
              <a:t>] + </a:t>
            </a:r>
            <a:r>
              <a:rPr lang="en-US" altLang="ko-KR" sz="2400" dirty="0" smtClean="0"/>
              <a:t>2 	=  T(N/2</a:t>
            </a:r>
            <a:r>
              <a:rPr lang="en-US" altLang="ko-KR" sz="2400" baseline="30000" dirty="0" smtClean="0"/>
              <a:t>3</a:t>
            </a:r>
            <a:r>
              <a:rPr lang="en-US" altLang="ko-KR" sz="2400" dirty="0"/>
              <a:t>) + 3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 = </a:t>
            </a:r>
            <a:r>
              <a:rPr lang="en-US" altLang="ko-KR" sz="2400" dirty="0">
                <a:sym typeface="MT Extra" panose="05050102010205020202" pitchFamily="18" charset="2"/>
              </a:rPr>
              <a:t></a:t>
            </a:r>
            <a:r>
              <a:rPr lang="en-US" altLang="ko-KR" sz="2400" dirty="0"/>
              <a:t> = T(N/2</a:t>
            </a:r>
            <a:r>
              <a:rPr lang="en-US" altLang="ko-KR" sz="2400" baseline="30000" dirty="0"/>
              <a:t>k</a:t>
            </a:r>
            <a:r>
              <a:rPr lang="en-US" altLang="ko-KR" sz="2400" dirty="0"/>
              <a:t>) + k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 = </a:t>
            </a:r>
            <a:r>
              <a:rPr lang="en-US" altLang="ko-KR" sz="2400" dirty="0"/>
              <a:t>T(1) + </a:t>
            </a:r>
            <a:r>
              <a:rPr lang="en-US" altLang="ko-KR" sz="2400" dirty="0" smtClean="0"/>
              <a:t>k,</a:t>
            </a:r>
            <a:r>
              <a:rPr lang="en-US" altLang="ko-KR" sz="2400" dirty="0" smtClean="0">
                <a:solidFill>
                  <a:srgbClr val="3333FF"/>
                </a:solidFill>
              </a:rPr>
              <a:t> if </a:t>
            </a:r>
            <a:r>
              <a:rPr lang="en-US" altLang="ko-KR" sz="2400" dirty="0">
                <a:solidFill>
                  <a:srgbClr val="3333FF"/>
                </a:solidFill>
              </a:rPr>
              <a:t>N = </a:t>
            </a:r>
            <a:r>
              <a:rPr lang="en-US" altLang="ko-KR" sz="2400" dirty="0" smtClean="0">
                <a:solidFill>
                  <a:srgbClr val="3333FF"/>
                </a:solidFill>
              </a:rPr>
              <a:t>2</a:t>
            </a:r>
            <a:r>
              <a:rPr lang="en-US" altLang="ko-KR" sz="2400" baseline="30000" dirty="0" smtClean="0">
                <a:solidFill>
                  <a:srgbClr val="3333FF"/>
                </a:solidFill>
              </a:rPr>
              <a:t>k</a:t>
            </a:r>
            <a:r>
              <a:rPr lang="en-US" altLang="ko-KR" sz="2400" dirty="0" smtClean="0">
                <a:solidFill>
                  <a:srgbClr val="3333FF"/>
                </a:solidFill>
              </a:rPr>
              <a:t>,</a:t>
            </a:r>
            <a:r>
              <a:rPr lang="ko-KR" altLang="ko-KR" sz="2400" dirty="0" smtClean="0">
                <a:solidFill>
                  <a:srgbClr val="3333FF"/>
                </a:solidFill>
              </a:rPr>
              <a:t> </a:t>
            </a:r>
            <a:r>
              <a:rPr lang="en-US" altLang="ko-KR" sz="2400" dirty="0">
                <a:solidFill>
                  <a:srgbClr val="3333FF"/>
                </a:solidFill>
              </a:rPr>
              <a:t>k = </a:t>
            </a:r>
            <a:r>
              <a:rPr lang="en-US" altLang="ko-KR" sz="2400" dirty="0" smtClean="0">
                <a:solidFill>
                  <a:srgbClr val="3333FF"/>
                </a:solidFill>
              </a:rPr>
              <a:t>log</a:t>
            </a:r>
            <a:r>
              <a:rPr lang="en-US" altLang="ko-KR" sz="2400" baseline="-25000" dirty="0" smtClean="0">
                <a:solidFill>
                  <a:srgbClr val="3333FF"/>
                </a:solidFill>
              </a:rPr>
              <a:t>2</a:t>
            </a:r>
            <a:r>
              <a:rPr lang="en-US" altLang="ko-KR" sz="2400" dirty="0" smtClean="0">
                <a:solidFill>
                  <a:srgbClr val="3333FF"/>
                </a:solidFill>
              </a:rPr>
              <a:t>N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 </a:t>
            </a:r>
            <a:r>
              <a:rPr lang="en-US" altLang="ko-KR" sz="2400" dirty="0"/>
              <a:t>= 1 + log</a:t>
            </a:r>
            <a:r>
              <a:rPr lang="en-US" altLang="ko-KR" sz="2400" baseline="-25000" dirty="0"/>
              <a:t>2</a:t>
            </a:r>
            <a:r>
              <a:rPr lang="en-US" altLang="ko-KR" sz="2400" dirty="0"/>
              <a:t>N  = O(logN</a:t>
            </a:r>
            <a:r>
              <a:rPr lang="en-US" altLang="ko-KR" sz="2400" dirty="0" smtClean="0"/>
              <a:t>)</a:t>
            </a:r>
            <a:endParaRPr lang="ko-KR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62448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91784" y="694725"/>
            <a:ext cx="1404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40458C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LR-</a:t>
            </a:r>
            <a:r>
              <a:rPr lang="ko-KR" altLang="en-US" sz="2800" dirty="0" smtClean="0">
                <a:solidFill>
                  <a:srgbClr val="40458C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회전</a:t>
            </a:r>
            <a:endParaRPr lang="en-US" sz="2800" dirty="0">
              <a:solidFill>
                <a:srgbClr val="40458C"/>
              </a:solidFill>
            </a:endParaRPr>
          </a:p>
        </p:txBody>
      </p:sp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05" y="1920941"/>
            <a:ext cx="7614110" cy="288905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1243039" y="5003011"/>
            <a:ext cx="77873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(a) T</a:t>
            </a:r>
            <a:r>
              <a:rPr lang="en-US" altLang="ko-KR" sz="2000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또는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altLang="ko-KR" sz="2000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에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새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노드</a:t>
            </a:r>
            <a:r>
              <a:rPr lang="ko-KR" altLang="ko-KR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삽입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(b) LR-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회전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564175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7407" y="1031908"/>
            <a:ext cx="8223337" cy="405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altLang="ko-KR" sz="3200" dirty="0">
                <a:solidFill>
                  <a:srgbClr val="0000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LR-</a:t>
            </a:r>
            <a:r>
              <a:rPr lang="ko-KR" altLang="ko-KR" sz="3200" dirty="0" smtClean="0">
                <a:solidFill>
                  <a:srgbClr val="0000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회전</a:t>
            </a:r>
            <a:endParaRPr lang="en-US" altLang="ko-KR" sz="16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ko-KR" altLang="ko-KR" sz="23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왼쪽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서브트리</a:t>
            </a:r>
            <a:r>
              <a:rPr lang="en-US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(T</a:t>
            </a:r>
            <a:r>
              <a:rPr lang="en-US" altLang="ko-KR" sz="2300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또는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오른쪽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서브트리</a:t>
            </a:r>
            <a:r>
              <a:rPr lang="en-US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(T</a:t>
            </a:r>
            <a:r>
              <a:rPr lang="en-US" altLang="ko-KR" sz="2300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에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새로운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노드가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삽입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되어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altLang="ko-KR" sz="23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또는</a:t>
            </a:r>
            <a:r>
              <a:rPr lang="en-US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altLang="ko-KR" sz="2300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높이가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h-1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이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됨에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따라</a:t>
            </a:r>
            <a:r>
              <a:rPr lang="en-US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 30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왼쪽과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오른쪽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서브트리의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높이</a:t>
            </a:r>
            <a:r>
              <a:rPr lang="ko-KR" altLang="ko-KR" sz="23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차이가</a:t>
            </a:r>
            <a:r>
              <a:rPr lang="ko-KR" altLang="ko-KR" sz="23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3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가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된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상태</a:t>
            </a:r>
            <a:endParaRPr lang="en-US" altLang="ko-KR" sz="23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altLang="ko-KR" sz="23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30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왼쪽</a:t>
            </a:r>
            <a:r>
              <a:rPr lang="en-US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(L) </a:t>
            </a:r>
            <a:r>
              <a:rPr lang="ko-KR" altLang="ko-KR" sz="23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서브트리의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오른쪽</a:t>
            </a:r>
            <a:r>
              <a:rPr lang="en-US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(R)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서브트리에서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새로운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노드가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삽입되었기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때문</a:t>
            </a:r>
            <a:endParaRPr lang="en-US" altLang="ko-KR" sz="23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LR-</a:t>
            </a:r>
            <a:r>
              <a:rPr lang="ko-KR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회전은</a:t>
            </a:r>
            <a:r>
              <a:rPr lang="en-US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rotate-left(10)</a:t>
            </a:r>
            <a:r>
              <a:rPr lang="ko-KR" altLang="ko-KR" sz="23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r>
              <a:rPr lang="ko-KR" altLang="ko-KR" sz="23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후</a:t>
            </a:r>
            <a:r>
              <a:rPr lang="ko-KR" altLang="ko-KR" sz="23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3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rotate_right(30)</a:t>
            </a:r>
            <a:r>
              <a:rPr lang="ko-KR" altLang="ko-KR" sz="23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8468312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5886" y="901967"/>
            <a:ext cx="28055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예제</a:t>
            </a:r>
            <a:r>
              <a:rPr lang="en-US" altLang="ko-KR" sz="3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en-US" altLang="ko-KR" sz="2400" dirty="0" smtClean="0"/>
              <a:t>LR-</a:t>
            </a:r>
            <a:r>
              <a:rPr lang="ko-KR" altLang="ko-KR" sz="2400" dirty="0"/>
              <a:t>회전의 예</a:t>
            </a:r>
            <a:endParaRPr lang="ko-KR" altLang="en-US" sz="3200" dirty="0"/>
          </a:p>
        </p:txBody>
      </p:sp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79" y="2111031"/>
            <a:ext cx="7726546" cy="296201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654711" y="4375355"/>
            <a:ext cx="7275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3333FF"/>
                </a:solidFill>
              </a:rPr>
              <a:t>None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91550" y="3515032"/>
            <a:ext cx="7275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3333FF"/>
                </a:solidFill>
              </a:rPr>
              <a:t>None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4517" y="3145700"/>
            <a:ext cx="7275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3333FF"/>
                </a:solidFill>
              </a:rPr>
              <a:t>None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3305" y="4210353"/>
            <a:ext cx="7275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3333FF"/>
                </a:solidFill>
              </a:rPr>
              <a:t>None</a:t>
            </a:r>
            <a:endParaRPr lang="ko-KR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5506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91784" y="694725"/>
            <a:ext cx="1404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40458C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RL-</a:t>
            </a:r>
            <a:r>
              <a:rPr lang="ko-KR" altLang="en-US" sz="2800" dirty="0" smtClean="0">
                <a:solidFill>
                  <a:srgbClr val="40458C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회전</a:t>
            </a:r>
            <a:endParaRPr lang="en-US" sz="2800" dirty="0">
              <a:solidFill>
                <a:srgbClr val="40458C"/>
              </a:solidFill>
            </a:endParaRPr>
          </a:p>
        </p:txBody>
      </p:sp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78" y="1778696"/>
            <a:ext cx="7603296" cy="321502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1085725" y="5282185"/>
            <a:ext cx="7803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(a) T</a:t>
            </a:r>
            <a:r>
              <a:rPr lang="en-US" altLang="ko-KR" sz="20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또는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altLang="ko-KR" sz="2000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에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새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노드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삽입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(b) RL-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회전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623361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1475" y="929989"/>
            <a:ext cx="8386175" cy="4465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3000"/>
              </a:spcAft>
            </a:pPr>
            <a:r>
              <a:rPr lang="en-US" altLang="ko-KR" sz="3200" dirty="0">
                <a:solidFill>
                  <a:srgbClr val="0000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RL-</a:t>
            </a:r>
            <a:r>
              <a:rPr lang="ko-KR" altLang="ko-KR" sz="3200" dirty="0" smtClean="0">
                <a:solidFill>
                  <a:srgbClr val="0000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회전</a:t>
            </a:r>
            <a:endParaRPr lang="en-US" altLang="ko-KR" sz="32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왼쪽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서브트리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(T</a:t>
            </a:r>
            <a:r>
              <a:rPr lang="en-US" altLang="ko-KR" sz="2400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또는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오른쪽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서브트리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(T</a:t>
            </a:r>
            <a:r>
              <a:rPr lang="en-US" altLang="ko-KR" sz="2400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새로운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삽입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되어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altLang="ko-KR" sz="24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또는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altLang="ko-KR" sz="2400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높이가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h-1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되고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10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왼쪽과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오른쪽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서브트리의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높이</a:t>
            </a:r>
            <a:r>
              <a:rPr lang="ko-KR" altLang="ko-KR" sz="24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차이가</a:t>
            </a:r>
            <a:r>
              <a:rPr lang="ko-KR" altLang="ko-KR" sz="24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상태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오른쪽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(R)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서브트리의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왼쪽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(L)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서브트리에서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새로운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삽입되었기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때문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RL-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회전은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rotate_right(30)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수행한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후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rotate_left(10)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039038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5886" y="901967"/>
            <a:ext cx="28055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예제</a:t>
            </a:r>
            <a:r>
              <a:rPr lang="en-US" altLang="ko-KR" sz="3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en-US" altLang="ko-KR" sz="2400" dirty="0" smtClean="0"/>
              <a:t>RL-</a:t>
            </a:r>
            <a:r>
              <a:rPr lang="ko-KR" altLang="ko-KR" sz="2400" dirty="0"/>
              <a:t>회전의 예</a:t>
            </a:r>
            <a:endParaRPr lang="ko-KR" altLang="en-US" sz="3200" dirty="0"/>
          </a:p>
        </p:txBody>
      </p:sp>
      <p:pic>
        <p:nvPicPr>
          <p:cNvPr id="3" name="그림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2" y="2146130"/>
            <a:ext cx="8365905" cy="324006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26143" y="3303639"/>
            <a:ext cx="7275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3333FF"/>
                </a:solidFill>
              </a:rPr>
              <a:t>None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94788" y="3488305"/>
            <a:ext cx="7275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3333FF"/>
                </a:solidFill>
              </a:rPr>
              <a:t>None</a:t>
            </a:r>
            <a:endParaRPr lang="ko-KR" altLang="en-US" dirty="0">
              <a:solidFill>
                <a:srgbClr val="3333FF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994" y="4303303"/>
            <a:ext cx="552450" cy="2571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355" y="4696592"/>
            <a:ext cx="5524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015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ko-KR" dirty="0"/>
              <a:t>종류의 </a:t>
            </a:r>
            <a:r>
              <a:rPr lang="ko-KR" altLang="ko-KR" dirty="0" smtClean="0"/>
              <a:t>회전</a:t>
            </a:r>
            <a:r>
              <a:rPr lang="ko-KR" altLang="en-US" dirty="0" smtClean="0"/>
              <a:t>의</a:t>
            </a:r>
            <a:r>
              <a:rPr lang="ko-KR" altLang="ko-KR" dirty="0" smtClean="0"/>
              <a:t> </a:t>
            </a:r>
            <a:r>
              <a:rPr lang="ko-KR" altLang="ko-KR" dirty="0"/>
              <a:t>공통점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41987"/>
            <a:ext cx="7886700" cy="34806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400" dirty="0" smtClean="0"/>
              <a:t>회전 </a:t>
            </a:r>
            <a:r>
              <a:rPr lang="ko-KR" altLang="ko-KR" sz="2400" dirty="0"/>
              <a:t>후의 </a:t>
            </a:r>
            <a:r>
              <a:rPr lang="ko-KR" altLang="ko-KR" sz="2400" dirty="0" smtClean="0"/>
              <a:t>트리들이 </a:t>
            </a:r>
            <a:r>
              <a:rPr lang="ko-KR" altLang="ko-KR" sz="2400" dirty="0"/>
              <a:t>모두 </a:t>
            </a:r>
            <a:r>
              <a:rPr lang="ko-KR" altLang="ko-KR" sz="2400" dirty="0" smtClean="0"/>
              <a:t>동일</a:t>
            </a:r>
            <a:endParaRPr lang="en-US" altLang="ko-KR" sz="2400" dirty="0" smtClean="0"/>
          </a:p>
          <a:p>
            <a:pPr lvl="1">
              <a:lnSpc>
                <a:spcPct val="100000"/>
              </a:lnSpc>
              <a:spcAft>
                <a:spcPts val="1200"/>
              </a:spcAft>
              <a:buFontTx/>
              <a:buChar char="-"/>
              <a:tabLst>
                <a:tab pos="628650" algn="l"/>
              </a:tabLst>
            </a:pPr>
            <a:r>
              <a:rPr lang="ko-KR" altLang="ko-KR" sz="2200" dirty="0" smtClean="0"/>
              <a:t>각 </a:t>
            </a:r>
            <a:r>
              <a:rPr lang="ko-KR" altLang="ko-KR" sz="2200" dirty="0"/>
              <a:t>그림</a:t>
            </a:r>
            <a:r>
              <a:rPr lang="en-US" altLang="ko-KR" sz="2200" dirty="0"/>
              <a:t>(a)</a:t>
            </a:r>
            <a:r>
              <a:rPr lang="ko-KR" altLang="ko-KR" sz="2200" dirty="0"/>
              <a:t>의 트리에서 </a:t>
            </a:r>
            <a:r>
              <a:rPr lang="en-US" altLang="ko-KR" sz="2200" dirty="0"/>
              <a:t>10, 20, 30</a:t>
            </a:r>
            <a:r>
              <a:rPr lang="ko-KR" altLang="ko-KR" sz="2200" dirty="0"/>
              <a:t>이 어디에 위치하든지</a:t>
            </a:r>
            <a:r>
              <a:rPr lang="en-US" altLang="ko-KR" sz="2200" dirty="0"/>
              <a:t>, 3</a:t>
            </a:r>
            <a:r>
              <a:rPr lang="ko-KR" altLang="ko-KR" sz="2200" dirty="0"/>
              <a:t>개의 노드들 중에서 </a:t>
            </a:r>
            <a:r>
              <a:rPr lang="ko-KR" altLang="ko-KR" sz="2200" dirty="0" err="1"/>
              <a:t>중간값을</a:t>
            </a:r>
            <a:r>
              <a:rPr lang="ko-KR" altLang="ko-KR" sz="2200" dirty="0"/>
              <a:t> 가진 노드</a:t>
            </a:r>
            <a:r>
              <a:rPr lang="en-US" altLang="ko-KR" sz="2200" dirty="0"/>
              <a:t>, </a:t>
            </a:r>
            <a:r>
              <a:rPr lang="ko-KR" altLang="ko-KR" sz="2200" dirty="0"/>
              <a:t>즉</a:t>
            </a:r>
            <a:r>
              <a:rPr lang="en-US" altLang="ko-KR" sz="2200" dirty="0"/>
              <a:t>, 20</a:t>
            </a:r>
            <a:r>
              <a:rPr lang="ko-KR" altLang="ko-KR" sz="2200" dirty="0"/>
              <a:t>이 위로 이동하면서 </a:t>
            </a:r>
            <a:r>
              <a:rPr lang="en-US" altLang="ko-KR" sz="2200" dirty="0"/>
              <a:t>10 </a:t>
            </a:r>
            <a:r>
              <a:rPr lang="ko-KR" altLang="ko-KR" sz="2200" dirty="0"/>
              <a:t>과 </a:t>
            </a:r>
            <a:r>
              <a:rPr lang="en-US" altLang="ko-KR" sz="2200" dirty="0"/>
              <a:t>30</a:t>
            </a:r>
            <a:r>
              <a:rPr lang="ko-KR" altLang="ko-KR" sz="2200" dirty="0"/>
              <a:t>이 각각 </a:t>
            </a:r>
            <a:r>
              <a:rPr lang="en-US" altLang="ko-KR" sz="2200" dirty="0"/>
              <a:t>20</a:t>
            </a:r>
            <a:r>
              <a:rPr lang="ko-KR" altLang="ko-KR" sz="2200" dirty="0"/>
              <a:t>의 좌우 </a:t>
            </a:r>
            <a:r>
              <a:rPr lang="ko-KR" altLang="ko-KR" sz="2200" dirty="0" smtClean="0"/>
              <a:t>자식</a:t>
            </a:r>
            <a:r>
              <a:rPr lang="ko-KR" altLang="en-US" sz="2200" dirty="0"/>
              <a:t>이</a:t>
            </a:r>
            <a:r>
              <a:rPr lang="ko-KR" altLang="ko-KR" sz="2200" dirty="0" smtClean="0"/>
              <a:t> </a:t>
            </a:r>
            <a:r>
              <a:rPr lang="ko-KR" altLang="ko-KR" sz="2200" dirty="0"/>
              <a:t>되기 </a:t>
            </a:r>
            <a:r>
              <a:rPr lang="ko-KR" altLang="ko-KR" sz="2200" dirty="0" smtClean="0"/>
              <a:t>때문</a:t>
            </a:r>
            <a:endParaRPr lang="en-US" altLang="ko-KR" sz="2200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400" dirty="0" smtClean="0"/>
              <a:t>각 </a:t>
            </a:r>
            <a:r>
              <a:rPr lang="ko-KR" altLang="ko-KR" sz="2400" dirty="0" smtClean="0"/>
              <a:t>회전</a:t>
            </a:r>
            <a:r>
              <a:rPr lang="en-US" altLang="ko-KR" sz="2400" dirty="0" smtClean="0"/>
              <a:t> </a:t>
            </a:r>
            <a:r>
              <a:rPr lang="ko-KR" altLang="ko-KR" sz="2400" dirty="0" smtClean="0"/>
              <a:t>연산의 </a:t>
            </a:r>
            <a:r>
              <a:rPr lang="ko-KR" altLang="ko-KR" sz="2400" dirty="0"/>
              <a:t>수행시간이 </a:t>
            </a:r>
            <a:r>
              <a:rPr lang="en-US" altLang="ko-KR" sz="2400" dirty="0"/>
              <a:t>O(1) </a:t>
            </a:r>
            <a:r>
              <a:rPr lang="en-US" altLang="ko-KR" sz="2400" dirty="0" smtClean="0"/>
              <a:t> 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r>
              <a:rPr lang="ko-KR" altLang="ko-KR" sz="2000" dirty="0" smtClean="0"/>
              <a:t>각 </a:t>
            </a:r>
            <a:r>
              <a:rPr lang="ko-KR" altLang="ko-KR" sz="2000" dirty="0"/>
              <a:t>그림</a:t>
            </a:r>
            <a:r>
              <a:rPr lang="en-US" altLang="ko-KR" sz="2000" dirty="0"/>
              <a:t>(b)</a:t>
            </a:r>
            <a:r>
              <a:rPr lang="ko-KR" altLang="ko-KR" sz="2000" dirty="0"/>
              <a:t>에서 변경된 노드 레퍼런스 수가 </a:t>
            </a:r>
            <a:r>
              <a:rPr lang="en-US" altLang="ko-KR" sz="2000" dirty="0"/>
              <a:t>O(1) </a:t>
            </a:r>
            <a:r>
              <a:rPr lang="ko-KR" altLang="ko-KR" sz="2000" dirty="0" smtClean="0"/>
              <a:t>개이기 </a:t>
            </a:r>
            <a:r>
              <a:rPr lang="ko-KR" altLang="ko-KR" sz="2000" dirty="0" smtClean="0"/>
              <a:t>때문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0357551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5.3.2 </a:t>
            </a:r>
            <a:r>
              <a:rPr lang="ko-KR" altLang="ko-KR" dirty="0"/>
              <a:t>삽입 </a:t>
            </a:r>
            <a:r>
              <a:rPr lang="ko-KR" altLang="ko-KR" dirty="0" smtClean="0"/>
              <a:t>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95663"/>
            <a:ext cx="8279376" cy="5096577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ko-KR" sz="2400" dirty="0"/>
              <a:t>AVL</a:t>
            </a:r>
            <a:r>
              <a:rPr lang="ko-KR" altLang="ko-KR" sz="2400" dirty="0"/>
              <a:t>트리에서의 삽입은 </a:t>
            </a:r>
            <a:r>
              <a:rPr lang="ko-KR" altLang="en-US" sz="2400" dirty="0" smtClean="0"/>
              <a:t>두 </a:t>
            </a:r>
            <a:r>
              <a:rPr lang="ko-KR" altLang="ko-KR" sz="2400" dirty="0" smtClean="0"/>
              <a:t>단계로 </a:t>
            </a:r>
            <a:r>
              <a:rPr lang="ko-KR" altLang="ko-KR" sz="2400" dirty="0" smtClean="0"/>
              <a:t>수행</a:t>
            </a:r>
            <a:endParaRPr lang="en-US" altLang="ko-KR" sz="2400" dirty="0" smtClean="0"/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ko-KR" sz="2400" dirty="0" smtClean="0"/>
              <a:t>[1 </a:t>
            </a:r>
            <a:r>
              <a:rPr lang="ko-KR" altLang="ko-KR" sz="2400" dirty="0" smtClean="0"/>
              <a:t>단계</a:t>
            </a:r>
            <a:r>
              <a:rPr lang="en-US" altLang="ko-KR" sz="2400" dirty="0" smtClean="0"/>
              <a:t>]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이진탐색트리의 삽입과 동일하게 새로운 </a:t>
            </a:r>
            <a:r>
              <a:rPr lang="ko-KR" altLang="ko-KR" sz="2400" dirty="0" smtClean="0"/>
              <a:t>노드 삽입</a:t>
            </a:r>
            <a:endParaRPr lang="en-US" altLang="ko-KR" sz="2400" dirty="0" smtClean="0"/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ko-KR" sz="2400" dirty="0" smtClean="0"/>
              <a:t>[2 </a:t>
            </a:r>
            <a:r>
              <a:rPr lang="ko-KR" altLang="ko-KR" sz="2400" dirty="0" smtClean="0"/>
              <a:t>단계</a:t>
            </a:r>
            <a:r>
              <a:rPr lang="en-US" altLang="ko-KR" sz="2400" dirty="0" smtClean="0"/>
              <a:t>]</a:t>
            </a:r>
            <a:r>
              <a:rPr lang="ko-KR" altLang="ko-KR" sz="2400" dirty="0" smtClean="0"/>
              <a:t> </a:t>
            </a:r>
            <a:r>
              <a:rPr lang="ko-KR" altLang="ko-KR" sz="2400" dirty="0" smtClean="0"/>
              <a:t>새로 </a:t>
            </a:r>
            <a:r>
              <a:rPr lang="ko-KR" altLang="ko-KR" sz="2400" dirty="0"/>
              <a:t>삽입한 노드로부터 </a:t>
            </a:r>
            <a:r>
              <a:rPr lang="ko-KR" altLang="ko-KR" sz="2400" dirty="0" smtClean="0"/>
              <a:t>루트로 </a:t>
            </a:r>
            <a:r>
              <a:rPr lang="ko-KR" altLang="ko-KR" sz="2400" dirty="0"/>
              <a:t>거슬러 올라가며 각 노드의 서브트리 높이 차이를 </a:t>
            </a:r>
            <a:r>
              <a:rPr lang="ko-KR" altLang="ko-KR" sz="2400" dirty="0" smtClean="0"/>
              <a:t>갱신</a:t>
            </a:r>
            <a:endParaRPr lang="en-US" altLang="ko-KR" sz="2400" dirty="0" smtClean="0"/>
          </a:p>
          <a:p>
            <a:pPr lvl="1">
              <a:lnSpc>
                <a:spcPct val="120000"/>
              </a:lnSpc>
              <a:spcAft>
                <a:spcPts val="1200"/>
              </a:spcAft>
              <a:buFontTx/>
              <a:buChar char="-"/>
            </a:pPr>
            <a:r>
              <a:rPr lang="ko-KR" altLang="ko-KR" sz="2000" dirty="0" smtClean="0"/>
              <a:t>이</a:t>
            </a:r>
            <a:r>
              <a:rPr lang="en-US" altLang="ko-KR" sz="2000" dirty="0" smtClean="0"/>
              <a:t> </a:t>
            </a:r>
            <a:r>
              <a:rPr lang="ko-KR" altLang="ko-KR" sz="2000" dirty="0" smtClean="0"/>
              <a:t>때 </a:t>
            </a:r>
            <a:r>
              <a:rPr lang="ko-KR" altLang="ko-KR" sz="2000" dirty="0"/>
              <a:t>가장 먼저 불균형이 발생한 노드를 발견하면</a:t>
            </a:r>
            <a:r>
              <a:rPr lang="en-US" altLang="ko-KR" sz="2000" dirty="0"/>
              <a:t>, </a:t>
            </a:r>
            <a:r>
              <a:rPr lang="ko-KR" altLang="ko-KR" sz="2000" dirty="0"/>
              <a:t>이 노드를 기준으로 새 노드가 어디에 </a:t>
            </a:r>
            <a:r>
              <a:rPr lang="ko-KR" altLang="ko-KR" sz="2000" dirty="0" err="1" smtClean="0"/>
              <a:t>삽입되었는</a:t>
            </a:r>
            <a:r>
              <a:rPr lang="ko-KR" altLang="en-US" sz="2000" dirty="0" err="1" smtClean="0"/>
              <a:t>지</a:t>
            </a:r>
            <a:r>
              <a:rPr lang="ko-KR" altLang="ko-KR" sz="2000" dirty="0" err="1" smtClean="0"/>
              <a:t>에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따라 적절한 </a:t>
            </a:r>
            <a:r>
              <a:rPr lang="ko-KR" altLang="ko-KR" sz="2000" dirty="0" err="1" smtClean="0"/>
              <a:t>회전연산을</a:t>
            </a:r>
            <a:r>
              <a:rPr lang="ko-KR" altLang="ko-KR" sz="2000" dirty="0" smtClean="0"/>
              <a:t> 수행</a:t>
            </a:r>
            <a:endParaRPr lang="ko-KR" altLang="ko-KR" sz="2000" dirty="0"/>
          </a:p>
          <a:p>
            <a:pPr>
              <a:lnSpc>
                <a:spcPct val="120000"/>
              </a:lnSpc>
              <a:spcAft>
                <a:spcPts val="1200"/>
              </a:spcAft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8353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11710" y="251825"/>
            <a:ext cx="4683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AVL </a:t>
            </a:r>
            <a:r>
              <a:rPr lang="ko-KR" altLang="ko-KR" sz="24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트리를</a:t>
            </a:r>
            <a:r>
              <a:rPr lang="ko-KR" altLang="ko-KR" sz="2400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위한</a:t>
            </a:r>
            <a:r>
              <a:rPr lang="en-US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Node, AVL 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클래스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65" y="930992"/>
            <a:ext cx="72485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096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89" y="574265"/>
            <a:ext cx="9004711" cy="338813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89" y="5245711"/>
            <a:ext cx="8495072" cy="76075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89193" y="4639975"/>
            <a:ext cx="7854337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alibri" panose="020F0502020204030204" pitchFamily="34" charset="0"/>
                <a:cs typeface="Consolas" panose="020B0609020204030204" pitchFamily="49" charset="0"/>
              </a:rPr>
              <a:t>bf(n</a:t>
            </a:r>
            <a:r>
              <a:rPr lang="en-US" altLang="ko-KR" sz="2000" dirty="0" smtClean="0">
                <a:latin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ko-KR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노드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Consolas" panose="020B0609020204030204" pitchFamily="49" charset="0"/>
              </a:rPr>
              <a:t>n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왼쪽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서브트리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높이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) – (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오른쪽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서브트리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높이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ko-KR" altLang="ko-KR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리턴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1383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5.2 </a:t>
            </a:r>
            <a:r>
              <a:rPr lang="ko-KR" altLang="ko-KR" dirty="0" smtClean="0"/>
              <a:t>이진탐색트리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56399"/>
            <a:ext cx="7886700" cy="163794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ko-KR" sz="2400" dirty="0">
                <a:solidFill>
                  <a:srgbClr val="3333FF"/>
                </a:solidFill>
              </a:rPr>
              <a:t>이진탐색트리</a:t>
            </a:r>
            <a:r>
              <a:rPr lang="en-US" altLang="ko-KR" sz="2400" dirty="0"/>
              <a:t>(Binary Search Tree</a:t>
            </a:r>
            <a:r>
              <a:rPr lang="en-US" altLang="ko-KR" sz="2400" dirty="0" smtClean="0"/>
              <a:t>):</a:t>
            </a:r>
            <a:r>
              <a:rPr lang="ko-KR" altLang="ko-KR" sz="2400" dirty="0" smtClean="0"/>
              <a:t> </a:t>
            </a:r>
            <a:endParaRPr lang="en-US" altLang="ko-KR" sz="2400" dirty="0" smtClean="0"/>
          </a:p>
          <a:p>
            <a:pPr marL="457200" lvl="1" indent="0">
              <a:lnSpc>
                <a:spcPct val="120000"/>
              </a:lnSpc>
              <a:spcAft>
                <a:spcPts val="2400"/>
              </a:spcAft>
              <a:buNone/>
            </a:pPr>
            <a:r>
              <a:rPr lang="ko-KR" altLang="ko-KR" sz="23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이진탐색</a:t>
            </a:r>
            <a:r>
              <a:rPr lang="en-US" altLang="ko-KR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(Binary Search)</a:t>
            </a:r>
            <a:r>
              <a:rPr lang="ko-KR" altLang="ko-KR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개념을 트리 형태의 구조에 접목한 </a:t>
            </a:r>
            <a:r>
              <a:rPr lang="ko-KR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자료구조</a:t>
            </a:r>
            <a:endParaRPr lang="en-US" altLang="ko-KR" sz="23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76282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7688" y="740830"/>
            <a:ext cx="8629650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/>
              <a:t>balance</a:t>
            </a:r>
            <a:r>
              <a:rPr lang="en-US" altLang="ko-KR" sz="2400" dirty="0" smtClean="0"/>
              <a:t>()</a:t>
            </a:r>
            <a:r>
              <a:rPr lang="ko-KR" altLang="ko-KR" sz="2400" dirty="0" smtClean="0"/>
              <a:t>에서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line 02</a:t>
            </a:r>
            <a:r>
              <a:rPr lang="ko-KR" altLang="ko-KR" sz="2400" dirty="0"/>
              <a:t>의</a:t>
            </a:r>
            <a:r>
              <a:rPr lang="en-US" altLang="ko-KR" sz="2400" dirty="0"/>
              <a:t> bf(n) &gt; 1</a:t>
            </a:r>
            <a:r>
              <a:rPr lang="ko-KR" altLang="ko-KR" sz="2400" dirty="0"/>
              <a:t>인 경우는 노드</a:t>
            </a:r>
            <a:r>
              <a:rPr lang="en-US" altLang="ko-KR" sz="2400" dirty="0"/>
              <a:t> n</a:t>
            </a:r>
            <a:r>
              <a:rPr lang="ko-KR" altLang="ko-KR" sz="2400" dirty="0"/>
              <a:t>의 왼쪽 서브트리가 오른쪽 서브트리보다 높고</a:t>
            </a:r>
            <a:r>
              <a:rPr lang="en-US" altLang="ko-KR" sz="2400" dirty="0"/>
              <a:t>, </a:t>
            </a:r>
            <a:r>
              <a:rPr lang="ko-KR" altLang="ko-KR" sz="2400" dirty="0"/>
              <a:t>그 차이가</a:t>
            </a:r>
            <a:r>
              <a:rPr lang="en-US" altLang="ko-KR" sz="2400" dirty="0"/>
              <a:t> 1</a:t>
            </a:r>
            <a:r>
              <a:rPr lang="ko-KR" altLang="ko-KR" sz="2400" dirty="0"/>
              <a:t>보다 큰 것으로 </a:t>
            </a:r>
            <a:r>
              <a:rPr lang="ko-KR" altLang="ko-KR" sz="2400" dirty="0" smtClean="0"/>
              <a:t>불균형 발생</a:t>
            </a:r>
            <a:endParaRPr lang="en-US" altLang="ko-KR" sz="2400" dirty="0" smtClean="0"/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/>
              <a:t>이 </a:t>
            </a:r>
            <a:r>
              <a:rPr lang="ko-KR" altLang="ko-KR" sz="2400" dirty="0"/>
              <a:t>때 </a:t>
            </a:r>
            <a:r>
              <a:rPr lang="en-US" altLang="ko-KR" sz="2400" dirty="0"/>
              <a:t>bf(n.left)</a:t>
            </a:r>
            <a:r>
              <a:rPr lang="ko-KR" altLang="ko-KR" sz="2400" dirty="0"/>
              <a:t>가 음수이면</a:t>
            </a:r>
            <a:r>
              <a:rPr lang="en-US" altLang="ko-KR" sz="2400" dirty="0"/>
              <a:t>, n.left</a:t>
            </a:r>
            <a:r>
              <a:rPr lang="ko-KR" altLang="ko-KR" sz="2400" dirty="0"/>
              <a:t>의 오른쪽 서브트리가 왼쪽 서브트리보다 </a:t>
            </a:r>
            <a:r>
              <a:rPr lang="ko-KR" altLang="ko-KR" sz="2400" dirty="0" smtClean="0"/>
              <a:t>높음</a:t>
            </a:r>
            <a:endParaRPr lang="en-US" altLang="ko-KR" sz="2400" dirty="0" smtClean="0"/>
          </a:p>
          <a:p>
            <a:pPr marL="800100" lvl="1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Line </a:t>
            </a:r>
            <a:r>
              <a:rPr lang="en-US" altLang="ko-KR" sz="2400" dirty="0"/>
              <a:t>04</a:t>
            </a:r>
            <a:r>
              <a:rPr lang="ko-KR" altLang="ko-KR" sz="2400" dirty="0"/>
              <a:t>에서 </a:t>
            </a:r>
            <a:r>
              <a:rPr lang="en-US" altLang="ko-KR" sz="2400" dirty="0"/>
              <a:t>rotate_left(n.left)</a:t>
            </a:r>
            <a:r>
              <a:rPr lang="ko-KR" altLang="ko-KR" sz="2400" dirty="0"/>
              <a:t>를 수행하고</a:t>
            </a:r>
            <a:r>
              <a:rPr lang="en-US" altLang="ko-KR" sz="2400" dirty="0"/>
              <a:t> line 06</a:t>
            </a:r>
            <a:r>
              <a:rPr lang="ko-KR" altLang="ko-KR" sz="2400" dirty="0"/>
              <a:t>에서 </a:t>
            </a:r>
            <a:r>
              <a:rPr lang="en-US" altLang="ko-KR" sz="2400" dirty="0"/>
              <a:t>rotate_right(n)</a:t>
            </a:r>
            <a:r>
              <a:rPr lang="ko-KR" altLang="ko-KR" sz="2400" dirty="0"/>
              <a:t>을 </a:t>
            </a:r>
            <a:r>
              <a:rPr lang="ko-KR" altLang="ko-KR" sz="2400" dirty="0" smtClean="0"/>
              <a:t>수행</a:t>
            </a:r>
            <a:r>
              <a:rPr lang="en-US" altLang="ko-KR" sz="2400" dirty="0" smtClean="0"/>
              <a:t>. </a:t>
            </a:r>
            <a:r>
              <a:rPr lang="ko-KR" altLang="ko-KR" sz="2400" dirty="0"/>
              <a:t>즉</a:t>
            </a:r>
            <a:r>
              <a:rPr lang="en-US" altLang="ko-KR" sz="2400" dirty="0"/>
              <a:t>, LR-</a:t>
            </a:r>
            <a:r>
              <a:rPr lang="ko-KR" altLang="ko-KR" sz="2400" dirty="0" smtClean="0"/>
              <a:t>회전 수행</a:t>
            </a:r>
            <a:endParaRPr lang="en-US" altLang="ko-KR" sz="2400" dirty="0" smtClean="0"/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bf(n.left</a:t>
            </a:r>
            <a:r>
              <a:rPr lang="en-US" altLang="ko-KR" sz="2400" dirty="0"/>
              <a:t>)</a:t>
            </a:r>
            <a:r>
              <a:rPr lang="ko-KR" altLang="ko-KR" sz="2400" dirty="0"/>
              <a:t>가 음수가 아니라면</a:t>
            </a:r>
            <a:r>
              <a:rPr lang="en-US" altLang="ko-KR" sz="2400" dirty="0"/>
              <a:t>, line 06</a:t>
            </a:r>
            <a:r>
              <a:rPr lang="ko-KR" altLang="ko-KR" sz="2400" dirty="0"/>
              <a:t>에서 </a:t>
            </a:r>
            <a:r>
              <a:rPr lang="en-US" altLang="ko-KR" sz="2400" dirty="0"/>
              <a:t>LL-</a:t>
            </a:r>
            <a:r>
              <a:rPr lang="ko-KR" altLang="ko-KR" sz="2400" dirty="0"/>
              <a:t>회전 만을 </a:t>
            </a:r>
            <a:r>
              <a:rPr lang="ko-KR" altLang="ko-KR" sz="2400" dirty="0" smtClean="0"/>
              <a:t>수행</a:t>
            </a:r>
            <a:endParaRPr lang="en-US" altLang="ko-KR" sz="2400" dirty="0" smtClean="0"/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/>
              <a:t>RR-</a:t>
            </a:r>
            <a:r>
              <a:rPr lang="ko-KR" altLang="ko-KR" sz="2400" dirty="0"/>
              <a:t>회전과 </a:t>
            </a:r>
            <a:r>
              <a:rPr lang="en-US" altLang="ko-KR" sz="2400" dirty="0"/>
              <a:t>RL-</a:t>
            </a:r>
            <a:r>
              <a:rPr lang="ko-KR" altLang="ko-KR" sz="2400" dirty="0"/>
              <a:t>회전도 </a:t>
            </a:r>
            <a:r>
              <a:rPr lang="en-US" altLang="ko-KR" sz="2400" dirty="0"/>
              <a:t>line 08</a:t>
            </a:r>
            <a:r>
              <a:rPr lang="ko-KR" altLang="ko-KR" sz="2400" dirty="0"/>
              <a:t>∼</a:t>
            </a:r>
            <a:r>
              <a:rPr lang="en-US" altLang="ko-KR" sz="2400" dirty="0"/>
              <a:t>10</a:t>
            </a:r>
            <a:r>
              <a:rPr lang="ko-KR" altLang="ko-KR" sz="2400" dirty="0"/>
              <a:t>에 따라 각각 수행되어 트리의 균형을 </a:t>
            </a:r>
            <a:r>
              <a:rPr lang="ko-KR" altLang="ko-KR" sz="2400" dirty="0" smtClean="0"/>
              <a:t>유지</a:t>
            </a:r>
            <a:endParaRPr lang="en-US" altLang="ko-KR" sz="2400" dirty="0" smtClean="0"/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/>
              <a:t>참고로 </a:t>
            </a:r>
            <a:r>
              <a:rPr lang="ko-KR" altLang="ko-KR" sz="2400" dirty="0"/>
              <a:t>현재 노드 </a:t>
            </a:r>
            <a:r>
              <a:rPr lang="en-US" altLang="ko-KR" sz="2400" dirty="0"/>
              <a:t>n</a:t>
            </a:r>
            <a:r>
              <a:rPr lang="ko-KR" altLang="ko-KR" sz="2400" dirty="0"/>
              <a:t>의 균형이 유지되어 있으면</a:t>
            </a:r>
            <a:r>
              <a:rPr lang="en-US" altLang="ko-KR" sz="2400" dirty="0"/>
              <a:t>, </a:t>
            </a:r>
            <a:r>
              <a:rPr lang="ko-KR" altLang="ko-KR" sz="2400" dirty="0"/>
              <a:t>바로</a:t>
            </a:r>
            <a:r>
              <a:rPr lang="en-US" altLang="ko-KR" sz="2400" dirty="0"/>
              <a:t> line 11</a:t>
            </a:r>
            <a:r>
              <a:rPr lang="ko-KR" altLang="ko-KR" sz="2400" dirty="0"/>
              <a:t>에서 노드 </a:t>
            </a:r>
            <a:r>
              <a:rPr lang="en-US" altLang="ko-KR" sz="2400" dirty="0"/>
              <a:t>n</a:t>
            </a:r>
            <a:r>
              <a:rPr lang="ko-KR" altLang="ko-KR" sz="2400" dirty="0"/>
              <a:t>의 레퍼런스를 </a:t>
            </a:r>
            <a:r>
              <a:rPr lang="ko-KR" altLang="ko-KR" sz="2400" dirty="0" smtClean="0"/>
              <a:t>리턴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6697789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65" y="1116114"/>
            <a:ext cx="8558179" cy="439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755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4569" y="738416"/>
            <a:ext cx="81732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5350" indent="-895350"/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예제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30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, 40, 100, 20, 10, 60, 70, 120, 110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순차적으로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삽입</a:t>
            </a:r>
            <a:endParaRPr lang="ko-KR" altLang="en-US" sz="2400" dirty="0"/>
          </a:p>
        </p:txBody>
      </p:sp>
      <p:pic>
        <p:nvPicPr>
          <p:cNvPr id="5" name="그림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9" y="2096967"/>
            <a:ext cx="8370122" cy="1898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04" y="4268435"/>
            <a:ext cx="8245297" cy="2495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76446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4" y="568844"/>
            <a:ext cx="9031266" cy="2625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06" y="3467744"/>
            <a:ext cx="6739003" cy="285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4227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5.3.3 </a:t>
            </a:r>
            <a:r>
              <a:rPr lang="ko-KR" altLang="ko-KR" dirty="0"/>
              <a:t>삭제 </a:t>
            </a:r>
            <a:r>
              <a:rPr lang="ko-KR" altLang="ko-KR" dirty="0" smtClean="0"/>
              <a:t>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AVL</a:t>
            </a:r>
            <a:r>
              <a:rPr lang="ko-KR" altLang="ko-KR" sz="2400" dirty="0"/>
              <a:t>트리에서의 삭제는 </a:t>
            </a:r>
            <a:r>
              <a:rPr lang="ko-KR" altLang="en-US" sz="2400" dirty="0" smtClean="0"/>
              <a:t>두 </a:t>
            </a:r>
            <a:r>
              <a:rPr lang="ko-KR" altLang="ko-KR" sz="2400" dirty="0" smtClean="0"/>
              <a:t>단계로 </a:t>
            </a:r>
            <a:r>
              <a:rPr lang="ko-KR" altLang="ko-KR" sz="2400" dirty="0" smtClean="0"/>
              <a:t>진행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[1</a:t>
            </a:r>
            <a:r>
              <a:rPr lang="ko-KR" altLang="ko-KR" sz="2400" dirty="0" smtClean="0"/>
              <a:t>단계</a:t>
            </a:r>
            <a:r>
              <a:rPr lang="en-US" altLang="ko-KR" sz="2400" dirty="0" smtClean="0"/>
              <a:t>]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이진탐색트리에서와 동일한 삭제 </a:t>
            </a:r>
            <a:r>
              <a:rPr lang="ko-KR" altLang="ko-KR" sz="2400" dirty="0" smtClean="0"/>
              <a:t>연산 수행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[2</a:t>
            </a:r>
            <a:r>
              <a:rPr lang="ko-KR" altLang="ko-KR" sz="2400" dirty="0" smtClean="0"/>
              <a:t>단계</a:t>
            </a:r>
            <a:r>
              <a:rPr lang="en-US" altLang="ko-KR" sz="2400" dirty="0" smtClean="0"/>
              <a:t>]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삭제된 노드로부터 </a:t>
            </a:r>
            <a:r>
              <a:rPr lang="ko-KR" altLang="ko-KR" sz="2400" dirty="0" err="1"/>
              <a:t>루트노드</a:t>
            </a:r>
            <a:r>
              <a:rPr lang="ko-KR" altLang="ko-KR" sz="2400" dirty="0"/>
              <a:t> 방향으로 거슬러 올라가며 불균형이 발생한 경우 적절한 </a:t>
            </a:r>
            <a:r>
              <a:rPr lang="ko-KR" altLang="ko-KR" sz="2400" dirty="0" smtClean="0"/>
              <a:t>회전</a:t>
            </a:r>
            <a:r>
              <a:rPr lang="en-US" altLang="ko-KR" sz="2400" dirty="0" smtClean="0"/>
              <a:t> </a:t>
            </a:r>
            <a:r>
              <a:rPr lang="ko-KR" altLang="ko-KR" sz="2400" dirty="0" smtClean="0"/>
              <a:t>연산</a:t>
            </a:r>
            <a:r>
              <a:rPr lang="en-US" altLang="ko-KR" sz="2400" dirty="0" smtClean="0"/>
              <a:t> </a:t>
            </a:r>
            <a:r>
              <a:rPr lang="ko-KR" altLang="ko-KR" sz="2400" dirty="0" smtClean="0"/>
              <a:t>수행</a:t>
            </a:r>
            <a:endParaRPr lang="en-US" altLang="ko-KR" sz="2400" dirty="0" smtClean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ko-KR" sz="2000" dirty="0" smtClean="0"/>
              <a:t>회전</a:t>
            </a:r>
            <a:r>
              <a:rPr lang="en-US" altLang="ko-KR" sz="2000" dirty="0" smtClean="0"/>
              <a:t> </a:t>
            </a:r>
            <a:r>
              <a:rPr lang="ko-KR" altLang="ko-KR" sz="2000" dirty="0" smtClean="0"/>
              <a:t>연산 </a:t>
            </a:r>
            <a:r>
              <a:rPr lang="ko-KR" altLang="ko-KR" sz="2000" dirty="0"/>
              <a:t>수행 후에 </a:t>
            </a:r>
            <a:r>
              <a:rPr lang="ko-KR" altLang="ko-KR" sz="2000" dirty="0" smtClean="0"/>
              <a:t>부모에서 </a:t>
            </a:r>
            <a:r>
              <a:rPr lang="ko-KR" altLang="ko-KR" sz="2000" dirty="0"/>
              <a:t>불균형이 발생할 수 있고</a:t>
            </a:r>
            <a:r>
              <a:rPr lang="en-US" altLang="ko-KR" sz="2000" dirty="0"/>
              <a:t>, </a:t>
            </a:r>
            <a:r>
              <a:rPr lang="ko-KR" altLang="ko-KR" sz="2000" dirty="0"/>
              <a:t>이러한 일이 반복되어 </a:t>
            </a:r>
            <a:r>
              <a:rPr lang="ko-KR" altLang="ko-KR" sz="2000" dirty="0" smtClean="0"/>
              <a:t>루트에서 회전</a:t>
            </a:r>
            <a:r>
              <a:rPr lang="en-US" altLang="ko-KR" sz="2000" dirty="0" smtClean="0"/>
              <a:t> </a:t>
            </a:r>
            <a:r>
              <a:rPr lang="ko-KR" altLang="ko-KR" sz="2000" dirty="0" smtClean="0"/>
              <a:t>연산을 </a:t>
            </a:r>
            <a:r>
              <a:rPr lang="ko-KR" altLang="ko-KR" sz="2000" dirty="0"/>
              <a:t>수행해야 하는 경우도 </a:t>
            </a:r>
            <a:r>
              <a:rPr lang="ko-KR" altLang="ko-KR" sz="2000" dirty="0" smtClean="0"/>
              <a:t>발생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8388768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3641" y="5046774"/>
            <a:ext cx="8066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ko-KR" sz="2000" dirty="0"/>
              <a:t>(a) </a:t>
            </a:r>
            <a:r>
              <a:rPr lang="ko-KR" altLang="ko-KR" sz="2000" dirty="0">
                <a:latin typeface="Calibri" panose="020F0502020204030204" pitchFamily="34" charset="0"/>
              </a:rPr>
              <a:t>삭제</a:t>
            </a:r>
            <a:r>
              <a:rPr lang="ko-KR" altLang="ko-KR" sz="2000" dirty="0"/>
              <a:t> </a:t>
            </a:r>
            <a:r>
              <a:rPr lang="ko-KR" altLang="ko-KR" sz="2000" dirty="0">
                <a:latin typeface="Calibri" panose="020F0502020204030204" pitchFamily="34" charset="0"/>
              </a:rPr>
              <a:t>전</a:t>
            </a:r>
            <a:r>
              <a:rPr lang="en-US" altLang="ko-KR" sz="2000" dirty="0"/>
              <a:t>	</a:t>
            </a:r>
            <a:r>
              <a:rPr lang="en-US" altLang="ko-KR" sz="2000" dirty="0" smtClean="0"/>
              <a:t>       </a:t>
            </a:r>
            <a:r>
              <a:rPr lang="en-US" altLang="ko-KR" sz="2000" dirty="0"/>
              <a:t>(b) </a:t>
            </a:r>
            <a:r>
              <a:rPr lang="ko-KR" altLang="ko-KR" sz="2000" dirty="0">
                <a:latin typeface="Calibri" panose="020F0502020204030204" pitchFamily="34" charset="0"/>
              </a:rPr>
              <a:t>삭제</a:t>
            </a:r>
            <a:r>
              <a:rPr lang="ko-KR" altLang="ko-KR" sz="2000" dirty="0"/>
              <a:t> </a:t>
            </a:r>
            <a:r>
              <a:rPr lang="ko-KR" altLang="ko-KR" sz="2000" dirty="0">
                <a:latin typeface="Calibri" panose="020F0502020204030204" pitchFamily="34" charset="0"/>
              </a:rPr>
              <a:t>후</a:t>
            </a:r>
            <a:r>
              <a:rPr lang="ko-KR" altLang="ko-KR" sz="2000" dirty="0"/>
              <a:t> </a:t>
            </a:r>
            <a:r>
              <a:rPr lang="ko-KR" altLang="ko-KR" sz="2000" dirty="0">
                <a:latin typeface="Calibri" panose="020F0502020204030204" pitchFamily="34" charset="0"/>
              </a:rPr>
              <a:t>노드</a:t>
            </a:r>
            <a:r>
              <a:rPr lang="ko-KR" altLang="ko-KR" sz="2000" dirty="0"/>
              <a:t> </a:t>
            </a:r>
            <a:r>
              <a:rPr lang="en-US" altLang="ko-KR" sz="2000" dirty="0" smtClean="0"/>
              <a:t>40</a:t>
            </a:r>
            <a:r>
              <a:rPr lang="ko-KR" altLang="ko-KR" sz="2000" dirty="0">
                <a:latin typeface="Calibri" panose="020F0502020204030204" pitchFamily="34" charset="0"/>
              </a:rPr>
              <a:t>에서</a:t>
            </a:r>
            <a:r>
              <a:rPr lang="ko-KR" altLang="ko-KR" sz="2000" dirty="0"/>
              <a:t> </a:t>
            </a:r>
            <a:r>
              <a:rPr lang="ko-KR" altLang="ko-KR" sz="2000" dirty="0">
                <a:latin typeface="Calibri" panose="020F0502020204030204" pitchFamily="34" charset="0"/>
              </a:rPr>
              <a:t>불균형</a:t>
            </a:r>
            <a:r>
              <a:rPr lang="ko-KR" altLang="ko-KR" sz="2000" dirty="0"/>
              <a:t> </a:t>
            </a:r>
            <a:r>
              <a:rPr lang="ko-KR" altLang="ko-KR" sz="2000" dirty="0" smtClean="0">
                <a:latin typeface="Calibri" panose="020F0502020204030204" pitchFamily="34" charset="0"/>
              </a:rPr>
              <a:t>발생</a:t>
            </a:r>
            <a:endParaRPr lang="ko-KR" altLang="ko-KR" sz="2000" dirty="0"/>
          </a:p>
        </p:txBody>
      </p:sp>
      <p:sp>
        <p:nvSpPr>
          <p:cNvPr id="4" name="직사각형 3"/>
          <p:cNvSpPr/>
          <p:nvPr/>
        </p:nvSpPr>
        <p:spPr>
          <a:xfrm>
            <a:off x="2662067" y="419809"/>
            <a:ext cx="3164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30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가진</a:t>
            </a:r>
            <a:r>
              <a:rPr lang="ko-KR" altLang="ko-KR" sz="24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노드의</a:t>
            </a:r>
            <a:r>
              <a:rPr lang="ko-KR" altLang="ko-KR" sz="24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삭제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77961"/>
            <a:ext cx="7148052" cy="26842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00585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1207" y="562471"/>
            <a:ext cx="7443928" cy="15023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94777" y="562471"/>
            <a:ext cx="8223337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핵심</a:t>
            </a:r>
            <a:r>
              <a:rPr lang="ko-KR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아이디어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altLang="ko-KR" sz="24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ko-KR" sz="2400" dirty="0" smtClean="0">
              <a:solidFill>
                <a:srgbClr val="00B05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</a:pPr>
            <a:r>
              <a:rPr lang="ko-KR" altLang="ko-KR" sz="24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삭제</a:t>
            </a:r>
            <a:r>
              <a:rPr lang="ko-KR" altLang="ko-KR" sz="2400" dirty="0" smtClean="0">
                <a:solidFill>
                  <a:srgbClr val="7030A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후</a:t>
            </a:r>
            <a:r>
              <a:rPr lang="ko-KR" altLang="ko-KR" sz="2400" dirty="0">
                <a:solidFill>
                  <a:srgbClr val="7030A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불균형이</a:t>
            </a:r>
            <a:r>
              <a:rPr lang="ko-KR" altLang="ko-KR" sz="2400" dirty="0">
                <a:solidFill>
                  <a:srgbClr val="7030A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발생하면</a:t>
            </a:r>
            <a:r>
              <a:rPr lang="ko-KR" altLang="ko-KR" sz="2400" dirty="0">
                <a:solidFill>
                  <a:srgbClr val="7030A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반대쪽에</a:t>
            </a:r>
            <a:r>
              <a:rPr lang="ko-KR" altLang="ko-KR" sz="2400" dirty="0">
                <a:solidFill>
                  <a:srgbClr val="7030A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삽입이</a:t>
            </a:r>
            <a:r>
              <a:rPr lang="ko-KR" altLang="ko-KR" sz="2400" dirty="0">
                <a:solidFill>
                  <a:srgbClr val="7030A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이루어져</a:t>
            </a:r>
            <a:r>
              <a:rPr lang="ko-KR" altLang="ko-KR" sz="2400" dirty="0">
                <a:solidFill>
                  <a:srgbClr val="7030A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불균형이</a:t>
            </a:r>
            <a:r>
              <a:rPr lang="ko-KR" altLang="ko-KR" sz="2400" dirty="0">
                <a:solidFill>
                  <a:srgbClr val="7030A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발생한</a:t>
            </a:r>
            <a:r>
              <a:rPr lang="ko-KR" altLang="ko-KR" sz="2400" dirty="0">
                <a:solidFill>
                  <a:srgbClr val="7030A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것으로</a:t>
            </a:r>
            <a:r>
              <a:rPr lang="ko-KR" altLang="ko-KR" sz="2400" dirty="0">
                <a:solidFill>
                  <a:srgbClr val="7030A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취급하자</a:t>
            </a:r>
            <a:r>
              <a:rPr lang="en-US" altLang="ko-KR" sz="24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ko-KR" sz="2400" dirty="0"/>
              <a:t>삭제된 노드의 </a:t>
            </a:r>
            <a:r>
              <a:rPr lang="ko-KR" altLang="ko-KR" sz="2400" dirty="0" smtClean="0"/>
              <a:t>부모</a:t>
            </a:r>
            <a:r>
              <a:rPr lang="en-US" altLang="ko-KR" sz="2400" dirty="0" smtClean="0"/>
              <a:t>= p, </a:t>
            </a:r>
            <a:r>
              <a:rPr lang="en-US" altLang="ko-KR" sz="2400" dirty="0"/>
              <a:t>p</a:t>
            </a:r>
            <a:r>
              <a:rPr lang="ko-KR" altLang="ko-KR" sz="2400" dirty="0"/>
              <a:t>의 </a:t>
            </a:r>
            <a:r>
              <a:rPr lang="ko-KR" altLang="ko-KR" sz="2400" dirty="0" smtClean="0"/>
              <a:t>부모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= </a:t>
            </a:r>
            <a:r>
              <a:rPr lang="en-US" altLang="ko-KR" sz="2400" dirty="0" err="1" smtClean="0"/>
              <a:t>gp</a:t>
            </a:r>
            <a:r>
              <a:rPr lang="en-US" altLang="ko-KR" sz="2400" dirty="0" smtClean="0"/>
              <a:t>, </a:t>
            </a:r>
            <a:r>
              <a:rPr lang="en-US" altLang="ko-KR" sz="2400" dirty="0"/>
              <a:t>p</a:t>
            </a:r>
            <a:r>
              <a:rPr lang="ko-KR" altLang="ko-KR" sz="2400" dirty="0"/>
              <a:t>의 </a:t>
            </a:r>
            <a:r>
              <a:rPr lang="ko-KR" altLang="ko-KR" sz="2400" dirty="0" smtClean="0"/>
              <a:t>형제</a:t>
            </a:r>
            <a:r>
              <a:rPr lang="en-US" altLang="ko-KR" sz="2400" dirty="0" smtClean="0"/>
              <a:t> = s</a:t>
            </a:r>
            <a:endParaRPr lang="en-US" altLang="ko-KR" sz="2400" dirty="0" smtClean="0"/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7030A0"/>
                </a:solidFill>
              </a:rPr>
              <a:t>s</a:t>
            </a:r>
            <a:r>
              <a:rPr lang="ko-KR" altLang="ko-KR" sz="2400" dirty="0">
                <a:solidFill>
                  <a:srgbClr val="7030A0"/>
                </a:solidFill>
              </a:rPr>
              <a:t>의 왼쪽과 오른쪽 </a:t>
            </a:r>
            <a:r>
              <a:rPr lang="ko-KR" altLang="ko-KR" sz="2400" dirty="0" err="1">
                <a:solidFill>
                  <a:srgbClr val="7030A0"/>
                </a:solidFill>
              </a:rPr>
              <a:t>서브트리</a:t>
            </a:r>
            <a:r>
              <a:rPr lang="ko-KR" altLang="ko-KR" sz="2400" dirty="0">
                <a:solidFill>
                  <a:srgbClr val="7030A0"/>
                </a:solidFill>
              </a:rPr>
              <a:t> 중에서 높은 </a:t>
            </a:r>
            <a:r>
              <a:rPr lang="ko-KR" altLang="ko-KR" sz="2400" dirty="0" err="1">
                <a:solidFill>
                  <a:srgbClr val="7030A0"/>
                </a:solidFill>
              </a:rPr>
              <a:t>서브트리에</a:t>
            </a:r>
            <a:r>
              <a:rPr lang="ko-KR" altLang="ko-KR" sz="2400" dirty="0">
                <a:solidFill>
                  <a:srgbClr val="7030A0"/>
                </a:solidFill>
              </a:rPr>
              <a:t> 마치 새 노드가 삽입된 것으로 </a:t>
            </a:r>
            <a:r>
              <a:rPr lang="ko-KR" altLang="ko-KR" sz="2400" dirty="0" smtClean="0">
                <a:solidFill>
                  <a:srgbClr val="7030A0"/>
                </a:solidFill>
              </a:rPr>
              <a:t>간주</a:t>
            </a:r>
            <a:r>
              <a:rPr lang="en-US" altLang="ko-KR" sz="2400" dirty="0" smtClean="0"/>
              <a:t> </a:t>
            </a:r>
            <a:endParaRPr lang="ko-KR" altLang="ko-KR" sz="2400" dirty="0"/>
          </a:p>
        </p:txBody>
      </p:sp>
      <p:pic>
        <p:nvPicPr>
          <p:cNvPr id="3" name="그림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77" y="4035423"/>
            <a:ext cx="8123130" cy="204750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620038" y="6263937"/>
            <a:ext cx="8098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 (a) LL-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회전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	        (b) RR-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회전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(c) LR-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회전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(d) RL-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회전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19538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6275" y="864389"/>
            <a:ext cx="2523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예제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en-US" altLang="ko-KR" sz="2400" dirty="0" smtClean="0"/>
              <a:t>40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삭제</a:t>
            </a:r>
            <a:endParaRPr lang="ko-KR" altLang="en-US" sz="3200" dirty="0"/>
          </a:p>
        </p:txBody>
      </p:sp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09" y="1809135"/>
            <a:ext cx="8160774" cy="3333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537" y="3560814"/>
            <a:ext cx="6381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972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11406" y="4721693"/>
            <a:ext cx="77939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457200">
              <a:spcAft>
                <a:spcPts val="0"/>
              </a:spcAft>
            </a:pPr>
            <a:r>
              <a:rPr lang="en-US" altLang="ko-KR" sz="2400" dirty="0" smtClean="0"/>
              <a:t>LR-</a:t>
            </a:r>
            <a:r>
              <a:rPr lang="ko-KR" altLang="ko-KR" sz="2400" dirty="0">
                <a:latin typeface="Calibri" panose="020F0502020204030204" pitchFamily="34" charset="0"/>
              </a:rPr>
              <a:t>회전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후</a:t>
            </a:r>
            <a:r>
              <a:rPr lang="en-US" altLang="ko-KR" sz="2400" dirty="0"/>
              <a:t>	     		 </a:t>
            </a:r>
            <a:r>
              <a:rPr lang="en-US" altLang="ko-KR" sz="2400" dirty="0" smtClean="0"/>
              <a:t>      RL-</a:t>
            </a:r>
            <a:r>
              <a:rPr lang="ko-KR" altLang="ko-KR" sz="2400" dirty="0">
                <a:latin typeface="Calibri" panose="020F0502020204030204" pitchFamily="34" charset="0"/>
              </a:rPr>
              <a:t>회전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후</a:t>
            </a:r>
            <a:endParaRPr lang="ko-KR" altLang="ko-KR" sz="2400" dirty="0">
              <a:effectLst/>
            </a:endParaRPr>
          </a:p>
        </p:txBody>
      </p:sp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97" y="951722"/>
            <a:ext cx="7292258" cy="3246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3565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53" y="593161"/>
            <a:ext cx="8603007" cy="3290273"/>
          </a:xfrm>
          <a:prstGeom prst="rect">
            <a:avLst/>
          </a:prstGeom>
        </p:spPr>
      </p:pic>
      <p:pic>
        <p:nvPicPr>
          <p:cNvPr id="3" name="그림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53" y="4637752"/>
            <a:ext cx="8466957" cy="191053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3379413" y="3883434"/>
            <a:ext cx="241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프로그램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5-4] main.py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990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5806" y="448866"/>
            <a:ext cx="82609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트리</a:t>
            </a:r>
            <a:r>
              <a:rPr lang="ko-KR" altLang="ko-KR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형태의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자료구조에서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이진탐색을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수행하기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위해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차원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리스트</a:t>
            </a:r>
            <a:r>
              <a:rPr lang="ko-KR" alt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단순연결리스트로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만든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후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점</a:t>
            </a:r>
            <a:r>
              <a:rPr lang="ko-KR" alt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차</a:t>
            </a:r>
            <a:r>
              <a:rPr lang="ko-KR" altLang="ko-KR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이진트리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형태로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변환</a:t>
            </a:r>
            <a:r>
              <a:rPr lang="ko-KR" alt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하</a:t>
            </a: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는</a:t>
            </a:r>
            <a:r>
              <a:rPr lang="ko-KR" altLang="ko-KR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과정</a:t>
            </a:r>
            <a:endParaRPr lang="ko-KR" altLang="en-US" sz="2000" dirty="0"/>
          </a:p>
        </p:txBody>
      </p:sp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06" y="1612490"/>
            <a:ext cx="8691717" cy="51029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560570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 smtClean="0"/>
              <a:t>수행시간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300" dirty="0" smtClean="0"/>
              <a:t>AVL </a:t>
            </a:r>
            <a:r>
              <a:rPr lang="ko-KR" altLang="ko-KR" sz="2300" dirty="0" smtClean="0"/>
              <a:t>트리에서의 </a:t>
            </a:r>
            <a:r>
              <a:rPr lang="ko-KR" altLang="ko-KR" sz="2300" dirty="0"/>
              <a:t>탐색</a:t>
            </a:r>
            <a:r>
              <a:rPr lang="en-US" altLang="ko-KR" sz="2300" dirty="0"/>
              <a:t>, </a:t>
            </a:r>
            <a:r>
              <a:rPr lang="ko-KR" altLang="ko-KR" sz="2300" dirty="0"/>
              <a:t>삽입</a:t>
            </a:r>
            <a:r>
              <a:rPr lang="en-US" altLang="ko-KR" sz="2300" dirty="0"/>
              <a:t>, </a:t>
            </a:r>
            <a:r>
              <a:rPr lang="ko-KR" altLang="ko-KR" sz="2300" dirty="0"/>
              <a:t>삭제 연산은 공통적으로 </a:t>
            </a:r>
            <a:r>
              <a:rPr lang="ko-KR" altLang="ko-KR" sz="2300" dirty="0" smtClean="0"/>
              <a:t>루트부터 </a:t>
            </a:r>
            <a:r>
              <a:rPr lang="ko-KR" altLang="ko-KR" sz="2300" dirty="0"/>
              <a:t>탐색을 시작하여 최악의 경우에 </a:t>
            </a:r>
            <a:r>
              <a:rPr lang="ko-KR" altLang="ko-KR" sz="2300" dirty="0" smtClean="0"/>
              <a:t>이파리까지 </a:t>
            </a:r>
            <a:r>
              <a:rPr lang="ko-KR" altLang="ko-KR" sz="2300" dirty="0"/>
              <a:t>내려가고</a:t>
            </a:r>
            <a:r>
              <a:rPr lang="en-US" altLang="ko-KR" sz="2300" dirty="0"/>
              <a:t>, </a:t>
            </a:r>
            <a:r>
              <a:rPr lang="ko-KR" altLang="ko-KR" sz="2300" dirty="0"/>
              <a:t>삽입이나 삭제 연산은 다시 </a:t>
            </a:r>
            <a:r>
              <a:rPr lang="ko-KR" altLang="ko-KR" sz="2300" dirty="0" smtClean="0"/>
              <a:t>루트까지 </a:t>
            </a:r>
            <a:r>
              <a:rPr lang="ko-KR" altLang="ko-KR" sz="2300" dirty="0"/>
              <a:t>거슬러 </a:t>
            </a:r>
            <a:r>
              <a:rPr lang="ko-KR" altLang="ko-KR" sz="2300" dirty="0" smtClean="0"/>
              <a:t>올라가야</a:t>
            </a:r>
            <a:endParaRPr lang="en-US" altLang="ko-KR" sz="2300" dirty="0" smtClean="0"/>
          </a:p>
          <a:p>
            <a:pPr>
              <a:lnSpc>
                <a:spcPct val="120000"/>
              </a:lnSpc>
            </a:pPr>
            <a:r>
              <a:rPr lang="ko-KR" altLang="ko-KR" sz="2300" dirty="0" smtClean="0"/>
              <a:t>트리를 </a:t>
            </a:r>
            <a:r>
              <a:rPr lang="ko-KR" altLang="en-US" sz="2300" dirty="0" smtClean="0"/>
              <a:t>한 </a:t>
            </a:r>
            <a:r>
              <a:rPr lang="ko-KR" altLang="ko-KR" sz="2300" dirty="0" smtClean="0"/>
              <a:t>층 </a:t>
            </a:r>
            <a:r>
              <a:rPr lang="ko-KR" altLang="ko-KR" sz="2300" dirty="0"/>
              <a:t>내려갈 때는 </a:t>
            </a:r>
            <a:r>
              <a:rPr lang="ko-KR" altLang="ko-KR" sz="2300" dirty="0" smtClean="0"/>
              <a:t>재귀호출하며</a:t>
            </a:r>
            <a:r>
              <a:rPr lang="en-US" altLang="ko-KR" sz="2300" dirty="0"/>
              <a:t>, </a:t>
            </a:r>
            <a:r>
              <a:rPr lang="ko-KR" altLang="en-US" sz="2300" dirty="0" smtClean="0"/>
              <a:t>한</a:t>
            </a:r>
            <a:r>
              <a:rPr lang="ko-KR" altLang="ko-KR" sz="2300" dirty="0" smtClean="0"/>
              <a:t> </a:t>
            </a:r>
            <a:r>
              <a:rPr lang="ko-KR" altLang="ko-KR" sz="2300" dirty="0"/>
              <a:t>층을 올라갈 때 불균형이 발생하면 적절한 </a:t>
            </a:r>
            <a:r>
              <a:rPr lang="ko-KR" altLang="ko-KR" sz="2300" dirty="0" smtClean="0"/>
              <a:t>회전</a:t>
            </a:r>
            <a:r>
              <a:rPr lang="en-US" altLang="ko-KR" sz="2300" dirty="0" smtClean="0"/>
              <a:t> </a:t>
            </a:r>
            <a:r>
              <a:rPr lang="ko-KR" altLang="ko-KR" sz="2300" dirty="0" smtClean="0"/>
              <a:t>연산을 </a:t>
            </a:r>
            <a:r>
              <a:rPr lang="ko-KR" altLang="ko-KR" sz="2300" dirty="0"/>
              <a:t>수행하는데</a:t>
            </a:r>
            <a:r>
              <a:rPr lang="en-US" altLang="ko-KR" sz="2300" dirty="0"/>
              <a:t>, </a:t>
            </a:r>
            <a:r>
              <a:rPr lang="ko-KR" altLang="ko-KR" sz="2300" dirty="0"/>
              <a:t>이들 각각은 </a:t>
            </a:r>
            <a:r>
              <a:rPr lang="en-US" altLang="ko-KR" sz="2300" dirty="0">
                <a:solidFill>
                  <a:srgbClr val="3333FF"/>
                </a:solidFill>
              </a:rPr>
              <a:t>O(1) </a:t>
            </a:r>
            <a:r>
              <a:rPr lang="ko-KR" altLang="ko-KR" sz="2300" dirty="0">
                <a:solidFill>
                  <a:srgbClr val="3333FF"/>
                </a:solidFill>
              </a:rPr>
              <a:t>시간</a:t>
            </a:r>
            <a:r>
              <a:rPr lang="ko-KR" altLang="ko-KR" sz="2300" dirty="0"/>
              <a:t> 밖에 걸리지 </a:t>
            </a:r>
            <a:r>
              <a:rPr lang="ko-KR" altLang="ko-KR" sz="2300" dirty="0" smtClean="0"/>
              <a:t>않</a:t>
            </a:r>
            <a:r>
              <a:rPr lang="ko-KR" altLang="en-US" sz="2300" dirty="0" smtClean="0"/>
              <a:t>음</a:t>
            </a:r>
            <a:r>
              <a:rPr lang="en-US" altLang="ko-KR" sz="2300" dirty="0" smtClean="0"/>
              <a:t> </a:t>
            </a:r>
          </a:p>
          <a:p>
            <a:pPr>
              <a:lnSpc>
                <a:spcPct val="120000"/>
              </a:lnSpc>
            </a:pPr>
            <a:r>
              <a:rPr lang="ko-KR" altLang="ko-KR" sz="2300" dirty="0" smtClean="0"/>
              <a:t>탐색</a:t>
            </a:r>
            <a:r>
              <a:rPr lang="en-US" altLang="ko-KR" sz="2300" dirty="0"/>
              <a:t>, </a:t>
            </a:r>
            <a:r>
              <a:rPr lang="ko-KR" altLang="ko-KR" sz="2300" dirty="0"/>
              <a:t>삽입</a:t>
            </a:r>
            <a:r>
              <a:rPr lang="en-US" altLang="ko-KR" sz="2300" dirty="0"/>
              <a:t>, </a:t>
            </a:r>
            <a:r>
              <a:rPr lang="ko-KR" altLang="ko-KR" sz="2300" dirty="0"/>
              <a:t>삭제 연산의 </a:t>
            </a:r>
            <a:r>
              <a:rPr lang="ko-KR" altLang="ko-KR" sz="2300" dirty="0" err="1"/>
              <a:t>수행시간은</a:t>
            </a:r>
            <a:r>
              <a:rPr lang="ko-KR" altLang="ko-KR" sz="2300" dirty="0"/>
              <a:t> 각각</a:t>
            </a:r>
            <a:r>
              <a:rPr lang="en-US" altLang="ko-KR" sz="2300" dirty="0"/>
              <a:t> AVL</a:t>
            </a:r>
            <a:r>
              <a:rPr lang="ko-KR" altLang="ko-KR" sz="2300" dirty="0"/>
              <a:t>의 높이에 비례하므로 각 연산의 </a:t>
            </a:r>
            <a:r>
              <a:rPr lang="ko-KR" altLang="ko-KR" sz="2300" dirty="0" err="1"/>
              <a:t>수행시간은</a:t>
            </a:r>
            <a:r>
              <a:rPr lang="ko-KR" altLang="ko-KR" sz="2300" dirty="0"/>
              <a:t> </a:t>
            </a:r>
            <a:r>
              <a:rPr lang="en-US" altLang="ko-KR" sz="2300" dirty="0">
                <a:solidFill>
                  <a:srgbClr val="3333FF"/>
                </a:solidFill>
              </a:rPr>
              <a:t>O(</a:t>
            </a:r>
            <a:r>
              <a:rPr lang="en-US" altLang="ko-KR" sz="2300" dirty="0" err="1">
                <a:solidFill>
                  <a:srgbClr val="3333FF"/>
                </a:solidFill>
              </a:rPr>
              <a:t>logN</a:t>
            </a:r>
            <a:r>
              <a:rPr lang="en-US" altLang="ko-KR" sz="2300" dirty="0" smtClean="0">
                <a:solidFill>
                  <a:srgbClr val="3333FF"/>
                </a:solidFill>
              </a:rPr>
              <a:t>)</a:t>
            </a:r>
            <a:endParaRPr lang="ko-KR" altLang="ko-KR" sz="2300" dirty="0"/>
          </a:p>
          <a:p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18953680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7408" y="796767"/>
            <a:ext cx="7897660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</a:rPr>
              <a:t>다양한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실험결과에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따르면</a:t>
            </a:r>
            <a:r>
              <a:rPr lang="en-US" altLang="ko-KR" sz="2400" dirty="0"/>
              <a:t>, </a:t>
            </a:r>
            <a:r>
              <a:rPr lang="en-US" altLang="ko-KR" sz="2400" dirty="0" smtClean="0"/>
              <a:t>AVL </a:t>
            </a:r>
            <a:r>
              <a:rPr lang="ko-KR" altLang="ko-KR" sz="2400" dirty="0" smtClean="0">
                <a:latin typeface="Calibri" panose="020F0502020204030204" pitchFamily="34" charset="0"/>
              </a:rPr>
              <a:t>트리는</a:t>
            </a:r>
            <a:r>
              <a:rPr lang="ko-KR" altLang="ko-KR" sz="2400" dirty="0" smtClean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거의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정렬된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데이터를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삽입한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후에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랜덤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순서로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데이터를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탐색하는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경우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가장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좋은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성능</a:t>
            </a:r>
            <a:r>
              <a:rPr lang="ko-KR" altLang="ko-KR" sz="2400" dirty="0">
                <a:latin typeface="Calibri" panose="020F0502020204030204" pitchFamily="34" charset="0"/>
              </a:rPr>
              <a:t>을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보</a:t>
            </a:r>
            <a:r>
              <a:rPr lang="ko-KR" altLang="en-US" sz="2400" dirty="0" smtClean="0">
                <a:latin typeface="Calibri" panose="020F0502020204030204" pitchFamily="34" charset="0"/>
              </a:rPr>
              <a:t>임</a:t>
            </a:r>
            <a:endParaRPr lang="en-US" altLang="ko-KR" sz="2400" dirty="0" smtClean="0"/>
          </a:p>
          <a:p>
            <a:pPr marL="342900" indent="-3429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</a:rPr>
              <a:t>이진탐색트리는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랜덤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순서의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데이터를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삽입한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후에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랜덤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순서로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데이터를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탐색하는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경우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가장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좋은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성능</a:t>
            </a:r>
            <a:r>
              <a:rPr lang="ko-KR" altLang="ko-KR" sz="2400" dirty="0">
                <a:latin typeface="Calibri" panose="020F0502020204030204" pitchFamily="34" charset="0"/>
              </a:rPr>
              <a:t>을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보</a:t>
            </a:r>
            <a:r>
              <a:rPr lang="ko-KR" altLang="en-US" sz="2400" dirty="0" smtClean="0">
                <a:latin typeface="Calibri" panose="020F0502020204030204" pitchFamily="34" charset="0"/>
              </a:rPr>
              <a:t>임</a:t>
            </a:r>
            <a:endParaRPr lang="ko-KR" altLang="ko-KR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31764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5.4 </a:t>
            </a:r>
            <a:r>
              <a:rPr lang="en-US" altLang="ko-KR" dirty="0" smtClean="0">
                <a:latin typeface="+mj-ea"/>
              </a:rPr>
              <a:t>2-3</a:t>
            </a:r>
            <a:r>
              <a:rPr lang="en-US" altLang="ko-KR" dirty="0" smtClean="0"/>
              <a:t> </a:t>
            </a:r>
            <a:r>
              <a:rPr lang="ko-KR" altLang="ko-KR" dirty="0" smtClean="0"/>
              <a:t>트리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레드블랙트리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95663"/>
            <a:ext cx="8299040" cy="509657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altLang="ko-KR" sz="2400" dirty="0" smtClean="0"/>
              <a:t>2-3 </a:t>
            </a:r>
            <a:r>
              <a:rPr lang="ko-KR" altLang="ko-KR" sz="2400" dirty="0" smtClean="0"/>
              <a:t>트리는 내부</a:t>
            </a:r>
            <a:r>
              <a:rPr lang="en-US" altLang="ko-KR" sz="2400" dirty="0" smtClean="0"/>
              <a:t> </a:t>
            </a:r>
            <a:r>
              <a:rPr lang="ko-KR" altLang="ko-KR" sz="2400" dirty="0" smtClean="0"/>
              <a:t>노드의 </a:t>
            </a:r>
            <a:r>
              <a:rPr lang="ko-KR" altLang="ko-KR" sz="2400" dirty="0"/>
              <a:t>차수가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2 </a:t>
            </a:r>
            <a:r>
              <a:rPr lang="ko-KR" altLang="ko-KR" sz="2000" dirty="0" smtClean="0"/>
              <a:t>또는</a:t>
            </a:r>
            <a:r>
              <a:rPr lang="ko-KR" altLang="ko-KR" sz="2400" dirty="0" smtClean="0"/>
              <a:t> </a:t>
            </a:r>
            <a:r>
              <a:rPr lang="en-US" altLang="ko-KR" sz="2400" dirty="0"/>
              <a:t>3</a:t>
            </a:r>
            <a:r>
              <a:rPr lang="ko-KR" altLang="ko-KR" sz="2400" dirty="0"/>
              <a:t>인 균형 </a:t>
            </a:r>
            <a:r>
              <a:rPr lang="ko-KR" altLang="ko-KR" sz="2400" dirty="0" err="1" smtClean="0"/>
              <a:t>탐색트리</a:t>
            </a:r>
            <a:endParaRPr lang="en-US" altLang="ko-KR" sz="2400" dirty="0" smtClean="0"/>
          </a:p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ko-KR" altLang="ko-KR" sz="2400" dirty="0" smtClean="0"/>
              <a:t>차수가 </a:t>
            </a:r>
            <a:r>
              <a:rPr lang="en-US" altLang="ko-KR" sz="2400" dirty="0"/>
              <a:t>2</a:t>
            </a:r>
            <a:r>
              <a:rPr lang="ko-KR" altLang="ko-KR" sz="2400" dirty="0"/>
              <a:t>인 </a:t>
            </a:r>
            <a:r>
              <a:rPr lang="ko-KR" altLang="ko-KR" sz="2400" dirty="0" smtClean="0"/>
              <a:t>노드</a:t>
            </a:r>
            <a:r>
              <a:rPr lang="en-US" altLang="ko-KR" sz="2400" dirty="0" smtClean="0"/>
              <a:t> =</a:t>
            </a:r>
            <a:r>
              <a:rPr lang="ko-KR" altLang="ko-KR" sz="2400" dirty="0" smtClean="0"/>
              <a:t> </a:t>
            </a:r>
            <a:r>
              <a:rPr lang="en-US" altLang="ko-KR" sz="2400" dirty="0">
                <a:solidFill>
                  <a:srgbClr val="3333FF"/>
                </a:solidFill>
              </a:rPr>
              <a:t>2-</a:t>
            </a:r>
            <a:r>
              <a:rPr lang="ko-KR" altLang="ko-KR" sz="2400" dirty="0" smtClean="0">
                <a:solidFill>
                  <a:srgbClr val="3333FF"/>
                </a:solidFill>
              </a:rPr>
              <a:t>노드</a:t>
            </a:r>
            <a:r>
              <a:rPr lang="en-US" altLang="ko-KR" sz="2400" dirty="0" smtClean="0"/>
              <a:t>, </a:t>
            </a:r>
            <a:r>
              <a:rPr lang="ko-KR" altLang="ko-KR" sz="2400" dirty="0"/>
              <a:t>차수가</a:t>
            </a:r>
            <a:r>
              <a:rPr lang="en-US" altLang="ko-KR" sz="2400" dirty="0"/>
              <a:t> 3</a:t>
            </a:r>
            <a:r>
              <a:rPr lang="ko-KR" altLang="ko-KR" sz="2400" dirty="0"/>
              <a:t>인 </a:t>
            </a:r>
            <a:r>
              <a:rPr lang="ko-KR" altLang="ko-KR" sz="2400" dirty="0" smtClean="0"/>
              <a:t>노드</a:t>
            </a:r>
            <a:r>
              <a:rPr lang="en-US" altLang="ko-KR" sz="2400" dirty="0" smtClean="0"/>
              <a:t> =</a:t>
            </a:r>
            <a:r>
              <a:rPr lang="ko-KR" altLang="ko-KR" sz="2400" dirty="0" smtClean="0"/>
              <a:t> </a:t>
            </a:r>
            <a:r>
              <a:rPr lang="en-US" altLang="ko-KR" sz="2400" dirty="0">
                <a:solidFill>
                  <a:srgbClr val="3333FF"/>
                </a:solidFill>
              </a:rPr>
              <a:t>3-</a:t>
            </a:r>
            <a:r>
              <a:rPr lang="ko-KR" altLang="ko-KR" sz="2400" dirty="0" smtClean="0">
                <a:solidFill>
                  <a:srgbClr val="3333FF"/>
                </a:solidFill>
              </a:rPr>
              <a:t>노드</a:t>
            </a:r>
            <a:endParaRPr lang="en-US" altLang="ko-KR" sz="2400" dirty="0" smtClean="0"/>
          </a:p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altLang="ko-KR" sz="2400" dirty="0" smtClean="0"/>
              <a:t> </a:t>
            </a:r>
            <a:r>
              <a:rPr lang="en-US" altLang="ko-KR" sz="2400" dirty="0"/>
              <a:t>2-</a:t>
            </a:r>
            <a:r>
              <a:rPr lang="ko-KR" altLang="ko-KR" sz="2400" dirty="0" smtClean="0"/>
              <a:t>노드</a:t>
            </a:r>
            <a:r>
              <a:rPr lang="en-US" altLang="ko-KR" sz="2400" dirty="0"/>
              <a:t>: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한 개의 키를 가지며</a:t>
            </a:r>
            <a:r>
              <a:rPr lang="en-US" altLang="ko-KR" sz="2400" dirty="0"/>
              <a:t>, 3-</a:t>
            </a:r>
            <a:r>
              <a:rPr lang="ko-KR" altLang="ko-KR" sz="2400" dirty="0"/>
              <a:t>노드는 두 개의 키를 </a:t>
            </a:r>
            <a:r>
              <a:rPr lang="ko-KR" altLang="ko-KR" sz="2400" dirty="0" smtClean="0"/>
              <a:t>가</a:t>
            </a:r>
            <a:r>
              <a:rPr lang="ko-KR" altLang="en-US" sz="2400" dirty="0" smtClean="0"/>
              <a:t>짐</a:t>
            </a:r>
            <a:r>
              <a:rPr lang="en-US" altLang="ko-KR" sz="2400" dirty="0" smtClean="0"/>
              <a:t> </a:t>
            </a:r>
          </a:p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altLang="ko-KR" sz="2400" dirty="0" smtClean="0"/>
              <a:t>2-3 </a:t>
            </a:r>
            <a:r>
              <a:rPr lang="ko-KR" altLang="ko-KR" sz="2400" dirty="0" smtClean="0"/>
              <a:t>트리는 </a:t>
            </a:r>
            <a:r>
              <a:rPr lang="ko-KR" altLang="ko-KR" sz="2400" dirty="0" smtClean="0"/>
              <a:t>루트로부터 </a:t>
            </a:r>
            <a:r>
              <a:rPr lang="ko-KR" altLang="ko-KR" sz="2400" dirty="0"/>
              <a:t>각 </a:t>
            </a:r>
            <a:r>
              <a:rPr lang="ko-KR" altLang="ko-KR" sz="2400" dirty="0" smtClean="0"/>
              <a:t>이파리까지 </a:t>
            </a:r>
            <a:r>
              <a:rPr lang="ko-KR" altLang="ko-KR" sz="2400" dirty="0"/>
              <a:t>경로의 길이가 같고</a:t>
            </a:r>
            <a:r>
              <a:rPr lang="en-US" altLang="ko-KR" sz="2400" dirty="0"/>
              <a:t>, </a:t>
            </a:r>
            <a:r>
              <a:rPr lang="ko-KR" altLang="ko-KR" sz="2400" dirty="0">
                <a:solidFill>
                  <a:srgbClr val="3333FF"/>
                </a:solidFill>
              </a:rPr>
              <a:t>모든 </a:t>
            </a:r>
            <a:r>
              <a:rPr lang="ko-KR" altLang="ko-KR" sz="2400" dirty="0" smtClean="0">
                <a:solidFill>
                  <a:srgbClr val="3333FF"/>
                </a:solidFill>
              </a:rPr>
              <a:t>이파리들이 </a:t>
            </a:r>
            <a:r>
              <a:rPr lang="ko-KR" altLang="ko-KR" sz="2400" dirty="0">
                <a:solidFill>
                  <a:srgbClr val="3333FF"/>
                </a:solidFill>
              </a:rPr>
              <a:t>동일한 층에</a:t>
            </a:r>
            <a:r>
              <a:rPr lang="ko-KR" altLang="ko-KR" sz="2400" dirty="0"/>
              <a:t> 있는 </a:t>
            </a:r>
            <a:r>
              <a:rPr lang="ko-KR" altLang="ko-KR" sz="2400" dirty="0">
                <a:solidFill>
                  <a:srgbClr val="FF0000"/>
                </a:solidFill>
              </a:rPr>
              <a:t>완전한 </a:t>
            </a:r>
            <a:r>
              <a:rPr lang="ko-KR" altLang="ko-KR" sz="2400" dirty="0" err="1" smtClean="0">
                <a:solidFill>
                  <a:srgbClr val="FF0000"/>
                </a:solidFill>
              </a:rPr>
              <a:t>균형트리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altLang="ko-KR" sz="2400" dirty="0" smtClean="0"/>
              <a:t>2-3 </a:t>
            </a:r>
            <a:r>
              <a:rPr lang="ko-KR" altLang="ko-KR" sz="2400" dirty="0" smtClean="0"/>
              <a:t>트리가 </a:t>
            </a:r>
            <a:r>
              <a:rPr lang="en-US" altLang="ko-KR" sz="2400" dirty="0"/>
              <a:t>2-</a:t>
            </a:r>
            <a:r>
              <a:rPr lang="ko-KR" altLang="ko-KR" sz="2400" dirty="0"/>
              <a:t>노드들만으로 </a:t>
            </a:r>
            <a:r>
              <a:rPr lang="ko-KR" altLang="ko-KR" sz="2400" dirty="0" smtClean="0"/>
              <a:t>구성되</a:t>
            </a:r>
            <a:r>
              <a:rPr lang="ko-KR" altLang="en-US" sz="2400" dirty="0" smtClean="0"/>
              <a:t>면 </a:t>
            </a:r>
            <a:r>
              <a:rPr lang="ko-KR" altLang="ko-KR" sz="2400" dirty="0" smtClean="0"/>
              <a:t>포화이진트리와 </a:t>
            </a:r>
            <a:r>
              <a:rPr lang="ko-KR" altLang="ko-KR" sz="2400" dirty="0"/>
              <a:t>동일한 형태를 </a:t>
            </a:r>
            <a:r>
              <a:rPr lang="ko-KR" altLang="en-US" sz="2400" dirty="0" smtClean="0"/>
              <a:t>가짐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6440213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6361" y="511276"/>
            <a:ext cx="7958709" cy="1258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7615" y="599916"/>
            <a:ext cx="7947765" cy="992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핵심</a:t>
            </a:r>
            <a:r>
              <a:rPr lang="ko-KR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아이디어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altLang="ko-KR" sz="24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3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2-3</a:t>
            </a:r>
            <a:r>
              <a:rPr lang="ko-KR" altLang="ko-KR" sz="23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트리는</a:t>
            </a:r>
            <a:r>
              <a:rPr lang="ko-KR" altLang="ko-KR" sz="2300" dirty="0">
                <a:solidFill>
                  <a:srgbClr val="7030A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이파리노드들이</a:t>
            </a:r>
            <a:r>
              <a:rPr lang="ko-KR" altLang="ko-KR" sz="2300" dirty="0">
                <a:solidFill>
                  <a:srgbClr val="7030A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동일한</a:t>
            </a:r>
            <a:r>
              <a:rPr lang="ko-KR" altLang="ko-KR" sz="2300" dirty="0">
                <a:solidFill>
                  <a:srgbClr val="7030A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층에</a:t>
            </a:r>
            <a:r>
              <a:rPr lang="ko-KR" altLang="ko-KR" sz="2300" dirty="0">
                <a:solidFill>
                  <a:srgbClr val="7030A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있어야</a:t>
            </a:r>
            <a:r>
              <a:rPr lang="ko-KR" altLang="ko-KR" sz="2300" dirty="0">
                <a:solidFill>
                  <a:srgbClr val="7030A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하므로</a:t>
            </a:r>
            <a:r>
              <a:rPr lang="ko-KR" altLang="ko-KR" sz="2300" dirty="0">
                <a:solidFill>
                  <a:srgbClr val="7030A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트리가</a:t>
            </a:r>
            <a:r>
              <a:rPr lang="ko-KR" altLang="ko-KR" sz="2300" dirty="0">
                <a:solidFill>
                  <a:srgbClr val="7030A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위로</a:t>
            </a:r>
            <a:r>
              <a:rPr lang="ko-KR" altLang="ko-KR" sz="2300" dirty="0">
                <a:solidFill>
                  <a:srgbClr val="7030A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자라나거나</a:t>
            </a:r>
            <a:r>
              <a:rPr lang="ko-KR" altLang="ko-KR" sz="2300" dirty="0">
                <a:solidFill>
                  <a:srgbClr val="7030A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낮아진다</a:t>
            </a:r>
            <a:r>
              <a:rPr lang="en-US" altLang="ko-KR" sz="23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ko-KR" altLang="en-US" sz="2300" dirty="0">
              <a:solidFill>
                <a:srgbClr val="7030A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7615" y="2077341"/>
            <a:ext cx="794776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2-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노드의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키가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altLang="ko-KR" sz="2000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이라면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노드의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왼쪽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서브트리에는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k</a:t>
            </a:r>
            <a:r>
              <a:rPr lang="en-US" altLang="ko-KR" sz="2000" baseline="-25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보다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작은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키들이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있고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오른쪽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서브트리에는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k</a:t>
            </a:r>
            <a:r>
              <a:rPr lang="en-US" altLang="ko-KR" sz="2000" baseline="-25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보다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큰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키들이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있다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altLang="ko-KR" sz="2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altLang="ko-KR" sz="2000" baseline="-25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과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k</a:t>
            </a:r>
            <a:r>
              <a:rPr lang="en-US" altLang="ko-KR" sz="2000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가진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3-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노드는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개의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서브트리를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가지는데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왼쪽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서브트리에는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k</a:t>
            </a:r>
            <a:r>
              <a:rPr lang="en-US" altLang="ko-KR" sz="2000" baseline="-25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보다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작은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중간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서브트리에는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altLang="ko-KR" sz="20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보다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크고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k</a:t>
            </a:r>
            <a:r>
              <a:rPr lang="en-US" altLang="ko-KR" sz="2000" baseline="-25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보다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작은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오른쪽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서브트리에는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k</a:t>
            </a:r>
            <a:r>
              <a:rPr lang="en-US" altLang="ko-KR" sz="2000" baseline="-25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보다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큰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키들이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있다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47" y="4517967"/>
            <a:ext cx="5139534" cy="19319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42099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9933" y="931700"/>
            <a:ext cx="8073025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2-3 </a:t>
            </a:r>
            <a:r>
              <a:rPr lang="ko-KR" altLang="ko-KR" sz="2400" dirty="0" smtClean="0">
                <a:latin typeface="Calibri" panose="020F0502020204030204" pitchFamily="34" charset="0"/>
              </a:rPr>
              <a:t>트리에서도</a:t>
            </a:r>
            <a:r>
              <a:rPr lang="ko-KR" altLang="ko-KR" sz="2400" dirty="0" smtClean="0"/>
              <a:t> </a:t>
            </a:r>
            <a:r>
              <a:rPr lang="ko-KR" altLang="ko-KR" sz="2300" dirty="0">
                <a:latin typeface="Calibri" panose="020F0502020204030204" pitchFamily="34" charset="0"/>
              </a:rPr>
              <a:t>이진탐색트리에서의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중위순회와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유사한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방법으로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중위순회</a:t>
            </a:r>
            <a:r>
              <a:rPr lang="en-US" altLang="ko-KR" sz="2400" dirty="0" smtClean="0">
                <a:latin typeface="Calibri" panose="020F0502020204030204" pitchFamily="34" charset="0"/>
              </a:rPr>
              <a:t> </a:t>
            </a:r>
            <a:r>
              <a:rPr lang="ko-KR" altLang="en-US" sz="2400" dirty="0" smtClean="0">
                <a:latin typeface="Calibri" panose="020F0502020204030204" pitchFamily="34" charset="0"/>
              </a:rPr>
              <a:t>수행</a:t>
            </a:r>
            <a:endParaRPr lang="en-US" altLang="ko-KR" sz="2400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2-</a:t>
            </a:r>
            <a:r>
              <a:rPr lang="ko-KR" altLang="ko-KR" sz="2400" dirty="0">
                <a:latin typeface="Calibri" panose="020F0502020204030204" pitchFamily="34" charset="0"/>
              </a:rPr>
              <a:t>노드는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이진트리의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중위순회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방문과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동일</a:t>
            </a:r>
            <a:endParaRPr lang="en-US" altLang="ko-KR" sz="2400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cs typeface="Times New Roman" panose="02020603050405020304" pitchFamily="18" charset="0"/>
              </a:rPr>
              <a:t>k</a:t>
            </a:r>
            <a:r>
              <a:rPr lang="en-US" altLang="ko-KR" sz="2400" baseline="-25000" dirty="0" smtClean="0">
                <a:cs typeface="Times New Roman" panose="02020603050405020304" pitchFamily="18" charset="0"/>
              </a:rPr>
              <a:t>1</a:t>
            </a:r>
            <a:r>
              <a:rPr lang="ko-KR" altLang="ko-KR" sz="2400" dirty="0">
                <a:latin typeface="Calibri" panose="020F0502020204030204" pitchFamily="34" charset="0"/>
              </a:rPr>
              <a:t>과</a:t>
            </a:r>
            <a:r>
              <a:rPr lang="en-US" altLang="ko-KR" sz="2400" dirty="0">
                <a:cs typeface="Times New Roman" panose="02020603050405020304" pitchFamily="18" charset="0"/>
              </a:rPr>
              <a:t> k</a:t>
            </a:r>
            <a:r>
              <a:rPr lang="en-US" altLang="ko-KR" sz="2400" baseline="-25000" dirty="0">
                <a:cs typeface="Times New Roman" panose="02020603050405020304" pitchFamily="18" charset="0"/>
              </a:rPr>
              <a:t>2</a:t>
            </a:r>
            <a:r>
              <a:rPr lang="ko-KR" altLang="ko-KR" sz="2400" dirty="0">
                <a:latin typeface="Calibri" panose="020F0502020204030204" pitchFamily="34" charset="0"/>
              </a:rPr>
              <a:t>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가진</a:t>
            </a:r>
            <a:r>
              <a:rPr lang="ko-KR" altLang="ko-KR" sz="2400" dirty="0"/>
              <a:t> </a:t>
            </a:r>
            <a:r>
              <a:rPr lang="en-US" altLang="ko-KR" sz="2400" dirty="0"/>
              <a:t>3-</a:t>
            </a:r>
            <a:r>
              <a:rPr lang="ko-KR" altLang="ko-KR" sz="2400" dirty="0">
                <a:latin typeface="Calibri" panose="020F0502020204030204" pitchFamily="34" charset="0"/>
              </a:rPr>
              <a:t>노드에서는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먼저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노드의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왼쪽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서브트리에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있는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모든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노드들을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방문한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후에</a:t>
            </a:r>
            <a:r>
              <a:rPr lang="ko-KR" altLang="ko-KR" sz="2400" dirty="0"/>
              <a:t> </a:t>
            </a:r>
            <a:r>
              <a:rPr lang="en-US" altLang="ko-KR" sz="2400" dirty="0">
                <a:latin typeface="Times New Roman" panose="02020603050405020304" pitchFamily="18" charset="0"/>
              </a:rPr>
              <a:t>k</a:t>
            </a:r>
            <a:r>
              <a:rPr lang="en-US" altLang="ko-KR" sz="2400" baseline="-25000" dirty="0">
                <a:latin typeface="Times New Roman" panose="02020603050405020304" pitchFamily="18" charset="0"/>
              </a:rPr>
              <a:t>1</a:t>
            </a:r>
            <a:r>
              <a:rPr lang="ko-KR" altLang="ko-KR" sz="2400" dirty="0">
                <a:latin typeface="Calibri" panose="020F0502020204030204" pitchFamily="34" charset="0"/>
              </a:rPr>
              <a:t>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방문하고</a:t>
            </a:r>
            <a:r>
              <a:rPr lang="en-US" altLang="ko-KR" sz="2400" dirty="0"/>
              <a:t>, </a:t>
            </a:r>
            <a:r>
              <a:rPr lang="ko-KR" altLang="ko-KR" sz="2400" dirty="0">
                <a:latin typeface="Calibri" panose="020F0502020204030204" pitchFamily="34" charset="0"/>
              </a:rPr>
              <a:t>이후에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중간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서브트리에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있는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모든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노드들을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방문</a:t>
            </a:r>
            <a:endParaRPr lang="en-US" altLang="ko-KR" sz="2400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</a:rPr>
              <a:t>다음으로</a:t>
            </a:r>
            <a:r>
              <a:rPr lang="ko-KR" altLang="ko-KR" sz="2400" dirty="0" smtClean="0"/>
              <a:t> </a:t>
            </a:r>
            <a:r>
              <a:rPr lang="en-US" altLang="ko-KR" sz="2400" dirty="0">
                <a:latin typeface="Times New Roman" panose="02020603050405020304" pitchFamily="18" charset="0"/>
              </a:rPr>
              <a:t>k</a:t>
            </a:r>
            <a:r>
              <a:rPr lang="en-US" altLang="ko-KR" sz="2400" baseline="-25000" dirty="0">
                <a:latin typeface="Times New Roman" panose="02020603050405020304" pitchFamily="18" charset="0"/>
              </a:rPr>
              <a:t>2</a:t>
            </a:r>
            <a:r>
              <a:rPr lang="ko-KR" altLang="ko-KR" sz="2400" dirty="0">
                <a:latin typeface="Calibri" panose="020F0502020204030204" pitchFamily="34" charset="0"/>
              </a:rPr>
              <a:t>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방문하고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마지막으로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오른쪽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서브트리에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있는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모든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노드들을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방문한다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</a:rPr>
              <a:t>따라서</a:t>
            </a:r>
            <a:r>
              <a:rPr lang="ko-KR" altLang="ko-KR" sz="2400" dirty="0" smtClean="0"/>
              <a:t> </a:t>
            </a:r>
            <a:r>
              <a:rPr lang="en-US" altLang="ko-KR" sz="2400" dirty="0"/>
              <a:t>2-3</a:t>
            </a:r>
            <a:r>
              <a:rPr lang="ko-KR" altLang="ko-KR" sz="2400" dirty="0">
                <a:latin typeface="Calibri" panose="020F0502020204030204" pitchFamily="34" charset="0"/>
              </a:rPr>
              <a:t>트리에서</a:t>
            </a:r>
            <a:r>
              <a:rPr lang="ko-KR" altLang="ko-KR" sz="2400" dirty="0"/>
              <a:t> </a:t>
            </a:r>
            <a:r>
              <a:rPr lang="ko-KR" altLang="ko-KR" sz="2400" dirty="0" err="1">
                <a:solidFill>
                  <a:srgbClr val="3333FF"/>
                </a:solidFill>
                <a:latin typeface="Calibri" panose="020F0502020204030204" pitchFamily="34" charset="0"/>
              </a:rPr>
              <a:t>중위순회를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수행하면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키들이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정렬된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결과</a:t>
            </a:r>
            <a:r>
              <a:rPr lang="ko-KR" altLang="ko-KR" sz="2400" dirty="0">
                <a:latin typeface="Calibri" panose="020F0502020204030204" pitchFamily="34" charset="0"/>
              </a:rPr>
              <a:t>를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얻</a:t>
            </a:r>
            <a:r>
              <a:rPr lang="ko-KR" altLang="en-US" sz="2400" dirty="0" smtClean="0">
                <a:latin typeface="Calibri" panose="020F0502020204030204" pitchFamily="34" charset="0"/>
              </a:rPr>
              <a:t>음</a:t>
            </a:r>
            <a:endParaRPr lang="ko-KR" altLang="ko-KR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97036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85" y="470963"/>
            <a:ext cx="7937295" cy="2634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765" y="3429000"/>
            <a:ext cx="4197350" cy="233219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2360765" y="58785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ko-KR" dirty="0"/>
              <a:t>(c)</a:t>
            </a:r>
            <a:endParaRPr lang="ko-KR" altLang="ko-KR" dirty="0"/>
          </a:p>
          <a:p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그림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 5-32]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어느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트리가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2-3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트리인가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36184" y="2921169"/>
            <a:ext cx="63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(a)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03269" y="3223176"/>
            <a:ext cx="63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(b)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29087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5.3.1 </a:t>
            </a:r>
            <a:r>
              <a:rPr lang="ko-KR" altLang="ko-KR" dirty="0"/>
              <a:t>탐색 </a:t>
            </a:r>
            <a:r>
              <a:rPr lang="ko-KR" altLang="ko-KR" dirty="0" smtClean="0"/>
              <a:t>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ko-KR" altLang="ko-KR" sz="2300" dirty="0" smtClean="0"/>
              <a:t>루트에서 </a:t>
            </a:r>
            <a:r>
              <a:rPr lang="ko-KR" altLang="ko-KR" sz="2300" dirty="0"/>
              <a:t>시작하여 방문한 노드의 키들과 탐색하고자 하는 키를 비교하며</a:t>
            </a:r>
            <a:r>
              <a:rPr lang="en-US" altLang="ko-KR" sz="2300" dirty="0"/>
              <a:t> </a:t>
            </a:r>
            <a:r>
              <a:rPr lang="ko-KR" altLang="ko-KR" sz="2300" dirty="0" smtClean="0"/>
              <a:t>다음 </a:t>
            </a:r>
            <a:r>
              <a:rPr lang="ko-KR" altLang="ko-KR" sz="2300" dirty="0"/>
              <a:t>레벨의 노드를 </a:t>
            </a:r>
            <a:r>
              <a:rPr lang="ko-KR" altLang="ko-KR" sz="2300" dirty="0" smtClean="0"/>
              <a:t>탐색</a:t>
            </a:r>
            <a:endParaRPr lang="en-US" altLang="ko-KR" sz="2300" dirty="0" smtClean="0"/>
          </a:p>
          <a:p>
            <a:pPr>
              <a:lnSpc>
                <a:spcPct val="130000"/>
              </a:lnSpc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[</a:t>
            </a:r>
            <a:r>
              <a:rPr lang="ko-KR" altLang="en-US" sz="2400" dirty="0" smtClean="0"/>
              <a:t>예제</a:t>
            </a:r>
            <a:r>
              <a:rPr lang="en-US" altLang="ko-KR" sz="2400" dirty="0" smtClean="0"/>
              <a:t>] 80 </a:t>
            </a:r>
            <a:r>
              <a:rPr lang="ko-KR" altLang="en-US" sz="2400" dirty="0" smtClean="0"/>
              <a:t>탐색</a:t>
            </a:r>
            <a:endParaRPr lang="ko-KR" altLang="en-US" sz="2400" dirty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387" y="3942735"/>
            <a:ext cx="5519938" cy="2244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17651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7409" y="543393"/>
            <a:ext cx="8298492" cy="4584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2-3 </a:t>
            </a:r>
            <a:r>
              <a:rPr lang="ko-KR" altLang="ko-KR" sz="2400" dirty="0" smtClean="0">
                <a:latin typeface="Calibri" panose="020F0502020204030204" pitchFamily="34" charset="0"/>
              </a:rPr>
              <a:t>트리는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이진탐색트리에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비해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매우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우수한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성능을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보이나</a:t>
            </a:r>
            <a:r>
              <a:rPr lang="en-US" altLang="ko-KR" sz="2400" dirty="0"/>
              <a:t>, </a:t>
            </a:r>
            <a:r>
              <a:rPr lang="en-US" altLang="ko-KR" sz="2400" dirty="0" smtClean="0"/>
              <a:t>2-3 </a:t>
            </a:r>
            <a:r>
              <a:rPr lang="ko-KR" altLang="ko-KR" sz="2400" dirty="0" smtClean="0">
                <a:latin typeface="Calibri" panose="020F0502020204030204" pitchFamily="34" charset="0"/>
              </a:rPr>
              <a:t>트리를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실제로</a:t>
            </a:r>
            <a:r>
              <a:rPr lang="ko-KR" altLang="ko-KR" sz="2400" dirty="0"/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구현하기에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다소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en-US" sz="2400" dirty="0" smtClean="0">
                <a:solidFill>
                  <a:srgbClr val="3333FF"/>
                </a:solidFill>
                <a:latin typeface="Calibri" panose="020F0502020204030204" pitchFamily="34" charset="0"/>
              </a:rPr>
              <a:t>복잡함</a:t>
            </a:r>
            <a:endParaRPr lang="en-US" altLang="ko-KR" sz="2400" dirty="0" smtClean="0"/>
          </a:p>
          <a:p>
            <a:pPr marL="342900" indent="-342900">
              <a:lnSpc>
                <a:spcPct val="13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</a:rPr>
              <a:t>구현이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어려운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이유는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노드를</a:t>
            </a:r>
            <a:r>
              <a:rPr lang="ko-KR" altLang="ko-KR" sz="2400" dirty="0"/>
              <a:t> </a:t>
            </a:r>
            <a:r>
              <a:rPr lang="en-US" altLang="ko-KR" sz="2400" dirty="0" smtClean="0">
                <a:latin typeface="Calibri" panose="020F0502020204030204" pitchFamily="34" charset="0"/>
              </a:rPr>
              <a:t>2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개의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타입으로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정의해야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하고</a:t>
            </a:r>
            <a:r>
              <a:rPr lang="en-US" altLang="ko-KR" sz="2400" dirty="0"/>
              <a:t>, </a:t>
            </a:r>
            <a:r>
              <a:rPr lang="ko-KR" altLang="ko-KR" sz="2400" dirty="0">
                <a:latin typeface="Calibri" panose="020F0502020204030204" pitchFamily="34" charset="0"/>
              </a:rPr>
              <a:t>분리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및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통합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연산에서의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다양한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경우</a:t>
            </a:r>
            <a:r>
              <a:rPr lang="ko-KR" altLang="ko-KR" sz="2400" dirty="0">
                <a:latin typeface="Calibri" panose="020F0502020204030204" pitchFamily="34" charset="0"/>
              </a:rPr>
              <a:t>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고려해야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하기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때문</a:t>
            </a:r>
            <a:endParaRPr lang="en-US" altLang="ko-KR" sz="2400" dirty="0" smtClean="0"/>
          </a:p>
          <a:p>
            <a:pPr marL="342900" indent="-342900">
              <a:lnSpc>
                <a:spcPct val="13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3-</a:t>
            </a:r>
            <a:r>
              <a:rPr lang="ko-KR" altLang="ko-KR" sz="2400" dirty="0">
                <a:latin typeface="Calibri" panose="020F0502020204030204" pitchFamily="34" charset="0"/>
              </a:rPr>
              <a:t>노드에서는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키를</a:t>
            </a:r>
            <a:r>
              <a:rPr lang="en-US" altLang="ko-KR" sz="2400" dirty="0"/>
              <a:t> 2</a:t>
            </a:r>
            <a:r>
              <a:rPr lang="ko-KR" altLang="ko-KR" sz="2400" dirty="0">
                <a:latin typeface="Calibri" panose="020F0502020204030204" pitchFamily="34" charset="0"/>
              </a:rPr>
              <a:t>회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비교하는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것도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고려해야</a:t>
            </a:r>
            <a:endParaRPr lang="en-US" altLang="ko-KR" sz="2400" dirty="0" smtClean="0"/>
          </a:p>
          <a:p>
            <a:pPr marL="342900" indent="-342900">
              <a:lnSpc>
                <a:spcPct val="13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2-3 </a:t>
            </a:r>
            <a:r>
              <a:rPr lang="ko-KR" altLang="ko-KR" sz="2400" dirty="0" smtClean="0">
                <a:latin typeface="Calibri" panose="020F0502020204030204" pitchFamily="34" charset="0"/>
              </a:rPr>
              <a:t>트리는</a:t>
            </a:r>
            <a:r>
              <a:rPr lang="ko-KR" altLang="ko-KR" sz="2400" dirty="0" smtClean="0"/>
              <a:t> </a:t>
            </a:r>
            <a:r>
              <a:rPr lang="ko-KR" altLang="ko-KR" sz="2400" dirty="0" smtClean="0">
                <a:solidFill>
                  <a:srgbClr val="3333FF"/>
                </a:solidFill>
                <a:latin typeface="Calibri" panose="020F0502020204030204" pitchFamily="34" charset="0"/>
              </a:rPr>
              <a:t>좌편향</a:t>
            </a:r>
            <a:r>
              <a:rPr lang="en-US" altLang="ko-KR" sz="2400" dirty="0" smtClean="0">
                <a:solidFill>
                  <a:srgbClr val="3333FF"/>
                </a:solidFill>
                <a:latin typeface="Calibri" panose="020F0502020204030204" pitchFamily="34" charset="0"/>
              </a:rPr>
              <a:t>(Left-Leaning)</a:t>
            </a:r>
            <a:r>
              <a:rPr lang="ko-KR" altLang="ko-KR" sz="2400" dirty="0" smtClean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레드블랙트리의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기본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형태</a:t>
            </a:r>
            <a:r>
              <a:rPr lang="ko-KR" altLang="ko-KR" sz="2400" dirty="0">
                <a:latin typeface="Calibri" panose="020F0502020204030204" pitchFamily="34" charset="0"/>
              </a:rPr>
              <a:t>를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제공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46499470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2-3-4 </a:t>
            </a:r>
            <a:r>
              <a:rPr lang="ko-KR" altLang="ko-KR" dirty="0" smtClean="0"/>
              <a:t>트리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4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altLang="ko-KR" sz="2400" dirty="0" smtClean="0"/>
              <a:t>2-3 </a:t>
            </a:r>
            <a:r>
              <a:rPr lang="ko-KR" altLang="ko-KR" sz="2400" dirty="0" smtClean="0"/>
              <a:t>트리를 </a:t>
            </a:r>
            <a:r>
              <a:rPr lang="ko-KR" altLang="ko-KR" sz="2400" dirty="0"/>
              <a:t>확장한 </a:t>
            </a:r>
            <a:r>
              <a:rPr lang="en-US" altLang="ko-KR" sz="2400" dirty="0" smtClean="0"/>
              <a:t>2-3-4 </a:t>
            </a:r>
            <a:r>
              <a:rPr lang="ko-KR" altLang="ko-KR" sz="2400" dirty="0" smtClean="0"/>
              <a:t>트리는 </a:t>
            </a:r>
            <a:r>
              <a:rPr lang="ko-KR" altLang="ko-KR" sz="2400" dirty="0"/>
              <a:t>노드가 </a:t>
            </a:r>
            <a:r>
              <a:rPr lang="ko-KR" altLang="ko-KR" sz="2400" dirty="0" smtClean="0"/>
              <a:t>자식</a:t>
            </a:r>
            <a:r>
              <a:rPr lang="ko-KR" altLang="en-US" sz="2400" dirty="0" smtClean="0"/>
              <a:t>을</a:t>
            </a:r>
            <a:r>
              <a:rPr lang="ko-KR" altLang="ko-KR" sz="2400" dirty="0" smtClean="0"/>
              <a:t> </a:t>
            </a:r>
            <a:r>
              <a:rPr lang="en-US" altLang="ko-KR" sz="2400" dirty="0"/>
              <a:t>4</a:t>
            </a:r>
            <a:r>
              <a:rPr lang="ko-KR" altLang="ko-KR" sz="2400" dirty="0"/>
              <a:t>개까지 가질 수 있는 </a:t>
            </a:r>
            <a:r>
              <a:rPr lang="ko-KR" altLang="ko-KR" sz="2400" dirty="0" smtClean="0">
                <a:solidFill>
                  <a:srgbClr val="3333FF"/>
                </a:solidFill>
              </a:rPr>
              <a:t>완전균형트리</a:t>
            </a:r>
            <a:endParaRPr lang="en-US" altLang="ko-KR" sz="2400" dirty="0" smtClean="0">
              <a:solidFill>
                <a:srgbClr val="3333FF"/>
              </a:solidFill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altLang="ko-KR" sz="2400" dirty="0" smtClean="0"/>
              <a:t>2-3-4 </a:t>
            </a:r>
            <a:r>
              <a:rPr lang="ko-KR" altLang="ko-KR" sz="2400" dirty="0" smtClean="0"/>
              <a:t>트리의 </a:t>
            </a:r>
            <a:r>
              <a:rPr lang="ko-KR" altLang="ko-KR" sz="2400" dirty="0" smtClean="0"/>
              <a:t>장점</a:t>
            </a:r>
            <a:r>
              <a:rPr lang="en-US" altLang="ko-KR" sz="2400" dirty="0" smtClean="0"/>
              <a:t>:</a:t>
            </a:r>
            <a:r>
              <a:rPr lang="ko-KR" altLang="ko-KR" sz="2400" dirty="0" smtClean="0"/>
              <a:t> </a:t>
            </a:r>
            <a:r>
              <a:rPr lang="en-US" altLang="ko-KR" sz="2400" dirty="0" smtClean="0"/>
              <a:t>2-3 </a:t>
            </a:r>
            <a:r>
              <a:rPr lang="ko-KR" altLang="ko-KR" sz="2400" dirty="0" smtClean="0"/>
              <a:t>트리보다 </a:t>
            </a:r>
            <a:r>
              <a:rPr lang="ko-KR" altLang="ko-KR" sz="2400" dirty="0"/>
              <a:t>높이가 낮아 그 만큼 빠른 탐색</a:t>
            </a:r>
            <a:r>
              <a:rPr lang="en-US" altLang="ko-KR" sz="2400" dirty="0"/>
              <a:t>, </a:t>
            </a:r>
            <a:r>
              <a:rPr lang="ko-KR" altLang="ko-KR" sz="2400" dirty="0"/>
              <a:t>삽입</a:t>
            </a:r>
            <a:r>
              <a:rPr lang="en-US" altLang="ko-KR" sz="2400" dirty="0"/>
              <a:t>, </a:t>
            </a:r>
            <a:r>
              <a:rPr lang="ko-KR" altLang="ko-KR" sz="2400" dirty="0"/>
              <a:t>삭제 연산이 수행이 </a:t>
            </a:r>
            <a:r>
              <a:rPr lang="ko-KR" altLang="ko-KR" sz="2400" dirty="0" smtClean="0"/>
              <a:t>가능</a:t>
            </a:r>
            <a:endParaRPr lang="en-US" altLang="ko-KR" sz="2400" dirty="0" smtClean="0"/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altLang="ko-KR" sz="2400" dirty="0" smtClean="0"/>
              <a:t>2-3-4 </a:t>
            </a:r>
            <a:r>
              <a:rPr lang="ko-KR" altLang="ko-KR" sz="2400" dirty="0" smtClean="0"/>
              <a:t>트리에서는 </a:t>
            </a:r>
            <a:r>
              <a:rPr lang="ko-KR" altLang="ko-KR" sz="2400" dirty="0"/>
              <a:t>삽입 연산을 </a:t>
            </a:r>
            <a:r>
              <a:rPr lang="ko-KR" altLang="ko-KR" sz="2400" dirty="0" smtClean="0"/>
              <a:t>루트부터 </a:t>
            </a:r>
            <a:r>
              <a:rPr lang="ko-KR" altLang="ko-KR" sz="2400" dirty="0" smtClean="0"/>
              <a:t>이파리로 </a:t>
            </a:r>
            <a:r>
              <a:rPr lang="ko-KR" altLang="ko-KR" sz="2400" dirty="0"/>
              <a:t>내려가며 </a:t>
            </a:r>
            <a:r>
              <a:rPr lang="en-US" altLang="ko-KR" sz="2400" dirty="0"/>
              <a:t>4-</a:t>
            </a:r>
            <a:r>
              <a:rPr lang="ko-KR" altLang="ko-KR" sz="2400" dirty="0"/>
              <a:t>노드를 만날 때마다 </a:t>
            </a:r>
            <a:r>
              <a:rPr lang="ko-KR" altLang="ko-KR" sz="2400" dirty="0">
                <a:solidFill>
                  <a:srgbClr val="3333FF"/>
                </a:solidFill>
              </a:rPr>
              <a:t>미리 분리 연산을 </a:t>
            </a:r>
            <a:r>
              <a:rPr lang="ko-KR" altLang="ko-KR" sz="2400" dirty="0" smtClean="0">
                <a:solidFill>
                  <a:srgbClr val="3333FF"/>
                </a:solidFill>
              </a:rPr>
              <a:t>수행</a:t>
            </a:r>
            <a:r>
              <a:rPr lang="ko-KR" altLang="en-US" sz="2400" dirty="0" smtClean="0"/>
              <a:t>할 수 있기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때문에 다시 </a:t>
            </a:r>
            <a:r>
              <a:rPr lang="ko-KR" altLang="ko-KR" sz="2400" dirty="0" smtClean="0"/>
              <a:t>이파리부터 </a:t>
            </a:r>
            <a:r>
              <a:rPr lang="ko-KR" altLang="ko-KR" sz="2400" dirty="0"/>
              <a:t>위로 올라가며 분리 연산을 수행할 필요가 없고</a:t>
            </a:r>
            <a:r>
              <a:rPr lang="en-US" altLang="ko-KR" sz="2400" dirty="0"/>
              <a:t>, </a:t>
            </a:r>
            <a:r>
              <a:rPr lang="ko-KR" altLang="ko-KR" sz="2400" dirty="0"/>
              <a:t>따라서 보다 효율적인 삽입 연산이 </a:t>
            </a:r>
            <a:r>
              <a:rPr lang="ko-KR" altLang="ko-KR" sz="2400" dirty="0" smtClean="0"/>
              <a:t>가능</a:t>
            </a:r>
            <a:r>
              <a:rPr lang="en-US" altLang="ko-KR" sz="2400" dirty="0"/>
              <a:t>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분리 연산은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B-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트리에서 설명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91643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58033" y="646453"/>
            <a:ext cx="7709770" cy="327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300" dirty="0">
                <a:latin typeface="Calibri" panose="020F0502020204030204" pitchFamily="34" charset="0"/>
              </a:rPr>
              <a:t>삭제</a:t>
            </a:r>
            <a:r>
              <a:rPr lang="ko-KR" altLang="ko-KR" sz="2300" dirty="0"/>
              <a:t> </a:t>
            </a:r>
            <a:r>
              <a:rPr lang="ko-KR" altLang="ko-KR" sz="2300" dirty="0">
                <a:latin typeface="Calibri" panose="020F0502020204030204" pitchFamily="34" charset="0"/>
              </a:rPr>
              <a:t>연산도</a:t>
            </a:r>
            <a:r>
              <a:rPr lang="ko-KR" altLang="ko-KR" sz="2300" dirty="0"/>
              <a:t> </a:t>
            </a:r>
            <a:r>
              <a:rPr lang="ko-KR" altLang="ko-KR" sz="2300" dirty="0">
                <a:latin typeface="Calibri" panose="020F0502020204030204" pitchFamily="34" charset="0"/>
              </a:rPr>
              <a:t>삽입</a:t>
            </a:r>
            <a:r>
              <a:rPr lang="ko-KR" altLang="ko-KR" sz="2300" dirty="0"/>
              <a:t> </a:t>
            </a:r>
            <a:r>
              <a:rPr lang="ko-KR" altLang="ko-KR" sz="2300" dirty="0">
                <a:latin typeface="Calibri" panose="020F0502020204030204" pitchFamily="34" charset="0"/>
              </a:rPr>
              <a:t>연산과</a:t>
            </a:r>
            <a:r>
              <a:rPr lang="ko-KR" altLang="ko-KR" sz="2300" dirty="0"/>
              <a:t> </a:t>
            </a:r>
            <a:r>
              <a:rPr lang="ko-KR" altLang="ko-KR" sz="2300" dirty="0">
                <a:latin typeface="Calibri" panose="020F0502020204030204" pitchFamily="34" charset="0"/>
              </a:rPr>
              <a:t>유사하게</a:t>
            </a:r>
            <a:r>
              <a:rPr lang="ko-KR" altLang="ko-KR" sz="2300" dirty="0"/>
              <a:t> </a:t>
            </a:r>
            <a:r>
              <a:rPr lang="ko-KR" altLang="ko-KR" sz="2300" dirty="0" smtClean="0">
                <a:latin typeface="Calibri" panose="020F0502020204030204" pitchFamily="34" charset="0"/>
              </a:rPr>
              <a:t>루트로부터</a:t>
            </a:r>
            <a:r>
              <a:rPr lang="ko-KR" altLang="ko-KR" sz="2300" dirty="0" smtClean="0"/>
              <a:t> </a:t>
            </a:r>
            <a:r>
              <a:rPr lang="ko-KR" altLang="ko-KR" sz="2300" dirty="0" smtClean="0">
                <a:latin typeface="Calibri" panose="020F0502020204030204" pitchFamily="34" charset="0"/>
              </a:rPr>
              <a:t>이파리</a:t>
            </a:r>
            <a:r>
              <a:rPr lang="ko-KR" altLang="ko-KR" sz="2300" dirty="0" smtClean="0"/>
              <a:t> </a:t>
            </a:r>
            <a:r>
              <a:rPr lang="ko-KR" altLang="ko-KR" sz="2300" dirty="0">
                <a:latin typeface="Calibri" panose="020F0502020204030204" pitchFamily="34" charset="0"/>
              </a:rPr>
              <a:t>방향으로</a:t>
            </a:r>
            <a:r>
              <a:rPr lang="ko-KR" altLang="ko-KR" sz="2300" dirty="0"/>
              <a:t> </a:t>
            </a:r>
            <a:r>
              <a:rPr lang="ko-KR" altLang="ko-KR" sz="2300" dirty="0">
                <a:latin typeface="Calibri" panose="020F0502020204030204" pitchFamily="34" charset="0"/>
              </a:rPr>
              <a:t>내려가며</a:t>
            </a:r>
            <a:r>
              <a:rPr lang="ko-KR" altLang="ko-KR" sz="2300" dirty="0"/>
              <a:t> </a:t>
            </a:r>
            <a:r>
              <a:rPr lang="en-US" altLang="ko-KR" sz="2300" dirty="0">
                <a:solidFill>
                  <a:srgbClr val="3333FF"/>
                </a:solidFill>
              </a:rPr>
              <a:t>2-</a:t>
            </a:r>
            <a:r>
              <a:rPr lang="ko-KR" altLang="ko-KR" sz="2300" dirty="0">
                <a:solidFill>
                  <a:srgbClr val="3333FF"/>
                </a:solidFill>
                <a:latin typeface="Calibri" panose="020F0502020204030204" pitchFamily="34" charset="0"/>
              </a:rPr>
              <a:t>노드를</a:t>
            </a:r>
            <a:r>
              <a:rPr lang="ko-KR" altLang="ko-KR" sz="2300" dirty="0">
                <a:solidFill>
                  <a:srgbClr val="3333FF"/>
                </a:solidFill>
              </a:rPr>
              <a:t> </a:t>
            </a:r>
            <a:r>
              <a:rPr lang="ko-KR" altLang="ko-KR" sz="2300" dirty="0">
                <a:solidFill>
                  <a:srgbClr val="3333FF"/>
                </a:solidFill>
                <a:latin typeface="Calibri" panose="020F0502020204030204" pitchFamily="34" charset="0"/>
              </a:rPr>
              <a:t>만날</a:t>
            </a:r>
            <a:r>
              <a:rPr lang="ko-KR" altLang="ko-KR" sz="2300" dirty="0">
                <a:solidFill>
                  <a:srgbClr val="3333FF"/>
                </a:solidFill>
              </a:rPr>
              <a:t> </a:t>
            </a:r>
            <a:r>
              <a:rPr lang="ko-KR" altLang="ko-KR" sz="2300" dirty="0">
                <a:solidFill>
                  <a:srgbClr val="3333FF"/>
                </a:solidFill>
                <a:latin typeface="Calibri" panose="020F0502020204030204" pitchFamily="34" charset="0"/>
              </a:rPr>
              <a:t>때마다</a:t>
            </a:r>
            <a:r>
              <a:rPr lang="ko-KR" altLang="ko-KR" sz="2300" dirty="0">
                <a:solidFill>
                  <a:srgbClr val="3333FF"/>
                </a:solidFill>
              </a:rPr>
              <a:t> </a:t>
            </a:r>
            <a:r>
              <a:rPr lang="ko-KR" altLang="ko-KR" sz="2300" dirty="0">
                <a:solidFill>
                  <a:srgbClr val="3333FF"/>
                </a:solidFill>
                <a:latin typeface="Calibri" panose="020F0502020204030204" pitchFamily="34" charset="0"/>
              </a:rPr>
              <a:t>미리</a:t>
            </a:r>
            <a:r>
              <a:rPr lang="ko-KR" altLang="ko-KR" sz="2300" dirty="0">
                <a:solidFill>
                  <a:srgbClr val="3333FF"/>
                </a:solidFill>
              </a:rPr>
              <a:t> </a:t>
            </a:r>
            <a:r>
              <a:rPr lang="ko-KR" altLang="ko-KR" sz="2300" dirty="0">
                <a:solidFill>
                  <a:srgbClr val="3333FF"/>
                </a:solidFill>
                <a:latin typeface="Calibri" panose="020F0502020204030204" pitchFamily="34" charset="0"/>
              </a:rPr>
              <a:t>통합</a:t>
            </a:r>
            <a:r>
              <a:rPr lang="ko-KR" altLang="ko-KR" sz="2300" dirty="0">
                <a:solidFill>
                  <a:srgbClr val="3333FF"/>
                </a:solidFill>
              </a:rPr>
              <a:t> </a:t>
            </a:r>
            <a:r>
              <a:rPr lang="ko-KR" altLang="ko-KR" sz="2300" dirty="0">
                <a:solidFill>
                  <a:srgbClr val="3333FF"/>
                </a:solidFill>
                <a:latin typeface="Calibri" panose="020F0502020204030204" pitchFamily="34" charset="0"/>
              </a:rPr>
              <a:t>연산을</a:t>
            </a:r>
            <a:r>
              <a:rPr lang="ko-KR" altLang="ko-KR" sz="2300" dirty="0">
                <a:solidFill>
                  <a:srgbClr val="3333FF"/>
                </a:solidFill>
              </a:rPr>
              <a:t> </a:t>
            </a:r>
            <a:r>
              <a:rPr lang="ko-KR" altLang="ko-KR" sz="2300" dirty="0">
                <a:solidFill>
                  <a:srgbClr val="3333FF"/>
                </a:solidFill>
                <a:latin typeface="Calibri" panose="020F0502020204030204" pitchFamily="34" charset="0"/>
              </a:rPr>
              <a:t>수행</a:t>
            </a:r>
            <a:r>
              <a:rPr lang="ko-KR" altLang="ko-KR" sz="2300" dirty="0">
                <a:latin typeface="Calibri" panose="020F0502020204030204" pitchFamily="34" charset="0"/>
              </a:rPr>
              <a:t>하므로</a:t>
            </a:r>
            <a:r>
              <a:rPr lang="ko-KR" altLang="ko-KR" sz="2300" dirty="0"/>
              <a:t> </a:t>
            </a:r>
            <a:r>
              <a:rPr lang="ko-KR" altLang="ko-KR" sz="2300" dirty="0">
                <a:latin typeface="Calibri" panose="020F0502020204030204" pitchFamily="34" charset="0"/>
              </a:rPr>
              <a:t>키를</a:t>
            </a:r>
            <a:r>
              <a:rPr lang="ko-KR" altLang="ko-KR" sz="2300" dirty="0"/>
              <a:t> </a:t>
            </a:r>
            <a:r>
              <a:rPr lang="ko-KR" altLang="ko-KR" sz="2300" dirty="0">
                <a:latin typeface="Calibri" panose="020F0502020204030204" pitchFamily="34" charset="0"/>
              </a:rPr>
              <a:t>삭제한</a:t>
            </a:r>
            <a:r>
              <a:rPr lang="ko-KR" altLang="ko-KR" sz="2300" dirty="0"/>
              <a:t> </a:t>
            </a:r>
            <a:r>
              <a:rPr lang="ko-KR" altLang="ko-KR" sz="2300" dirty="0">
                <a:latin typeface="Calibri" panose="020F0502020204030204" pitchFamily="34" charset="0"/>
              </a:rPr>
              <a:t>후</a:t>
            </a:r>
            <a:r>
              <a:rPr lang="ko-KR" altLang="ko-KR" sz="2300" dirty="0"/>
              <a:t> </a:t>
            </a:r>
            <a:r>
              <a:rPr lang="ko-KR" altLang="ko-KR" sz="2300" dirty="0">
                <a:latin typeface="Calibri" panose="020F0502020204030204" pitchFamily="34" charset="0"/>
              </a:rPr>
              <a:t>다시</a:t>
            </a:r>
            <a:r>
              <a:rPr lang="ko-KR" altLang="ko-KR" sz="2300" dirty="0"/>
              <a:t> </a:t>
            </a:r>
            <a:r>
              <a:rPr lang="ko-KR" altLang="ko-KR" sz="2300" dirty="0" smtClean="0">
                <a:latin typeface="Calibri" panose="020F0502020204030204" pitchFamily="34" charset="0"/>
              </a:rPr>
              <a:t>루트</a:t>
            </a:r>
            <a:r>
              <a:rPr lang="ko-KR" altLang="ko-KR" sz="2300" dirty="0" smtClean="0"/>
              <a:t> </a:t>
            </a:r>
            <a:r>
              <a:rPr lang="ko-KR" altLang="ko-KR" sz="2300" dirty="0">
                <a:latin typeface="Calibri" panose="020F0502020204030204" pitchFamily="34" charset="0"/>
              </a:rPr>
              <a:t>방향으로</a:t>
            </a:r>
            <a:r>
              <a:rPr lang="ko-KR" altLang="ko-KR" sz="2300" dirty="0"/>
              <a:t> </a:t>
            </a:r>
            <a:r>
              <a:rPr lang="ko-KR" altLang="ko-KR" sz="2300" dirty="0">
                <a:latin typeface="Calibri" panose="020F0502020204030204" pitchFamily="34" charset="0"/>
              </a:rPr>
              <a:t>올라가며</a:t>
            </a:r>
            <a:r>
              <a:rPr lang="ko-KR" altLang="ko-KR" sz="2300" dirty="0"/>
              <a:t> </a:t>
            </a:r>
            <a:r>
              <a:rPr lang="ko-KR" altLang="ko-KR" sz="2300" dirty="0">
                <a:latin typeface="Calibri" panose="020F0502020204030204" pitchFamily="34" charset="0"/>
              </a:rPr>
              <a:t>통합</a:t>
            </a:r>
            <a:r>
              <a:rPr lang="ko-KR" altLang="ko-KR" sz="2300" dirty="0"/>
              <a:t> </a:t>
            </a:r>
            <a:r>
              <a:rPr lang="ko-KR" altLang="ko-KR" sz="2300" dirty="0">
                <a:latin typeface="Calibri" panose="020F0502020204030204" pitchFamily="34" charset="0"/>
              </a:rPr>
              <a:t>연산을</a:t>
            </a:r>
            <a:r>
              <a:rPr lang="ko-KR" altLang="ko-KR" sz="2300" dirty="0"/>
              <a:t> </a:t>
            </a:r>
            <a:r>
              <a:rPr lang="ko-KR" altLang="ko-KR" sz="2300" dirty="0">
                <a:latin typeface="Calibri" panose="020F0502020204030204" pitchFamily="34" charset="0"/>
              </a:rPr>
              <a:t>수행할</a:t>
            </a:r>
            <a:r>
              <a:rPr lang="ko-KR" altLang="ko-KR" sz="2300" dirty="0"/>
              <a:t> </a:t>
            </a:r>
            <a:r>
              <a:rPr lang="ko-KR" altLang="ko-KR" sz="2300" dirty="0" smtClean="0">
                <a:latin typeface="Calibri" panose="020F0502020204030204" pitchFamily="34" charset="0"/>
              </a:rPr>
              <a:t>필요</a:t>
            </a:r>
            <a:r>
              <a:rPr lang="ko-KR" altLang="ko-KR" sz="2300" dirty="0" smtClean="0"/>
              <a:t> </a:t>
            </a:r>
            <a:r>
              <a:rPr lang="ko-KR" altLang="ko-KR" sz="2300" dirty="0" smtClean="0">
                <a:latin typeface="Calibri" panose="020F0502020204030204" pitchFamily="34" charset="0"/>
              </a:rPr>
              <a:t>없</a:t>
            </a:r>
            <a:r>
              <a:rPr lang="ko-KR" altLang="en-US" sz="2300" dirty="0" smtClean="0">
                <a:latin typeface="Calibri" panose="020F0502020204030204" pitchFamily="34" charset="0"/>
              </a:rPr>
              <a:t>음</a:t>
            </a:r>
            <a:r>
              <a:rPr lang="en-US" altLang="ko-KR" sz="2300" dirty="0" smtClean="0"/>
              <a:t> </a:t>
            </a:r>
            <a:r>
              <a:rPr lang="en-US" altLang="ko-KR" sz="2300" dirty="0" smtClean="0"/>
              <a:t>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통합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연산은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B-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트리에서 설명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altLang="ko-KR" sz="2300" dirty="0" smtClean="0"/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300" dirty="0" smtClean="0">
                <a:latin typeface="Calibri" panose="020F0502020204030204" pitchFamily="34" charset="0"/>
              </a:rPr>
              <a:t>그러나</a:t>
            </a:r>
            <a:r>
              <a:rPr lang="ko-KR" altLang="ko-KR" sz="2300" dirty="0" smtClean="0"/>
              <a:t> </a:t>
            </a:r>
            <a:r>
              <a:rPr lang="ko-KR" altLang="ko-KR" sz="2300" dirty="0" smtClean="0">
                <a:latin typeface="Calibri" panose="020F0502020204030204" pitchFamily="34" charset="0"/>
              </a:rPr>
              <a:t>이러한</a:t>
            </a:r>
            <a:r>
              <a:rPr lang="ko-KR" altLang="ko-KR" sz="2300" dirty="0" smtClean="0"/>
              <a:t> </a:t>
            </a:r>
            <a:r>
              <a:rPr lang="ko-KR" altLang="ko-KR" sz="2300" dirty="0">
                <a:latin typeface="Calibri" panose="020F0502020204030204" pitchFamily="34" charset="0"/>
              </a:rPr>
              <a:t>삽입과</a:t>
            </a:r>
            <a:r>
              <a:rPr lang="ko-KR" altLang="ko-KR" sz="2300" dirty="0"/>
              <a:t> </a:t>
            </a:r>
            <a:r>
              <a:rPr lang="ko-KR" altLang="ko-KR" sz="2300" dirty="0">
                <a:latin typeface="Calibri" panose="020F0502020204030204" pitchFamily="34" charset="0"/>
              </a:rPr>
              <a:t>삭제</a:t>
            </a:r>
            <a:r>
              <a:rPr lang="ko-KR" altLang="ko-KR" sz="2300" dirty="0"/>
              <a:t> </a:t>
            </a:r>
            <a:r>
              <a:rPr lang="ko-KR" altLang="ko-KR" sz="2300" dirty="0">
                <a:latin typeface="Calibri" panose="020F0502020204030204" pitchFamily="34" charset="0"/>
              </a:rPr>
              <a:t>연산도</a:t>
            </a:r>
            <a:r>
              <a:rPr lang="ko-KR" altLang="ko-KR" sz="2300" dirty="0"/>
              <a:t> </a:t>
            </a:r>
            <a:r>
              <a:rPr lang="ko-KR" altLang="ko-KR" sz="2300" dirty="0">
                <a:latin typeface="Calibri" panose="020F0502020204030204" pitchFamily="34" charset="0"/>
              </a:rPr>
              <a:t>이론적으로는</a:t>
            </a:r>
            <a:r>
              <a:rPr lang="ko-KR" altLang="ko-KR" sz="2300" dirty="0"/>
              <a:t> </a:t>
            </a:r>
            <a:r>
              <a:rPr lang="en-US" altLang="ko-KR" sz="2300" dirty="0" smtClean="0"/>
              <a:t>2-3 </a:t>
            </a:r>
            <a:r>
              <a:rPr lang="ko-KR" altLang="ko-KR" sz="2300" dirty="0" smtClean="0">
                <a:latin typeface="Calibri" panose="020F0502020204030204" pitchFamily="34" charset="0"/>
              </a:rPr>
              <a:t>트리의</a:t>
            </a:r>
            <a:r>
              <a:rPr lang="ko-KR" altLang="ko-KR" sz="2300" dirty="0" smtClean="0"/>
              <a:t> </a:t>
            </a:r>
            <a:r>
              <a:rPr lang="ko-KR" altLang="ko-KR" sz="2300" dirty="0">
                <a:latin typeface="Calibri" panose="020F0502020204030204" pitchFamily="34" charset="0"/>
              </a:rPr>
              <a:t>수행시간과</a:t>
            </a:r>
            <a:r>
              <a:rPr lang="ko-KR" altLang="ko-KR" sz="2300" dirty="0"/>
              <a:t> </a:t>
            </a:r>
            <a:r>
              <a:rPr lang="ko-KR" altLang="ko-KR" sz="2300" dirty="0">
                <a:latin typeface="Calibri" panose="020F0502020204030204" pitchFamily="34" charset="0"/>
              </a:rPr>
              <a:t>동일한</a:t>
            </a:r>
            <a:r>
              <a:rPr lang="ko-KR" altLang="ko-KR" sz="2300" dirty="0"/>
              <a:t> </a:t>
            </a:r>
            <a:r>
              <a:rPr lang="en-US" altLang="ko-KR" sz="2300" dirty="0">
                <a:solidFill>
                  <a:srgbClr val="3333FF"/>
                </a:solidFill>
              </a:rPr>
              <a:t>O(log</a:t>
            </a:r>
            <a:r>
              <a:rPr lang="en-US" altLang="ko-KR" sz="2300" baseline="-25000" dirty="0">
                <a:solidFill>
                  <a:srgbClr val="3333FF"/>
                </a:solidFill>
              </a:rPr>
              <a:t>2</a:t>
            </a:r>
            <a:r>
              <a:rPr lang="en-US" altLang="ko-KR" sz="2300" dirty="0">
                <a:solidFill>
                  <a:srgbClr val="3333FF"/>
                </a:solidFill>
              </a:rPr>
              <a:t>N</a:t>
            </a:r>
            <a:r>
              <a:rPr lang="en-US" altLang="ko-KR" sz="2300" dirty="0" smtClean="0">
                <a:solidFill>
                  <a:srgbClr val="3333FF"/>
                </a:solidFill>
              </a:rPr>
              <a:t>)</a:t>
            </a:r>
            <a:endParaRPr lang="ko-KR" altLang="ko-KR" sz="23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3103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20037" y="656841"/>
            <a:ext cx="81231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ko-KR" sz="2400" dirty="0"/>
              <a:t>이진탐색트리의 특징 중의 하나는 트리를 </a:t>
            </a:r>
            <a:r>
              <a:rPr lang="ko-KR" altLang="ko-KR" sz="2400" dirty="0" err="1"/>
              <a:t>중위순회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Inorder</a:t>
            </a:r>
            <a:r>
              <a:rPr lang="en-US" altLang="ko-KR" sz="2400" dirty="0"/>
              <a:t> Traversal)</a:t>
            </a:r>
            <a:r>
              <a:rPr lang="ko-KR" altLang="ko-KR" sz="2400" dirty="0"/>
              <a:t>하면 </a:t>
            </a:r>
            <a:r>
              <a:rPr lang="ko-KR" altLang="ko-KR" sz="2400" dirty="0" smtClean="0"/>
              <a:t>정렬</a:t>
            </a:r>
            <a:r>
              <a:rPr lang="ko-KR" altLang="en-US" sz="2400" dirty="0" smtClean="0"/>
              <a:t>되어</a:t>
            </a:r>
            <a:r>
              <a:rPr lang="ko-KR" altLang="ko-KR" sz="2400" dirty="0" smtClean="0"/>
              <a:t> 출력</a:t>
            </a:r>
            <a:endParaRPr lang="ko-KR" altLang="en-US" sz="3200" dirty="0"/>
          </a:p>
        </p:txBody>
      </p:sp>
      <p:pic>
        <p:nvPicPr>
          <p:cNvPr id="3" name="그림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875" y="1885984"/>
            <a:ext cx="5993892" cy="45523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92487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5.4.2 </a:t>
            </a:r>
            <a:r>
              <a:rPr lang="ko-KR" altLang="ko-KR" dirty="0" smtClean="0"/>
              <a:t>레드블랙트리</a:t>
            </a:r>
            <a:endParaRPr lang="ko-KR" altLang="ko-KR" dirty="0">
              <a:effectLst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95663"/>
            <a:ext cx="6906469" cy="50965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ko-KR" sz="2400" dirty="0" smtClean="0"/>
              <a:t>노드에 </a:t>
            </a:r>
            <a:r>
              <a:rPr lang="ko-KR" altLang="ko-KR" sz="2400" dirty="0"/>
              <a:t>색을 부여하여 트리의 균형을 </a:t>
            </a:r>
            <a:r>
              <a:rPr lang="ko-KR" altLang="ko-KR" sz="2400" dirty="0" smtClean="0"/>
              <a:t>유지</a:t>
            </a:r>
            <a:endParaRPr lang="en-US" altLang="ko-KR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ko-KR" sz="2400" dirty="0" smtClean="0"/>
              <a:t>탐색</a:t>
            </a:r>
            <a:r>
              <a:rPr lang="en-US" altLang="ko-KR" sz="2400" dirty="0"/>
              <a:t>, </a:t>
            </a:r>
            <a:r>
              <a:rPr lang="ko-KR" altLang="ko-KR" sz="2400" dirty="0"/>
              <a:t>삽입</a:t>
            </a:r>
            <a:r>
              <a:rPr lang="en-US" altLang="ko-KR" sz="2400" dirty="0"/>
              <a:t>, </a:t>
            </a:r>
            <a:r>
              <a:rPr lang="ko-KR" altLang="ko-KR" sz="2400" dirty="0"/>
              <a:t>삭제 연산의 수행시간이 각각</a:t>
            </a:r>
            <a:r>
              <a:rPr lang="en-US" altLang="ko-KR" sz="2400" dirty="0"/>
              <a:t> O(</a:t>
            </a:r>
            <a:r>
              <a:rPr lang="en-US" altLang="ko-KR" sz="2400" dirty="0" err="1"/>
              <a:t>logN</a:t>
            </a:r>
            <a:r>
              <a:rPr lang="en-US" altLang="ko-KR" sz="2400" dirty="0"/>
              <a:t>)</a:t>
            </a:r>
            <a:r>
              <a:rPr lang="ko-KR" altLang="ko-KR" sz="2400" dirty="0"/>
              <a:t>을 넘지 않는 매우 효율적인 </a:t>
            </a:r>
            <a:r>
              <a:rPr lang="ko-KR" altLang="ko-KR" sz="2400" dirty="0" smtClean="0"/>
              <a:t>자료구조</a:t>
            </a:r>
            <a:endParaRPr lang="en-US" altLang="ko-KR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ko-KR" sz="2400" dirty="0" smtClean="0">
                <a:solidFill>
                  <a:srgbClr val="3333FF"/>
                </a:solidFill>
              </a:rPr>
              <a:t>일반적인 레드블랙트리</a:t>
            </a:r>
            <a:r>
              <a:rPr lang="en-US" altLang="ko-KR" sz="2400" dirty="0" smtClean="0">
                <a:solidFill>
                  <a:srgbClr val="3333FF"/>
                </a:solidFill>
              </a:rPr>
              <a:t>(Intro. to Algorithms, CLRS)</a:t>
            </a:r>
            <a:r>
              <a:rPr lang="en-US" altLang="ko-KR" sz="2400" dirty="0" smtClean="0"/>
              <a:t>: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삽입이나 삭제를 수행할 때 트리의 균형을 유지하기 위해 </a:t>
            </a:r>
            <a:r>
              <a:rPr lang="ko-KR" altLang="en-US" sz="2400" u="sng" dirty="0" smtClean="0"/>
              <a:t>상당히</a:t>
            </a:r>
            <a:r>
              <a:rPr lang="ko-KR" altLang="ko-KR" sz="2400" u="sng" dirty="0" smtClean="0"/>
              <a:t> </a:t>
            </a:r>
            <a:r>
              <a:rPr lang="ko-KR" altLang="ko-KR" sz="2400" u="sng" dirty="0"/>
              <a:t>많은 경우</a:t>
            </a:r>
            <a:r>
              <a:rPr lang="ko-KR" altLang="ko-KR" sz="2400" dirty="0"/>
              <a:t>를 고려해야 한다는 단점이 있으며</a:t>
            </a:r>
            <a:r>
              <a:rPr lang="en-US" altLang="ko-KR" sz="2400" dirty="0"/>
              <a:t>, </a:t>
            </a:r>
            <a:r>
              <a:rPr lang="ko-KR" altLang="ko-KR" sz="2400" dirty="0"/>
              <a:t>이에 따라 </a:t>
            </a:r>
            <a:r>
              <a:rPr lang="ko-KR" altLang="ko-KR" sz="2400" dirty="0" smtClean="0"/>
              <a:t>프로그램</a:t>
            </a:r>
            <a:r>
              <a:rPr lang="ko-KR" altLang="en-US" sz="2400" dirty="0" smtClean="0"/>
              <a:t>이 복잡하고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그 길이도 증가함</a:t>
            </a:r>
            <a:r>
              <a:rPr lang="en-US" altLang="ko-KR" sz="2400" dirty="0" smtClean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ko-KR" sz="2400" dirty="0" err="1" smtClean="0">
                <a:solidFill>
                  <a:srgbClr val="3333FF"/>
                </a:solidFill>
              </a:rPr>
              <a:t>좌편향</a:t>
            </a:r>
            <a:r>
              <a:rPr lang="ko-KR" altLang="ko-KR" sz="2400" dirty="0" smtClean="0">
                <a:solidFill>
                  <a:srgbClr val="3333FF"/>
                </a:solidFill>
              </a:rPr>
              <a:t> </a:t>
            </a:r>
            <a:r>
              <a:rPr lang="ko-KR" altLang="ko-KR" sz="2400" dirty="0" err="1">
                <a:solidFill>
                  <a:srgbClr val="3333FF"/>
                </a:solidFill>
              </a:rPr>
              <a:t>레드블랙</a:t>
            </a:r>
            <a:r>
              <a:rPr lang="en-US" altLang="ko-KR" sz="2400" dirty="0">
                <a:solidFill>
                  <a:srgbClr val="3333FF"/>
                </a:solidFill>
              </a:rPr>
              <a:t>(Left-Leaning Red-Black, LLRB)</a:t>
            </a:r>
            <a:r>
              <a:rPr lang="ko-KR" altLang="ko-KR" sz="2400" dirty="0" smtClean="0">
                <a:solidFill>
                  <a:srgbClr val="3333FF"/>
                </a:solidFill>
              </a:rPr>
              <a:t>트리</a:t>
            </a:r>
            <a:r>
              <a:rPr lang="en-US" altLang="ko-KR" sz="2400" dirty="0" smtClean="0"/>
              <a:t>: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삽입이나 삭제 시 고려해야 하는 경우의 수가 매우 적어 프로그램의 길이도 일반 레드블랙트리 </a:t>
            </a:r>
            <a:r>
              <a:rPr lang="ko-KR" altLang="ko-KR" sz="2400" dirty="0" smtClean="0"/>
              <a:t>프로그램의</a:t>
            </a:r>
            <a:r>
              <a:rPr lang="en-US" altLang="ko-KR" sz="2400" dirty="0" smtClean="0"/>
              <a:t> </a:t>
            </a:r>
            <a:r>
              <a:rPr lang="en-US" altLang="ko-KR" sz="2400" u="sng" dirty="0" smtClean="0">
                <a:solidFill>
                  <a:srgbClr val="00B050"/>
                </a:solidFill>
              </a:rPr>
              <a:t>1/5</a:t>
            </a:r>
            <a:r>
              <a:rPr lang="ko-KR" altLang="ko-KR" sz="2400" u="sng" dirty="0">
                <a:solidFill>
                  <a:srgbClr val="00B050"/>
                </a:solidFill>
              </a:rPr>
              <a:t>정도</a:t>
            </a:r>
            <a:r>
              <a:rPr lang="ko-KR" altLang="ko-KR" sz="2400" dirty="0"/>
              <a:t>에 </a:t>
            </a:r>
            <a:r>
              <a:rPr lang="ko-KR" altLang="ko-KR" sz="2400" dirty="0" smtClean="0"/>
              <a:t>불과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961" y="3335817"/>
            <a:ext cx="1422350" cy="188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3094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814193"/>
            <a:ext cx="7886700" cy="5678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ko-KR" sz="2400" dirty="0" smtClean="0"/>
              <a:t>LLRB </a:t>
            </a:r>
            <a:r>
              <a:rPr lang="ko-KR" altLang="ko-KR" sz="2400" dirty="0"/>
              <a:t>트리는 </a:t>
            </a:r>
            <a:r>
              <a:rPr lang="en-US" altLang="ko-KR" sz="2400" dirty="0" smtClean="0"/>
              <a:t>AVL </a:t>
            </a:r>
            <a:r>
              <a:rPr lang="ko-KR" altLang="ko-KR" sz="2400" dirty="0" smtClean="0"/>
              <a:t>트리</a:t>
            </a:r>
            <a:r>
              <a:rPr lang="en-US" altLang="ko-KR" sz="2400" dirty="0"/>
              <a:t>, </a:t>
            </a:r>
            <a:r>
              <a:rPr lang="en-US" altLang="ko-KR" sz="2400" dirty="0" smtClean="0"/>
              <a:t>2-3 </a:t>
            </a:r>
            <a:r>
              <a:rPr lang="ko-KR" altLang="ko-KR" sz="2400" dirty="0" smtClean="0"/>
              <a:t>트리</a:t>
            </a:r>
            <a:r>
              <a:rPr lang="en-US" altLang="ko-KR" sz="2400" dirty="0"/>
              <a:t>, </a:t>
            </a:r>
            <a:r>
              <a:rPr lang="en-US" altLang="ko-KR" dirty="0" smtClean="0"/>
              <a:t>2-3-4 </a:t>
            </a:r>
            <a:r>
              <a:rPr lang="ko-KR" altLang="ko-KR" sz="2400" dirty="0" smtClean="0"/>
              <a:t>트리</a:t>
            </a:r>
            <a:r>
              <a:rPr lang="en-US" altLang="ko-KR" sz="2400" dirty="0"/>
              <a:t>, </a:t>
            </a:r>
            <a:r>
              <a:rPr lang="ko-KR" altLang="ko-KR" sz="2400" dirty="0"/>
              <a:t>일반 레드블랙트리보다 매우 우수한 성능을 </a:t>
            </a:r>
            <a:r>
              <a:rPr lang="ko-KR" altLang="en-US" sz="2400" dirty="0" smtClean="0"/>
              <a:t>가짐</a:t>
            </a:r>
            <a:endParaRPr lang="en-US" altLang="ko-KR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ko-KR" sz="2400" dirty="0" smtClean="0"/>
              <a:t>Introduction to Algorithms (CLRS)</a:t>
            </a:r>
            <a:r>
              <a:rPr lang="ko-KR" altLang="ko-KR" sz="2400" dirty="0" smtClean="0"/>
              <a:t>에 소개된 레드블랙트리가 일반적으로 사용</a:t>
            </a:r>
            <a:r>
              <a:rPr lang="ko-KR" altLang="en-US" sz="2400" dirty="0" smtClean="0"/>
              <a:t>되며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전문 프로그래머가 프로그램을 작성해도 적어도</a:t>
            </a:r>
            <a:r>
              <a:rPr lang="en-US" altLang="ko-KR" sz="2400" dirty="0" smtClean="0"/>
              <a:t> 400 line</a:t>
            </a:r>
            <a:r>
              <a:rPr lang="ko-KR" altLang="ko-KR" sz="2400" dirty="0" smtClean="0"/>
              <a:t>이나 든다</a:t>
            </a:r>
            <a:r>
              <a:rPr lang="en-US" altLang="ko-KR" sz="2400" dirty="0" smtClean="0"/>
              <a:t>.</a:t>
            </a:r>
            <a:endParaRPr lang="ko-KR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8751544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470" y="410497"/>
            <a:ext cx="7978440" cy="19331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50909" y="543172"/>
            <a:ext cx="8242362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42925" algn="just">
              <a:spcAft>
                <a:spcPts val="0"/>
              </a:spcAft>
            </a:pPr>
            <a:r>
              <a:rPr lang="en-US" altLang="ko-KR" sz="2400" dirty="0">
                <a:solidFill>
                  <a:srgbClr val="3333FF"/>
                </a:solidFill>
              </a:rPr>
              <a:t>[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핵심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아이디어</a:t>
            </a:r>
            <a:r>
              <a:rPr lang="en-US" altLang="ko-KR" sz="2400" dirty="0">
                <a:solidFill>
                  <a:srgbClr val="3333FF"/>
                </a:solidFill>
              </a:rPr>
              <a:t>] </a:t>
            </a:r>
            <a:endParaRPr lang="en-US" altLang="ko-KR" sz="2400" dirty="0" smtClean="0">
              <a:solidFill>
                <a:srgbClr val="3333FF"/>
              </a:solidFill>
            </a:endParaRPr>
          </a:p>
          <a:p>
            <a:pPr marR="542925" algn="just">
              <a:spcBef>
                <a:spcPts val="1800"/>
              </a:spcBef>
              <a:spcAft>
                <a:spcPts val="0"/>
              </a:spcAft>
            </a:pPr>
            <a:r>
              <a:rPr lang="en-US" altLang="ko-KR" sz="2400" dirty="0" smtClean="0">
                <a:solidFill>
                  <a:srgbClr val="7030A0"/>
                </a:solidFill>
              </a:rPr>
              <a:t>LLRB </a:t>
            </a:r>
            <a:r>
              <a:rPr lang="ko-KR" altLang="ko-KR" sz="2400" dirty="0" smtClean="0">
                <a:solidFill>
                  <a:srgbClr val="7030A0"/>
                </a:solidFill>
                <a:latin typeface="Calibri" panose="020F0502020204030204" pitchFamily="34" charset="0"/>
              </a:rPr>
              <a:t>트리는</a:t>
            </a:r>
            <a:r>
              <a:rPr lang="ko-KR" altLang="ko-KR" sz="2400" dirty="0" smtClean="0">
                <a:solidFill>
                  <a:srgbClr val="7030A0"/>
                </a:solidFill>
              </a:rPr>
              <a:t> </a:t>
            </a:r>
            <a:r>
              <a:rPr lang="en-US" altLang="ko-KR" sz="2400" dirty="0" smtClean="0">
                <a:solidFill>
                  <a:srgbClr val="7030A0"/>
                </a:solidFill>
              </a:rPr>
              <a:t>2-3 </a:t>
            </a:r>
            <a:r>
              <a:rPr lang="ko-KR" altLang="ko-KR" sz="2400" dirty="0" smtClean="0">
                <a:solidFill>
                  <a:srgbClr val="7030A0"/>
                </a:solidFill>
                <a:latin typeface="Calibri" panose="020F0502020204030204" pitchFamily="34" charset="0"/>
              </a:rPr>
              <a:t>트리에서</a:t>
            </a:r>
            <a:r>
              <a:rPr lang="ko-KR" altLang="ko-KR" sz="2400" dirty="0" smtClean="0">
                <a:solidFill>
                  <a:srgbClr val="7030A0"/>
                </a:solidFill>
              </a:rPr>
              <a:t> </a:t>
            </a:r>
            <a:r>
              <a:rPr lang="en-US" altLang="ko-KR" sz="2400" dirty="0">
                <a:solidFill>
                  <a:srgbClr val="7030A0"/>
                </a:solidFill>
              </a:rPr>
              <a:t>3-</a:t>
            </a:r>
            <a:r>
              <a:rPr lang="ko-KR" altLang="ko-KR" sz="2400" dirty="0">
                <a:solidFill>
                  <a:srgbClr val="7030A0"/>
                </a:solidFill>
                <a:latin typeface="Calibri" panose="020F0502020204030204" pitchFamily="34" charset="0"/>
              </a:rPr>
              <a:t>노드의</a:t>
            </a:r>
            <a:r>
              <a:rPr lang="ko-KR" altLang="ko-KR" sz="2400" dirty="0">
                <a:solidFill>
                  <a:srgbClr val="7030A0"/>
                </a:solidFill>
              </a:rPr>
              <a:t> </a:t>
            </a:r>
            <a:r>
              <a:rPr lang="ko-KR" altLang="ko-KR" sz="2400" dirty="0">
                <a:solidFill>
                  <a:srgbClr val="7030A0"/>
                </a:solidFill>
                <a:latin typeface="Calibri" panose="020F0502020204030204" pitchFamily="34" charset="0"/>
              </a:rPr>
              <a:t>두</a:t>
            </a:r>
            <a:r>
              <a:rPr lang="ko-KR" altLang="ko-KR" sz="2400" dirty="0">
                <a:solidFill>
                  <a:srgbClr val="7030A0"/>
                </a:solidFill>
              </a:rPr>
              <a:t> </a:t>
            </a:r>
            <a:r>
              <a:rPr lang="ko-KR" altLang="ko-KR" sz="2400" dirty="0">
                <a:solidFill>
                  <a:srgbClr val="7030A0"/>
                </a:solidFill>
                <a:latin typeface="Calibri" panose="020F0502020204030204" pitchFamily="34" charset="0"/>
              </a:rPr>
              <a:t>개의</a:t>
            </a:r>
            <a:r>
              <a:rPr lang="ko-KR" altLang="ko-KR" sz="2400" dirty="0">
                <a:solidFill>
                  <a:srgbClr val="7030A0"/>
                </a:solidFill>
              </a:rPr>
              <a:t> </a:t>
            </a:r>
            <a:r>
              <a:rPr lang="ko-KR" altLang="ko-KR" sz="2400" dirty="0">
                <a:solidFill>
                  <a:srgbClr val="7030A0"/>
                </a:solidFill>
                <a:latin typeface="Calibri" panose="020F0502020204030204" pitchFamily="34" charset="0"/>
              </a:rPr>
              <a:t>키를</a:t>
            </a:r>
            <a:r>
              <a:rPr lang="ko-KR" altLang="ko-KR" sz="2400" dirty="0">
                <a:solidFill>
                  <a:srgbClr val="7030A0"/>
                </a:solidFill>
              </a:rPr>
              <a:t> </a:t>
            </a:r>
            <a:r>
              <a:rPr lang="ko-KR" altLang="ko-KR" sz="2400" dirty="0">
                <a:solidFill>
                  <a:srgbClr val="7030A0"/>
                </a:solidFill>
                <a:latin typeface="Calibri" panose="020F0502020204030204" pitchFamily="34" charset="0"/>
              </a:rPr>
              <a:t>두</a:t>
            </a:r>
            <a:r>
              <a:rPr lang="ko-KR" altLang="ko-KR" sz="2400" dirty="0">
                <a:solidFill>
                  <a:srgbClr val="7030A0"/>
                </a:solidFill>
              </a:rPr>
              <a:t> </a:t>
            </a:r>
            <a:r>
              <a:rPr lang="ko-KR" altLang="ko-KR" sz="2400" dirty="0" smtClean="0">
                <a:solidFill>
                  <a:srgbClr val="7030A0"/>
                </a:solidFill>
                <a:latin typeface="Calibri" panose="020F0502020204030204" pitchFamily="34" charset="0"/>
              </a:rPr>
              <a:t>노드</a:t>
            </a:r>
            <a:r>
              <a:rPr lang="ko-KR" altLang="en-US" sz="2400" dirty="0" smtClean="0">
                <a:solidFill>
                  <a:srgbClr val="7030A0"/>
                </a:solidFill>
                <a:latin typeface="Calibri" panose="020F0502020204030204" pitchFamily="34" charset="0"/>
              </a:rPr>
              <a:t>에</a:t>
            </a:r>
            <a:r>
              <a:rPr lang="ko-KR" altLang="ko-KR" sz="2400" dirty="0" smtClean="0">
                <a:solidFill>
                  <a:srgbClr val="7030A0"/>
                </a:solidFill>
              </a:rPr>
              <a:t> </a:t>
            </a:r>
            <a:r>
              <a:rPr lang="ko-KR" altLang="ko-KR" sz="2400" dirty="0">
                <a:solidFill>
                  <a:srgbClr val="7030A0"/>
                </a:solidFill>
                <a:latin typeface="Calibri" panose="020F0502020204030204" pitchFamily="34" charset="0"/>
              </a:rPr>
              <a:t>분리</a:t>
            </a:r>
            <a:r>
              <a:rPr lang="ko-KR" altLang="ko-KR" sz="2400" dirty="0">
                <a:solidFill>
                  <a:srgbClr val="7030A0"/>
                </a:solidFill>
              </a:rPr>
              <a:t> </a:t>
            </a:r>
            <a:r>
              <a:rPr lang="ko-KR" altLang="ko-KR" sz="2400" dirty="0">
                <a:solidFill>
                  <a:srgbClr val="7030A0"/>
                </a:solidFill>
                <a:latin typeface="Calibri" panose="020F0502020204030204" pitchFamily="34" charset="0"/>
              </a:rPr>
              <a:t>저장하고</a:t>
            </a:r>
            <a:r>
              <a:rPr lang="en-US" altLang="ko-KR" sz="2400" dirty="0">
                <a:solidFill>
                  <a:srgbClr val="7030A0"/>
                </a:solidFill>
              </a:rPr>
              <a:t>, </a:t>
            </a:r>
            <a:r>
              <a:rPr lang="ko-KR" altLang="en-US" sz="2400" dirty="0" smtClean="0">
                <a:solidFill>
                  <a:srgbClr val="7030A0"/>
                </a:solidFill>
                <a:latin typeface="Calibri" panose="020F0502020204030204" pitchFamily="34" charset="0"/>
              </a:rPr>
              <a:t>작은</a:t>
            </a:r>
            <a:r>
              <a:rPr lang="en-US" altLang="ko-KR" sz="2400" dirty="0" smtClean="0">
                <a:solidFill>
                  <a:srgbClr val="7030A0"/>
                </a:solidFill>
                <a:latin typeface="Calibri" panose="020F0502020204030204" pitchFamily="34" charset="0"/>
              </a:rPr>
              <a:t> </a:t>
            </a:r>
            <a:r>
              <a:rPr lang="ko-KR" altLang="en-US" sz="2400" dirty="0" smtClean="0">
                <a:solidFill>
                  <a:srgbClr val="7030A0"/>
                </a:solidFill>
                <a:latin typeface="Calibri" panose="020F0502020204030204" pitchFamily="34" charset="0"/>
              </a:rPr>
              <a:t>키</a:t>
            </a:r>
            <a:r>
              <a:rPr lang="ko-KR" altLang="ko-KR" sz="2400" dirty="0" smtClean="0">
                <a:solidFill>
                  <a:srgbClr val="7030A0"/>
                </a:solidFill>
                <a:latin typeface="Calibri" panose="020F0502020204030204" pitchFamily="34" charset="0"/>
              </a:rPr>
              <a:t>는</a:t>
            </a:r>
            <a:r>
              <a:rPr lang="ko-KR" altLang="ko-KR" sz="2400" dirty="0" smtClean="0">
                <a:solidFill>
                  <a:srgbClr val="7030A0"/>
                </a:solidFill>
              </a:rPr>
              <a:t> </a:t>
            </a:r>
            <a:r>
              <a:rPr lang="ko-KR" altLang="ko-KR" sz="2400" dirty="0" smtClean="0">
                <a:solidFill>
                  <a:srgbClr val="7030A0"/>
                </a:solidFill>
                <a:latin typeface="Calibri" panose="020F0502020204030204" pitchFamily="34" charset="0"/>
              </a:rPr>
              <a:t>레드</a:t>
            </a:r>
            <a:r>
              <a:rPr lang="en-US" altLang="ko-KR" sz="2400" dirty="0" smtClean="0">
                <a:solidFill>
                  <a:srgbClr val="7030A0"/>
                </a:solidFill>
                <a:latin typeface="Calibri" panose="020F0502020204030204" pitchFamily="34" charset="0"/>
              </a:rPr>
              <a:t>,</a:t>
            </a:r>
            <a:r>
              <a:rPr lang="ko-KR" altLang="ko-KR" sz="2400" dirty="0" smtClean="0">
                <a:solidFill>
                  <a:srgbClr val="7030A0"/>
                </a:solidFill>
              </a:rPr>
              <a:t> </a:t>
            </a:r>
            <a:r>
              <a:rPr lang="ko-KR" altLang="en-US" sz="2400" dirty="0" smtClean="0">
                <a:solidFill>
                  <a:srgbClr val="7030A0"/>
                </a:solidFill>
                <a:latin typeface="Calibri" panose="020F0502020204030204" pitchFamily="34" charset="0"/>
              </a:rPr>
              <a:t>큰 키</a:t>
            </a:r>
            <a:r>
              <a:rPr lang="ko-KR" altLang="ko-KR" sz="2400" dirty="0" smtClean="0">
                <a:solidFill>
                  <a:srgbClr val="7030A0"/>
                </a:solidFill>
                <a:latin typeface="Calibri" panose="020F0502020204030204" pitchFamily="34" charset="0"/>
              </a:rPr>
              <a:t>는</a:t>
            </a:r>
            <a:r>
              <a:rPr lang="ko-KR" altLang="ko-KR" sz="2400" dirty="0" smtClean="0">
                <a:solidFill>
                  <a:srgbClr val="7030A0"/>
                </a:solidFill>
              </a:rPr>
              <a:t> </a:t>
            </a:r>
            <a:r>
              <a:rPr lang="ko-KR" altLang="ko-KR" sz="2400" dirty="0">
                <a:solidFill>
                  <a:srgbClr val="7030A0"/>
                </a:solidFill>
                <a:latin typeface="Calibri" panose="020F0502020204030204" pitchFamily="34" charset="0"/>
              </a:rPr>
              <a:t>블랙으로</a:t>
            </a:r>
            <a:r>
              <a:rPr lang="ko-KR" altLang="ko-KR" sz="2400" dirty="0">
                <a:solidFill>
                  <a:srgbClr val="7030A0"/>
                </a:solidFill>
              </a:rPr>
              <a:t> </a:t>
            </a:r>
            <a:r>
              <a:rPr lang="ko-KR" altLang="ko-KR" sz="2400" dirty="0">
                <a:solidFill>
                  <a:srgbClr val="7030A0"/>
                </a:solidFill>
                <a:latin typeface="Calibri" panose="020F0502020204030204" pitchFamily="34" charset="0"/>
              </a:rPr>
              <a:t>만든</a:t>
            </a:r>
            <a:r>
              <a:rPr lang="ko-KR" altLang="ko-KR" sz="2400" dirty="0">
                <a:solidFill>
                  <a:srgbClr val="7030A0"/>
                </a:solidFill>
              </a:rPr>
              <a:t> </a:t>
            </a:r>
            <a:r>
              <a:rPr lang="ko-KR" altLang="ko-KR" sz="2400" dirty="0">
                <a:solidFill>
                  <a:srgbClr val="7030A0"/>
                </a:solidFill>
                <a:latin typeface="Calibri" panose="020F0502020204030204" pitchFamily="34" charset="0"/>
              </a:rPr>
              <a:t>형태와</a:t>
            </a:r>
            <a:r>
              <a:rPr lang="ko-KR" altLang="ko-KR" sz="2400" dirty="0">
                <a:solidFill>
                  <a:srgbClr val="7030A0"/>
                </a:solidFill>
              </a:rPr>
              <a:t> </a:t>
            </a:r>
            <a:r>
              <a:rPr lang="ko-KR" altLang="ko-KR" sz="2400" dirty="0">
                <a:solidFill>
                  <a:srgbClr val="7030A0"/>
                </a:solidFill>
                <a:latin typeface="Calibri" panose="020F0502020204030204" pitchFamily="34" charset="0"/>
              </a:rPr>
              <a:t>같다</a:t>
            </a:r>
            <a:r>
              <a:rPr lang="en-US" altLang="ko-KR" sz="2400" dirty="0">
                <a:solidFill>
                  <a:srgbClr val="7030A0"/>
                </a:solidFill>
              </a:rPr>
              <a:t>.</a:t>
            </a:r>
            <a:endParaRPr lang="ko-KR" altLang="ko-KR" sz="2400" dirty="0">
              <a:solidFill>
                <a:srgbClr val="7030A0"/>
              </a:solidFill>
              <a:effectLst/>
            </a:endParaRPr>
          </a:p>
        </p:txBody>
      </p:sp>
      <p:pic>
        <p:nvPicPr>
          <p:cNvPr id="3" name="그림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40" y="2880234"/>
            <a:ext cx="8461331" cy="174289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3141652" y="5159695"/>
            <a:ext cx="33570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LLRB </a:t>
            </a: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트리와</a:t>
            </a:r>
            <a:r>
              <a:rPr lang="ko-KR" altLang="ko-KR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2-3 </a:t>
            </a: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트리의</a:t>
            </a:r>
            <a:r>
              <a:rPr lang="ko-KR" altLang="ko-KR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관계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635923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3341" y="620475"/>
            <a:ext cx="7664245" cy="3920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LLRB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트리는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개념적으로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2-3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트리와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같기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때문에</a:t>
            </a:r>
            <a:r>
              <a:rPr lang="en-US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 2-3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트리의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장점인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완전균형트리의</a:t>
            </a:r>
            <a:r>
              <a:rPr lang="ko-KR" altLang="ko-KR" sz="23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형태를</a:t>
            </a:r>
            <a:r>
              <a:rPr lang="ko-KR" altLang="ko-KR" sz="23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내포</a:t>
            </a:r>
            <a:endParaRPr lang="en-US" altLang="ko-KR" sz="23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LLRB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트리의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노드는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블랙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또는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레드의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두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가지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색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정보를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가지며</a:t>
            </a:r>
            <a:r>
              <a:rPr lang="en-US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노드와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부모를</a:t>
            </a:r>
            <a:r>
              <a:rPr lang="ko-KR" altLang="ko-KR" sz="23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연결하는</a:t>
            </a:r>
            <a:r>
              <a:rPr lang="en-US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 link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색은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노드의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색과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동일</a:t>
            </a:r>
            <a:r>
              <a:rPr lang="en-US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따라서</a:t>
            </a:r>
            <a:r>
              <a:rPr lang="en-US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LLRB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트리에서는</a:t>
            </a:r>
            <a:r>
              <a:rPr lang="en-US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 link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색을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별도로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저장</a:t>
            </a:r>
            <a:r>
              <a:rPr lang="en-US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안함</a:t>
            </a:r>
            <a:endParaRPr lang="en-US" altLang="ko-KR" sz="23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노드</a:t>
            </a:r>
            <a:r>
              <a:rPr lang="en-US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왼쪽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자식</a:t>
            </a:r>
            <a:r>
              <a:rPr lang="ko-KR" altLang="en-US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은</a:t>
            </a:r>
            <a:r>
              <a:rPr lang="ko-KR" altLang="ko-KR" sz="23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레드이고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그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연결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link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도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레드이며</a:t>
            </a:r>
            <a:r>
              <a:rPr lang="en-US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, n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오른쪽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자식</a:t>
            </a:r>
            <a:r>
              <a:rPr lang="ko-KR" altLang="en-US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은</a:t>
            </a:r>
            <a:r>
              <a:rPr lang="ko-KR" altLang="ko-KR" sz="23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블랙이고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그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연결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link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도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블랙</a:t>
            </a:r>
            <a:endParaRPr lang="ko-KR" altLang="en-US" sz="23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352" y="4724602"/>
            <a:ext cx="57626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176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78308" y="946291"/>
            <a:ext cx="7664245" cy="4407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solidFill>
                  <a:srgbClr val="0000CC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LLRB</a:t>
            </a:r>
            <a:r>
              <a:rPr lang="ko-KR" altLang="ko-KR" sz="2400" dirty="0">
                <a:solidFill>
                  <a:srgbClr val="0000CC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트리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는 이진탐색트리로서 다음의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가지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조건을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만족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ko-KR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루트와 </a:t>
            </a:r>
            <a:r>
              <a:rPr lang="en-US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None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은 블랙이다</a:t>
            </a:r>
            <a:r>
              <a:rPr lang="en-US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ko-KR" altLang="ko-KR" sz="23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452755" lvl="0" indent="-342900" algn="just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ko-KR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루트로부터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각 </a:t>
            </a:r>
            <a:r>
              <a:rPr lang="en-US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None</a:t>
            </a:r>
            <a:r>
              <a:rPr lang="ko-KR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까지 </a:t>
            </a:r>
            <a:r>
              <a:rPr lang="en-US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개의 연속된 레드 </a:t>
            </a:r>
            <a:r>
              <a:rPr lang="en-US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link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는 없다</a:t>
            </a:r>
            <a:r>
              <a:rPr lang="en-US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altLang="ko-KR" sz="23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ko-KR" altLang="ko-KR" sz="23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연속 레드 </a:t>
            </a:r>
            <a:r>
              <a:rPr lang="en-US" altLang="ko-KR" sz="23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link </a:t>
            </a:r>
            <a:r>
              <a:rPr lang="ko-KR" altLang="ko-KR" sz="23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규칙</a:t>
            </a:r>
            <a:r>
              <a:rPr lang="en-US" altLang="ko-KR" sz="23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ko-KR" altLang="ko-KR" sz="2300" dirty="0">
              <a:solidFill>
                <a:srgbClr val="3333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542925" lvl="0" indent="-342900" algn="just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ko-KR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루트로부터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각 </a:t>
            </a:r>
            <a:r>
              <a:rPr lang="en-US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None</a:t>
            </a:r>
            <a:r>
              <a:rPr lang="ko-KR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까지의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경로에 있는 블랙 </a:t>
            </a:r>
            <a:r>
              <a:rPr lang="en-US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link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수는 모두 같다</a:t>
            </a:r>
            <a:r>
              <a:rPr lang="en-US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altLang="ko-KR" sz="23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ko-KR" altLang="ko-KR" sz="23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동일 블랙 </a:t>
            </a:r>
            <a:r>
              <a:rPr lang="en-US" altLang="ko-KR" sz="23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link </a:t>
            </a:r>
            <a:r>
              <a:rPr lang="ko-KR" altLang="ko-KR" sz="23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수 규칙</a:t>
            </a:r>
            <a:r>
              <a:rPr lang="en-US" altLang="ko-KR" sz="23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ko-KR" altLang="ko-KR" sz="2300" dirty="0">
              <a:solidFill>
                <a:srgbClr val="3333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레드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link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는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왼쪽으로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기울어져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있다</a:t>
            </a:r>
            <a:r>
              <a:rPr lang="en-US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altLang="ko-KR" sz="23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ko-KR" altLang="ko-KR" sz="23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레드</a:t>
            </a:r>
            <a:r>
              <a:rPr lang="ko-KR" altLang="ko-KR" sz="23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300" dirty="0" smtClean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link </a:t>
            </a:r>
            <a:r>
              <a:rPr lang="ko-KR" altLang="ko-KR" sz="2300" dirty="0" err="1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좌편향</a:t>
            </a:r>
            <a:r>
              <a:rPr lang="ko-KR" altLang="ko-KR" sz="2300" dirty="0" smtClean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규칙</a:t>
            </a:r>
            <a:r>
              <a:rPr lang="en-US" altLang="ko-KR" sz="23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ko-KR" altLang="en-US" sz="2300" dirty="0">
              <a:solidFill>
                <a:srgbClr val="3333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1" y="586380"/>
            <a:ext cx="557480" cy="56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6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19" y="323391"/>
            <a:ext cx="8829368" cy="3176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67" y="3593833"/>
            <a:ext cx="8280472" cy="294461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2402009" y="6538451"/>
            <a:ext cx="4104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ko-KR"/>
              <a:t>[</a:t>
            </a:r>
            <a:r>
              <a:rPr lang="ko-KR" altLang="ko-KR" dirty="0">
                <a:latin typeface="Calibri" panose="020F0502020204030204" pitchFamily="34" charset="0"/>
              </a:rPr>
              <a:t>그림</a:t>
            </a:r>
            <a:r>
              <a:rPr lang="en-US" altLang="ko-KR" dirty="0"/>
              <a:t> 5-35] </a:t>
            </a:r>
            <a:r>
              <a:rPr lang="ko-KR" altLang="ko-KR" dirty="0">
                <a:latin typeface="Calibri" panose="020F0502020204030204" pitchFamily="34" charset="0"/>
              </a:rPr>
              <a:t>어떤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트리가</a:t>
            </a:r>
            <a:r>
              <a:rPr lang="en-US" altLang="ko-KR" dirty="0"/>
              <a:t> LLRB </a:t>
            </a:r>
            <a:r>
              <a:rPr lang="ko-KR" altLang="ko-KR" dirty="0">
                <a:latin typeface="Calibri" panose="020F0502020204030204" pitchFamily="34" charset="0"/>
              </a:rPr>
              <a:t>트리인가</a:t>
            </a:r>
            <a:r>
              <a:rPr lang="en-US" altLang="ko-KR" dirty="0"/>
              <a:t>?</a:t>
            </a:r>
            <a:endParaRPr lang="ko-KR" altLang="ko-KR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445" y="403123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(a)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76683" y="32339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(b)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6363" y="3760845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(c)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81601" y="3681113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2098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400" dirty="0"/>
              <a:t>레드블랙트리는 반드시 제한된 시간 내에 연산이 수행되어야 하는 경우에 매우 적합한 자료구조이다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400" dirty="0" smtClean="0"/>
              <a:t>실제 응용사례로는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logN</a:t>
            </a:r>
            <a:r>
              <a:rPr lang="en-US" altLang="ko-KR" sz="2400" dirty="0" smtClean="0"/>
              <a:t> </a:t>
            </a:r>
            <a:r>
              <a:rPr lang="ko-KR" altLang="ko-KR" sz="2400" dirty="0" smtClean="0"/>
              <a:t>시간보다 </a:t>
            </a:r>
            <a:r>
              <a:rPr lang="ko-KR" altLang="ko-KR" sz="2400" dirty="0"/>
              <a:t>조금이라도 </a:t>
            </a:r>
            <a:r>
              <a:rPr lang="ko-KR" altLang="en-US" sz="2400" dirty="0" smtClean="0"/>
              <a:t>지체될</a:t>
            </a:r>
            <a:r>
              <a:rPr lang="en-US" altLang="ko-KR" sz="2400" dirty="0" smtClean="0"/>
              <a:t> </a:t>
            </a:r>
            <a:r>
              <a:rPr lang="ko-KR" altLang="ko-KR" sz="2400" dirty="0" smtClean="0"/>
              <a:t>경우 </a:t>
            </a:r>
            <a:r>
              <a:rPr lang="ko-KR" altLang="ko-KR" sz="2400" dirty="0"/>
              <a:t>매우 치명적인 상황을 야기할 수 있는 </a:t>
            </a:r>
            <a:endParaRPr lang="en-US" altLang="ko-KR" sz="2400" dirty="0" smtClean="0"/>
          </a:p>
          <a:p>
            <a:pPr lvl="1"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r>
              <a:rPr lang="ko-KR" altLang="ko-KR" dirty="0" smtClean="0"/>
              <a:t>항공 </a:t>
            </a:r>
            <a:r>
              <a:rPr lang="ko-KR" altLang="ko-KR" dirty="0"/>
              <a:t>교통 관제</a:t>
            </a:r>
            <a:r>
              <a:rPr lang="en-US" altLang="ko-KR" dirty="0"/>
              <a:t>(Air Traffic Control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r>
              <a:rPr lang="ko-KR" altLang="ko-KR" dirty="0" smtClean="0"/>
              <a:t>핵발전소의 </a:t>
            </a:r>
            <a:r>
              <a:rPr lang="ko-KR" altLang="ko-KR" dirty="0"/>
              <a:t>원자로</a:t>
            </a:r>
            <a:r>
              <a:rPr lang="en-US" altLang="ko-KR" dirty="0"/>
              <a:t>(Nuclear Reactor) </a:t>
            </a:r>
            <a:r>
              <a:rPr lang="ko-KR" altLang="ko-KR" dirty="0" smtClean="0"/>
              <a:t>제어</a:t>
            </a:r>
            <a:endParaRPr lang="en-US" altLang="ko-KR" dirty="0" smtClean="0"/>
          </a:p>
          <a:p>
            <a:pPr lvl="1"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r>
              <a:rPr lang="ko-KR" altLang="ko-KR" dirty="0" smtClean="0"/>
              <a:t>심장박동 </a:t>
            </a:r>
            <a:r>
              <a:rPr lang="ko-KR" altLang="ko-KR" dirty="0" err="1" smtClean="0"/>
              <a:t>조정장치</a:t>
            </a:r>
            <a:r>
              <a:rPr lang="en-US" altLang="ko-KR" dirty="0"/>
              <a:t>(Pacemakers) </a:t>
            </a:r>
            <a:r>
              <a:rPr lang="ko-KR" altLang="ko-KR" dirty="0" smtClean="0"/>
              <a:t>등</a:t>
            </a:r>
            <a:endParaRPr lang="en-US" altLang="ko-KR" dirty="0" smtClean="0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874209" y="507214"/>
            <a:ext cx="1829661" cy="46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7974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81664" y="1224481"/>
            <a:ext cx="7536426" cy="3180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레드블랙트리는</a:t>
            </a:r>
            <a:r>
              <a:rPr lang="ko-KR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자바의</a:t>
            </a:r>
            <a:r>
              <a:rPr lang="ko-KR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java.util.TreeMap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과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java.util.TreeSet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기본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자료구조로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사용되며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++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표준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라이브러리인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map, </a:t>
            </a:r>
            <a:r>
              <a:rPr lang="en-US" altLang="ko-KR" sz="2400" dirty="0" err="1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multimap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set, multiset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사용되고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리눅스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(Linux)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운영체제의</a:t>
            </a:r>
            <a:r>
              <a:rPr lang="ko-KR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스케줄러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에서도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레드블랙트리가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활용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561000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19433" y="4707194"/>
            <a:ext cx="8190270" cy="14243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5.5 </a:t>
            </a:r>
            <a:r>
              <a:rPr lang="en-US" altLang="ko-KR" dirty="0"/>
              <a:t>B-</a:t>
            </a:r>
            <a:r>
              <a:rPr lang="ko-KR" altLang="ko-KR" dirty="0"/>
              <a:t>트리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ko-KR" sz="2400" dirty="0" smtClean="0"/>
              <a:t>다수의 </a:t>
            </a:r>
            <a:r>
              <a:rPr lang="ko-KR" altLang="ko-KR" sz="2400" dirty="0"/>
              <a:t>키를 가진 노드로 구성되어 </a:t>
            </a:r>
            <a:r>
              <a:rPr lang="ko-KR" altLang="ko-KR" sz="2400" dirty="0" err="1">
                <a:solidFill>
                  <a:srgbClr val="3333FF"/>
                </a:solidFill>
              </a:rPr>
              <a:t>다방향</a:t>
            </a:r>
            <a:r>
              <a:rPr lang="ko-KR" altLang="ko-KR" sz="2400" dirty="0">
                <a:solidFill>
                  <a:srgbClr val="3333FF"/>
                </a:solidFill>
              </a:rPr>
              <a:t> 탐색</a:t>
            </a:r>
            <a:r>
              <a:rPr lang="en-US" altLang="ko-KR" sz="2400" dirty="0">
                <a:solidFill>
                  <a:srgbClr val="3333FF"/>
                </a:solidFill>
              </a:rPr>
              <a:t>(Multiway Search)</a:t>
            </a:r>
            <a:r>
              <a:rPr lang="ko-KR" altLang="ko-KR" sz="2400" dirty="0"/>
              <a:t>이 가능한 </a:t>
            </a:r>
            <a:r>
              <a:rPr lang="ko-KR" altLang="ko-KR" sz="2400" dirty="0">
                <a:solidFill>
                  <a:srgbClr val="3333FF"/>
                </a:solidFill>
              </a:rPr>
              <a:t>균형 </a:t>
            </a:r>
            <a:r>
              <a:rPr lang="ko-KR" altLang="ko-KR" sz="2400" dirty="0" smtClean="0">
                <a:solidFill>
                  <a:srgbClr val="3333FF"/>
                </a:solidFill>
              </a:rPr>
              <a:t>트리</a:t>
            </a:r>
            <a:endParaRPr lang="en-US" altLang="ko-KR" sz="2400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ko-KR" sz="2400" dirty="0" smtClean="0"/>
              <a:t>2-3 </a:t>
            </a:r>
            <a:r>
              <a:rPr lang="ko-KR" altLang="ko-KR" sz="2400" dirty="0" smtClean="0"/>
              <a:t>트리는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B-</a:t>
            </a:r>
            <a:r>
              <a:rPr lang="ko-KR" altLang="ko-KR" sz="2400" dirty="0"/>
              <a:t>트리의 일종으로 노드에 키가 </a:t>
            </a:r>
            <a:r>
              <a:rPr lang="en-US" altLang="ko-KR" sz="2400" dirty="0" smtClean="0"/>
              <a:t>2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개까지 있을 수 있는 </a:t>
            </a:r>
            <a:r>
              <a:rPr lang="ko-KR" altLang="ko-KR" sz="2400" dirty="0" smtClean="0"/>
              <a:t>트리</a:t>
            </a:r>
            <a:endParaRPr lang="en-US" altLang="ko-KR" sz="2400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ko-KR" sz="2400" dirty="0" smtClean="0"/>
              <a:t>B-</a:t>
            </a:r>
            <a:r>
              <a:rPr lang="ko-KR" altLang="ko-KR" sz="2400" dirty="0"/>
              <a:t>트리는 대용량의 데이터를 위해 </a:t>
            </a:r>
            <a:r>
              <a:rPr lang="ko-KR" altLang="ko-KR" sz="2400" dirty="0" smtClean="0"/>
              <a:t>고안</a:t>
            </a:r>
            <a:r>
              <a:rPr lang="ko-KR" altLang="en-US" sz="2400" dirty="0" smtClean="0"/>
              <a:t>되어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주로 </a:t>
            </a:r>
            <a:r>
              <a:rPr lang="ko-KR" altLang="ko-KR" sz="2400" dirty="0" smtClean="0"/>
              <a:t>데이터베이스</a:t>
            </a:r>
            <a:r>
              <a:rPr lang="ko-KR" altLang="en-US" sz="2400" dirty="0" smtClean="0"/>
              <a:t>에 사용</a:t>
            </a:r>
            <a:endParaRPr lang="en-US" altLang="ko-KR" sz="2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712838" y="4777319"/>
            <a:ext cx="8096865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rgbClr val="3333FF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ko-KR" sz="240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핵심아이디어</a:t>
            </a:r>
            <a:r>
              <a:rPr lang="en-US" altLang="ko-KR" sz="2400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]</a:t>
            </a:r>
            <a:r>
              <a:rPr lang="en-US" altLang="ko-KR" sz="2400" dirty="0" smtClean="0">
                <a:solidFill>
                  <a:srgbClr val="339933"/>
                </a:solidFill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ko-KR" altLang="ko-KR" sz="24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노드에 </a:t>
            </a:r>
            <a:r>
              <a:rPr lang="ko-KR" altLang="ko-KR" sz="2400" dirty="0">
                <a:solidFill>
                  <a:srgbClr val="7030A0"/>
                </a:solidFill>
                <a:cs typeface="Times New Roman" panose="02020603050405020304" pitchFamily="18" charset="0"/>
              </a:rPr>
              <a:t>수백에서 수천 개의 키를 저장하여 트리의 높이를 </a:t>
            </a:r>
            <a:r>
              <a:rPr lang="ko-KR" altLang="ko-KR" sz="24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낮추자</a:t>
            </a:r>
            <a:r>
              <a:rPr lang="en-US" altLang="ko-KR" sz="24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.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11194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74953" y="707048"/>
            <a:ext cx="7054646" cy="19328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ko-KR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차수가 </a:t>
            </a:r>
            <a:r>
              <a:rPr lang="en-US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인 </a:t>
            </a:r>
            <a:r>
              <a:rPr lang="en-US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B-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트리는</a:t>
            </a:r>
          </a:p>
          <a:p>
            <a:pPr marL="342900" lvl="0" indent="-342900" algn="just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모든 </a:t>
            </a:r>
            <a:r>
              <a:rPr lang="ko-KR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이파리들은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동일한 깊이를 갖는다</a:t>
            </a:r>
            <a:r>
              <a:rPr lang="en-US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ko-KR" altLang="ko-KR" sz="23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각 </a:t>
            </a:r>
            <a:r>
              <a:rPr lang="ko-KR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내부</a:t>
            </a:r>
            <a:r>
              <a:rPr lang="en-US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노드의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자식 수는 </a:t>
            </a:r>
            <a:r>
              <a:rPr lang="en-US" altLang="ko-KR" sz="2300" dirty="0">
                <a:latin typeface="맑은 고딕" panose="020B0503020000020004" pitchFamily="50" charset="-127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n-US" altLang="ko-KR" sz="23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M/2</a:t>
            </a:r>
            <a:r>
              <a:rPr lang="en-US" altLang="ko-KR" sz="2300" dirty="0">
                <a:latin typeface="맑은 고딕" panose="020B0503020000020004" pitchFamily="50" charset="-127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en-US" altLang="ko-KR" sz="23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이상</a:t>
            </a:r>
            <a:r>
              <a:rPr lang="en-US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 M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이하이다</a:t>
            </a:r>
            <a:r>
              <a:rPr lang="en-US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ko-KR" altLang="ko-KR" sz="2300" dirty="0" smtClean="0">
                <a:cs typeface="Times New Roman" panose="02020603050405020304" pitchFamily="18" charset="0"/>
              </a:rPr>
              <a:t>루트의 </a:t>
            </a:r>
            <a:r>
              <a:rPr lang="ko-KR" altLang="ko-KR" sz="2300" dirty="0">
                <a:cs typeface="Times New Roman" panose="02020603050405020304" pitchFamily="18" charset="0"/>
              </a:rPr>
              <a:t>자식 수는</a:t>
            </a:r>
            <a:r>
              <a:rPr lang="en-US" altLang="ko-KR" sz="2300" dirty="0">
                <a:cs typeface="Times New Roman" panose="02020603050405020304" pitchFamily="18" charset="0"/>
              </a:rPr>
              <a:t> 2 </a:t>
            </a:r>
            <a:r>
              <a:rPr lang="ko-KR" altLang="ko-KR" sz="2300" dirty="0">
                <a:cs typeface="Times New Roman" panose="02020603050405020304" pitchFamily="18" charset="0"/>
              </a:rPr>
              <a:t>이상이다</a:t>
            </a:r>
            <a:r>
              <a:rPr lang="en-US" altLang="ko-KR" sz="2300" dirty="0">
                <a:cs typeface="Times New Roman" panose="02020603050405020304" pitchFamily="18" charset="0"/>
              </a:rPr>
              <a:t>.</a:t>
            </a:r>
            <a:endParaRPr lang="ko-KR" altLang="en-US" sz="2300" dirty="0"/>
          </a:p>
        </p:txBody>
      </p:sp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96" y="4201026"/>
            <a:ext cx="7539171" cy="2121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16" y="707048"/>
            <a:ext cx="557480" cy="56250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74571" y="2977465"/>
            <a:ext cx="80554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2-3 </a:t>
            </a:r>
            <a:r>
              <a:rPr lang="ko-KR" altLang="ko-KR" sz="2000" dirty="0" smtClean="0"/>
              <a:t>트리</a:t>
            </a:r>
            <a:r>
              <a:rPr lang="ko-KR" altLang="en-US" sz="2000" dirty="0" smtClean="0"/>
              <a:t>는 차수가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인 </a:t>
            </a:r>
            <a:r>
              <a:rPr lang="en-US" altLang="ko-KR" sz="2000" dirty="0" smtClean="0"/>
              <a:t>B-</a:t>
            </a:r>
            <a:r>
              <a:rPr lang="ko-KR" altLang="en-US" sz="2000" dirty="0" smtClean="0"/>
              <a:t>트리이고</a:t>
            </a:r>
            <a:r>
              <a:rPr lang="en-US" altLang="ko-KR" sz="2000" dirty="0" smtClean="0"/>
              <a:t>, 2-3-4 </a:t>
            </a:r>
            <a:r>
              <a:rPr lang="ko-KR" altLang="en-US" sz="2000" dirty="0" smtClean="0"/>
              <a:t>트리는 차수가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인 </a:t>
            </a:r>
            <a:r>
              <a:rPr lang="en-US" altLang="ko-KR" sz="2000" dirty="0" smtClean="0"/>
              <a:t>B-</a:t>
            </a:r>
            <a:r>
              <a:rPr lang="ko-KR" altLang="en-US" sz="2000" dirty="0" smtClean="0"/>
              <a:t>트리이다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5188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339" y="3135072"/>
            <a:ext cx="6654787" cy="3061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71" y="491459"/>
            <a:ext cx="8696325" cy="1057275"/>
          </a:xfrm>
          <a:prstGeom prst="rect">
            <a:avLst/>
          </a:prstGeom>
        </p:spPr>
      </p:pic>
      <p:sp>
        <p:nvSpPr>
          <p:cNvPr id="4" name="위쪽/아래쪽 화살표 3"/>
          <p:cNvSpPr/>
          <p:nvPr/>
        </p:nvSpPr>
        <p:spPr>
          <a:xfrm>
            <a:off x="4227871" y="1992858"/>
            <a:ext cx="432619" cy="698090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93908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27"/>
          <p:cNvSpPr txBox="1">
            <a:spLocks noChangeArrowheads="1"/>
          </p:cNvSpPr>
          <p:nvPr/>
        </p:nvSpPr>
        <p:spPr bwMode="auto">
          <a:xfrm>
            <a:off x="3944454" y="6002482"/>
            <a:ext cx="450850" cy="360363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45</a:t>
            </a:r>
            <a:endParaRPr kumimoji="0" lang="en-US" altLang="ko-KR" sz="18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31076" name="Line 4"/>
          <p:cNvSpPr>
            <a:spLocks noChangeShapeType="1"/>
          </p:cNvSpPr>
          <p:nvPr/>
        </p:nvSpPr>
        <p:spPr bwMode="auto">
          <a:xfrm flipH="1">
            <a:off x="807605" y="5021084"/>
            <a:ext cx="1139576" cy="981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131077" name="Line 5"/>
          <p:cNvSpPr>
            <a:spLocks noChangeShapeType="1"/>
          </p:cNvSpPr>
          <p:nvPr/>
        </p:nvSpPr>
        <p:spPr bwMode="auto">
          <a:xfrm flipH="1">
            <a:off x="1897968" y="5087759"/>
            <a:ext cx="481013" cy="1012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>
            <a:off x="2810780" y="5092522"/>
            <a:ext cx="678061" cy="9096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131079" name="Line 7"/>
          <p:cNvSpPr>
            <a:spLocks noChangeShapeType="1"/>
          </p:cNvSpPr>
          <p:nvPr/>
        </p:nvSpPr>
        <p:spPr bwMode="auto">
          <a:xfrm flipH="1">
            <a:off x="5115707" y="5021084"/>
            <a:ext cx="863600" cy="1133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131080" name="Line 8"/>
          <p:cNvSpPr>
            <a:spLocks noChangeShapeType="1"/>
          </p:cNvSpPr>
          <p:nvPr/>
        </p:nvSpPr>
        <p:spPr bwMode="auto">
          <a:xfrm flipH="1">
            <a:off x="6411528" y="5087759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>
            <a:off x="6771469" y="5021084"/>
            <a:ext cx="1080219" cy="981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131082" name="Line 10"/>
          <p:cNvSpPr>
            <a:spLocks noChangeShapeType="1"/>
          </p:cNvSpPr>
          <p:nvPr/>
        </p:nvSpPr>
        <p:spPr bwMode="auto">
          <a:xfrm flipH="1">
            <a:off x="2811102" y="4227334"/>
            <a:ext cx="1539875" cy="4794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131083" name="Line 11"/>
          <p:cNvSpPr>
            <a:spLocks noChangeShapeType="1"/>
          </p:cNvSpPr>
          <p:nvPr/>
        </p:nvSpPr>
        <p:spPr bwMode="auto">
          <a:xfrm>
            <a:off x="4801828" y="4227334"/>
            <a:ext cx="1609279" cy="479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162828" name="Text Box 12"/>
          <p:cNvSpPr txBox="1">
            <a:spLocks noChangeArrowheads="1"/>
          </p:cNvSpPr>
          <p:nvPr/>
        </p:nvSpPr>
        <p:spPr bwMode="auto">
          <a:xfrm>
            <a:off x="4350978" y="3868559"/>
            <a:ext cx="450850" cy="360363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50</a:t>
            </a:r>
            <a:endParaRPr kumimoji="0" lang="en-US" altLang="ko-KR" sz="18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62829" name="Text Box 13"/>
          <p:cNvSpPr txBox="1">
            <a:spLocks noChangeArrowheads="1"/>
          </p:cNvSpPr>
          <p:nvPr/>
        </p:nvSpPr>
        <p:spPr bwMode="auto">
          <a:xfrm>
            <a:off x="1924956" y="4706759"/>
            <a:ext cx="454025" cy="360363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10</a:t>
            </a:r>
            <a:endParaRPr kumimoji="0" lang="en-US" altLang="ko-KR" sz="18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62830" name="Text Box 14"/>
          <p:cNvSpPr txBox="1">
            <a:spLocks noChangeArrowheads="1"/>
          </p:cNvSpPr>
          <p:nvPr/>
        </p:nvSpPr>
        <p:spPr bwMode="auto">
          <a:xfrm>
            <a:off x="2378981" y="4706759"/>
            <a:ext cx="450850" cy="360363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25</a:t>
            </a:r>
            <a:endParaRPr kumimoji="0" lang="en-US" altLang="ko-KR" sz="18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62831" name="Text Box 15"/>
          <p:cNvSpPr txBox="1">
            <a:spLocks noChangeArrowheads="1"/>
          </p:cNvSpPr>
          <p:nvPr/>
        </p:nvSpPr>
        <p:spPr bwMode="auto">
          <a:xfrm>
            <a:off x="5957082" y="4706759"/>
            <a:ext cx="454025" cy="360363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65</a:t>
            </a:r>
            <a:endParaRPr kumimoji="0" lang="en-US" altLang="ko-KR" sz="18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62832" name="Text Box 16"/>
          <p:cNvSpPr txBox="1">
            <a:spLocks noChangeArrowheads="1"/>
          </p:cNvSpPr>
          <p:nvPr/>
        </p:nvSpPr>
        <p:spPr bwMode="auto">
          <a:xfrm>
            <a:off x="6411107" y="4706759"/>
            <a:ext cx="452438" cy="360363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80</a:t>
            </a:r>
            <a:endParaRPr kumimoji="0" lang="en-US" altLang="ko-KR" sz="18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62833" name="Text Box 17"/>
          <p:cNvSpPr txBox="1">
            <a:spLocks noChangeArrowheads="1"/>
          </p:cNvSpPr>
          <p:nvPr/>
        </p:nvSpPr>
        <p:spPr bwMode="auto">
          <a:xfrm>
            <a:off x="362856" y="6002159"/>
            <a:ext cx="454025" cy="360363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>
                <a:solidFill>
                  <a:srgbClr val="090A15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62834" name="Text Box 18"/>
          <p:cNvSpPr txBox="1">
            <a:spLocks noChangeArrowheads="1"/>
          </p:cNvSpPr>
          <p:nvPr/>
        </p:nvSpPr>
        <p:spPr bwMode="auto">
          <a:xfrm>
            <a:off x="816881" y="6002159"/>
            <a:ext cx="452438" cy="360363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5</a:t>
            </a:r>
            <a:endParaRPr kumimoji="0" lang="en-US" altLang="ko-KR" sz="18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62835" name="Text Box 19"/>
          <p:cNvSpPr txBox="1">
            <a:spLocks noChangeArrowheads="1"/>
          </p:cNvSpPr>
          <p:nvPr/>
        </p:nvSpPr>
        <p:spPr bwMode="auto">
          <a:xfrm>
            <a:off x="1515381" y="6002159"/>
            <a:ext cx="454025" cy="360363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15</a:t>
            </a:r>
            <a:endParaRPr kumimoji="0" lang="en-US" altLang="ko-KR" sz="18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62836" name="Text Box 20"/>
          <p:cNvSpPr txBox="1">
            <a:spLocks noChangeArrowheads="1"/>
          </p:cNvSpPr>
          <p:nvPr/>
        </p:nvSpPr>
        <p:spPr bwMode="auto">
          <a:xfrm>
            <a:off x="1969406" y="6002159"/>
            <a:ext cx="450850" cy="360363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20</a:t>
            </a:r>
            <a:endParaRPr kumimoji="0" lang="en-US" altLang="ko-KR" sz="18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62840" name="Text Box 24"/>
          <p:cNvSpPr txBox="1">
            <a:spLocks noChangeArrowheads="1"/>
          </p:cNvSpPr>
          <p:nvPr/>
        </p:nvSpPr>
        <p:spPr bwMode="auto">
          <a:xfrm>
            <a:off x="7161746" y="6002159"/>
            <a:ext cx="454025" cy="360363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85</a:t>
            </a:r>
            <a:endParaRPr kumimoji="0" lang="en-US" altLang="ko-KR" sz="18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62841" name="Text Box 25"/>
          <p:cNvSpPr txBox="1">
            <a:spLocks noChangeArrowheads="1"/>
          </p:cNvSpPr>
          <p:nvPr/>
        </p:nvSpPr>
        <p:spPr bwMode="auto">
          <a:xfrm>
            <a:off x="7615771" y="6002159"/>
            <a:ext cx="452438" cy="360363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90</a:t>
            </a:r>
            <a:endParaRPr kumimoji="0" lang="en-US" altLang="ko-KR" sz="18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62842" name="Text Box 26"/>
          <p:cNvSpPr txBox="1">
            <a:spLocks noChangeArrowheads="1"/>
          </p:cNvSpPr>
          <p:nvPr/>
        </p:nvSpPr>
        <p:spPr bwMode="auto">
          <a:xfrm>
            <a:off x="8025346" y="6002159"/>
            <a:ext cx="455613" cy="360363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95</a:t>
            </a:r>
            <a:endParaRPr kumimoji="0" lang="en-US" altLang="ko-KR" sz="18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62844" name="Text Box 28"/>
          <p:cNvSpPr txBox="1">
            <a:spLocks noChangeArrowheads="1"/>
          </p:cNvSpPr>
          <p:nvPr/>
        </p:nvSpPr>
        <p:spPr bwMode="auto">
          <a:xfrm>
            <a:off x="4755915" y="6002159"/>
            <a:ext cx="454025" cy="360363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55</a:t>
            </a:r>
            <a:endParaRPr kumimoji="0" lang="en-US" altLang="ko-KR" sz="18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62845" name="Text Box 29"/>
          <p:cNvSpPr txBox="1">
            <a:spLocks noChangeArrowheads="1"/>
          </p:cNvSpPr>
          <p:nvPr/>
        </p:nvSpPr>
        <p:spPr bwMode="auto">
          <a:xfrm>
            <a:off x="5209940" y="6002159"/>
            <a:ext cx="450850" cy="360363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60</a:t>
            </a:r>
            <a:endParaRPr kumimoji="0" lang="en-US" altLang="ko-KR" sz="18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62846" name="Text Box 30"/>
          <p:cNvSpPr txBox="1">
            <a:spLocks noChangeArrowheads="1"/>
          </p:cNvSpPr>
          <p:nvPr/>
        </p:nvSpPr>
        <p:spPr bwMode="auto">
          <a:xfrm>
            <a:off x="5957082" y="6002159"/>
            <a:ext cx="455613" cy="360363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70</a:t>
            </a:r>
            <a:endParaRPr kumimoji="0" lang="en-US" altLang="ko-KR" sz="18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62847" name="Text Box 31"/>
          <p:cNvSpPr txBox="1">
            <a:spLocks noChangeArrowheads="1"/>
          </p:cNvSpPr>
          <p:nvPr/>
        </p:nvSpPr>
        <p:spPr bwMode="auto">
          <a:xfrm>
            <a:off x="6412695" y="6002159"/>
            <a:ext cx="450850" cy="360363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75</a:t>
            </a:r>
            <a:endParaRPr kumimoji="0" lang="en-US" altLang="ko-KR" sz="18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Text Box 24"/>
          <p:cNvSpPr txBox="1">
            <a:spLocks noChangeArrowheads="1"/>
          </p:cNvSpPr>
          <p:nvPr/>
        </p:nvSpPr>
        <p:spPr bwMode="auto">
          <a:xfrm>
            <a:off x="2625242" y="6002482"/>
            <a:ext cx="454025" cy="360363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30</a:t>
            </a:r>
            <a:endParaRPr kumimoji="0" lang="en-US" altLang="ko-KR" sz="18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3079267" y="6002482"/>
            <a:ext cx="452438" cy="360363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35</a:t>
            </a:r>
            <a:endParaRPr kumimoji="0" lang="en-US" altLang="ko-KR" sz="18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Text Box 26"/>
          <p:cNvSpPr txBox="1">
            <a:spLocks noChangeArrowheads="1"/>
          </p:cNvSpPr>
          <p:nvPr/>
        </p:nvSpPr>
        <p:spPr bwMode="auto">
          <a:xfrm>
            <a:off x="3488842" y="6002482"/>
            <a:ext cx="455613" cy="360363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40</a:t>
            </a:r>
            <a:endParaRPr kumimoji="0" lang="en-US" altLang="ko-KR" sz="18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9356" y="393461"/>
            <a:ext cx="25539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sz="2800" dirty="0" smtClean="0">
                <a:solidFill>
                  <a:srgbClr val="C00000"/>
                </a:solidFill>
              </a:rPr>
              <a:t>5.5.1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</a:rPr>
              <a:t>탐색</a:t>
            </a:r>
            <a:r>
              <a:rPr lang="ko-KR" altLang="ko-KR" sz="2800" dirty="0">
                <a:solidFill>
                  <a:srgbClr val="C00000"/>
                </a:solidFill>
              </a:rPr>
              <a:t>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</a:rPr>
              <a:t>연산</a:t>
            </a:r>
            <a:endParaRPr lang="ko-KR" altLang="ko-KR" sz="2800" dirty="0">
              <a:solidFill>
                <a:srgbClr val="C00000"/>
              </a:solidFill>
              <a:effectLst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49356" y="1191396"/>
            <a:ext cx="803597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300" dirty="0"/>
              <a:t>B-</a:t>
            </a:r>
            <a:r>
              <a:rPr lang="ko-KR" altLang="ko-KR" sz="2300" dirty="0">
                <a:latin typeface="Calibri" panose="020F0502020204030204" pitchFamily="34" charset="0"/>
              </a:rPr>
              <a:t>트리에서의</a:t>
            </a:r>
            <a:r>
              <a:rPr lang="ko-KR" altLang="ko-KR" sz="2300" dirty="0"/>
              <a:t> </a:t>
            </a:r>
            <a:r>
              <a:rPr lang="ko-KR" altLang="ko-KR" sz="2300" dirty="0" smtClean="0">
                <a:latin typeface="Calibri" panose="020F0502020204030204" pitchFamily="34" charset="0"/>
              </a:rPr>
              <a:t>탐색은</a:t>
            </a:r>
            <a:r>
              <a:rPr lang="ko-KR" altLang="ko-KR" sz="2300" dirty="0" smtClean="0"/>
              <a:t> </a:t>
            </a:r>
            <a:r>
              <a:rPr lang="ko-KR" altLang="ko-KR" sz="2300" dirty="0" smtClean="0">
                <a:latin typeface="Calibri" panose="020F0502020204030204" pitchFamily="34" charset="0"/>
              </a:rPr>
              <a:t>루트로부터</a:t>
            </a:r>
            <a:r>
              <a:rPr lang="ko-KR" altLang="ko-KR" sz="2300" dirty="0" smtClean="0"/>
              <a:t> </a:t>
            </a:r>
            <a:r>
              <a:rPr lang="ko-KR" altLang="ko-KR" sz="2300" dirty="0" smtClean="0">
                <a:latin typeface="Calibri" panose="020F0502020204030204" pitchFamily="34" charset="0"/>
              </a:rPr>
              <a:t>시작</a:t>
            </a:r>
            <a:r>
              <a:rPr lang="en-US" altLang="ko-KR" sz="2300" dirty="0" smtClean="0"/>
              <a:t> </a:t>
            </a:r>
            <a:endParaRPr lang="en-US" altLang="ko-KR" sz="2300" dirty="0" smtClean="0"/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300" dirty="0" smtClean="0">
                <a:latin typeface="Calibri" panose="020F0502020204030204" pitchFamily="34" charset="0"/>
              </a:rPr>
              <a:t>방문한</a:t>
            </a:r>
            <a:r>
              <a:rPr lang="ko-KR" altLang="ko-KR" sz="2300" dirty="0" smtClean="0"/>
              <a:t> </a:t>
            </a:r>
            <a:r>
              <a:rPr lang="ko-KR" altLang="ko-KR" sz="2300" dirty="0">
                <a:latin typeface="Calibri" panose="020F0502020204030204" pitchFamily="34" charset="0"/>
              </a:rPr>
              <a:t>각</a:t>
            </a:r>
            <a:r>
              <a:rPr lang="ko-KR" altLang="ko-KR" sz="2300" dirty="0"/>
              <a:t> </a:t>
            </a:r>
            <a:r>
              <a:rPr lang="ko-KR" altLang="ko-KR" sz="2300" dirty="0">
                <a:latin typeface="Calibri" panose="020F0502020204030204" pitchFamily="34" charset="0"/>
              </a:rPr>
              <a:t>노드에서는</a:t>
            </a:r>
            <a:r>
              <a:rPr lang="ko-KR" altLang="ko-KR" sz="2300" dirty="0"/>
              <a:t> </a:t>
            </a:r>
            <a:r>
              <a:rPr lang="ko-KR" altLang="ko-KR" sz="2300" dirty="0">
                <a:latin typeface="Calibri" panose="020F0502020204030204" pitchFamily="34" charset="0"/>
              </a:rPr>
              <a:t>탐색하고자</a:t>
            </a:r>
            <a:r>
              <a:rPr lang="ko-KR" altLang="ko-KR" sz="2300" dirty="0"/>
              <a:t> </a:t>
            </a:r>
            <a:r>
              <a:rPr lang="ko-KR" altLang="ko-KR" sz="2300" dirty="0">
                <a:latin typeface="Calibri" panose="020F0502020204030204" pitchFamily="34" charset="0"/>
              </a:rPr>
              <a:t>하는</a:t>
            </a:r>
            <a:r>
              <a:rPr lang="ko-KR" altLang="ko-KR" sz="2300" dirty="0"/>
              <a:t> </a:t>
            </a:r>
            <a:r>
              <a:rPr lang="ko-KR" altLang="ko-KR" sz="2300" dirty="0">
                <a:latin typeface="Calibri" panose="020F0502020204030204" pitchFamily="34" charset="0"/>
              </a:rPr>
              <a:t>키와</a:t>
            </a:r>
            <a:r>
              <a:rPr lang="ko-KR" altLang="ko-KR" sz="2300" dirty="0"/>
              <a:t> </a:t>
            </a:r>
            <a:r>
              <a:rPr lang="ko-KR" altLang="ko-KR" sz="2300" dirty="0">
                <a:latin typeface="Calibri" panose="020F0502020204030204" pitchFamily="34" charset="0"/>
              </a:rPr>
              <a:t>노드의</a:t>
            </a:r>
            <a:r>
              <a:rPr lang="ko-KR" altLang="ko-KR" sz="2300" dirty="0"/>
              <a:t> </a:t>
            </a:r>
            <a:r>
              <a:rPr lang="ko-KR" altLang="ko-KR" sz="2300" dirty="0">
                <a:latin typeface="Calibri" panose="020F0502020204030204" pitchFamily="34" charset="0"/>
              </a:rPr>
              <a:t>키들을</a:t>
            </a:r>
            <a:r>
              <a:rPr lang="ko-KR" altLang="ko-KR" sz="2300" dirty="0"/>
              <a:t> </a:t>
            </a:r>
            <a:r>
              <a:rPr lang="ko-KR" altLang="ko-KR" sz="2300" dirty="0">
                <a:latin typeface="Calibri" panose="020F0502020204030204" pitchFamily="34" charset="0"/>
              </a:rPr>
              <a:t>비교하여</a:t>
            </a:r>
            <a:r>
              <a:rPr lang="en-US" altLang="ko-KR" sz="2300" dirty="0"/>
              <a:t>, </a:t>
            </a:r>
            <a:r>
              <a:rPr lang="ko-KR" altLang="ko-KR" sz="2300" dirty="0">
                <a:latin typeface="Calibri" panose="020F0502020204030204" pitchFamily="34" charset="0"/>
              </a:rPr>
              <a:t>적절한</a:t>
            </a:r>
            <a:r>
              <a:rPr lang="ko-KR" altLang="ko-KR" sz="2300" dirty="0"/>
              <a:t> </a:t>
            </a:r>
            <a:r>
              <a:rPr lang="ko-KR" altLang="ko-KR" sz="2300" dirty="0" err="1">
                <a:latin typeface="Calibri" panose="020F0502020204030204" pitchFamily="34" charset="0"/>
              </a:rPr>
              <a:t>서브트리를</a:t>
            </a:r>
            <a:r>
              <a:rPr lang="ko-KR" altLang="ko-KR" sz="2300" dirty="0"/>
              <a:t> </a:t>
            </a:r>
            <a:r>
              <a:rPr lang="ko-KR" altLang="ko-KR" sz="2300" dirty="0" smtClean="0">
                <a:latin typeface="Calibri" panose="020F0502020204030204" pitchFamily="34" charset="0"/>
              </a:rPr>
              <a:t>탐색</a:t>
            </a:r>
            <a:endParaRPr lang="en-US" altLang="ko-KR" sz="2300" dirty="0" smtClean="0"/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300" dirty="0" smtClean="0">
                <a:latin typeface="Calibri" panose="020F0502020204030204" pitchFamily="34" charset="0"/>
              </a:rPr>
              <a:t>단</a:t>
            </a:r>
            <a:r>
              <a:rPr lang="en-US" altLang="ko-KR" sz="2300" dirty="0"/>
              <a:t>, B-</a:t>
            </a:r>
            <a:r>
              <a:rPr lang="ko-KR" altLang="ko-KR" sz="2300" dirty="0">
                <a:latin typeface="Calibri" panose="020F0502020204030204" pitchFamily="34" charset="0"/>
              </a:rPr>
              <a:t>트리의</a:t>
            </a:r>
            <a:r>
              <a:rPr lang="ko-KR" altLang="ko-KR" sz="2300" dirty="0"/>
              <a:t> </a:t>
            </a:r>
            <a:r>
              <a:rPr lang="ko-KR" altLang="ko-KR" sz="2300" dirty="0">
                <a:latin typeface="Calibri" panose="020F0502020204030204" pitchFamily="34" charset="0"/>
              </a:rPr>
              <a:t>노드는</a:t>
            </a:r>
            <a:r>
              <a:rPr lang="ko-KR" altLang="ko-KR" sz="2300" dirty="0"/>
              <a:t> </a:t>
            </a:r>
            <a:r>
              <a:rPr lang="ko-KR" altLang="ko-KR" sz="2300" dirty="0">
                <a:latin typeface="Calibri" panose="020F0502020204030204" pitchFamily="34" charset="0"/>
              </a:rPr>
              <a:t>일반적으로</a:t>
            </a:r>
            <a:r>
              <a:rPr lang="ko-KR" altLang="ko-KR" sz="2300" dirty="0"/>
              <a:t> </a:t>
            </a:r>
            <a:r>
              <a:rPr lang="ko-KR" altLang="ko-KR" sz="2300" dirty="0">
                <a:latin typeface="Calibri" panose="020F0502020204030204" pitchFamily="34" charset="0"/>
              </a:rPr>
              <a:t>수백</a:t>
            </a:r>
            <a:r>
              <a:rPr lang="ko-KR" altLang="ko-KR" sz="2300" dirty="0"/>
              <a:t> </a:t>
            </a:r>
            <a:r>
              <a:rPr lang="ko-KR" altLang="ko-KR" sz="2300" dirty="0">
                <a:latin typeface="Calibri" panose="020F0502020204030204" pitchFamily="34" charset="0"/>
              </a:rPr>
              <a:t>개가</a:t>
            </a:r>
            <a:r>
              <a:rPr lang="ko-KR" altLang="ko-KR" sz="2300" dirty="0"/>
              <a:t> </a:t>
            </a:r>
            <a:r>
              <a:rPr lang="ko-KR" altLang="ko-KR" sz="2300" dirty="0">
                <a:latin typeface="Calibri" panose="020F0502020204030204" pitchFamily="34" charset="0"/>
              </a:rPr>
              <a:t>넘는</a:t>
            </a:r>
            <a:r>
              <a:rPr lang="ko-KR" altLang="ko-KR" sz="2300" dirty="0"/>
              <a:t> </a:t>
            </a:r>
            <a:r>
              <a:rPr lang="ko-KR" altLang="ko-KR" sz="2300" dirty="0">
                <a:latin typeface="Calibri" panose="020F0502020204030204" pitchFamily="34" charset="0"/>
              </a:rPr>
              <a:t>키를</a:t>
            </a:r>
            <a:r>
              <a:rPr lang="ko-KR" altLang="ko-KR" sz="2300" dirty="0"/>
              <a:t> </a:t>
            </a:r>
            <a:r>
              <a:rPr lang="ko-KR" altLang="ko-KR" sz="2300" dirty="0">
                <a:latin typeface="Calibri" panose="020F0502020204030204" pitchFamily="34" charset="0"/>
              </a:rPr>
              <a:t>가지므로</a:t>
            </a:r>
            <a:r>
              <a:rPr lang="ko-KR" altLang="ko-KR" sz="2300" dirty="0"/>
              <a:t> </a:t>
            </a:r>
            <a:r>
              <a:rPr lang="ko-KR" altLang="ko-KR" sz="2300" dirty="0">
                <a:latin typeface="Calibri" panose="020F0502020204030204" pitchFamily="34" charset="0"/>
              </a:rPr>
              <a:t>각</a:t>
            </a:r>
            <a:r>
              <a:rPr lang="ko-KR" altLang="ko-KR" sz="2300" dirty="0"/>
              <a:t> </a:t>
            </a:r>
            <a:r>
              <a:rPr lang="ko-KR" altLang="ko-KR" sz="2300" dirty="0">
                <a:latin typeface="Calibri" panose="020F0502020204030204" pitchFamily="34" charset="0"/>
              </a:rPr>
              <a:t>노드에서는</a:t>
            </a:r>
            <a:r>
              <a:rPr lang="ko-KR" altLang="ko-KR" sz="2300" dirty="0"/>
              <a:t> </a:t>
            </a:r>
            <a:r>
              <a:rPr lang="ko-KR" altLang="ko-KR" sz="2300" dirty="0" err="1">
                <a:solidFill>
                  <a:srgbClr val="3333FF"/>
                </a:solidFill>
                <a:latin typeface="Calibri" panose="020F0502020204030204" pitchFamily="34" charset="0"/>
              </a:rPr>
              <a:t>이진탐색</a:t>
            </a:r>
            <a:r>
              <a:rPr lang="ko-KR" altLang="ko-KR" sz="2300" dirty="0" err="1">
                <a:latin typeface="Calibri" panose="020F0502020204030204" pitchFamily="34" charset="0"/>
              </a:rPr>
              <a:t>을</a:t>
            </a:r>
            <a:r>
              <a:rPr lang="ko-KR" altLang="ko-KR" sz="2300" dirty="0"/>
              <a:t> </a:t>
            </a:r>
            <a:r>
              <a:rPr lang="ko-KR" altLang="ko-KR" sz="2300" dirty="0" smtClean="0">
                <a:latin typeface="Calibri" panose="020F0502020204030204" pitchFamily="34" charset="0"/>
              </a:rPr>
              <a:t>수행</a:t>
            </a:r>
            <a:endParaRPr lang="ko-KR" altLang="ko-KR" sz="23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498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4061" y="442140"/>
            <a:ext cx="25539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sz="2800" dirty="0" smtClean="0">
                <a:solidFill>
                  <a:srgbClr val="C00000"/>
                </a:solidFill>
              </a:rPr>
              <a:t>5.5.2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</a:rPr>
              <a:t>삽입</a:t>
            </a:r>
            <a:r>
              <a:rPr lang="ko-KR" altLang="ko-KR" sz="2800" dirty="0">
                <a:solidFill>
                  <a:srgbClr val="C00000"/>
                </a:solidFill>
              </a:rPr>
              <a:t>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</a:rPr>
              <a:t>연산</a:t>
            </a:r>
            <a:endParaRPr lang="ko-KR" altLang="ko-KR" sz="2800" dirty="0">
              <a:solidFill>
                <a:srgbClr val="C00000"/>
              </a:solidFill>
              <a:effectLst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6577" y="1327551"/>
            <a:ext cx="8669603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B-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트리에서의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삽입은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탐색과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동일한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과정을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거쳐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새로운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키가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저장되어야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이파리노드를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찾는다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이파리에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새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키를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수용할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공간이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있다면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키들이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u="sng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정렬</a:t>
            </a:r>
            <a:r>
              <a:rPr lang="en-US" altLang="ko-KR" sz="2400" u="sng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u="sng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상태를</a:t>
            </a:r>
            <a:r>
              <a:rPr lang="ko-KR" altLang="ko-KR" sz="2400" u="sng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유지하도록</a:t>
            </a:r>
            <a:r>
              <a:rPr lang="ko-KR" altLang="ko-KR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새</a:t>
            </a:r>
            <a:r>
              <a:rPr lang="ko-KR" altLang="ko-KR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키를</a:t>
            </a:r>
            <a:r>
              <a:rPr lang="ko-KR" altLang="ko-KR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u="sng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삽입</a:t>
            </a:r>
            <a:endParaRPr lang="en-US" altLang="ko-KR" sz="2400" u="sng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이파리가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M-1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키를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가지고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있으면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M-1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키들과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새로운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키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중에서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중간값이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키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중간키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부모로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올려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보내고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남은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M-1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키들을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1/2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씩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나누어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각각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별도의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저장한다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분리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(Split) </a:t>
            </a:r>
            <a:r>
              <a:rPr lang="ko-KR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연산</a:t>
            </a:r>
            <a:r>
              <a:rPr lang="en-US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052423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Text Box 31"/>
          <p:cNvSpPr txBox="1">
            <a:spLocks noChangeArrowheads="1"/>
          </p:cNvSpPr>
          <p:nvPr/>
        </p:nvSpPr>
        <p:spPr bwMode="auto">
          <a:xfrm>
            <a:off x="619918" y="698946"/>
            <a:ext cx="64087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ko-KR" altLang="en-US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삽입</a:t>
            </a:r>
            <a:r>
              <a:rPr kumimoji="0" lang="en-US" altLang="ko-KR" sz="24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kumimoji="0" lang="en-US" altLang="ko-KR" sz="2400" dirty="0">
                <a:solidFill>
                  <a:srgbClr val="C00000"/>
                </a:solidFill>
                <a:cs typeface="Times New Roman" panose="02020603050405020304" pitchFamily="18" charset="0"/>
              </a:rPr>
              <a:t>45 </a:t>
            </a:r>
          </a:p>
        </p:txBody>
      </p:sp>
      <p:sp>
        <p:nvSpPr>
          <p:cNvPr id="174084" name="Text Box 32"/>
          <p:cNvSpPr txBox="1">
            <a:spLocks noChangeArrowheads="1"/>
          </p:cNvSpPr>
          <p:nvPr/>
        </p:nvSpPr>
        <p:spPr bwMode="auto">
          <a:xfrm>
            <a:off x="4554538" y="1988790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20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74085" name="Text Box 33"/>
          <p:cNvSpPr txBox="1">
            <a:spLocks noChangeArrowheads="1"/>
          </p:cNvSpPr>
          <p:nvPr/>
        </p:nvSpPr>
        <p:spPr bwMode="auto">
          <a:xfrm>
            <a:off x="493713" y="2852390"/>
            <a:ext cx="481012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74086" name="Text Box 34"/>
          <p:cNvSpPr txBox="1">
            <a:spLocks noChangeArrowheads="1"/>
          </p:cNvSpPr>
          <p:nvPr/>
        </p:nvSpPr>
        <p:spPr bwMode="auto">
          <a:xfrm>
            <a:off x="974725" y="2852390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74087" name="Text Box 35"/>
          <p:cNvSpPr txBox="1">
            <a:spLocks noChangeArrowheads="1"/>
          </p:cNvSpPr>
          <p:nvPr/>
        </p:nvSpPr>
        <p:spPr bwMode="auto">
          <a:xfrm>
            <a:off x="3203575" y="2852390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174088" name="Text Box 36"/>
          <p:cNvSpPr txBox="1">
            <a:spLocks noChangeArrowheads="1"/>
          </p:cNvSpPr>
          <p:nvPr/>
        </p:nvSpPr>
        <p:spPr bwMode="auto">
          <a:xfrm>
            <a:off x="4886325" y="2852390"/>
            <a:ext cx="479425" cy="36036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25</a:t>
            </a:r>
          </a:p>
        </p:txBody>
      </p:sp>
      <p:sp>
        <p:nvSpPr>
          <p:cNvPr id="174089" name="Text Box 37"/>
          <p:cNvSpPr txBox="1">
            <a:spLocks noChangeArrowheads="1"/>
          </p:cNvSpPr>
          <p:nvPr/>
        </p:nvSpPr>
        <p:spPr bwMode="auto">
          <a:xfrm>
            <a:off x="4122738" y="1988790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10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42346" name="Line 38"/>
          <p:cNvSpPr>
            <a:spLocks noChangeShapeType="1"/>
          </p:cNvSpPr>
          <p:nvPr/>
        </p:nvSpPr>
        <p:spPr bwMode="auto">
          <a:xfrm flipH="1">
            <a:off x="2266950" y="2349153"/>
            <a:ext cx="1898650" cy="50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142347" name="Line 39"/>
          <p:cNvSpPr>
            <a:spLocks noChangeShapeType="1"/>
          </p:cNvSpPr>
          <p:nvPr/>
        </p:nvSpPr>
        <p:spPr bwMode="auto">
          <a:xfrm flipH="1">
            <a:off x="3949700" y="2349153"/>
            <a:ext cx="649287" cy="50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174092" name="Text Box 40"/>
          <p:cNvSpPr txBox="1">
            <a:spLocks noChangeArrowheads="1"/>
          </p:cNvSpPr>
          <p:nvPr/>
        </p:nvSpPr>
        <p:spPr bwMode="auto">
          <a:xfrm>
            <a:off x="1863725" y="2852390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6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74093" name="Text Box 41"/>
          <p:cNvSpPr txBox="1">
            <a:spLocks noChangeArrowheads="1"/>
          </p:cNvSpPr>
          <p:nvPr/>
        </p:nvSpPr>
        <p:spPr bwMode="auto">
          <a:xfrm>
            <a:off x="3635375" y="2852390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14</a:t>
            </a:r>
          </a:p>
        </p:txBody>
      </p:sp>
      <p:sp>
        <p:nvSpPr>
          <p:cNvPr id="174094" name="Text Box 42"/>
          <p:cNvSpPr txBox="1">
            <a:spLocks noChangeArrowheads="1"/>
          </p:cNvSpPr>
          <p:nvPr/>
        </p:nvSpPr>
        <p:spPr bwMode="auto">
          <a:xfrm>
            <a:off x="6183313" y="2852390"/>
            <a:ext cx="477837" cy="36036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40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42351" name="Line 43"/>
          <p:cNvSpPr>
            <a:spLocks noChangeShapeType="1"/>
          </p:cNvSpPr>
          <p:nvPr/>
        </p:nvSpPr>
        <p:spPr bwMode="auto">
          <a:xfrm>
            <a:off x="5002214" y="2347565"/>
            <a:ext cx="730250" cy="50323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174096" name="Text Box 44"/>
          <p:cNvSpPr txBox="1">
            <a:spLocks noChangeArrowheads="1"/>
          </p:cNvSpPr>
          <p:nvPr/>
        </p:nvSpPr>
        <p:spPr bwMode="auto">
          <a:xfrm>
            <a:off x="2293938" y="2852390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74097" name="Text Box 45"/>
          <p:cNvSpPr txBox="1">
            <a:spLocks noChangeArrowheads="1"/>
          </p:cNvSpPr>
          <p:nvPr/>
        </p:nvSpPr>
        <p:spPr bwMode="auto">
          <a:xfrm>
            <a:off x="5011738" y="1988790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50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74098" name="Text Box 46"/>
          <p:cNvSpPr txBox="1">
            <a:spLocks noChangeArrowheads="1"/>
          </p:cNvSpPr>
          <p:nvPr/>
        </p:nvSpPr>
        <p:spPr bwMode="auto">
          <a:xfrm>
            <a:off x="4094163" y="2852390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16</a:t>
            </a:r>
          </a:p>
        </p:txBody>
      </p:sp>
      <p:sp>
        <p:nvSpPr>
          <p:cNvPr id="174099" name="Text Box 47"/>
          <p:cNvSpPr txBox="1">
            <a:spLocks noChangeArrowheads="1"/>
          </p:cNvSpPr>
          <p:nvPr/>
        </p:nvSpPr>
        <p:spPr bwMode="auto">
          <a:xfrm>
            <a:off x="7046913" y="2852390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55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74100" name="Text Box 48"/>
          <p:cNvSpPr txBox="1">
            <a:spLocks noChangeArrowheads="1"/>
          </p:cNvSpPr>
          <p:nvPr/>
        </p:nvSpPr>
        <p:spPr bwMode="auto">
          <a:xfrm>
            <a:off x="8342313" y="2852390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70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42357" name="Line 49"/>
          <p:cNvSpPr>
            <a:spLocks noChangeShapeType="1"/>
          </p:cNvSpPr>
          <p:nvPr/>
        </p:nvSpPr>
        <p:spPr bwMode="auto">
          <a:xfrm>
            <a:off x="5462588" y="2349153"/>
            <a:ext cx="2466974" cy="50164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174102" name="Text Box 50"/>
          <p:cNvSpPr txBox="1">
            <a:spLocks noChangeArrowheads="1"/>
          </p:cNvSpPr>
          <p:nvPr/>
        </p:nvSpPr>
        <p:spPr bwMode="auto">
          <a:xfrm>
            <a:off x="3662363" y="1988790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5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42359" name="Line 51"/>
          <p:cNvSpPr>
            <a:spLocks noChangeShapeType="1"/>
          </p:cNvSpPr>
          <p:nvPr/>
        </p:nvSpPr>
        <p:spPr bwMode="auto">
          <a:xfrm flipH="1">
            <a:off x="971550" y="2349153"/>
            <a:ext cx="2762250" cy="50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174104" name="Text Box 52"/>
          <p:cNvSpPr txBox="1">
            <a:spLocks noChangeArrowheads="1"/>
          </p:cNvSpPr>
          <p:nvPr/>
        </p:nvSpPr>
        <p:spPr bwMode="auto">
          <a:xfrm>
            <a:off x="5318125" y="2852390"/>
            <a:ext cx="477837" cy="36036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30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74105" name="Text Box 53"/>
          <p:cNvSpPr txBox="1">
            <a:spLocks noChangeArrowheads="1"/>
          </p:cNvSpPr>
          <p:nvPr/>
        </p:nvSpPr>
        <p:spPr bwMode="auto">
          <a:xfrm>
            <a:off x="5751513" y="2852390"/>
            <a:ext cx="477837" cy="36036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35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74106" name="Text Box 54"/>
          <p:cNvSpPr txBox="1">
            <a:spLocks noChangeArrowheads="1"/>
          </p:cNvSpPr>
          <p:nvPr/>
        </p:nvSpPr>
        <p:spPr bwMode="auto">
          <a:xfrm>
            <a:off x="7478713" y="2852390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60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74107" name="Text Box 55"/>
          <p:cNvSpPr txBox="1">
            <a:spLocks noChangeArrowheads="1"/>
          </p:cNvSpPr>
          <p:nvPr/>
        </p:nvSpPr>
        <p:spPr bwMode="auto">
          <a:xfrm>
            <a:off x="7910513" y="2852390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65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74108" name="Text Box 56"/>
          <p:cNvSpPr txBox="1">
            <a:spLocks noChangeArrowheads="1"/>
          </p:cNvSpPr>
          <p:nvPr/>
        </p:nvSpPr>
        <p:spPr bwMode="auto">
          <a:xfrm>
            <a:off x="5940425" y="3355628"/>
            <a:ext cx="477837" cy="360362"/>
          </a:xfrm>
          <a:prstGeom prst="rect">
            <a:avLst/>
          </a:prstGeom>
          <a:solidFill>
            <a:srgbClr val="BAFEC0"/>
          </a:solidFill>
          <a:ln w="19050">
            <a:solidFill>
              <a:srgbClr val="05050B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45</a:t>
            </a:r>
          </a:p>
        </p:txBody>
      </p:sp>
      <p:sp>
        <p:nvSpPr>
          <p:cNvPr id="174109" name="Text Box 59"/>
          <p:cNvSpPr txBox="1">
            <a:spLocks noChangeArrowheads="1"/>
          </p:cNvSpPr>
          <p:nvPr/>
        </p:nvSpPr>
        <p:spPr bwMode="auto">
          <a:xfrm>
            <a:off x="4067175" y="4867746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20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74110" name="Text Box 60"/>
          <p:cNvSpPr txBox="1">
            <a:spLocks noChangeArrowheads="1"/>
          </p:cNvSpPr>
          <p:nvPr/>
        </p:nvSpPr>
        <p:spPr bwMode="auto">
          <a:xfrm>
            <a:off x="660400" y="5732934"/>
            <a:ext cx="481012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74111" name="Text Box 61"/>
          <p:cNvSpPr txBox="1">
            <a:spLocks noChangeArrowheads="1"/>
          </p:cNvSpPr>
          <p:nvPr/>
        </p:nvSpPr>
        <p:spPr bwMode="auto">
          <a:xfrm>
            <a:off x="1141413" y="5732934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74112" name="Text Box 62"/>
          <p:cNvSpPr txBox="1">
            <a:spLocks noChangeArrowheads="1"/>
          </p:cNvSpPr>
          <p:nvPr/>
        </p:nvSpPr>
        <p:spPr bwMode="auto">
          <a:xfrm>
            <a:off x="2914650" y="5732934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174113" name="Text Box 63"/>
          <p:cNvSpPr txBox="1">
            <a:spLocks noChangeArrowheads="1"/>
          </p:cNvSpPr>
          <p:nvPr/>
        </p:nvSpPr>
        <p:spPr bwMode="auto">
          <a:xfrm>
            <a:off x="4643438" y="5732934"/>
            <a:ext cx="479425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25</a:t>
            </a:r>
          </a:p>
        </p:txBody>
      </p:sp>
      <p:sp>
        <p:nvSpPr>
          <p:cNvPr id="174114" name="Text Box 64"/>
          <p:cNvSpPr txBox="1">
            <a:spLocks noChangeArrowheads="1"/>
          </p:cNvSpPr>
          <p:nvPr/>
        </p:nvSpPr>
        <p:spPr bwMode="auto">
          <a:xfrm>
            <a:off x="2655888" y="4869334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10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42371" name="Line 65"/>
          <p:cNvSpPr>
            <a:spLocks noChangeShapeType="1"/>
          </p:cNvSpPr>
          <p:nvPr/>
        </p:nvSpPr>
        <p:spPr bwMode="auto">
          <a:xfrm flipH="1">
            <a:off x="2266950" y="5228109"/>
            <a:ext cx="43180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142372" name="Line 66"/>
          <p:cNvSpPr>
            <a:spLocks noChangeShapeType="1"/>
          </p:cNvSpPr>
          <p:nvPr/>
        </p:nvSpPr>
        <p:spPr bwMode="auto">
          <a:xfrm>
            <a:off x="3132138" y="5228109"/>
            <a:ext cx="43180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174117" name="Text Box 67"/>
          <p:cNvSpPr txBox="1">
            <a:spLocks noChangeArrowheads="1"/>
          </p:cNvSpPr>
          <p:nvPr/>
        </p:nvSpPr>
        <p:spPr bwMode="auto">
          <a:xfrm>
            <a:off x="1836738" y="5732934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6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74118" name="Text Box 68"/>
          <p:cNvSpPr txBox="1">
            <a:spLocks noChangeArrowheads="1"/>
          </p:cNvSpPr>
          <p:nvPr/>
        </p:nvSpPr>
        <p:spPr bwMode="auto">
          <a:xfrm>
            <a:off x="3346450" y="5732934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14</a:t>
            </a:r>
          </a:p>
        </p:txBody>
      </p:sp>
      <p:sp>
        <p:nvSpPr>
          <p:cNvPr id="174119" name="Text Box 69"/>
          <p:cNvSpPr txBox="1">
            <a:spLocks noChangeArrowheads="1"/>
          </p:cNvSpPr>
          <p:nvPr/>
        </p:nvSpPr>
        <p:spPr bwMode="auto">
          <a:xfrm>
            <a:off x="6156325" y="5732934"/>
            <a:ext cx="477837" cy="360362"/>
          </a:xfrm>
          <a:prstGeom prst="rect">
            <a:avLst/>
          </a:prstGeom>
          <a:solidFill>
            <a:srgbClr val="BAFEC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45</a:t>
            </a:r>
          </a:p>
        </p:txBody>
      </p:sp>
      <p:sp>
        <p:nvSpPr>
          <p:cNvPr id="142376" name="Line 70"/>
          <p:cNvSpPr>
            <a:spLocks noChangeShapeType="1"/>
          </p:cNvSpPr>
          <p:nvPr/>
        </p:nvSpPr>
        <p:spPr bwMode="auto">
          <a:xfrm>
            <a:off x="5795963" y="5228109"/>
            <a:ext cx="382264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174121" name="Text Box 71"/>
          <p:cNvSpPr txBox="1">
            <a:spLocks noChangeArrowheads="1"/>
          </p:cNvSpPr>
          <p:nvPr/>
        </p:nvSpPr>
        <p:spPr bwMode="auto">
          <a:xfrm>
            <a:off x="2266950" y="5732934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74122" name="Text Box 72"/>
          <p:cNvSpPr txBox="1">
            <a:spLocks noChangeArrowheads="1"/>
          </p:cNvSpPr>
          <p:nvPr/>
        </p:nvSpPr>
        <p:spPr bwMode="auto">
          <a:xfrm>
            <a:off x="5749925" y="4869334"/>
            <a:ext cx="477837" cy="360362"/>
          </a:xfrm>
          <a:prstGeom prst="rect">
            <a:avLst/>
          </a:prstGeom>
          <a:solidFill>
            <a:srgbClr val="E8EEFE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50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74123" name="Text Box 73"/>
          <p:cNvSpPr txBox="1">
            <a:spLocks noChangeArrowheads="1"/>
          </p:cNvSpPr>
          <p:nvPr/>
        </p:nvSpPr>
        <p:spPr bwMode="auto">
          <a:xfrm>
            <a:off x="3805238" y="5732934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16</a:t>
            </a:r>
          </a:p>
        </p:txBody>
      </p:sp>
      <p:sp>
        <p:nvSpPr>
          <p:cNvPr id="142382" name="Line 76"/>
          <p:cNvSpPr>
            <a:spLocks noChangeShapeType="1"/>
          </p:cNvSpPr>
          <p:nvPr/>
        </p:nvSpPr>
        <p:spPr bwMode="auto">
          <a:xfrm>
            <a:off x="6227762" y="5228109"/>
            <a:ext cx="1679575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174127" name="Text Box 77"/>
          <p:cNvSpPr txBox="1">
            <a:spLocks noChangeArrowheads="1"/>
          </p:cNvSpPr>
          <p:nvPr/>
        </p:nvSpPr>
        <p:spPr bwMode="auto">
          <a:xfrm>
            <a:off x="2195513" y="4869334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5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42384" name="Line 78"/>
          <p:cNvSpPr>
            <a:spLocks noChangeShapeType="1"/>
          </p:cNvSpPr>
          <p:nvPr/>
        </p:nvSpPr>
        <p:spPr bwMode="auto">
          <a:xfrm flipH="1">
            <a:off x="1114425" y="5228109"/>
            <a:ext cx="1081087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174129" name="Text Box 79"/>
          <p:cNvSpPr txBox="1">
            <a:spLocks noChangeArrowheads="1"/>
          </p:cNvSpPr>
          <p:nvPr/>
        </p:nvSpPr>
        <p:spPr bwMode="auto">
          <a:xfrm>
            <a:off x="5075238" y="5732934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30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74130" name="Text Box 80"/>
          <p:cNvSpPr txBox="1">
            <a:spLocks noChangeArrowheads="1"/>
          </p:cNvSpPr>
          <p:nvPr/>
        </p:nvSpPr>
        <p:spPr bwMode="auto">
          <a:xfrm>
            <a:off x="5724525" y="5732934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40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74133" name="Text Box 83"/>
          <p:cNvSpPr txBox="1">
            <a:spLocks noChangeArrowheads="1"/>
          </p:cNvSpPr>
          <p:nvPr/>
        </p:nvSpPr>
        <p:spPr bwMode="auto">
          <a:xfrm>
            <a:off x="5291138" y="4867746"/>
            <a:ext cx="477837" cy="360362"/>
          </a:xfrm>
          <a:prstGeom prst="rect">
            <a:avLst/>
          </a:prstGeom>
          <a:solidFill>
            <a:srgbClr val="FFCCFF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35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42390" name="Line 84"/>
          <p:cNvSpPr>
            <a:spLocks noChangeShapeType="1"/>
          </p:cNvSpPr>
          <p:nvPr/>
        </p:nvSpPr>
        <p:spPr bwMode="auto">
          <a:xfrm flipH="1">
            <a:off x="5075238" y="5228109"/>
            <a:ext cx="21590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Text Box 47"/>
          <p:cNvSpPr txBox="1">
            <a:spLocks noChangeArrowheads="1"/>
          </p:cNvSpPr>
          <p:nvPr/>
        </p:nvSpPr>
        <p:spPr bwMode="auto">
          <a:xfrm>
            <a:off x="7047235" y="5732934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55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Text Box 48"/>
          <p:cNvSpPr txBox="1">
            <a:spLocks noChangeArrowheads="1"/>
          </p:cNvSpPr>
          <p:nvPr/>
        </p:nvSpPr>
        <p:spPr bwMode="auto">
          <a:xfrm>
            <a:off x="8342635" y="5732934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70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Text Box 54"/>
          <p:cNvSpPr txBox="1">
            <a:spLocks noChangeArrowheads="1"/>
          </p:cNvSpPr>
          <p:nvPr/>
        </p:nvSpPr>
        <p:spPr bwMode="auto">
          <a:xfrm>
            <a:off x="7479035" y="5732934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60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Text Box 55"/>
          <p:cNvSpPr txBox="1">
            <a:spLocks noChangeArrowheads="1"/>
          </p:cNvSpPr>
          <p:nvPr/>
        </p:nvSpPr>
        <p:spPr bwMode="auto">
          <a:xfrm>
            <a:off x="7910835" y="5732934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65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7762" y="4482341"/>
            <a:ext cx="114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latinLnBrk="1" hangingPunct="1"/>
            <a:r>
              <a:rPr lang="ko-KR" altLang="en-US" dirty="0" smtClean="0">
                <a:solidFill>
                  <a:srgbClr val="FF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중간키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545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50568" y="1328509"/>
            <a:ext cx="7917085" cy="2136963"/>
            <a:chOff x="660400" y="3452277"/>
            <a:chExt cx="7917085" cy="2136963"/>
          </a:xfrm>
        </p:grpSpPr>
        <p:sp>
          <p:nvSpPr>
            <p:cNvPr id="174109" name="Text Box 59"/>
            <p:cNvSpPr txBox="1">
              <a:spLocks noChangeArrowheads="1"/>
            </p:cNvSpPr>
            <p:nvPr/>
          </p:nvSpPr>
          <p:spPr bwMode="auto">
            <a:xfrm>
              <a:off x="4053428" y="3452277"/>
              <a:ext cx="477837" cy="36036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 dirty="0" smtClean="0">
                  <a:solidFill>
                    <a:srgbClr val="090A15"/>
                  </a:solidFill>
                  <a:latin typeface="Times New Roman" panose="02020603050405020304" pitchFamily="18" charset="0"/>
                </a:rPr>
                <a:t>20</a:t>
              </a:r>
              <a:endParaRPr kumimoji="0" lang="en-US" altLang="ko-KR" sz="2000" dirty="0">
                <a:solidFill>
                  <a:srgbClr val="090A1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10" name="Text Box 60"/>
            <p:cNvSpPr txBox="1">
              <a:spLocks noChangeArrowheads="1"/>
            </p:cNvSpPr>
            <p:nvPr/>
          </p:nvSpPr>
          <p:spPr bwMode="auto">
            <a:xfrm>
              <a:off x="660400" y="5228878"/>
              <a:ext cx="481012" cy="36036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solidFill>
                    <a:srgbClr val="090A15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4111" name="Text Box 61"/>
            <p:cNvSpPr txBox="1">
              <a:spLocks noChangeArrowheads="1"/>
            </p:cNvSpPr>
            <p:nvPr/>
          </p:nvSpPr>
          <p:spPr bwMode="auto">
            <a:xfrm>
              <a:off x="1141413" y="5228878"/>
              <a:ext cx="477837" cy="36036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solidFill>
                    <a:srgbClr val="090A15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74112" name="Text Box 62"/>
            <p:cNvSpPr txBox="1">
              <a:spLocks noChangeArrowheads="1"/>
            </p:cNvSpPr>
            <p:nvPr/>
          </p:nvSpPr>
          <p:spPr bwMode="auto">
            <a:xfrm>
              <a:off x="2914650" y="5228878"/>
              <a:ext cx="477837" cy="36036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solidFill>
                    <a:srgbClr val="090A15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174113" name="Text Box 63"/>
            <p:cNvSpPr txBox="1">
              <a:spLocks noChangeArrowheads="1"/>
            </p:cNvSpPr>
            <p:nvPr/>
          </p:nvSpPr>
          <p:spPr bwMode="auto">
            <a:xfrm>
              <a:off x="4643438" y="5228878"/>
              <a:ext cx="479425" cy="36036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solidFill>
                    <a:srgbClr val="090A15"/>
                  </a:solidFill>
                  <a:latin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174114" name="Text Box 64"/>
            <p:cNvSpPr txBox="1">
              <a:spLocks noChangeArrowheads="1"/>
            </p:cNvSpPr>
            <p:nvPr/>
          </p:nvSpPr>
          <p:spPr bwMode="auto">
            <a:xfrm>
              <a:off x="2243137" y="4363690"/>
              <a:ext cx="477837" cy="36036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 dirty="0" smtClean="0">
                  <a:solidFill>
                    <a:srgbClr val="090A15"/>
                  </a:solidFill>
                  <a:latin typeface="Times New Roman" panose="02020603050405020304" pitchFamily="18" charset="0"/>
                </a:rPr>
                <a:t>10</a:t>
              </a:r>
              <a:endParaRPr kumimoji="0" lang="en-US" altLang="ko-KR" sz="2000" dirty="0">
                <a:solidFill>
                  <a:srgbClr val="090A1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2371" name="Line 65"/>
            <p:cNvSpPr>
              <a:spLocks noChangeShapeType="1"/>
            </p:cNvSpPr>
            <p:nvPr/>
          </p:nvSpPr>
          <p:spPr bwMode="auto">
            <a:xfrm flipH="1">
              <a:off x="2266950" y="4724053"/>
              <a:ext cx="0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en-US" sz="2400">
                <a:solidFill>
                  <a:srgbClr val="40458C"/>
                </a:solidFill>
                <a:latin typeface="Tahoma" pitchFamily="34" charset="0"/>
              </a:endParaRPr>
            </a:p>
          </p:txBody>
        </p:sp>
        <p:sp>
          <p:nvSpPr>
            <p:cNvPr id="142372" name="Line 66"/>
            <p:cNvSpPr>
              <a:spLocks noChangeShapeType="1"/>
            </p:cNvSpPr>
            <p:nvPr/>
          </p:nvSpPr>
          <p:spPr bwMode="auto">
            <a:xfrm>
              <a:off x="2719386" y="4709577"/>
              <a:ext cx="844552" cy="5193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en-US" sz="2400">
                <a:solidFill>
                  <a:srgbClr val="40458C"/>
                </a:solidFill>
                <a:latin typeface="Tahoma" pitchFamily="34" charset="0"/>
              </a:endParaRPr>
            </a:p>
          </p:txBody>
        </p:sp>
        <p:sp>
          <p:nvSpPr>
            <p:cNvPr id="174117" name="Text Box 67"/>
            <p:cNvSpPr txBox="1">
              <a:spLocks noChangeArrowheads="1"/>
            </p:cNvSpPr>
            <p:nvPr/>
          </p:nvSpPr>
          <p:spPr bwMode="auto">
            <a:xfrm>
              <a:off x="1836738" y="5228878"/>
              <a:ext cx="477837" cy="36036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 dirty="0" smtClean="0">
                  <a:solidFill>
                    <a:srgbClr val="090A15"/>
                  </a:solidFill>
                  <a:latin typeface="Times New Roman" panose="02020603050405020304" pitchFamily="18" charset="0"/>
                </a:rPr>
                <a:t>6</a:t>
              </a:r>
              <a:endParaRPr kumimoji="0" lang="en-US" altLang="ko-KR" sz="2000" dirty="0">
                <a:solidFill>
                  <a:srgbClr val="090A1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18" name="Text Box 68"/>
            <p:cNvSpPr txBox="1">
              <a:spLocks noChangeArrowheads="1"/>
            </p:cNvSpPr>
            <p:nvPr/>
          </p:nvSpPr>
          <p:spPr bwMode="auto">
            <a:xfrm>
              <a:off x="3346450" y="5228878"/>
              <a:ext cx="477837" cy="36036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solidFill>
                    <a:srgbClr val="090A15"/>
                  </a:solidFill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174119" name="Text Box 69"/>
            <p:cNvSpPr txBox="1">
              <a:spLocks noChangeArrowheads="1"/>
            </p:cNvSpPr>
            <p:nvPr/>
          </p:nvSpPr>
          <p:spPr bwMode="auto">
            <a:xfrm>
              <a:off x="6161118" y="5228878"/>
              <a:ext cx="477837" cy="360362"/>
            </a:xfrm>
            <a:prstGeom prst="rect">
              <a:avLst/>
            </a:prstGeom>
            <a:solidFill>
              <a:srgbClr val="BAFEC0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 dirty="0">
                  <a:solidFill>
                    <a:srgbClr val="090A15"/>
                  </a:solidFill>
                  <a:latin typeface="Times New Roman" panose="02020603050405020304" pitchFamily="18" charset="0"/>
                </a:rPr>
                <a:t>45</a:t>
              </a:r>
            </a:p>
          </p:txBody>
        </p:sp>
        <p:sp>
          <p:nvSpPr>
            <p:cNvPr id="142376" name="Line 70"/>
            <p:cNvSpPr>
              <a:spLocks noChangeShapeType="1"/>
            </p:cNvSpPr>
            <p:nvPr/>
          </p:nvSpPr>
          <p:spPr bwMode="auto">
            <a:xfrm flipH="1">
              <a:off x="6201445" y="4709577"/>
              <a:ext cx="0" cy="5193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en-US" sz="2400">
                <a:solidFill>
                  <a:srgbClr val="40458C"/>
                </a:solidFill>
                <a:latin typeface="Tahoma" pitchFamily="34" charset="0"/>
              </a:endParaRPr>
            </a:p>
          </p:txBody>
        </p:sp>
        <p:sp>
          <p:nvSpPr>
            <p:cNvPr id="174121" name="Text Box 71"/>
            <p:cNvSpPr txBox="1">
              <a:spLocks noChangeArrowheads="1"/>
            </p:cNvSpPr>
            <p:nvPr/>
          </p:nvSpPr>
          <p:spPr bwMode="auto">
            <a:xfrm>
              <a:off x="2266950" y="5228878"/>
              <a:ext cx="477837" cy="36036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solidFill>
                    <a:srgbClr val="090A15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74122" name="Text Box 72"/>
            <p:cNvSpPr txBox="1">
              <a:spLocks noChangeArrowheads="1"/>
            </p:cNvSpPr>
            <p:nvPr/>
          </p:nvSpPr>
          <p:spPr bwMode="auto">
            <a:xfrm>
              <a:off x="6182395" y="4365278"/>
              <a:ext cx="477837" cy="360362"/>
            </a:xfrm>
            <a:prstGeom prst="rect">
              <a:avLst/>
            </a:prstGeom>
            <a:solidFill>
              <a:srgbClr val="E8EEFE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 dirty="0" smtClean="0">
                  <a:solidFill>
                    <a:srgbClr val="090A15"/>
                  </a:solidFill>
                  <a:latin typeface="Times New Roman" panose="02020603050405020304" pitchFamily="18" charset="0"/>
                </a:rPr>
                <a:t>50</a:t>
              </a:r>
              <a:endParaRPr kumimoji="0" lang="en-US" altLang="ko-KR" sz="2000" dirty="0">
                <a:solidFill>
                  <a:srgbClr val="090A1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23" name="Text Box 73"/>
            <p:cNvSpPr txBox="1">
              <a:spLocks noChangeArrowheads="1"/>
            </p:cNvSpPr>
            <p:nvPr/>
          </p:nvSpPr>
          <p:spPr bwMode="auto">
            <a:xfrm>
              <a:off x="3805238" y="5228878"/>
              <a:ext cx="477837" cy="36036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solidFill>
                    <a:srgbClr val="090A15"/>
                  </a:solidFill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142382" name="Line 76"/>
            <p:cNvSpPr>
              <a:spLocks noChangeShapeType="1"/>
            </p:cNvSpPr>
            <p:nvPr/>
          </p:nvSpPr>
          <p:spPr bwMode="auto">
            <a:xfrm>
              <a:off x="6633245" y="4709577"/>
              <a:ext cx="1034603" cy="5193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en-US" sz="2400">
                <a:solidFill>
                  <a:srgbClr val="40458C"/>
                </a:solidFill>
                <a:latin typeface="Tahoma" pitchFamily="34" charset="0"/>
              </a:endParaRPr>
            </a:p>
          </p:txBody>
        </p:sp>
        <p:sp>
          <p:nvSpPr>
            <p:cNvPr id="174127" name="Text Box 77"/>
            <p:cNvSpPr txBox="1">
              <a:spLocks noChangeArrowheads="1"/>
            </p:cNvSpPr>
            <p:nvPr/>
          </p:nvSpPr>
          <p:spPr bwMode="auto">
            <a:xfrm>
              <a:off x="1782762" y="4363690"/>
              <a:ext cx="477837" cy="36036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 dirty="0" smtClean="0">
                  <a:solidFill>
                    <a:srgbClr val="090A15"/>
                  </a:solidFill>
                  <a:latin typeface="Times New Roman" panose="02020603050405020304" pitchFamily="18" charset="0"/>
                </a:rPr>
                <a:t>5</a:t>
              </a:r>
              <a:endParaRPr kumimoji="0" lang="en-US" altLang="ko-KR" sz="2000" dirty="0">
                <a:solidFill>
                  <a:srgbClr val="090A1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2384" name="Line 78"/>
            <p:cNvSpPr>
              <a:spLocks noChangeShapeType="1"/>
            </p:cNvSpPr>
            <p:nvPr/>
          </p:nvSpPr>
          <p:spPr bwMode="auto">
            <a:xfrm flipH="1">
              <a:off x="1114425" y="4709577"/>
              <a:ext cx="659632" cy="5193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en-US" sz="2400">
                <a:solidFill>
                  <a:srgbClr val="40458C"/>
                </a:solidFill>
                <a:latin typeface="Tahoma" pitchFamily="34" charset="0"/>
              </a:endParaRPr>
            </a:p>
          </p:txBody>
        </p:sp>
        <p:sp>
          <p:nvSpPr>
            <p:cNvPr id="174129" name="Text Box 79"/>
            <p:cNvSpPr txBox="1">
              <a:spLocks noChangeArrowheads="1"/>
            </p:cNvSpPr>
            <p:nvPr/>
          </p:nvSpPr>
          <p:spPr bwMode="auto">
            <a:xfrm>
              <a:off x="5075238" y="5228878"/>
              <a:ext cx="477837" cy="36036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 dirty="0" smtClean="0">
                  <a:solidFill>
                    <a:srgbClr val="090A15"/>
                  </a:solidFill>
                  <a:latin typeface="Times New Roman" panose="02020603050405020304" pitchFamily="18" charset="0"/>
                </a:rPr>
                <a:t>30</a:t>
              </a:r>
              <a:endParaRPr kumimoji="0" lang="en-US" altLang="ko-KR" sz="2000" dirty="0">
                <a:solidFill>
                  <a:srgbClr val="090A1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30" name="Text Box 80"/>
            <p:cNvSpPr txBox="1">
              <a:spLocks noChangeArrowheads="1"/>
            </p:cNvSpPr>
            <p:nvPr/>
          </p:nvSpPr>
          <p:spPr bwMode="auto">
            <a:xfrm>
              <a:off x="5729318" y="5228878"/>
              <a:ext cx="477837" cy="36036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 dirty="0" smtClean="0">
                  <a:solidFill>
                    <a:srgbClr val="090A15"/>
                  </a:solidFill>
                  <a:latin typeface="Times New Roman" panose="02020603050405020304" pitchFamily="18" charset="0"/>
                </a:rPr>
                <a:t>40</a:t>
              </a:r>
              <a:endParaRPr kumimoji="0" lang="en-US" altLang="ko-KR" sz="2000" dirty="0">
                <a:solidFill>
                  <a:srgbClr val="090A1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33" name="Text Box 83"/>
            <p:cNvSpPr txBox="1">
              <a:spLocks noChangeArrowheads="1"/>
            </p:cNvSpPr>
            <p:nvPr/>
          </p:nvSpPr>
          <p:spPr bwMode="auto">
            <a:xfrm>
              <a:off x="5723608" y="4363690"/>
              <a:ext cx="477837" cy="36036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 dirty="0" smtClean="0">
                  <a:solidFill>
                    <a:srgbClr val="090A15"/>
                  </a:solidFill>
                  <a:latin typeface="Times New Roman" panose="02020603050405020304" pitchFamily="18" charset="0"/>
                </a:rPr>
                <a:t>35</a:t>
              </a:r>
              <a:endParaRPr kumimoji="0" lang="en-US" altLang="ko-KR" sz="2000" dirty="0">
                <a:solidFill>
                  <a:srgbClr val="090A1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2390" name="Line 84"/>
            <p:cNvSpPr>
              <a:spLocks noChangeShapeType="1"/>
            </p:cNvSpPr>
            <p:nvPr/>
          </p:nvSpPr>
          <p:spPr bwMode="auto">
            <a:xfrm flipH="1">
              <a:off x="5075238" y="4709577"/>
              <a:ext cx="644202" cy="5193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en-US" sz="2400">
                <a:solidFill>
                  <a:srgbClr val="40458C"/>
                </a:solidFill>
                <a:latin typeface="Tahoma" pitchFamily="34" charset="0"/>
              </a:endParaRPr>
            </a:p>
          </p:txBody>
        </p:sp>
        <p:sp>
          <p:nvSpPr>
            <p:cNvPr id="56" name="Text Box 47"/>
            <p:cNvSpPr txBox="1">
              <a:spLocks noChangeArrowheads="1"/>
            </p:cNvSpPr>
            <p:nvPr/>
          </p:nvSpPr>
          <p:spPr bwMode="auto">
            <a:xfrm>
              <a:off x="6804248" y="5228878"/>
              <a:ext cx="477837" cy="36036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 dirty="0" smtClean="0">
                  <a:solidFill>
                    <a:srgbClr val="090A15"/>
                  </a:solidFill>
                  <a:latin typeface="Times New Roman" panose="02020603050405020304" pitchFamily="18" charset="0"/>
                </a:rPr>
                <a:t>55</a:t>
              </a:r>
              <a:endParaRPr kumimoji="0" lang="en-US" altLang="ko-KR" sz="2000" dirty="0">
                <a:solidFill>
                  <a:srgbClr val="090A1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" name="Text Box 48"/>
            <p:cNvSpPr txBox="1">
              <a:spLocks noChangeArrowheads="1"/>
            </p:cNvSpPr>
            <p:nvPr/>
          </p:nvSpPr>
          <p:spPr bwMode="auto">
            <a:xfrm>
              <a:off x="8099648" y="5228878"/>
              <a:ext cx="477837" cy="36036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 dirty="0" smtClean="0">
                  <a:solidFill>
                    <a:srgbClr val="090A15"/>
                  </a:solidFill>
                  <a:latin typeface="Times New Roman" panose="02020603050405020304" pitchFamily="18" charset="0"/>
                </a:rPr>
                <a:t>70</a:t>
              </a:r>
              <a:endParaRPr kumimoji="0" lang="en-US" altLang="ko-KR" sz="2000" dirty="0">
                <a:solidFill>
                  <a:srgbClr val="090A1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" name="Text Box 54"/>
            <p:cNvSpPr txBox="1">
              <a:spLocks noChangeArrowheads="1"/>
            </p:cNvSpPr>
            <p:nvPr/>
          </p:nvSpPr>
          <p:spPr bwMode="auto">
            <a:xfrm>
              <a:off x="7236048" y="5228878"/>
              <a:ext cx="477837" cy="36036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 dirty="0" smtClean="0">
                  <a:solidFill>
                    <a:srgbClr val="090A15"/>
                  </a:solidFill>
                  <a:latin typeface="Times New Roman" panose="02020603050405020304" pitchFamily="18" charset="0"/>
                </a:rPr>
                <a:t>60</a:t>
              </a:r>
              <a:endParaRPr kumimoji="0" lang="en-US" altLang="ko-KR" sz="2000" dirty="0">
                <a:solidFill>
                  <a:srgbClr val="090A1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" name="Text Box 55"/>
            <p:cNvSpPr txBox="1">
              <a:spLocks noChangeArrowheads="1"/>
            </p:cNvSpPr>
            <p:nvPr/>
          </p:nvSpPr>
          <p:spPr bwMode="auto">
            <a:xfrm>
              <a:off x="7667848" y="5228878"/>
              <a:ext cx="477837" cy="36036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 dirty="0" smtClean="0">
                  <a:solidFill>
                    <a:srgbClr val="090A15"/>
                  </a:solidFill>
                  <a:latin typeface="Times New Roman" panose="02020603050405020304" pitchFamily="18" charset="0"/>
                </a:rPr>
                <a:t>65</a:t>
              </a:r>
              <a:endParaRPr kumimoji="0" lang="en-US" altLang="ko-KR" sz="2000" dirty="0">
                <a:solidFill>
                  <a:srgbClr val="090A1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" name="Line 76"/>
            <p:cNvSpPr>
              <a:spLocks noChangeShapeType="1"/>
            </p:cNvSpPr>
            <p:nvPr/>
          </p:nvSpPr>
          <p:spPr bwMode="auto">
            <a:xfrm>
              <a:off x="4531266" y="3812638"/>
              <a:ext cx="1237710" cy="549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en-US" sz="2400">
                <a:solidFill>
                  <a:srgbClr val="40458C"/>
                </a:solidFill>
                <a:latin typeface="Tahoma" pitchFamily="34" charset="0"/>
              </a:endParaRPr>
            </a:p>
          </p:txBody>
        </p:sp>
        <p:sp>
          <p:nvSpPr>
            <p:cNvPr id="60" name="Line 78"/>
            <p:cNvSpPr>
              <a:spLocks noChangeShapeType="1"/>
            </p:cNvSpPr>
            <p:nvPr/>
          </p:nvSpPr>
          <p:spPr bwMode="auto">
            <a:xfrm flipH="1">
              <a:off x="2243135" y="3812638"/>
              <a:ext cx="1810291" cy="5365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en-US" sz="2400">
                <a:solidFill>
                  <a:srgbClr val="40458C"/>
                </a:solidFill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319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1042" y="481470"/>
            <a:ext cx="25539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5.5.3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삭제</a:t>
            </a:r>
            <a:r>
              <a:rPr lang="ko-KR" altLang="ko-KR" sz="28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연산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94061" y="1408346"/>
            <a:ext cx="8315642" cy="4630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/>
              <a:t>B-</a:t>
            </a:r>
            <a:r>
              <a:rPr lang="ko-KR" altLang="ko-KR" sz="2400" dirty="0">
                <a:latin typeface="Calibri" panose="020F0502020204030204" pitchFamily="34" charset="0"/>
              </a:rPr>
              <a:t>트리에서의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삭제는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항상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이파리에서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이루어진다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</a:rPr>
              <a:t>만약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삭제할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키가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속한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노드가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이파리가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아니면</a:t>
            </a:r>
            <a:r>
              <a:rPr lang="en-US" altLang="ko-KR" sz="2400" dirty="0"/>
              <a:t>, </a:t>
            </a:r>
            <a:r>
              <a:rPr lang="ko-KR" altLang="ko-KR" sz="2400" dirty="0">
                <a:latin typeface="Calibri" panose="020F0502020204030204" pitchFamily="34" charset="0"/>
              </a:rPr>
              <a:t>이진탐색트리의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삭제와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유사하게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중위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선행자나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중위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후속자를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삭제할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키와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교환한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후에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이파리에서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삭제를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수행</a:t>
            </a:r>
            <a:endParaRPr lang="en-US" altLang="ko-KR" sz="2400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</a:rPr>
              <a:t>삭제는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이동</a:t>
            </a:r>
            <a:r>
              <a:rPr lang="en-US" altLang="ko-KR" sz="2400" dirty="0">
                <a:solidFill>
                  <a:srgbClr val="3333FF"/>
                </a:solidFill>
              </a:rPr>
              <a:t>(Transfer)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연산</a:t>
            </a:r>
            <a:r>
              <a:rPr lang="ko-KR" altLang="ko-KR" sz="2400" dirty="0">
                <a:latin typeface="Calibri" panose="020F0502020204030204" pitchFamily="34" charset="0"/>
              </a:rPr>
              <a:t>과</a:t>
            </a:r>
            <a:r>
              <a:rPr lang="ko-KR" altLang="ko-KR" sz="2400" dirty="0"/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통합</a:t>
            </a:r>
            <a:r>
              <a:rPr lang="en-US" altLang="ko-KR" sz="2400" dirty="0">
                <a:solidFill>
                  <a:srgbClr val="3333FF"/>
                </a:solidFill>
              </a:rPr>
              <a:t>(Fusion)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연산</a:t>
            </a:r>
            <a:r>
              <a:rPr lang="ko-KR" altLang="ko-KR" sz="2400" dirty="0">
                <a:latin typeface="Calibri" panose="020F0502020204030204" pitchFamily="34" charset="0"/>
              </a:rPr>
              <a:t>을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사용</a:t>
            </a:r>
            <a:endParaRPr lang="ko-KR" altLang="ko-KR" sz="2400" dirty="0"/>
          </a:p>
          <a:p>
            <a:pPr marL="342900" indent="-342900">
              <a:lnSpc>
                <a:spcPct val="13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>
                <a:solidFill>
                  <a:srgbClr val="3366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이동</a:t>
            </a:r>
            <a:r>
              <a:rPr lang="ko-KR" altLang="ko-KR" sz="2400" dirty="0">
                <a:solidFill>
                  <a:srgbClr val="3366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3366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연산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이파리노드에서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키가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삭제된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후에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키의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수가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300" dirty="0"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n-US" altLang="ko-KR" sz="23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M/2</a:t>
            </a:r>
            <a:r>
              <a:rPr lang="en-US" altLang="ko-KR" sz="2300" dirty="0"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en-US" altLang="ko-KR" sz="23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-1</a:t>
            </a:r>
            <a:r>
              <a:rPr lang="ko-KR" altLang="ko-KR" sz="2300" dirty="0">
                <a:cs typeface="Times New Roman" panose="02020603050405020304" pitchFamily="18" charset="0"/>
              </a:rPr>
              <a:t>보다 작으면</a:t>
            </a:r>
            <a:r>
              <a:rPr lang="en-US" altLang="ko-KR" sz="2300" dirty="0">
                <a:cs typeface="Times New Roman" panose="02020603050405020304" pitchFamily="18" charset="0"/>
              </a:rPr>
              <a:t>, </a:t>
            </a:r>
            <a:r>
              <a:rPr lang="ko-KR" altLang="ko-KR" sz="2300" dirty="0">
                <a:cs typeface="Times New Roman" panose="02020603050405020304" pitchFamily="18" charset="0"/>
              </a:rPr>
              <a:t>자식 수가 </a:t>
            </a:r>
            <a:r>
              <a:rPr lang="en-US" altLang="ko-KR" sz="2300" dirty="0"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n-US" altLang="ko-KR" sz="23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M/2</a:t>
            </a:r>
            <a:r>
              <a:rPr lang="en-US" altLang="ko-KR" sz="2300" dirty="0"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ko-KR" altLang="ko-KR" sz="2300" dirty="0">
                <a:cs typeface="Times New Roman" panose="02020603050405020304" pitchFamily="18" charset="0"/>
              </a:rPr>
              <a:t>보다 작게 되어 </a:t>
            </a:r>
            <a:r>
              <a:rPr lang="en-US" altLang="ko-KR" sz="2300" dirty="0">
                <a:cs typeface="Times New Roman" panose="02020603050405020304" pitchFamily="18" charset="0"/>
              </a:rPr>
              <a:t>B-</a:t>
            </a:r>
            <a:r>
              <a:rPr lang="ko-KR" altLang="ko-KR" sz="2300" dirty="0">
                <a:cs typeface="Times New Roman" panose="02020603050405020304" pitchFamily="18" charset="0"/>
              </a:rPr>
              <a:t>트리 조건을 </a:t>
            </a:r>
            <a:r>
              <a:rPr lang="ko-KR" altLang="ko-KR" sz="2300" dirty="0" smtClean="0">
                <a:cs typeface="Times New Roman" panose="02020603050405020304" pitchFamily="18" charset="0"/>
              </a:rPr>
              <a:t>위반</a:t>
            </a:r>
            <a:r>
              <a:rPr lang="en-US" altLang="ko-KR" sz="2300" dirty="0" smtClean="0">
                <a:cs typeface="Times New Roman" panose="02020603050405020304" pitchFamily="18" charset="0"/>
              </a:rPr>
              <a:t>.</a:t>
            </a:r>
            <a:r>
              <a:rPr lang="ko-KR" altLang="ko-KR" sz="2300" dirty="0" smtClean="0">
                <a:cs typeface="Times New Roman" panose="02020603050405020304" pitchFamily="18" charset="0"/>
              </a:rPr>
              <a:t> </a:t>
            </a:r>
            <a:r>
              <a:rPr lang="ko-KR" altLang="en-US" sz="2300" dirty="0" smtClean="0">
                <a:cs typeface="Times New Roman" panose="02020603050405020304" pitchFamily="18" charset="0"/>
              </a:rPr>
              <a:t>이 때 </a:t>
            </a:r>
            <a:r>
              <a:rPr lang="ko-KR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노드의</a:t>
            </a:r>
            <a:r>
              <a:rPr lang="ko-KR" altLang="ko-KR" sz="23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좌우의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형제들</a:t>
            </a:r>
            <a:r>
              <a:rPr lang="ko-KR" altLang="ko-KR" sz="23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중에서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도움을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줄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수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있는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노드로부터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ko-KR" altLang="ko-KR" sz="23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개의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키를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부모를</a:t>
            </a:r>
            <a:r>
              <a:rPr lang="ko-KR" altLang="ko-KR" sz="23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통해</a:t>
            </a:r>
            <a:r>
              <a:rPr lang="ko-KR" altLang="ko-KR" sz="23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이동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0621448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836712"/>
            <a:ext cx="7852618" cy="2136963"/>
            <a:chOff x="679822" y="1484784"/>
            <a:chExt cx="7852618" cy="2136963"/>
          </a:xfrm>
        </p:grpSpPr>
        <p:sp>
          <p:nvSpPr>
            <p:cNvPr id="174109" name="Text Box 59"/>
            <p:cNvSpPr txBox="1">
              <a:spLocks noChangeArrowheads="1"/>
            </p:cNvSpPr>
            <p:nvPr/>
          </p:nvSpPr>
          <p:spPr bwMode="auto">
            <a:xfrm>
              <a:off x="4004588" y="1484784"/>
              <a:ext cx="477837" cy="3603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 dirty="0" smtClean="0">
                  <a:solidFill>
                    <a:srgbClr val="090A15"/>
                  </a:solidFill>
                  <a:latin typeface="Calibri" panose="020F0502020204030204" pitchFamily="34" charset="0"/>
                </a:rPr>
                <a:t>20</a:t>
              </a:r>
              <a:endParaRPr kumimoji="0" lang="en-US" altLang="ko-KR" sz="2000" dirty="0">
                <a:solidFill>
                  <a:srgbClr val="090A15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10" name="Text Box 60"/>
            <p:cNvSpPr txBox="1">
              <a:spLocks noChangeArrowheads="1"/>
            </p:cNvSpPr>
            <p:nvPr/>
          </p:nvSpPr>
          <p:spPr bwMode="auto">
            <a:xfrm>
              <a:off x="679822" y="3261385"/>
              <a:ext cx="412750" cy="3603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solidFill>
                    <a:srgbClr val="090A15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174111" name="Text Box 61"/>
            <p:cNvSpPr txBox="1">
              <a:spLocks noChangeArrowheads="1"/>
            </p:cNvSpPr>
            <p:nvPr/>
          </p:nvSpPr>
          <p:spPr bwMode="auto">
            <a:xfrm>
              <a:off x="1092574" y="3261385"/>
              <a:ext cx="412750" cy="3603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solidFill>
                    <a:srgbClr val="090A15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174112" name="Text Box 62"/>
            <p:cNvSpPr txBox="1">
              <a:spLocks noChangeArrowheads="1"/>
            </p:cNvSpPr>
            <p:nvPr/>
          </p:nvSpPr>
          <p:spPr bwMode="auto">
            <a:xfrm>
              <a:off x="2865810" y="3261385"/>
              <a:ext cx="477837" cy="3603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solidFill>
                    <a:srgbClr val="090A15"/>
                  </a:solidFill>
                  <a:latin typeface="Calibri" panose="020F0502020204030204" pitchFamily="34" charset="0"/>
                </a:rPr>
                <a:t>12</a:t>
              </a:r>
            </a:p>
          </p:txBody>
        </p:sp>
        <p:sp>
          <p:nvSpPr>
            <p:cNvPr id="174113" name="Text Box 63"/>
            <p:cNvSpPr txBox="1">
              <a:spLocks noChangeArrowheads="1"/>
            </p:cNvSpPr>
            <p:nvPr/>
          </p:nvSpPr>
          <p:spPr bwMode="auto">
            <a:xfrm>
              <a:off x="4594598" y="3261385"/>
              <a:ext cx="479425" cy="3603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solidFill>
                    <a:srgbClr val="090A15"/>
                  </a:solidFill>
                  <a:latin typeface="Calibri" panose="020F0502020204030204" pitchFamily="34" charset="0"/>
                </a:rPr>
                <a:t>25</a:t>
              </a:r>
            </a:p>
          </p:txBody>
        </p:sp>
        <p:sp>
          <p:nvSpPr>
            <p:cNvPr id="174114" name="Text Box 64"/>
            <p:cNvSpPr txBox="1">
              <a:spLocks noChangeArrowheads="1"/>
            </p:cNvSpPr>
            <p:nvPr/>
          </p:nvSpPr>
          <p:spPr bwMode="auto">
            <a:xfrm>
              <a:off x="2194297" y="2396197"/>
              <a:ext cx="477837" cy="3603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 dirty="0" smtClean="0">
                  <a:solidFill>
                    <a:srgbClr val="090A15"/>
                  </a:solidFill>
                  <a:latin typeface="Calibri" panose="020F0502020204030204" pitchFamily="34" charset="0"/>
                </a:rPr>
                <a:t>10</a:t>
              </a:r>
              <a:endParaRPr kumimoji="0" lang="en-US" altLang="ko-KR" sz="2000" dirty="0">
                <a:solidFill>
                  <a:srgbClr val="090A15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2371" name="Line 65"/>
            <p:cNvSpPr>
              <a:spLocks noChangeShapeType="1"/>
            </p:cNvSpPr>
            <p:nvPr/>
          </p:nvSpPr>
          <p:spPr bwMode="auto">
            <a:xfrm flipH="1">
              <a:off x="2211759" y="2749321"/>
              <a:ext cx="0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en-US" sz="2400">
                <a:solidFill>
                  <a:srgbClr val="40458C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2372" name="Line 66"/>
            <p:cNvSpPr>
              <a:spLocks noChangeShapeType="1"/>
            </p:cNvSpPr>
            <p:nvPr/>
          </p:nvSpPr>
          <p:spPr bwMode="auto">
            <a:xfrm>
              <a:off x="2670546" y="2742084"/>
              <a:ext cx="844552" cy="5193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en-US" sz="2400">
                <a:solidFill>
                  <a:srgbClr val="40458C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17" name="Text Box 67"/>
            <p:cNvSpPr txBox="1">
              <a:spLocks noChangeArrowheads="1"/>
            </p:cNvSpPr>
            <p:nvPr/>
          </p:nvSpPr>
          <p:spPr bwMode="auto">
            <a:xfrm>
              <a:off x="1787899" y="3261385"/>
              <a:ext cx="426044" cy="3603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 dirty="0" smtClean="0">
                  <a:solidFill>
                    <a:srgbClr val="090A15"/>
                  </a:solidFill>
                  <a:latin typeface="Calibri" panose="020F0502020204030204" pitchFamily="34" charset="0"/>
                </a:rPr>
                <a:t>6</a:t>
              </a:r>
              <a:endParaRPr kumimoji="0" lang="en-US" altLang="ko-KR" sz="2000" dirty="0">
                <a:solidFill>
                  <a:srgbClr val="090A15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18" name="Text Box 68"/>
            <p:cNvSpPr txBox="1">
              <a:spLocks noChangeArrowheads="1"/>
            </p:cNvSpPr>
            <p:nvPr/>
          </p:nvSpPr>
          <p:spPr bwMode="auto">
            <a:xfrm>
              <a:off x="3297610" y="3261385"/>
              <a:ext cx="477837" cy="3603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solidFill>
                    <a:srgbClr val="090A15"/>
                  </a:solidFill>
                  <a:latin typeface="Calibri" panose="020F0502020204030204" pitchFamily="34" charset="0"/>
                </a:rPr>
                <a:t>14</a:t>
              </a:r>
            </a:p>
          </p:txBody>
        </p:sp>
        <p:sp>
          <p:nvSpPr>
            <p:cNvPr id="174119" name="Text Box 69"/>
            <p:cNvSpPr txBox="1">
              <a:spLocks noChangeArrowheads="1"/>
            </p:cNvSpPr>
            <p:nvPr/>
          </p:nvSpPr>
          <p:spPr bwMode="auto">
            <a:xfrm>
              <a:off x="6152605" y="3261385"/>
              <a:ext cx="468000" cy="3603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 dirty="0">
                  <a:solidFill>
                    <a:srgbClr val="090A15"/>
                  </a:solidFill>
                  <a:latin typeface="Calibri" panose="020F0502020204030204" pitchFamily="34" charset="0"/>
                </a:rPr>
                <a:t>45</a:t>
              </a:r>
            </a:p>
          </p:txBody>
        </p:sp>
        <p:sp>
          <p:nvSpPr>
            <p:cNvPr id="142376" name="Line 70"/>
            <p:cNvSpPr>
              <a:spLocks noChangeShapeType="1"/>
            </p:cNvSpPr>
            <p:nvPr/>
          </p:nvSpPr>
          <p:spPr bwMode="auto">
            <a:xfrm flipH="1">
              <a:off x="6152605" y="2742084"/>
              <a:ext cx="0" cy="5193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en-US" sz="2400">
                <a:solidFill>
                  <a:srgbClr val="40458C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21" name="Text Box 71"/>
            <p:cNvSpPr txBox="1">
              <a:spLocks noChangeArrowheads="1"/>
            </p:cNvSpPr>
            <p:nvPr/>
          </p:nvSpPr>
          <p:spPr bwMode="auto">
            <a:xfrm>
              <a:off x="2213943" y="3261385"/>
              <a:ext cx="446725" cy="3603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solidFill>
                    <a:srgbClr val="090A15"/>
                  </a:solidFill>
                  <a:latin typeface="Calibri" panose="020F0502020204030204" pitchFamily="34" charset="0"/>
                </a:rPr>
                <a:t>7</a:t>
              </a:r>
            </a:p>
          </p:txBody>
        </p:sp>
        <p:sp>
          <p:nvSpPr>
            <p:cNvPr id="174122" name="Text Box 72"/>
            <p:cNvSpPr txBox="1">
              <a:spLocks noChangeArrowheads="1"/>
            </p:cNvSpPr>
            <p:nvPr/>
          </p:nvSpPr>
          <p:spPr bwMode="auto">
            <a:xfrm>
              <a:off x="6133555" y="2397785"/>
              <a:ext cx="477837" cy="3603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 dirty="0" smtClean="0">
                  <a:solidFill>
                    <a:srgbClr val="090A15"/>
                  </a:solidFill>
                  <a:latin typeface="Calibri" panose="020F0502020204030204" pitchFamily="34" charset="0"/>
                </a:rPr>
                <a:t>50</a:t>
              </a:r>
              <a:endParaRPr kumimoji="0" lang="en-US" altLang="ko-KR" sz="2000" dirty="0">
                <a:solidFill>
                  <a:srgbClr val="090A15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23" name="Text Box 73"/>
            <p:cNvSpPr txBox="1">
              <a:spLocks noChangeArrowheads="1"/>
            </p:cNvSpPr>
            <p:nvPr/>
          </p:nvSpPr>
          <p:spPr bwMode="auto">
            <a:xfrm>
              <a:off x="3756398" y="3261385"/>
              <a:ext cx="477837" cy="3603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>
                  <a:solidFill>
                    <a:srgbClr val="090A15"/>
                  </a:solidFill>
                  <a:latin typeface="Calibri" panose="020F0502020204030204" pitchFamily="34" charset="0"/>
                </a:rPr>
                <a:t>16</a:t>
              </a:r>
            </a:p>
          </p:txBody>
        </p:sp>
        <p:sp>
          <p:nvSpPr>
            <p:cNvPr id="142382" name="Line 76"/>
            <p:cNvSpPr>
              <a:spLocks noChangeShapeType="1"/>
            </p:cNvSpPr>
            <p:nvPr/>
          </p:nvSpPr>
          <p:spPr bwMode="auto">
            <a:xfrm>
              <a:off x="6615560" y="2749321"/>
              <a:ext cx="1003448" cy="5120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en-US" sz="2400">
                <a:solidFill>
                  <a:srgbClr val="40458C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27" name="Text Box 77"/>
            <p:cNvSpPr txBox="1">
              <a:spLocks noChangeArrowheads="1"/>
            </p:cNvSpPr>
            <p:nvPr/>
          </p:nvSpPr>
          <p:spPr bwMode="auto">
            <a:xfrm>
              <a:off x="1733922" y="2396197"/>
              <a:ext cx="477837" cy="360362"/>
            </a:xfrm>
            <a:prstGeom prst="rect">
              <a:avLst/>
            </a:prstGeom>
            <a:solidFill>
              <a:srgbClr val="00FFFF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 dirty="0" smtClean="0">
                  <a:solidFill>
                    <a:srgbClr val="090A15"/>
                  </a:solidFill>
                  <a:latin typeface="Calibri" panose="020F0502020204030204" pitchFamily="34" charset="0"/>
                </a:rPr>
                <a:t>5</a:t>
              </a:r>
              <a:endParaRPr kumimoji="0" lang="en-US" altLang="ko-KR" sz="2000" dirty="0">
                <a:solidFill>
                  <a:srgbClr val="090A15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2384" name="Line 78"/>
            <p:cNvSpPr>
              <a:spLocks noChangeShapeType="1"/>
            </p:cNvSpPr>
            <p:nvPr/>
          </p:nvSpPr>
          <p:spPr bwMode="auto">
            <a:xfrm flipH="1">
              <a:off x="1092571" y="2742084"/>
              <a:ext cx="632645" cy="5193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en-US" sz="2400">
                <a:solidFill>
                  <a:srgbClr val="40458C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29" name="Text Box 79"/>
            <p:cNvSpPr txBox="1">
              <a:spLocks noChangeArrowheads="1"/>
            </p:cNvSpPr>
            <p:nvPr/>
          </p:nvSpPr>
          <p:spPr bwMode="auto">
            <a:xfrm>
              <a:off x="5026398" y="3261385"/>
              <a:ext cx="477837" cy="3603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 dirty="0" smtClean="0">
                  <a:solidFill>
                    <a:srgbClr val="090A15"/>
                  </a:solidFill>
                  <a:latin typeface="Calibri" panose="020F0502020204030204" pitchFamily="34" charset="0"/>
                </a:rPr>
                <a:t>30</a:t>
              </a:r>
              <a:endParaRPr kumimoji="0" lang="en-US" altLang="ko-KR" sz="2000" dirty="0">
                <a:solidFill>
                  <a:srgbClr val="090A15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30" name="Text Box 80"/>
            <p:cNvSpPr txBox="1">
              <a:spLocks noChangeArrowheads="1"/>
            </p:cNvSpPr>
            <p:nvPr/>
          </p:nvSpPr>
          <p:spPr bwMode="auto">
            <a:xfrm>
              <a:off x="5680479" y="3261385"/>
              <a:ext cx="472126" cy="3603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 dirty="0" smtClean="0">
                  <a:solidFill>
                    <a:srgbClr val="090A15"/>
                  </a:solidFill>
                  <a:latin typeface="Calibri" panose="020F0502020204030204" pitchFamily="34" charset="0"/>
                </a:rPr>
                <a:t>40</a:t>
              </a:r>
              <a:endParaRPr kumimoji="0" lang="en-US" altLang="ko-KR" sz="2000" dirty="0">
                <a:solidFill>
                  <a:srgbClr val="090A15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33" name="Text Box 83"/>
            <p:cNvSpPr txBox="1">
              <a:spLocks noChangeArrowheads="1"/>
            </p:cNvSpPr>
            <p:nvPr/>
          </p:nvSpPr>
          <p:spPr bwMode="auto">
            <a:xfrm>
              <a:off x="5674768" y="2396197"/>
              <a:ext cx="477837" cy="3603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 dirty="0" smtClean="0">
                  <a:solidFill>
                    <a:srgbClr val="090A15"/>
                  </a:solidFill>
                  <a:latin typeface="Calibri" panose="020F0502020204030204" pitchFamily="34" charset="0"/>
                </a:rPr>
                <a:t>35</a:t>
              </a:r>
              <a:endParaRPr kumimoji="0" lang="en-US" altLang="ko-KR" sz="2000" dirty="0">
                <a:solidFill>
                  <a:srgbClr val="090A15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2390" name="Line 84"/>
            <p:cNvSpPr>
              <a:spLocks noChangeShapeType="1"/>
            </p:cNvSpPr>
            <p:nvPr/>
          </p:nvSpPr>
          <p:spPr bwMode="auto">
            <a:xfrm flipH="1">
              <a:off x="5026398" y="2742084"/>
              <a:ext cx="644202" cy="5193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en-US" sz="2400">
                <a:solidFill>
                  <a:srgbClr val="40458C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6" name="Text Box 47"/>
            <p:cNvSpPr txBox="1">
              <a:spLocks noChangeArrowheads="1"/>
            </p:cNvSpPr>
            <p:nvPr/>
          </p:nvSpPr>
          <p:spPr bwMode="auto">
            <a:xfrm>
              <a:off x="6755408" y="3261385"/>
              <a:ext cx="477837" cy="3603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 dirty="0" smtClean="0">
                  <a:solidFill>
                    <a:srgbClr val="090A15"/>
                  </a:solidFill>
                  <a:latin typeface="Calibri" panose="020F0502020204030204" pitchFamily="34" charset="0"/>
                </a:rPr>
                <a:t>55</a:t>
              </a:r>
              <a:endParaRPr kumimoji="0" lang="en-US" altLang="ko-KR" sz="2000" dirty="0">
                <a:solidFill>
                  <a:srgbClr val="090A15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7" name="Text Box 48"/>
            <p:cNvSpPr txBox="1">
              <a:spLocks noChangeArrowheads="1"/>
            </p:cNvSpPr>
            <p:nvPr/>
          </p:nvSpPr>
          <p:spPr bwMode="auto">
            <a:xfrm>
              <a:off x="8050808" y="3261385"/>
              <a:ext cx="481632" cy="3603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 dirty="0" smtClean="0">
                  <a:solidFill>
                    <a:srgbClr val="090A15"/>
                  </a:solidFill>
                  <a:latin typeface="Calibri" panose="020F0502020204030204" pitchFamily="34" charset="0"/>
                </a:rPr>
                <a:t>70</a:t>
              </a:r>
              <a:endParaRPr kumimoji="0" lang="en-US" altLang="ko-KR" sz="2000" dirty="0">
                <a:solidFill>
                  <a:srgbClr val="090A15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8" name="Text Box 54"/>
            <p:cNvSpPr txBox="1">
              <a:spLocks noChangeArrowheads="1"/>
            </p:cNvSpPr>
            <p:nvPr/>
          </p:nvSpPr>
          <p:spPr bwMode="auto">
            <a:xfrm>
              <a:off x="7187208" y="3261385"/>
              <a:ext cx="477837" cy="3603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 dirty="0" smtClean="0">
                  <a:solidFill>
                    <a:srgbClr val="090A15"/>
                  </a:solidFill>
                  <a:latin typeface="Calibri" panose="020F0502020204030204" pitchFamily="34" charset="0"/>
                </a:rPr>
                <a:t>60</a:t>
              </a:r>
              <a:endParaRPr kumimoji="0" lang="en-US" altLang="ko-KR" sz="2000" dirty="0">
                <a:solidFill>
                  <a:srgbClr val="090A15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9" name="Text Box 55"/>
            <p:cNvSpPr txBox="1">
              <a:spLocks noChangeArrowheads="1"/>
            </p:cNvSpPr>
            <p:nvPr/>
          </p:nvSpPr>
          <p:spPr bwMode="auto">
            <a:xfrm>
              <a:off x="7619009" y="3261385"/>
              <a:ext cx="462953" cy="3603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03C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2000" dirty="0" smtClean="0">
                  <a:solidFill>
                    <a:srgbClr val="090A15"/>
                  </a:solidFill>
                  <a:latin typeface="Calibri" panose="020F0502020204030204" pitchFamily="34" charset="0"/>
                </a:rPr>
                <a:t>65</a:t>
              </a:r>
              <a:endParaRPr kumimoji="0" lang="en-US" altLang="ko-KR" sz="2000" dirty="0">
                <a:solidFill>
                  <a:srgbClr val="090A15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5" name="Line 76"/>
            <p:cNvSpPr>
              <a:spLocks noChangeShapeType="1"/>
            </p:cNvSpPr>
            <p:nvPr/>
          </p:nvSpPr>
          <p:spPr bwMode="auto">
            <a:xfrm>
              <a:off x="4482425" y="1845145"/>
              <a:ext cx="1646961" cy="5494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en-US" sz="2400">
                <a:solidFill>
                  <a:srgbClr val="40458C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0" name="Line 78"/>
            <p:cNvSpPr>
              <a:spLocks noChangeShapeType="1"/>
            </p:cNvSpPr>
            <p:nvPr/>
          </p:nvSpPr>
          <p:spPr bwMode="auto">
            <a:xfrm flipH="1">
              <a:off x="2194295" y="1845145"/>
              <a:ext cx="1810291" cy="5365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en-US" sz="2400">
                <a:solidFill>
                  <a:srgbClr val="40458C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608662" y="331632"/>
            <a:ext cx="26324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lang="ko-KR" altLang="en-US" sz="2400" dirty="0">
                <a:solidFill>
                  <a:srgbClr val="C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ko-KR" altLang="en-US" sz="24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solidFill>
                  <a:srgbClr val="C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삭제하는</a:t>
            </a:r>
            <a:r>
              <a:rPr lang="ko-KR" altLang="en-US" sz="24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solidFill>
                  <a:srgbClr val="C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과정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5" name="Text Box 59"/>
          <p:cNvSpPr txBox="1">
            <a:spLocks noChangeArrowheads="1"/>
          </p:cNvSpPr>
          <p:nvPr/>
        </p:nvSpPr>
        <p:spPr bwMode="auto">
          <a:xfrm>
            <a:off x="3956636" y="3668908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20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Text Box 60"/>
          <p:cNvSpPr txBox="1">
            <a:spLocks noChangeArrowheads="1"/>
          </p:cNvSpPr>
          <p:nvPr/>
        </p:nvSpPr>
        <p:spPr bwMode="auto">
          <a:xfrm>
            <a:off x="631870" y="5445509"/>
            <a:ext cx="412750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37" name="Text Box 61"/>
          <p:cNvSpPr txBox="1">
            <a:spLocks noChangeArrowheads="1"/>
          </p:cNvSpPr>
          <p:nvPr/>
        </p:nvSpPr>
        <p:spPr bwMode="auto">
          <a:xfrm>
            <a:off x="1044622" y="5445509"/>
            <a:ext cx="412750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38" name="Text Box 62"/>
          <p:cNvSpPr txBox="1">
            <a:spLocks noChangeArrowheads="1"/>
          </p:cNvSpPr>
          <p:nvPr/>
        </p:nvSpPr>
        <p:spPr bwMode="auto">
          <a:xfrm>
            <a:off x="2817858" y="5445509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39" name="Text Box 63"/>
          <p:cNvSpPr txBox="1">
            <a:spLocks noChangeArrowheads="1"/>
          </p:cNvSpPr>
          <p:nvPr/>
        </p:nvSpPr>
        <p:spPr bwMode="auto">
          <a:xfrm>
            <a:off x="4546646" y="5445509"/>
            <a:ext cx="479425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25</a:t>
            </a:r>
          </a:p>
        </p:txBody>
      </p:sp>
      <p:sp>
        <p:nvSpPr>
          <p:cNvPr id="40" name="Text Box 64"/>
          <p:cNvSpPr txBox="1">
            <a:spLocks noChangeArrowheads="1"/>
          </p:cNvSpPr>
          <p:nvPr/>
        </p:nvSpPr>
        <p:spPr bwMode="auto">
          <a:xfrm>
            <a:off x="2146345" y="4580321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10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Line 65"/>
          <p:cNvSpPr>
            <a:spLocks noChangeShapeType="1"/>
          </p:cNvSpPr>
          <p:nvPr/>
        </p:nvSpPr>
        <p:spPr bwMode="auto">
          <a:xfrm flipH="1">
            <a:off x="2163807" y="4933445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Line 66"/>
          <p:cNvSpPr>
            <a:spLocks noChangeShapeType="1"/>
          </p:cNvSpPr>
          <p:nvPr/>
        </p:nvSpPr>
        <p:spPr bwMode="auto">
          <a:xfrm>
            <a:off x="2622594" y="4926208"/>
            <a:ext cx="844552" cy="51930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Text Box 67"/>
          <p:cNvSpPr txBox="1">
            <a:spLocks noChangeArrowheads="1"/>
          </p:cNvSpPr>
          <p:nvPr/>
        </p:nvSpPr>
        <p:spPr bwMode="auto">
          <a:xfrm>
            <a:off x="1739947" y="5445509"/>
            <a:ext cx="426044" cy="360362"/>
          </a:xfrm>
          <a:prstGeom prst="rect">
            <a:avLst/>
          </a:prstGeom>
          <a:solidFill>
            <a:srgbClr val="00FFFF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5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Text Box 68"/>
          <p:cNvSpPr txBox="1">
            <a:spLocks noChangeArrowheads="1"/>
          </p:cNvSpPr>
          <p:nvPr/>
        </p:nvSpPr>
        <p:spPr bwMode="auto">
          <a:xfrm>
            <a:off x="3249658" y="5445509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14</a:t>
            </a:r>
          </a:p>
        </p:txBody>
      </p:sp>
      <p:sp>
        <p:nvSpPr>
          <p:cNvPr id="45" name="Text Box 69"/>
          <p:cNvSpPr txBox="1">
            <a:spLocks noChangeArrowheads="1"/>
          </p:cNvSpPr>
          <p:nvPr/>
        </p:nvSpPr>
        <p:spPr bwMode="auto">
          <a:xfrm>
            <a:off x="6104653" y="5445509"/>
            <a:ext cx="468000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>
                <a:solidFill>
                  <a:srgbClr val="090A15"/>
                </a:solidFill>
                <a:latin typeface="Calibri" panose="020F0502020204030204" pitchFamily="34" charset="0"/>
              </a:rPr>
              <a:t>45</a:t>
            </a:r>
          </a:p>
        </p:txBody>
      </p:sp>
      <p:sp>
        <p:nvSpPr>
          <p:cNvPr id="46" name="Line 70"/>
          <p:cNvSpPr>
            <a:spLocks noChangeShapeType="1"/>
          </p:cNvSpPr>
          <p:nvPr/>
        </p:nvSpPr>
        <p:spPr bwMode="auto">
          <a:xfrm flipH="1">
            <a:off x="6104653" y="4926208"/>
            <a:ext cx="0" cy="51930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Text Box 71"/>
          <p:cNvSpPr txBox="1">
            <a:spLocks noChangeArrowheads="1"/>
          </p:cNvSpPr>
          <p:nvPr/>
        </p:nvSpPr>
        <p:spPr bwMode="auto">
          <a:xfrm>
            <a:off x="2165991" y="5445509"/>
            <a:ext cx="446725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48" name="Text Box 72"/>
          <p:cNvSpPr txBox="1">
            <a:spLocks noChangeArrowheads="1"/>
          </p:cNvSpPr>
          <p:nvPr/>
        </p:nvSpPr>
        <p:spPr bwMode="auto">
          <a:xfrm>
            <a:off x="6085603" y="4581909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50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Text Box 73"/>
          <p:cNvSpPr txBox="1">
            <a:spLocks noChangeArrowheads="1"/>
          </p:cNvSpPr>
          <p:nvPr/>
        </p:nvSpPr>
        <p:spPr bwMode="auto">
          <a:xfrm>
            <a:off x="3708446" y="5445509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16</a:t>
            </a:r>
          </a:p>
        </p:txBody>
      </p:sp>
      <p:sp>
        <p:nvSpPr>
          <p:cNvPr id="50" name="Line 76"/>
          <p:cNvSpPr>
            <a:spLocks noChangeShapeType="1"/>
          </p:cNvSpPr>
          <p:nvPr/>
        </p:nvSpPr>
        <p:spPr bwMode="auto">
          <a:xfrm>
            <a:off x="6567608" y="4933445"/>
            <a:ext cx="1003448" cy="5120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Text Box 77"/>
          <p:cNvSpPr txBox="1">
            <a:spLocks noChangeArrowheads="1"/>
          </p:cNvSpPr>
          <p:nvPr/>
        </p:nvSpPr>
        <p:spPr bwMode="auto">
          <a:xfrm>
            <a:off x="1685970" y="4580321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6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Line 78"/>
          <p:cNvSpPr>
            <a:spLocks noChangeShapeType="1"/>
          </p:cNvSpPr>
          <p:nvPr/>
        </p:nvSpPr>
        <p:spPr bwMode="auto">
          <a:xfrm flipH="1">
            <a:off x="1044619" y="4926208"/>
            <a:ext cx="632645" cy="51930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Text Box 79"/>
          <p:cNvSpPr txBox="1">
            <a:spLocks noChangeArrowheads="1"/>
          </p:cNvSpPr>
          <p:nvPr/>
        </p:nvSpPr>
        <p:spPr bwMode="auto">
          <a:xfrm>
            <a:off x="4978446" y="5445509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30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Text Box 80"/>
          <p:cNvSpPr txBox="1">
            <a:spLocks noChangeArrowheads="1"/>
          </p:cNvSpPr>
          <p:nvPr/>
        </p:nvSpPr>
        <p:spPr bwMode="auto">
          <a:xfrm>
            <a:off x="5632527" y="5445509"/>
            <a:ext cx="472126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40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Text Box 83"/>
          <p:cNvSpPr txBox="1">
            <a:spLocks noChangeArrowheads="1"/>
          </p:cNvSpPr>
          <p:nvPr/>
        </p:nvSpPr>
        <p:spPr bwMode="auto">
          <a:xfrm>
            <a:off x="5626816" y="4580321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35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Line 84"/>
          <p:cNvSpPr>
            <a:spLocks noChangeShapeType="1"/>
          </p:cNvSpPr>
          <p:nvPr/>
        </p:nvSpPr>
        <p:spPr bwMode="auto">
          <a:xfrm flipH="1">
            <a:off x="4978446" y="4926208"/>
            <a:ext cx="644202" cy="51930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Text Box 47"/>
          <p:cNvSpPr txBox="1">
            <a:spLocks noChangeArrowheads="1"/>
          </p:cNvSpPr>
          <p:nvPr/>
        </p:nvSpPr>
        <p:spPr bwMode="auto">
          <a:xfrm>
            <a:off x="6707456" y="5445509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55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Text Box 48"/>
          <p:cNvSpPr txBox="1">
            <a:spLocks noChangeArrowheads="1"/>
          </p:cNvSpPr>
          <p:nvPr/>
        </p:nvSpPr>
        <p:spPr bwMode="auto">
          <a:xfrm>
            <a:off x="8002856" y="5445509"/>
            <a:ext cx="481632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70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Text Box 54"/>
          <p:cNvSpPr txBox="1">
            <a:spLocks noChangeArrowheads="1"/>
          </p:cNvSpPr>
          <p:nvPr/>
        </p:nvSpPr>
        <p:spPr bwMode="auto">
          <a:xfrm>
            <a:off x="7139256" y="5445509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60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Text Box 55"/>
          <p:cNvSpPr txBox="1">
            <a:spLocks noChangeArrowheads="1"/>
          </p:cNvSpPr>
          <p:nvPr/>
        </p:nvSpPr>
        <p:spPr bwMode="auto">
          <a:xfrm>
            <a:off x="7571057" y="5445509"/>
            <a:ext cx="462953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65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67" name="Line 76"/>
          <p:cNvSpPr>
            <a:spLocks noChangeShapeType="1"/>
          </p:cNvSpPr>
          <p:nvPr/>
        </p:nvSpPr>
        <p:spPr bwMode="auto">
          <a:xfrm>
            <a:off x="4434473" y="4029269"/>
            <a:ext cx="1646961" cy="5494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Line 78"/>
          <p:cNvSpPr>
            <a:spLocks noChangeShapeType="1"/>
          </p:cNvSpPr>
          <p:nvPr/>
        </p:nvSpPr>
        <p:spPr bwMode="auto">
          <a:xfrm flipH="1">
            <a:off x="2146343" y="4029269"/>
            <a:ext cx="1810291" cy="53657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16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/>
          <p:cNvSpPr/>
          <p:nvPr/>
        </p:nvSpPr>
        <p:spPr bwMode="auto">
          <a:xfrm>
            <a:off x="2355694" y="2168460"/>
            <a:ext cx="599440" cy="396424"/>
          </a:xfrm>
          <a:custGeom>
            <a:avLst/>
            <a:gdLst>
              <a:gd name="connsiteX0" fmla="*/ 599440 w 599440"/>
              <a:gd name="connsiteY0" fmla="*/ 396424 h 396424"/>
              <a:gd name="connsiteX1" fmla="*/ 101600 w 599440"/>
              <a:gd name="connsiteY1" fmla="*/ 184 h 396424"/>
              <a:gd name="connsiteX2" fmla="*/ 0 w 599440"/>
              <a:gd name="connsiteY2" fmla="*/ 355784 h 39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9440" h="396424">
                <a:moveTo>
                  <a:pt x="599440" y="396424"/>
                </a:moveTo>
                <a:cubicBezTo>
                  <a:pt x="400473" y="201690"/>
                  <a:pt x="201507" y="6957"/>
                  <a:pt x="101600" y="184"/>
                </a:cubicBezTo>
                <a:cubicBezTo>
                  <a:pt x="1693" y="-6589"/>
                  <a:pt x="846" y="174597"/>
                  <a:pt x="0" y="355784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kumimoji="0" lang="en-US" sz="2400" smtClean="0">
              <a:solidFill>
                <a:srgbClr val="40458C"/>
              </a:solidFill>
              <a:latin typeface="Tahoma" pitchFamily="34" charset="0"/>
            </a:endParaRPr>
          </a:p>
        </p:txBody>
      </p:sp>
      <p:sp>
        <p:nvSpPr>
          <p:cNvPr id="63" name="Freeform 57"/>
          <p:cNvSpPr>
            <a:spLocks/>
          </p:cNvSpPr>
          <p:nvPr/>
        </p:nvSpPr>
        <p:spPr bwMode="auto">
          <a:xfrm>
            <a:off x="1136454" y="2923965"/>
            <a:ext cx="812800" cy="673100"/>
          </a:xfrm>
          <a:custGeom>
            <a:avLst/>
            <a:gdLst>
              <a:gd name="T0" fmla="*/ 488 w 512"/>
              <a:gd name="T1" fmla="*/ 0 h 424"/>
              <a:gd name="T2" fmla="*/ 416 w 512"/>
              <a:gd name="T3" fmla="*/ 136 h 424"/>
              <a:gd name="T4" fmla="*/ 464 w 512"/>
              <a:gd name="T5" fmla="*/ 144 h 424"/>
              <a:gd name="T6" fmla="*/ 400 w 512"/>
              <a:gd name="T7" fmla="*/ 264 h 424"/>
              <a:gd name="T8" fmla="*/ 360 w 512"/>
              <a:gd name="T9" fmla="*/ 256 h 424"/>
              <a:gd name="T10" fmla="*/ 392 w 512"/>
              <a:gd name="T11" fmla="*/ 224 h 424"/>
              <a:gd name="T12" fmla="*/ 384 w 512"/>
              <a:gd name="T13" fmla="*/ 312 h 424"/>
              <a:gd name="T14" fmla="*/ 144 w 512"/>
              <a:gd name="T15" fmla="*/ 392 h 424"/>
              <a:gd name="T16" fmla="*/ 0 w 512"/>
              <a:gd name="T17" fmla="*/ 424 h 4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12" h="424">
                <a:moveTo>
                  <a:pt x="488" y="0"/>
                </a:moveTo>
                <a:cubicBezTo>
                  <a:pt x="481" y="105"/>
                  <a:pt x="512" y="152"/>
                  <a:pt x="416" y="136"/>
                </a:cubicBezTo>
                <a:cubicBezTo>
                  <a:pt x="441" y="99"/>
                  <a:pt x="450" y="103"/>
                  <a:pt x="464" y="144"/>
                </a:cubicBezTo>
                <a:cubicBezTo>
                  <a:pt x="457" y="202"/>
                  <a:pt x="460" y="244"/>
                  <a:pt x="400" y="264"/>
                </a:cubicBezTo>
                <a:cubicBezTo>
                  <a:pt x="387" y="261"/>
                  <a:pt x="370" y="266"/>
                  <a:pt x="360" y="256"/>
                </a:cubicBezTo>
                <a:cubicBezTo>
                  <a:pt x="340" y="236"/>
                  <a:pt x="378" y="229"/>
                  <a:pt x="392" y="224"/>
                </a:cubicBezTo>
                <a:cubicBezTo>
                  <a:pt x="399" y="245"/>
                  <a:pt x="405" y="296"/>
                  <a:pt x="384" y="312"/>
                </a:cubicBezTo>
                <a:cubicBezTo>
                  <a:pt x="316" y="365"/>
                  <a:pt x="228" y="382"/>
                  <a:pt x="144" y="392"/>
                </a:cubicBezTo>
                <a:cubicBezTo>
                  <a:pt x="134" y="393"/>
                  <a:pt x="0" y="402"/>
                  <a:pt x="0" y="424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Tahoma" pitchFamily="34" charset="0"/>
            </a:endParaRPr>
          </a:p>
        </p:txBody>
      </p:sp>
      <p:sp>
        <p:nvSpPr>
          <p:cNvPr id="62" name="Text Box 59"/>
          <p:cNvSpPr txBox="1">
            <a:spLocks noChangeArrowheads="1"/>
          </p:cNvSpPr>
          <p:nvPr/>
        </p:nvSpPr>
        <p:spPr bwMode="auto">
          <a:xfrm>
            <a:off x="3955799" y="819078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20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Text Box 60"/>
          <p:cNvSpPr txBox="1">
            <a:spLocks noChangeArrowheads="1"/>
          </p:cNvSpPr>
          <p:nvPr/>
        </p:nvSpPr>
        <p:spPr bwMode="auto">
          <a:xfrm>
            <a:off x="631033" y="2595679"/>
            <a:ext cx="412750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65" name="Text Box 61"/>
          <p:cNvSpPr txBox="1">
            <a:spLocks noChangeArrowheads="1"/>
          </p:cNvSpPr>
          <p:nvPr/>
        </p:nvSpPr>
        <p:spPr bwMode="auto">
          <a:xfrm>
            <a:off x="1043785" y="2595679"/>
            <a:ext cx="412750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66" name="Text Box 62"/>
          <p:cNvSpPr txBox="1">
            <a:spLocks noChangeArrowheads="1"/>
          </p:cNvSpPr>
          <p:nvPr/>
        </p:nvSpPr>
        <p:spPr bwMode="auto">
          <a:xfrm>
            <a:off x="2817021" y="2595679"/>
            <a:ext cx="477837" cy="360362"/>
          </a:xfrm>
          <a:prstGeom prst="rect">
            <a:avLst/>
          </a:prstGeom>
          <a:solidFill>
            <a:srgbClr val="CCFF99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>
                <a:solidFill>
                  <a:srgbClr val="090A15"/>
                </a:solidFill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4545809" y="2595679"/>
            <a:ext cx="479425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25</a:t>
            </a:r>
          </a:p>
        </p:txBody>
      </p:sp>
      <p:sp>
        <p:nvSpPr>
          <p:cNvPr id="68" name="Text Box 64"/>
          <p:cNvSpPr txBox="1">
            <a:spLocks noChangeArrowheads="1"/>
          </p:cNvSpPr>
          <p:nvPr/>
        </p:nvSpPr>
        <p:spPr bwMode="auto">
          <a:xfrm>
            <a:off x="2145508" y="1730491"/>
            <a:ext cx="477837" cy="360362"/>
          </a:xfrm>
          <a:prstGeom prst="rect">
            <a:avLst/>
          </a:prstGeom>
          <a:solidFill>
            <a:srgbClr val="FCD0F8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10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Line 65"/>
          <p:cNvSpPr>
            <a:spLocks noChangeShapeType="1"/>
          </p:cNvSpPr>
          <p:nvPr/>
        </p:nvSpPr>
        <p:spPr bwMode="auto">
          <a:xfrm flipH="1">
            <a:off x="2162970" y="2083615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Line 66"/>
          <p:cNvSpPr>
            <a:spLocks noChangeShapeType="1"/>
          </p:cNvSpPr>
          <p:nvPr/>
        </p:nvSpPr>
        <p:spPr bwMode="auto">
          <a:xfrm>
            <a:off x="2621757" y="2076378"/>
            <a:ext cx="844552" cy="51930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Text Box 67"/>
          <p:cNvSpPr txBox="1">
            <a:spLocks noChangeArrowheads="1"/>
          </p:cNvSpPr>
          <p:nvPr/>
        </p:nvSpPr>
        <p:spPr bwMode="auto">
          <a:xfrm>
            <a:off x="1739110" y="2595679"/>
            <a:ext cx="426044" cy="360362"/>
          </a:xfrm>
          <a:prstGeom prst="rect">
            <a:avLst/>
          </a:prstGeom>
          <a:solidFill>
            <a:srgbClr val="00FFFF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5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Text Box 68"/>
          <p:cNvSpPr txBox="1">
            <a:spLocks noChangeArrowheads="1"/>
          </p:cNvSpPr>
          <p:nvPr/>
        </p:nvSpPr>
        <p:spPr bwMode="auto">
          <a:xfrm>
            <a:off x="3248821" y="2595679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14</a:t>
            </a:r>
          </a:p>
        </p:txBody>
      </p:sp>
      <p:sp>
        <p:nvSpPr>
          <p:cNvPr id="73" name="Text Box 69"/>
          <p:cNvSpPr txBox="1">
            <a:spLocks noChangeArrowheads="1"/>
          </p:cNvSpPr>
          <p:nvPr/>
        </p:nvSpPr>
        <p:spPr bwMode="auto">
          <a:xfrm>
            <a:off x="6103816" y="2595679"/>
            <a:ext cx="468000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>
                <a:solidFill>
                  <a:srgbClr val="090A15"/>
                </a:solidFill>
                <a:latin typeface="Calibri" panose="020F0502020204030204" pitchFamily="34" charset="0"/>
              </a:rPr>
              <a:t>45</a:t>
            </a:r>
          </a:p>
        </p:txBody>
      </p:sp>
      <p:sp>
        <p:nvSpPr>
          <p:cNvPr id="74" name="Line 70"/>
          <p:cNvSpPr>
            <a:spLocks noChangeShapeType="1"/>
          </p:cNvSpPr>
          <p:nvPr/>
        </p:nvSpPr>
        <p:spPr bwMode="auto">
          <a:xfrm flipH="1">
            <a:off x="6103816" y="2076378"/>
            <a:ext cx="0" cy="51930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Text Box 71"/>
          <p:cNvSpPr txBox="1">
            <a:spLocks noChangeArrowheads="1"/>
          </p:cNvSpPr>
          <p:nvPr/>
        </p:nvSpPr>
        <p:spPr bwMode="auto">
          <a:xfrm>
            <a:off x="2165154" y="2595679"/>
            <a:ext cx="446725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76" name="Text Box 72"/>
          <p:cNvSpPr txBox="1">
            <a:spLocks noChangeArrowheads="1"/>
          </p:cNvSpPr>
          <p:nvPr/>
        </p:nvSpPr>
        <p:spPr bwMode="auto">
          <a:xfrm>
            <a:off x="6084766" y="1732079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50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Text Box 73"/>
          <p:cNvSpPr txBox="1">
            <a:spLocks noChangeArrowheads="1"/>
          </p:cNvSpPr>
          <p:nvPr/>
        </p:nvSpPr>
        <p:spPr bwMode="auto">
          <a:xfrm>
            <a:off x="3707609" y="2595679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16</a:t>
            </a:r>
          </a:p>
        </p:txBody>
      </p:sp>
      <p:sp>
        <p:nvSpPr>
          <p:cNvPr id="78" name="Line 76"/>
          <p:cNvSpPr>
            <a:spLocks noChangeShapeType="1"/>
          </p:cNvSpPr>
          <p:nvPr/>
        </p:nvSpPr>
        <p:spPr bwMode="auto">
          <a:xfrm>
            <a:off x="6566771" y="2083615"/>
            <a:ext cx="1003448" cy="5120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Text Box 77"/>
          <p:cNvSpPr txBox="1">
            <a:spLocks noChangeArrowheads="1"/>
          </p:cNvSpPr>
          <p:nvPr/>
        </p:nvSpPr>
        <p:spPr bwMode="auto">
          <a:xfrm>
            <a:off x="1685133" y="1730491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6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Line 78"/>
          <p:cNvSpPr>
            <a:spLocks noChangeShapeType="1"/>
          </p:cNvSpPr>
          <p:nvPr/>
        </p:nvSpPr>
        <p:spPr bwMode="auto">
          <a:xfrm flipH="1">
            <a:off x="1043782" y="2076378"/>
            <a:ext cx="632645" cy="51930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Text Box 79"/>
          <p:cNvSpPr txBox="1">
            <a:spLocks noChangeArrowheads="1"/>
          </p:cNvSpPr>
          <p:nvPr/>
        </p:nvSpPr>
        <p:spPr bwMode="auto">
          <a:xfrm>
            <a:off x="4977609" y="2595679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30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Text Box 80"/>
          <p:cNvSpPr txBox="1">
            <a:spLocks noChangeArrowheads="1"/>
          </p:cNvSpPr>
          <p:nvPr/>
        </p:nvSpPr>
        <p:spPr bwMode="auto">
          <a:xfrm>
            <a:off x="5631690" y="2595679"/>
            <a:ext cx="472126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40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Text Box 83"/>
          <p:cNvSpPr txBox="1">
            <a:spLocks noChangeArrowheads="1"/>
          </p:cNvSpPr>
          <p:nvPr/>
        </p:nvSpPr>
        <p:spPr bwMode="auto">
          <a:xfrm>
            <a:off x="5625979" y="1730491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35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Line 84"/>
          <p:cNvSpPr>
            <a:spLocks noChangeShapeType="1"/>
          </p:cNvSpPr>
          <p:nvPr/>
        </p:nvSpPr>
        <p:spPr bwMode="auto">
          <a:xfrm flipH="1">
            <a:off x="4977609" y="2076378"/>
            <a:ext cx="644202" cy="51930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Text Box 47"/>
          <p:cNvSpPr txBox="1">
            <a:spLocks noChangeArrowheads="1"/>
          </p:cNvSpPr>
          <p:nvPr/>
        </p:nvSpPr>
        <p:spPr bwMode="auto">
          <a:xfrm>
            <a:off x="6706619" y="2595679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55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86" name="Text Box 48"/>
          <p:cNvSpPr txBox="1">
            <a:spLocks noChangeArrowheads="1"/>
          </p:cNvSpPr>
          <p:nvPr/>
        </p:nvSpPr>
        <p:spPr bwMode="auto">
          <a:xfrm>
            <a:off x="8002019" y="2595679"/>
            <a:ext cx="481632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70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87" name="Text Box 54"/>
          <p:cNvSpPr txBox="1">
            <a:spLocks noChangeArrowheads="1"/>
          </p:cNvSpPr>
          <p:nvPr/>
        </p:nvSpPr>
        <p:spPr bwMode="auto">
          <a:xfrm>
            <a:off x="7138419" y="2595679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60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Text Box 55"/>
          <p:cNvSpPr txBox="1">
            <a:spLocks noChangeArrowheads="1"/>
          </p:cNvSpPr>
          <p:nvPr/>
        </p:nvSpPr>
        <p:spPr bwMode="auto">
          <a:xfrm>
            <a:off x="7570220" y="2595679"/>
            <a:ext cx="462953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65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Line 76"/>
          <p:cNvSpPr>
            <a:spLocks noChangeShapeType="1"/>
          </p:cNvSpPr>
          <p:nvPr/>
        </p:nvSpPr>
        <p:spPr bwMode="auto">
          <a:xfrm>
            <a:off x="4433636" y="1179439"/>
            <a:ext cx="1646961" cy="5494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90" name="Line 78"/>
          <p:cNvSpPr>
            <a:spLocks noChangeShapeType="1"/>
          </p:cNvSpPr>
          <p:nvPr/>
        </p:nvSpPr>
        <p:spPr bwMode="auto">
          <a:xfrm flipH="1">
            <a:off x="2145506" y="1179439"/>
            <a:ext cx="1810291" cy="53657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Text Box 59"/>
          <p:cNvSpPr txBox="1">
            <a:spLocks noChangeArrowheads="1"/>
          </p:cNvSpPr>
          <p:nvPr/>
        </p:nvSpPr>
        <p:spPr bwMode="auto">
          <a:xfrm>
            <a:off x="4003424" y="3565067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20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Text Box 60"/>
          <p:cNvSpPr txBox="1">
            <a:spLocks noChangeArrowheads="1"/>
          </p:cNvSpPr>
          <p:nvPr/>
        </p:nvSpPr>
        <p:spPr bwMode="auto">
          <a:xfrm>
            <a:off x="678658" y="5341668"/>
            <a:ext cx="412750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94" name="Text Box 61"/>
          <p:cNvSpPr txBox="1">
            <a:spLocks noChangeArrowheads="1"/>
          </p:cNvSpPr>
          <p:nvPr/>
        </p:nvSpPr>
        <p:spPr bwMode="auto">
          <a:xfrm>
            <a:off x="1091410" y="5341668"/>
            <a:ext cx="412750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96" name="Text Box 63"/>
          <p:cNvSpPr txBox="1">
            <a:spLocks noChangeArrowheads="1"/>
          </p:cNvSpPr>
          <p:nvPr/>
        </p:nvSpPr>
        <p:spPr bwMode="auto">
          <a:xfrm>
            <a:off x="4593434" y="5341668"/>
            <a:ext cx="479425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25</a:t>
            </a:r>
          </a:p>
        </p:txBody>
      </p:sp>
      <p:sp>
        <p:nvSpPr>
          <p:cNvPr id="97" name="Text Box 64"/>
          <p:cNvSpPr txBox="1">
            <a:spLocks noChangeArrowheads="1"/>
          </p:cNvSpPr>
          <p:nvPr/>
        </p:nvSpPr>
        <p:spPr bwMode="auto">
          <a:xfrm>
            <a:off x="2193133" y="4476480"/>
            <a:ext cx="477837" cy="360362"/>
          </a:xfrm>
          <a:prstGeom prst="rect">
            <a:avLst/>
          </a:prstGeom>
          <a:solidFill>
            <a:srgbClr val="CCFF99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12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Line 65"/>
          <p:cNvSpPr>
            <a:spLocks noChangeShapeType="1"/>
          </p:cNvSpPr>
          <p:nvPr/>
        </p:nvSpPr>
        <p:spPr bwMode="auto">
          <a:xfrm flipH="1">
            <a:off x="2210595" y="4829604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99" name="Line 66"/>
          <p:cNvSpPr>
            <a:spLocks noChangeShapeType="1"/>
          </p:cNvSpPr>
          <p:nvPr/>
        </p:nvSpPr>
        <p:spPr bwMode="auto">
          <a:xfrm>
            <a:off x="2669382" y="4822367"/>
            <a:ext cx="844552" cy="51930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Text Box 67"/>
          <p:cNvSpPr txBox="1">
            <a:spLocks noChangeArrowheads="1"/>
          </p:cNvSpPr>
          <p:nvPr/>
        </p:nvSpPr>
        <p:spPr bwMode="auto">
          <a:xfrm>
            <a:off x="1786735" y="5341668"/>
            <a:ext cx="426044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>
                <a:solidFill>
                  <a:srgbClr val="090A15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01" name="Text Box 68"/>
          <p:cNvSpPr txBox="1">
            <a:spLocks noChangeArrowheads="1"/>
          </p:cNvSpPr>
          <p:nvPr/>
        </p:nvSpPr>
        <p:spPr bwMode="auto">
          <a:xfrm>
            <a:off x="3059832" y="5341668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14</a:t>
            </a:r>
          </a:p>
        </p:txBody>
      </p:sp>
      <p:sp>
        <p:nvSpPr>
          <p:cNvPr id="102" name="Text Box 69"/>
          <p:cNvSpPr txBox="1">
            <a:spLocks noChangeArrowheads="1"/>
          </p:cNvSpPr>
          <p:nvPr/>
        </p:nvSpPr>
        <p:spPr bwMode="auto">
          <a:xfrm>
            <a:off x="6151441" y="5341668"/>
            <a:ext cx="468000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>
                <a:solidFill>
                  <a:srgbClr val="090A15"/>
                </a:solidFill>
                <a:latin typeface="Calibri" panose="020F0502020204030204" pitchFamily="34" charset="0"/>
              </a:rPr>
              <a:t>45</a:t>
            </a:r>
          </a:p>
        </p:txBody>
      </p:sp>
      <p:sp>
        <p:nvSpPr>
          <p:cNvPr id="103" name="Line 70"/>
          <p:cNvSpPr>
            <a:spLocks noChangeShapeType="1"/>
          </p:cNvSpPr>
          <p:nvPr/>
        </p:nvSpPr>
        <p:spPr bwMode="auto">
          <a:xfrm flipH="1">
            <a:off x="6151441" y="4822367"/>
            <a:ext cx="0" cy="51930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104" name="Text Box 71"/>
          <p:cNvSpPr txBox="1">
            <a:spLocks noChangeArrowheads="1"/>
          </p:cNvSpPr>
          <p:nvPr/>
        </p:nvSpPr>
        <p:spPr bwMode="auto">
          <a:xfrm>
            <a:off x="2212779" y="5341668"/>
            <a:ext cx="446725" cy="360362"/>
          </a:xfrm>
          <a:prstGeom prst="rect">
            <a:avLst/>
          </a:prstGeom>
          <a:solidFill>
            <a:srgbClr val="FCD0F8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10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Text Box 72"/>
          <p:cNvSpPr txBox="1">
            <a:spLocks noChangeArrowheads="1"/>
          </p:cNvSpPr>
          <p:nvPr/>
        </p:nvSpPr>
        <p:spPr bwMode="auto">
          <a:xfrm>
            <a:off x="6132391" y="4478068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50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06" name="Text Box 73"/>
          <p:cNvSpPr txBox="1">
            <a:spLocks noChangeArrowheads="1"/>
          </p:cNvSpPr>
          <p:nvPr/>
        </p:nvSpPr>
        <p:spPr bwMode="auto">
          <a:xfrm>
            <a:off x="3518620" y="5341668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16</a:t>
            </a:r>
          </a:p>
        </p:txBody>
      </p:sp>
      <p:sp>
        <p:nvSpPr>
          <p:cNvPr id="107" name="Line 76"/>
          <p:cNvSpPr>
            <a:spLocks noChangeShapeType="1"/>
          </p:cNvSpPr>
          <p:nvPr/>
        </p:nvSpPr>
        <p:spPr bwMode="auto">
          <a:xfrm>
            <a:off x="6614396" y="4829604"/>
            <a:ext cx="1003448" cy="5120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Text Box 77"/>
          <p:cNvSpPr txBox="1">
            <a:spLocks noChangeArrowheads="1"/>
          </p:cNvSpPr>
          <p:nvPr/>
        </p:nvSpPr>
        <p:spPr bwMode="auto">
          <a:xfrm>
            <a:off x="1732758" y="4476480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6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09" name="Line 78"/>
          <p:cNvSpPr>
            <a:spLocks noChangeShapeType="1"/>
          </p:cNvSpPr>
          <p:nvPr/>
        </p:nvSpPr>
        <p:spPr bwMode="auto">
          <a:xfrm flipH="1">
            <a:off x="1091407" y="4822367"/>
            <a:ext cx="632645" cy="51930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110" name="Text Box 79"/>
          <p:cNvSpPr txBox="1">
            <a:spLocks noChangeArrowheads="1"/>
          </p:cNvSpPr>
          <p:nvPr/>
        </p:nvSpPr>
        <p:spPr bwMode="auto">
          <a:xfrm>
            <a:off x="5025234" y="5341668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30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Text Box 80"/>
          <p:cNvSpPr txBox="1">
            <a:spLocks noChangeArrowheads="1"/>
          </p:cNvSpPr>
          <p:nvPr/>
        </p:nvSpPr>
        <p:spPr bwMode="auto">
          <a:xfrm>
            <a:off x="5679315" y="5341668"/>
            <a:ext cx="472126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40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12" name="Text Box 83"/>
          <p:cNvSpPr txBox="1">
            <a:spLocks noChangeArrowheads="1"/>
          </p:cNvSpPr>
          <p:nvPr/>
        </p:nvSpPr>
        <p:spPr bwMode="auto">
          <a:xfrm>
            <a:off x="5673604" y="4476480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35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13" name="Line 84"/>
          <p:cNvSpPr>
            <a:spLocks noChangeShapeType="1"/>
          </p:cNvSpPr>
          <p:nvPr/>
        </p:nvSpPr>
        <p:spPr bwMode="auto">
          <a:xfrm flipH="1">
            <a:off x="5025234" y="4822367"/>
            <a:ext cx="644202" cy="51930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114" name="Text Box 47"/>
          <p:cNvSpPr txBox="1">
            <a:spLocks noChangeArrowheads="1"/>
          </p:cNvSpPr>
          <p:nvPr/>
        </p:nvSpPr>
        <p:spPr bwMode="auto">
          <a:xfrm>
            <a:off x="6754244" y="5341668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55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15" name="Text Box 48"/>
          <p:cNvSpPr txBox="1">
            <a:spLocks noChangeArrowheads="1"/>
          </p:cNvSpPr>
          <p:nvPr/>
        </p:nvSpPr>
        <p:spPr bwMode="auto">
          <a:xfrm>
            <a:off x="8049644" y="5341668"/>
            <a:ext cx="481632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70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Text Box 54"/>
          <p:cNvSpPr txBox="1">
            <a:spLocks noChangeArrowheads="1"/>
          </p:cNvSpPr>
          <p:nvPr/>
        </p:nvSpPr>
        <p:spPr bwMode="auto">
          <a:xfrm>
            <a:off x="7186044" y="5341668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60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17" name="Text Box 55"/>
          <p:cNvSpPr txBox="1">
            <a:spLocks noChangeArrowheads="1"/>
          </p:cNvSpPr>
          <p:nvPr/>
        </p:nvSpPr>
        <p:spPr bwMode="auto">
          <a:xfrm>
            <a:off x="7617845" y="5341668"/>
            <a:ext cx="462953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65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18" name="Line 76"/>
          <p:cNvSpPr>
            <a:spLocks noChangeShapeType="1"/>
          </p:cNvSpPr>
          <p:nvPr/>
        </p:nvSpPr>
        <p:spPr bwMode="auto">
          <a:xfrm>
            <a:off x="4481261" y="3925428"/>
            <a:ext cx="1646961" cy="5494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119" name="Line 78"/>
          <p:cNvSpPr>
            <a:spLocks noChangeShapeType="1"/>
          </p:cNvSpPr>
          <p:nvPr/>
        </p:nvSpPr>
        <p:spPr bwMode="auto">
          <a:xfrm flipH="1">
            <a:off x="2193131" y="3925428"/>
            <a:ext cx="1810291" cy="53657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2821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03007" y="910054"/>
            <a:ext cx="7467600" cy="2451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ko-KR" sz="2400" dirty="0">
                <a:solidFill>
                  <a:srgbClr val="3366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통합 연산</a:t>
            </a:r>
            <a:r>
              <a:rPr lang="en-US" altLang="ko-KR" sz="2400" dirty="0">
                <a:solidFill>
                  <a:srgbClr val="3366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키가 삭제된 후 </a:t>
            </a:r>
            <a:r>
              <a:rPr lang="en-US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underflow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가 발생한 노드 </a:t>
            </a:r>
            <a:r>
              <a:rPr lang="en-US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에 대해 이동 연산이 불가능한 경우</a:t>
            </a:r>
            <a:r>
              <a:rPr lang="en-US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노드</a:t>
            </a:r>
            <a:r>
              <a:rPr lang="en-US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와 그의 </a:t>
            </a:r>
            <a:r>
              <a:rPr lang="ko-KR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형제를 </a:t>
            </a:r>
            <a:r>
              <a:rPr lang="en-US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ko-KR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개의 노드로 통합하고</a:t>
            </a:r>
            <a:r>
              <a:rPr lang="en-US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노드</a:t>
            </a:r>
            <a:r>
              <a:rPr lang="en-US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와 그의 </a:t>
            </a:r>
            <a:r>
              <a:rPr lang="ko-KR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형제의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분기점 역할을 하던 </a:t>
            </a:r>
            <a:r>
              <a:rPr lang="ko-KR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부모의 </a:t>
            </a:r>
            <a:r>
              <a:rPr lang="ko-KR" altLang="ko-KR" sz="2300" dirty="0">
                <a:latin typeface="Calibri" panose="020F0502020204030204" pitchFamily="34" charset="0"/>
                <a:cs typeface="Times New Roman" panose="02020603050405020304" pitchFamily="18" charset="0"/>
              </a:rPr>
              <a:t>키를 통합된 노드로 끌어내리는 </a:t>
            </a:r>
            <a:r>
              <a:rPr lang="ko-KR" altLang="ko-KR" sz="23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연산</a:t>
            </a:r>
            <a:endParaRPr lang="ko-KR" altLang="ko-KR" sz="23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51042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9"/>
          <p:cNvSpPr txBox="1">
            <a:spLocks noChangeArrowheads="1"/>
          </p:cNvSpPr>
          <p:nvPr/>
        </p:nvSpPr>
        <p:spPr bwMode="auto">
          <a:xfrm>
            <a:off x="4094162" y="994278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20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 Box 60"/>
          <p:cNvSpPr txBox="1">
            <a:spLocks noChangeArrowheads="1"/>
          </p:cNvSpPr>
          <p:nvPr/>
        </p:nvSpPr>
        <p:spPr bwMode="auto">
          <a:xfrm>
            <a:off x="701134" y="2770879"/>
            <a:ext cx="481012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5" name="Text Box 61"/>
          <p:cNvSpPr txBox="1">
            <a:spLocks noChangeArrowheads="1"/>
          </p:cNvSpPr>
          <p:nvPr/>
        </p:nvSpPr>
        <p:spPr bwMode="auto">
          <a:xfrm>
            <a:off x="1182147" y="2770879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6" name="Text Box 63"/>
          <p:cNvSpPr txBox="1">
            <a:spLocks noChangeArrowheads="1"/>
          </p:cNvSpPr>
          <p:nvPr/>
        </p:nvSpPr>
        <p:spPr bwMode="auto">
          <a:xfrm>
            <a:off x="4684172" y="2770879"/>
            <a:ext cx="479425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25</a:t>
            </a:r>
          </a:p>
        </p:txBody>
      </p:sp>
      <p:sp>
        <p:nvSpPr>
          <p:cNvPr id="7" name="Text Box 64"/>
          <p:cNvSpPr txBox="1">
            <a:spLocks noChangeArrowheads="1"/>
          </p:cNvSpPr>
          <p:nvPr/>
        </p:nvSpPr>
        <p:spPr bwMode="auto">
          <a:xfrm>
            <a:off x="2283871" y="1905691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12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8" name="Line 65"/>
          <p:cNvSpPr>
            <a:spLocks noChangeShapeType="1"/>
          </p:cNvSpPr>
          <p:nvPr/>
        </p:nvSpPr>
        <p:spPr bwMode="auto">
          <a:xfrm flipH="1">
            <a:off x="2307684" y="2266054"/>
            <a:ext cx="0" cy="504825"/>
          </a:xfrm>
          <a:prstGeom prst="lin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9" name="Line 66"/>
          <p:cNvSpPr>
            <a:spLocks noChangeShapeType="1"/>
          </p:cNvSpPr>
          <p:nvPr/>
        </p:nvSpPr>
        <p:spPr bwMode="auto">
          <a:xfrm>
            <a:off x="2760120" y="2251578"/>
            <a:ext cx="704057" cy="519300"/>
          </a:xfrm>
          <a:prstGeom prst="lin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Box 67"/>
          <p:cNvSpPr txBox="1">
            <a:spLocks noChangeArrowheads="1"/>
          </p:cNvSpPr>
          <p:nvPr/>
        </p:nvSpPr>
        <p:spPr bwMode="auto">
          <a:xfrm>
            <a:off x="1877472" y="2770879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7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 Box 68"/>
          <p:cNvSpPr txBox="1">
            <a:spLocks noChangeArrowheads="1"/>
          </p:cNvSpPr>
          <p:nvPr/>
        </p:nvSpPr>
        <p:spPr bwMode="auto">
          <a:xfrm>
            <a:off x="3005390" y="2770879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14</a:t>
            </a:r>
          </a:p>
        </p:txBody>
      </p:sp>
      <p:sp>
        <p:nvSpPr>
          <p:cNvPr id="12" name="Text Box 69"/>
          <p:cNvSpPr txBox="1">
            <a:spLocks noChangeArrowheads="1"/>
          </p:cNvSpPr>
          <p:nvPr/>
        </p:nvSpPr>
        <p:spPr bwMode="auto">
          <a:xfrm>
            <a:off x="6201852" y="2770879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45</a:t>
            </a:r>
          </a:p>
        </p:txBody>
      </p:sp>
      <p:sp>
        <p:nvSpPr>
          <p:cNvPr id="13" name="Line 70"/>
          <p:cNvSpPr>
            <a:spLocks noChangeShapeType="1"/>
          </p:cNvSpPr>
          <p:nvPr/>
        </p:nvSpPr>
        <p:spPr bwMode="auto">
          <a:xfrm flipH="1">
            <a:off x="6242179" y="2251578"/>
            <a:ext cx="0" cy="519301"/>
          </a:xfrm>
          <a:prstGeom prst="lin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Text Box 71"/>
          <p:cNvSpPr txBox="1">
            <a:spLocks noChangeArrowheads="1"/>
          </p:cNvSpPr>
          <p:nvPr/>
        </p:nvSpPr>
        <p:spPr bwMode="auto">
          <a:xfrm>
            <a:off x="2307684" y="2770879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10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Text Box 72"/>
          <p:cNvSpPr txBox="1">
            <a:spLocks noChangeArrowheads="1"/>
          </p:cNvSpPr>
          <p:nvPr/>
        </p:nvSpPr>
        <p:spPr bwMode="auto">
          <a:xfrm>
            <a:off x="6223129" y="1907279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50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Text Box 73"/>
          <p:cNvSpPr txBox="1">
            <a:spLocks noChangeArrowheads="1"/>
          </p:cNvSpPr>
          <p:nvPr/>
        </p:nvSpPr>
        <p:spPr bwMode="auto">
          <a:xfrm>
            <a:off x="3464178" y="2770879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16</a:t>
            </a:r>
          </a:p>
        </p:txBody>
      </p:sp>
      <p:sp>
        <p:nvSpPr>
          <p:cNvPr id="17" name="Line 76"/>
          <p:cNvSpPr>
            <a:spLocks noChangeShapeType="1"/>
          </p:cNvSpPr>
          <p:nvPr/>
        </p:nvSpPr>
        <p:spPr bwMode="auto">
          <a:xfrm>
            <a:off x="6673979" y="2251578"/>
            <a:ext cx="1034603" cy="519301"/>
          </a:xfrm>
          <a:prstGeom prst="lin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 Box 77"/>
          <p:cNvSpPr txBox="1">
            <a:spLocks noChangeArrowheads="1"/>
          </p:cNvSpPr>
          <p:nvPr/>
        </p:nvSpPr>
        <p:spPr bwMode="auto">
          <a:xfrm>
            <a:off x="1823496" y="1905691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5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Line 78"/>
          <p:cNvSpPr>
            <a:spLocks noChangeShapeType="1"/>
          </p:cNvSpPr>
          <p:nvPr/>
        </p:nvSpPr>
        <p:spPr bwMode="auto">
          <a:xfrm flipH="1">
            <a:off x="1155159" y="2251578"/>
            <a:ext cx="659632" cy="519301"/>
          </a:xfrm>
          <a:prstGeom prst="lin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Text Box 79"/>
          <p:cNvSpPr txBox="1">
            <a:spLocks noChangeArrowheads="1"/>
          </p:cNvSpPr>
          <p:nvPr/>
        </p:nvSpPr>
        <p:spPr bwMode="auto">
          <a:xfrm>
            <a:off x="5115972" y="2770879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30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Text Box 80"/>
          <p:cNvSpPr txBox="1">
            <a:spLocks noChangeArrowheads="1"/>
          </p:cNvSpPr>
          <p:nvPr/>
        </p:nvSpPr>
        <p:spPr bwMode="auto">
          <a:xfrm>
            <a:off x="5770052" y="2770879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40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Text Box 83"/>
          <p:cNvSpPr txBox="1">
            <a:spLocks noChangeArrowheads="1"/>
          </p:cNvSpPr>
          <p:nvPr/>
        </p:nvSpPr>
        <p:spPr bwMode="auto">
          <a:xfrm>
            <a:off x="5764342" y="1905691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35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Line 84"/>
          <p:cNvSpPr>
            <a:spLocks noChangeShapeType="1"/>
          </p:cNvSpPr>
          <p:nvPr/>
        </p:nvSpPr>
        <p:spPr bwMode="auto">
          <a:xfrm flipH="1">
            <a:off x="5115972" y="2251578"/>
            <a:ext cx="644202" cy="519302"/>
          </a:xfrm>
          <a:prstGeom prst="lin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Text Box 47"/>
          <p:cNvSpPr txBox="1">
            <a:spLocks noChangeArrowheads="1"/>
          </p:cNvSpPr>
          <p:nvPr/>
        </p:nvSpPr>
        <p:spPr bwMode="auto">
          <a:xfrm>
            <a:off x="6844982" y="2770879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55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Text Box 48"/>
          <p:cNvSpPr txBox="1">
            <a:spLocks noChangeArrowheads="1"/>
          </p:cNvSpPr>
          <p:nvPr/>
        </p:nvSpPr>
        <p:spPr bwMode="auto">
          <a:xfrm>
            <a:off x="8140382" y="2770879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70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Text Box 54"/>
          <p:cNvSpPr txBox="1">
            <a:spLocks noChangeArrowheads="1"/>
          </p:cNvSpPr>
          <p:nvPr/>
        </p:nvSpPr>
        <p:spPr bwMode="auto">
          <a:xfrm>
            <a:off x="7276782" y="2770879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60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 Box 55"/>
          <p:cNvSpPr txBox="1">
            <a:spLocks noChangeArrowheads="1"/>
          </p:cNvSpPr>
          <p:nvPr/>
        </p:nvSpPr>
        <p:spPr bwMode="auto">
          <a:xfrm>
            <a:off x="7708582" y="2770879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65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Line 76"/>
          <p:cNvSpPr>
            <a:spLocks noChangeShapeType="1"/>
          </p:cNvSpPr>
          <p:nvPr/>
        </p:nvSpPr>
        <p:spPr bwMode="auto">
          <a:xfrm>
            <a:off x="4572000" y="1354639"/>
            <a:ext cx="1629852" cy="549464"/>
          </a:xfrm>
          <a:prstGeom prst="lin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Line 78"/>
          <p:cNvSpPr>
            <a:spLocks noChangeShapeType="1"/>
          </p:cNvSpPr>
          <p:nvPr/>
        </p:nvSpPr>
        <p:spPr bwMode="auto">
          <a:xfrm flipH="1">
            <a:off x="2283869" y="1354639"/>
            <a:ext cx="1810291" cy="536577"/>
          </a:xfrm>
          <a:prstGeom prst="lin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Freeform 57"/>
          <p:cNvSpPr>
            <a:spLocks/>
          </p:cNvSpPr>
          <p:nvPr/>
        </p:nvSpPr>
        <p:spPr bwMode="auto">
          <a:xfrm>
            <a:off x="1351763" y="5992703"/>
            <a:ext cx="722455" cy="432082"/>
          </a:xfrm>
          <a:custGeom>
            <a:avLst/>
            <a:gdLst>
              <a:gd name="T0" fmla="*/ 488 w 512"/>
              <a:gd name="T1" fmla="*/ 0 h 424"/>
              <a:gd name="T2" fmla="*/ 416 w 512"/>
              <a:gd name="T3" fmla="*/ 136 h 424"/>
              <a:gd name="T4" fmla="*/ 464 w 512"/>
              <a:gd name="T5" fmla="*/ 144 h 424"/>
              <a:gd name="T6" fmla="*/ 400 w 512"/>
              <a:gd name="T7" fmla="*/ 264 h 424"/>
              <a:gd name="T8" fmla="*/ 360 w 512"/>
              <a:gd name="T9" fmla="*/ 256 h 424"/>
              <a:gd name="T10" fmla="*/ 392 w 512"/>
              <a:gd name="T11" fmla="*/ 224 h 424"/>
              <a:gd name="T12" fmla="*/ 384 w 512"/>
              <a:gd name="T13" fmla="*/ 312 h 424"/>
              <a:gd name="T14" fmla="*/ 144 w 512"/>
              <a:gd name="T15" fmla="*/ 392 h 424"/>
              <a:gd name="T16" fmla="*/ 0 w 512"/>
              <a:gd name="T17" fmla="*/ 424 h 4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12" h="424">
                <a:moveTo>
                  <a:pt x="488" y="0"/>
                </a:moveTo>
                <a:cubicBezTo>
                  <a:pt x="481" y="105"/>
                  <a:pt x="512" y="152"/>
                  <a:pt x="416" y="136"/>
                </a:cubicBezTo>
                <a:cubicBezTo>
                  <a:pt x="441" y="99"/>
                  <a:pt x="450" y="103"/>
                  <a:pt x="464" y="144"/>
                </a:cubicBezTo>
                <a:cubicBezTo>
                  <a:pt x="457" y="202"/>
                  <a:pt x="460" y="244"/>
                  <a:pt x="400" y="264"/>
                </a:cubicBezTo>
                <a:cubicBezTo>
                  <a:pt x="387" y="261"/>
                  <a:pt x="370" y="266"/>
                  <a:pt x="360" y="256"/>
                </a:cubicBezTo>
                <a:cubicBezTo>
                  <a:pt x="340" y="236"/>
                  <a:pt x="378" y="229"/>
                  <a:pt x="392" y="224"/>
                </a:cubicBezTo>
                <a:cubicBezTo>
                  <a:pt x="399" y="245"/>
                  <a:pt x="405" y="296"/>
                  <a:pt x="384" y="312"/>
                </a:cubicBezTo>
                <a:cubicBezTo>
                  <a:pt x="316" y="365"/>
                  <a:pt x="228" y="382"/>
                  <a:pt x="144" y="392"/>
                </a:cubicBezTo>
                <a:cubicBezTo>
                  <a:pt x="134" y="393"/>
                  <a:pt x="0" y="402"/>
                  <a:pt x="0" y="424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Tahoma" pitchFamily="34" charset="0"/>
            </a:endParaRPr>
          </a:p>
        </p:txBody>
      </p:sp>
      <p:sp>
        <p:nvSpPr>
          <p:cNvPr id="58" name="자유형 57"/>
          <p:cNvSpPr/>
          <p:nvPr/>
        </p:nvSpPr>
        <p:spPr bwMode="auto">
          <a:xfrm>
            <a:off x="2490458" y="5206364"/>
            <a:ext cx="599440" cy="396424"/>
          </a:xfrm>
          <a:custGeom>
            <a:avLst/>
            <a:gdLst>
              <a:gd name="connsiteX0" fmla="*/ 599440 w 599440"/>
              <a:gd name="connsiteY0" fmla="*/ 396424 h 396424"/>
              <a:gd name="connsiteX1" fmla="*/ 101600 w 599440"/>
              <a:gd name="connsiteY1" fmla="*/ 184 h 396424"/>
              <a:gd name="connsiteX2" fmla="*/ 0 w 599440"/>
              <a:gd name="connsiteY2" fmla="*/ 355784 h 39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9440" h="396424">
                <a:moveTo>
                  <a:pt x="599440" y="396424"/>
                </a:moveTo>
                <a:cubicBezTo>
                  <a:pt x="400473" y="201690"/>
                  <a:pt x="201507" y="6957"/>
                  <a:pt x="101600" y="184"/>
                </a:cubicBezTo>
                <a:cubicBezTo>
                  <a:pt x="1693" y="-6589"/>
                  <a:pt x="846" y="174597"/>
                  <a:pt x="0" y="355784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kumimoji="0" lang="en-US" sz="2400" smtClean="0">
              <a:solidFill>
                <a:srgbClr val="40458C"/>
              </a:solidFill>
              <a:latin typeface="Tahoma" pitchFamily="34" charset="0"/>
            </a:endParaRPr>
          </a:p>
        </p:txBody>
      </p:sp>
      <p:sp>
        <p:nvSpPr>
          <p:cNvPr id="59" name="자유형 58"/>
          <p:cNvSpPr/>
          <p:nvPr/>
        </p:nvSpPr>
        <p:spPr bwMode="auto">
          <a:xfrm flipH="1">
            <a:off x="1423753" y="5177237"/>
            <a:ext cx="601200" cy="396000"/>
          </a:xfrm>
          <a:custGeom>
            <a:avLst/>
            <a:gdLst>
              <a:gd name="connsiteX0" fmla="*/ 599440 w 599440"/>
              <a:gd name="connsiteY0" fmla="*/ 396424 h 396424"/>
              <a:gd name="connsiteX1" fmla="*/ 101600 w 599440"/>
              <a:gd name="connsiteY1" fmla="*/ 184 h 396424"/>
              <a:gd name="connsiteX2" fmla="*/ 0 w 599440"/>
              <a:gd name="connsiteY2" fmla="*/ 355784 h 39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9440" h="396424">
                <a:moveTo>
                  <a:pt x="599440" y="396424"/>
                </a:moveTo>
                <a:cubicBezTo>
                  <a:pt x="400473" y="201690"/>
                  <a:pt x="201507" y="6957"/>
                  <a:pt x="101600" y="184"/>
                </a:cubicBezTo>
                <a:cubicBezTo>
                  <a:pt x="1693" y="-6589"/>
                  <a:pt x="846" y="174597"/>
                  <a:pt x="0" y="355784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kumimoji="0" lang="en-US" sz="2400" smtClean="0">
              <a:solidFill>
                <a:srgbClr val="40458C"/>
              </a:solidFill>
              <a:latin typeface="Tahoma" pitchFamily="34" charset="0"/>
            </a:endParaRPr>
          </a:p>
        </p:txBody>
      </p:sp>
      <p:cxnSp>
        <p:nvCxnSpPr>
          <p:cNvPr id="64" name="직선 연결선 63"/>
          <p:cNvCxnSpPr/>
          <p:nvPr/>
        </p:nvCxnSpPr>
        <p:spPr bwMode="auto">
          <a:xfrm>
            <a:off x="1658578" y="5243095"/>
            <a:ext cx="180000" cy="216000"/>
          </a:xfrm>
          <a:prstGeom prst="line">
            <a:avLst/>
          </a:prstGeom>
          <a:noFill/>
          <a:ln w="38100" cap="flat" cmpd="sng" algn="ctr">
            <a:solidFill>
              <a:srgbClr val="05050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직선 연결선 64"/>
          <p:cNvCxnSpPr/>
          <p:nvPr/>
        </p:nvCxnSpPr>
        <p:spPr bwMode="auto">
          <a:xfrm flipH="1">
            <a:off x="1653786" y="5243095"/>
            <a:ext cx="180000" cy="216000"/>
          </a:xfrm>
          <a:prstGeom prst="line">
            <a:avLst/>
          </a:prstGeom>
          <a:noFill/>
          <a:ln w="38100" cap="flat" cmpd="sng" algn="ctr">
            <a:solidFill>
              <a:srgbClr val="05050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직선 연결선 65"/>
          <p:cNvCxnSpPr/>
          <p:nvPr/>
        </p:nvCxnSpPr>
        <p:spPr bwMode="auto">
          <a:xfrm>
            <a:off x="2716912" y="5242376"/>
            <a:ext cx="180000" cy="216000"/>
          </a:xfrm>
          <a:prstGeom prst="line">
            <a:avLst/>
          </a:prstGeom>
          <a:noFill/>
          <a:ln w="38100" cap="flat" cmpd="sng" algn="ctr">
            <a:solidFill>
              <a:srgbClr val="05050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직선 연결선 66"/>
          <p:cNvCxnSpPr/>
          <p:nvPr/>
        </p:nvCxnSpPr>
        <p:spPr bwMode="auto">
          <a:xfrm flipH="1">
            <a:off x="2712120" y="5242376"/>
            <a:ext cx="180000" cy="216000"/>
          </a:xfrm>
          <a:prstGeom prst="line">
            <a:avLst/>
          </a:prstGeom>
          <a:noFill/>
          <a:ln w="38100" cap="flat" cmpd="sng" algn="ctr">
            <a:solidFill>
              <a:srgbClr val="05050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TextBox 67"/>
          <p:cNvSpPr txBox="1"/>
          <p:nvPr/>
        </p:nvSpPr>
        <p:spPr>
          <a:xfrm>
            <a:off x="1585899" y="6055453"/>
            <a:ext cx="139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latinLnBrk="1" hangingPunct="1"/>
            <a:r>
              <a:rPr lang="ko-KR" altLang="en-US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언더플로우</a:t>
            </a:r>
            <a:endParaRPr 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 Box 59"/>
          <p:cNvSpPr txBox="1">
            <a:spLocks noChangeArrowheads="1"/>
          </p:cNvSpPr>
          <p:nvPr/>
        </p:nvSpPr>
        <p:spPr bwMode="auto">
          <a:xfrm>
            <a:off x="4006484" y="3802911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20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Text Box 60"/>
          <p:cNvSpPr txBox="1">
            <a:spLocks noChangeArrowheads="1"/>
          </p:cNvSpPr>
          <p:nvPr/>
        </p:nvSpPr>
        <p:spPr bwMode="auto">
          <a:xfrm>
            <a:off x="613456" y="5579512"/>
            <a:ext cx="481012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2" name="Text Box 61"/>
          <p:cNvSpPr txBox="1">
            <a:spLocks noChangeArrowheads="1"/>
          </p:cNvSpPr>
          <p:nvPr/>
        </p:nvSpPr>
        <p:spPr bwMode="auto">
          <a:xfrm>
            <a:off x="1094469" y="5579512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73" name="Text Box 63"/>
          <p:cNvSpPr txBox="1">
            <a:spLocks noChangeArrowheads="1"/>
          </p:cNvSpPr>
          <p:nvPr/>
        </p:nvSpPr>
        <p:spPr bwMode="auto">
          <a:xfrm>
            <a:off x="4596494" y="5579512"/>
            <a:ext cx="479425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25</a:t>
            </a:r>
          </a:p>
        </p:txBody>
      </p:sp>
      <p:sp>
        <p:nvSpPr>
          <p:cNvPr id="74" name="Text Box 64"/>
          <p:cNvSpPr txBox="1">
            <a:spLocks noChangeArrowheads="1"/>
          </p:cNvSpPr>
          <p:nvPr/>
        </p:nvSpPr>
        <p:spPr bwMode="auto">
          <a:xfrm>
            <a:off x="2196193" y="4714324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12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2220006" y="5074687"/>
            <a:ext cx="0" cy="504825"/>
          </a:xfrm>
          <a:prstGeom prst="lin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2672442" y="5060211"/>
            <a:ext cx="704057" cy="519300"/>
          </a:xfrm>
          <a:prstGeom prst="lin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Text Box 67"/>
          <p:cNvSpPr txBox="1">
            <a:spLocks noChangeArrowheads="1"/>
          </p:cNvSpPr>
          <p:nvPr/>
        </p:nvSpPr>
        <p:spPr bwMode="auto">
          <a:xfrm>
            <a:off x="1789794" y="5579512"/>
            <a:ext cx="477837" cy="360362"/>
          </a:xfrm>
          <a:prstGeom prst="rect">
            <a:avLst/>
          </a:prstGeom>
          <a:solidFill>
            <a:srgbClr val="00FFFF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7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Text Box 68"/>
          <p:cNvSpPr txBox="1">
            <a:spLocks noChangeArrowheads="1"/>
          </p:cNvSpPr>
          <p:nvPr/>
        </p:nvSpPr>
        <p:spPr bwMode="auto">
          <a:xfrm>
            <a:off x="2917712" y="5579512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14</a:t>
            </a:r>
          </a:p>
        </p:txBody>
      </p:sp>
      <p:sp>
        <p:nvSpPr>
          <p:cNvPr id="79" name="Text Box 69"/>
          <p:cNvSpPr txBox="1">
            <a:spLocks noChangeArrowheads="1"/>
          </p:cNvSpPr>
          <p:nvPr/>
        </p:nvSpPr>
        <p:spPr bwMode="auto">
          <a:xfrm>
            <a:off x="6114174" y="5579512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45</a:t>
            </a:r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 flipH="1">
            <a:off x="6154501" y="5060211"/>
            <a:ext cx="0" cy="519301"/>
          </a:xfrm>
          <a:prstGeom prst="lin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Text Box 71"/>
          <p:cNvSpPr txBox="1">
            <a:spLocks noChangeArrowheads="1"/>
          </p:cNvSpPr>
          <p:nvPr/>
        </p:nvSpPr>
        <p:spPr bwMode="auto">
          <a:xfrm>
            <a:off x="2220006" y="5579512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10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Text Box 72"/>
          <p:cNvSpPr txBox="1">
            <a:spLocks noChangeArrowheads="1"/>
          </p:cNvSpPr>
          <p:nvPr/>
        </p:nvSpPr>
        <p:spPr bwMode="auto">
          <a:xfrm>
            <a:off x="6135451" y="4715912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50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Text Box 73"/>
          <p:cNvSpPr txBox="1">
            <a:spLocks noChangeArrowheads="1"/>
          </p:cNvSpPr>
          <p:nvPr/>
        </p:nvSpPr>
        <p:spPr bwMode="auto">
          <a:xfrm>
            <a:off x="3376500" y="5579512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16</a:t>
            </a:r>
          </a:p>
        </p:txBody>
      </p:sp>
      <p:sp>
        <p:nvSpPr>
          <p:cNvPr id="84" name="Line 76"/>
          <p:cNvSpPr>
            <a:spLocks noChangeShapeType="1"/>
          </p:cNvSpPr>
          <p:nvPr/>
        </p:nvSpPr>
        <p:spPr bwMode="auto">
          <a:xfrm>
            <a:off x="6586301" y="5060211"/>
            <a:ext cx="1034603" cy="519301"/>
          </a:xfrm>
          <a:prstGeom prst="lin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Text Box 77"/>
          <p:cNvSpPr txBox="1">
            <a:spLocks noChangeArrowheads="1"/>
          </p:cNvSpPr>
          <p:nvPr/>
        </p:nvSpPr>
        <p:spPr bwMode="auto">
          <a:xfrm>
            <a:off x="1735818" y="4714324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5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86" name="Line 78"/>
          <p:cNvSpPr>
            <a:spLocks noChangeShapeType="1"/>
          </p:cNvSpPr>
          <p:nvPr/>
        </p:nvSpPr>
        <p:spPr bwMode="auto">
          <a:xfrm flipH="1">
            <a:off x="1067481" y="5060211"/>
            <a:ext cx="659632" cy="519301"/>
          </a:xfrm>
          <a:prstGeom prst="lin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87" name="Text Box 79"/>
          <p:cNvSpPr txBox="1">
            <a:spLocks noChangeArrowheads="1"/>
          </p:cNvSpPr>
          <p:nvPr/>
        </p:nvSpPr>
        <p:spPr bwMode="auto">
          <a:xfrm>
            <a:off x="5028294" y="5579512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30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Text Box 80"/>
          <p:cNvSpPr txBox="1">
            <a:spLocks noChangeArrowheads="1"/>
          </p:cNvSpPr>
          <p:nvPr/>
        </p:nvSpPr>
        <p:spPr bwMode="auto">
          <a:xfrm>
            <a:off x="5682374" y="5579512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40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Text Box 83"/>
          <p:cNvSpPr txBox="1">
            <a:spLocks noChangeArrowheads="1"/>
          </p:cNvSpPr>
          <p:nvPr/>
        </p:nvSpPr>
        <p:spPr bwMode="auto">
          <a:xfrm>
            <a:off x="5676664" y="4714324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35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90" name="Line 84"/>
          <p:cNvSpPr>
            <a:spLocks noChangeShapeType="1"/>
          </p:cNvSpPr>
          <p:nvPr/>
        </p:nvSpPr>
        <p:spPr bwMode="auto">
          <a:xfrm flipH="1">
            <a:off x="5028294" y="5060211"/>
            <a:ext cx="644202" cy="519302"/>
          </a:xfrm>
          <a:prstGeom prst="lin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Text Box 47"/>
          <p:cNvSpPr txBox="1">
            <a:spLocks noChangeArrowheads="1"/>
          </p:cNvSpPr>
          <p:nvPr/>
        </p:nvSpPr>
        <p:spPr bwMode="auto">
          <a:xfrm>
            <a:off x="6757304" y="5579512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55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Text Box 48"/>
          <p:cNvSpPr txBox="1">
            <a:spLocks noChangeArrowheads="1"/>
          </p:cNvSpPr>
          <p:nvPr/>
        </p:nvSpPr>
        <p:spPr bwMode="auto">
          <a:xfrm>
            <a:off x="8052704" y="5579512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70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Text Box 54"/>
          <p:cNvSpPr txBox="1">
            <a:spLocks noChangeArrowheads="1"/>
          </p:cNvSpPr>
          <p:nvPr/>
        </p:nvSpPr>
        <p:spPr bwMode="auto">
          <a:xfrm>
            <a:off x="7189104" y="5579512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60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Text Box 55"/>
          <p:cNvSpPr txBox="1">
            <a:spLocks noChangeArrowheads="1"/>
          </p:cNvSpPr>
          <p:nvPr/>
        </p:nvSpPr>
        <p:spPr bwMode="auto">
          <a:xfrm>
            <a:off x="7620904" y="5579512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65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Line 76"/>
          <p:cNvSpPr>
            <a:spLocks noChangeShapeType="1"/>
          </p:cNvSpPr>
          <p:nvPr/>
        </p:nvSpPr>
        <p:spPr bwMode="auto">
          <a:xfrm>
            <a:off x="4484321" y="4163272"/>
            <a:ext cx="1651129" cy="549464"/>
          </a:xfrm>
          <a:prstGeom prst="lin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Line 78"/>
          <p:cNvSpPr>
            <a:spLocks noChangeShapeType="1"/>
          </p:cNvSpPr>
          <p:nvPr/>
        </p:nvSpPr>
        <p:spPr bwMode="auto">
          <a:xfrm flipH="1">
            <a:off x="2196191" y="4163272"/>
            <a:ext cx="1810291" cy="536577"/>
          </a:xfrm>
          <a:prstGeom prst="lin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96642" y="397519"/>
            <a:ext cx="26324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7</a:t>
            </a:r>
            <a:r>
              <a:rPr lang="ko-KR" altLang="en-US" sz="2400" dirty="0" smtClean="0">
                <a:solidFill>
                  <a:srgbClr val="C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</a:t>
            </a:r>
            <a:r>
              <a:rPr lang="ko-KR" altLang="en-US" sz="2400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solidFill>
                  <a:srgbClr val="C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삭제하는</a:t>
            </a:r>
            <a:r>
              <a:rPr lang="ko-KR" altLang="en-US" sz="24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solidFill>
                  <a:srgbClr val="C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과정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4253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59"/>
          <p:cNvSpPr txBox="1">
            <a:spLocks noChangeArrowheads="1"/>
          </p:cNvSpPr>
          <p:nvPr/>
        </p:nvSpPr>
        <p:spPr bwMode="auto">
          <a:xfrm>
            <a:off x="4076596" y="398355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20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Text Box 60"/>
          <p:cNvSpPr txBox="1">
            <a:spLocks noChangeArrowheads="1"/>
          </p:cNvSpPr>
          <p:nvPr/>
        </p:nvSpPr>
        <p:spPr bwMode="auto">
          <a:xfrm>
            <a:off x="683568" y="2174956"/>
            <a:ext cx="481012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32" name="Text Box 61"/>
          <p:cNvSpPr txBox="1">
            <a:spLocks noChangeArrowheads="1"/>
          </p:cNvSpPr>
          <p:nvPr/>
        </p:nvSpPr>
        <p:spPr bwMode="auto">
          <a:xfrm>
            <a:off x="1164581" y="2174956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33" name="Text Box 63"/>
          <p:cNvSpPr txBox="1">
            <a:spLocks noChangeArrowheads="1"/>
          </p:cNvSpPr>
          <p:nvPr/>
        </p:nvSpPr>
        <p:spPr bwMode="auto">
          <a:xfrm>
            <a:off x="4666606" y="2174956"/>
            <a:ext cx="479425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25</a:t>
            </a:r>
          </a:p>
        </p:txBody>
      </p:sp>
      <p:sp>
        <p:nvSpPr>
          <p:cNvPr id="34" name="Text Box 64"/>
          <p:cNvSpPr txBox="1">
            <a:spLocks noChangeArrowheads="1"/>
          </p:cNvSpPr>
          <p:nvPr/>
        </p:nvSpPr>
        <p:spPr bwMode="auto">
          <a:xfrm>
            <a:off x="2293963" y="1374762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12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Line 66"/>
          <p:cNvSpPr>
            <a:spLocks noChangeShapeType="1"/>
          </p:cNvSpPr>
          <p:nvPr/>
        </p:nvSpPr>
        <p:spPr bwMode="auto">
          <a:xfrm>
            <a:off x="2771732" y="1735124"/>
            <a:ext cx="693929" cy="439831"/>
          </a:xfrm>
          <a:prstGeom prst="lin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Text Box 68"/>
          <p:cNvSpPr txBox="1">
            <a:spLocks noChangeArrowheads="1"/>
          </p:cNvSpPr>
          <p:nvPr/>
        </p:nvSpPr>
        <p:spPr bwMode="auto">
          <a:xfrm>
            <a:off x="2987824" y="2174956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14</a:t>
            </a:r>
          </a:p>
        </p:txBody>
      </p:sp>
      <p:sp>
        <p:nvSpPr>
          <p:cNvPr id="39" name="Text Box 69"/>
          <p:cNvSpPr txBox="1">
            <a:spLocks noChangeArrowheads="1"/>
          </p:cNvSpPr>
          <p:nvPr/>
        </p:nvSpPr>
        <p:spPr bwMode="auto">
          <a:xfrm>
            <a:off x="6184286" y="2174956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45</a:t>
            </a:r>
          </a:p>
        </p:txBody>
      </p:sp>
      <p:sp>
        <p:nvSpPr>
          <p:cNvPr id="40" name="Line 70"/>
          <p:cNvSpPr>
            <a:spLocks noChangeShapeType="1"/>
          </p:cNvSpPr>
          <p:nvPr/>
        </p:nvSpPr>
        <p:spPr bwMode="auto">
          <a:xfrm flipH="1">
            <a:off x="6224613" y="1655655"/>
            <a:ext cx="0" cy="519301"/>
          </a:xfrm>
          <a:prstGeom prst="lin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Text Box 71"/>
          <p:cNvSpPr txBox="1">
            <a:spLocks noChangeArrowheads="1"/>
          </p:cNvSpPr>
          <p:nvPr/>
        </p:nvSpPr>
        <p:spPr bwMode="auto">
          <a:xfrm>
            <a:off x="2088680" y="2174956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10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Text Box 72"/>
          <p:cNvSpPr txBox="1">
            <a:spLocks noChangeArrowheads="1"/>
          </p:cNvSpPr>
          <p:nvPr/>
        </p:nvSpPr>
        <p:spPr bwMode="auto">
          <a:xfrm>
            <a:off x="6205563" y="1311356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50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Text Box 73"/>
          <p:cNvSpPr txBox="1">
            <a:spLocks noChangeArrowheads="1"/>
          </p:cNvSpPr>
          <p:nvPr/>
        </p:nvSpPr>
        <p:spPr bwMode="auto">
          <a:xfrm>
            <a:off x="3446612" y="2174956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16</a:t>
            </a:r>
          </a:p>
        </p:txBody>
      </p:sp>
      <p:sp>
        <p:nvSpPr>
          <p:cNvPr id="44" name="Line 76"/>
          <p:cNvSpPr>
            <a:spLocks noChangeShapeType="1"/>
          </p:cNvSpPr>
          <p:nvPr/>
        </p:nvSpPr>
        <p:spPr bwMode="auto">
          <a:xfrm>
            <a:off x="6656413" y="1655655"/>
            <a:ext cx="1034603" cy="519301"/>
          </a:xfrm>
          <a:prstGeom prst="lin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Text Box 77"/>
          <p:cNvSpPr txBox="1">
            <a:spLocks noChangeArrowheads="1"/>
          </p:cNvSpPr>
          <p:nvPr/>
        </p:nvSpPr>
        <p:spPr bwMode="auto">
          <a:xfrm>
            <a:off x="1619672" y="2174955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5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Line 78"/>
          <p:cNvSpPr>
            <a:spLocks noChangeShapeType="1"/>
          </p:cNvSpPr>
          <p:nvPr/>
        </p:nvSpPr>
        <p:spPr bwMode="auto">
          <a:xfrm flipH="1">
            <a:off x="1629892" y="1735124"/>
            <a:ext cx="643859" cy="439831"/>
          </a:xfrm>
          <a:prstGeom prst="lin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Text Box 79"/>
          <p:cNvSpPr txBox="1">
            <a:spLocks noChangeArrowheads="1"/>
          </p:cNvSpPr>
          <p:nvPr/>
        </p:nvSpPr>
        <p:spPr bwMode="auto">
          <a:xfrm>
            <a:off x="5098406" y="2174956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30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Text Box 80"/>
          <p:cNvSpPr txBox="1">
            <a:spLocks noChangeArrowheads="1"/>
          </p:cNvSpPr>
          <p:nvPr/>
        </p:nvSpPr>
        <p:spPr bwMode="auto">
          <a:xfrm>
            <a:off x="5752486" y="2174956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40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Text Box 83"/>
          <p:cNvSpPr txBox="1">
            <a:spLocks noChangeArrowheads="1"/>
          </p:cNvSpPr>
          <p:nvPr/>
        </p:nvSpPr>
        <p:spPr bwMode="auto">
          <a:xfrm>
            <a:off x="5746776" y="1309768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35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Line 84"/>
          <p:cNvSpPr>
            <a:spLocks noChangeShapeType="1"/>
          </p:cNvSpPr>
          <p:nvPr/>
        </p:nvSpPr>
        <p:spPr bwMode="auto">
          <a:xfrm flipH="1">
            <a:off x="5098406" y="1655655"/>
            <a:ext cx="644202" cy="519302"/>
          </a:xfrm>
          <a:prstGeom prst="lin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Text Box 47"/>
          <p:cNvSpPr txBox="1">
            <a:spLocks noChangeArrowheads="1"/>
          </p:cNvSpPr>
          <p:nvPr/>
        </p:nvSpPr>
        <p:spPr bwMode="auto">
          <a:xfrm>
            <a:off x="6827416" y="2174956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55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Text Box 48"/>
          <p:cNvSpPr txBox="1">
            <a:spLocks noChangeArrowheads="1"/>
          </p:cNvSpPr>
          <p:nvPr/>
        </p:nvSpPr>
        <p:spPr bwMode="auto">
          <a:xfrm>
            <a:off x="8122816" y="2174956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70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Text Box 54"/>
          <p:cNvSpPr txBox="1">
            <a:spLocks noChangeArrowheads="1"/>
          </p:cNvSpPr>
          <p:nvPr/>
        </p:nvSpPr>
        <p:spPr bwMode="auto">
          <a:xfrm>
            <a:off x="7259216" y="2174956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60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Text Box 55"/>
          <p:cNvSpPr txBox="1">
            <a:spLocks noChangeArrowheads="1"/>
          </p:cNvSpPr>
          <p:nvPr/>
        </p:nvSpPr>
        <p:spPr bwMode="auto">
          <a:xfrm>
            <a:off x="7691016" y="2174956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65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Line 76"/>
          <p:cNvSpPr>
            <a:spLocks noChangeShapeType="1"/>
          </p:cNvSpPr>
          <p:nvPr/>
        </p:nvSpPr>
        <p:spPr bwMode="auto">
          <a:xfrm>
            <a:off x="4554433" y="758716"/>
            <a:ext cx="1651129" cy="549464"/>
          </a:xfrm>
          <a:prstGeom prst="lin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Line 78"/>
          <p:cNvSpPr>
            <a:spLocks noChangeShapeType="1"/>
          </p:cNvSpPr>
          <p:nvPr/>
        </p:nvSpPr>
        <p:spPr bwMode="auto">
          <a:xfrm flipH="1">
            <a:off x="2771799" y="758716"/>
            <a:ext cx="1304793" cy="616045"/>
          </a:xfrm>
          <a:prstGeom prst="lin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49907" y="1387034"/>
            <a:ext cx="139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latinLnBrk="1" hangingPunct="1"/>
            <a:r>
              <a:rPr lang="ko-KR" altLang="en-US" smtClean="0">
                <a:solidFill>
                  <a:srgbClr val="FF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언더플로우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9" name="Text Box 59"/>
          <p:cNvSpPr txBox="1">
            <a:spLocks noChangeArrowheads="1"/>
          </p:cNvSpPr>
          <p:nvPr/>
        </p:nvSpPr>
        <p:spPr bwMode="auto">
          <a:xfrm>
            <a:off x="4076593" y="4292774"/>
            <a:ext cx="477837" cy="360362"/>
          </a:xfrm>
          <a:prstGeom prst="rect">
            <a:avLst/>
          </a:prstGeom>
          <a:solidFill>
            <a:srgbClr val="FFFF00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20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Text Box 60"/>
          <p:cNvSpPr txBox="1">
            <a:spLocks noChangeArrowheads="1"/>
          </p:cNvSpPr>
          <p:nvPr/>
        </p:nvSpPr>
        <p:spPr bwMode="auto">
          <a:xfrm>
            <a:off x="683568" y="5156870"/>
            <a:ext cx="481012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1" name="Text Box 61"/>
          <p:cNvSpPr txBox="1">
            <a:spLocks noChangeArrowheads="1"/>
          </p:cNvSpPr>
          <p:nvPr/>
        </p:nvSpPr>
        <p:spPr bwMode="auto">
          <a:xfrm>
            <a:off x="1164581" y="5156870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72" name="Text Box 63"/>
          <p:cNvSpPr txBox="1">
            <a:spLocks noChangeArrowheads="1"/>
          </p:cNvSpPr>
          <p:nvPr/>
        </p:nvSpPr>
        <p:spPr bwMode="auto">
          <a:xfrm>
            <a:off x="4666606" y="5156870"/>
            <a:ext cx="479425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25</a:t>
            </a:r>
          </a:p>
        </p:txBody>
      </p:sp>
      <p:sp>
        <p:nvSpPr>
          <p:cNvPr id="73" name="Text Box 64"/>
          <p:cNvSpPr txBox="1">
            <a:spLocks noChangeArrowheads="1"/>
          </p:cNvSpPr>
          <p:nvPr/>
        </p:nvSpPr>
        <p:spPr bwMode="auto">
          <a:xfrm>
            <a:off x="2540089" y="4271656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12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Line 66"/>
          <p:cNvSpPr>
            <a:spLocks noChangeShapeType="1"/>
          </p:cNvSpPr>
          <p:nvPr/>
        </p:nvSpPr>
        <p:spPr bwMode="auto">
          <a:xfrm>
            <a:off x="3029472" y="4652044"/>
            <a:ext cx="436189" cy="504825"/>
          </a:xfrm>
          <a:prstGeom prst="lin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Text Box 68"/>
          <p:cNvSpPr txBox="1">
            <a:spLocks noChangeArrowheads="1"/>
          </p:cNvSpPr>
          <p:nvPr/>
        </p:nvSpPr>
        <p:spPr bwMode="auto">
          <a:xfrm>
            <a:off x="2987824" y="5156870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14</a:t>
            </a:r>
          </a:p>
        </p:txBody>
      </p:sp>
      <p:sp>
        <p:nvSpPr>
          <p:cNvPr id="76" name="Text Box 69"/>
          <p:cNvSpPr txBox="1">
            <a:spLocks noChangeArrowheads="1"/>
          </p:cNvSpPr>
          <p:nvPr/>
        </p:nvSpPr>
        <p:spPr bwMode="auto">
          <a:xfrm>
            <a:off x="6184286" y="5156870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45</a:t>
            </a:r>
          </a:p>
        </p:txBody>
      </p:sp>
      <p:sp>
        <p:nvSpPr>
          <p:cNvPr id="77" name="Line 70"/>
          <p:cNvSpPr>
            <a:spLocks noChangeShapeType="1"/>
          </p:cNvSpPr>
          <p:nvPr/>
        </p:nvSpPr>
        <p:spPr bwMode="auto">
          <a:xfrm flipH="1">
            <a:off x="6224613" y="4637569"/>
            <a:ext cx="0" cy="519301"/>
          </a:xfrm>
          <a:prstGeom prst="lin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Text Box 71"/>
          <p:cNvSpPr txBox="1">
            <a:spLocks noChangeArrowheads="1"/>
          </p:cNvSpPr>
          <p:nvPr/>
        </p:nvSpPr>
        <p:spPr bwMode="auto">
          <a:xfrm>
            <a:off x="2088680" y="5156870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10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Text Box 72"/>
          <p:cNvSpPr txBox="1">
            <a:spLocks noChangeArrowheads="1"/>
          </p:cNvSpPr>
          <p:nvPr/>
        </p:nvSpPr>
        <p:spPr bwMode="auto">
          <a:xfrm>
            <a:off x="6205563" y="4293270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50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Text Box 73"/>
          <p:cNvSpPr txBox="1">
            <a:spLocks noChangeArrowheads="1"/>
          </p:cNvSpPr>
          <p:nvPr/>
        </p:nvSpPr>
        <p:spPr bwMode="auto">
          <a:xfrm>
            <a:off x="3446612" y="5156870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solidFill>
                  <a:srgbClr val="090A15"/>
                </a:solidFill>
                <a:latin typeface="Calibri" panose="020F0502020204030204" pitchFamily="34" charset="0"/>
              </a:rPr>
              <a:t>16</a:t>
            </a:r>
          </a:p>
        </p:txBody>
      </p:sp>
      <p:sp>
        <p:nvSpPr>
          <p:cNvPr id="81" name="Line 76"/>
          <p:cNvSpPr>
            <a:spLocks noChangeShapeType="1"/>
          </p:cNvSpPr>
          <p:nvPr/>
        </p:nvSpPr>
        <p:spPr bwMode="auto">
          <a:xfrm>
            <a:off x="6656413" y="4637569"/>
            <a:ext cx="1034603" cy="519301"/>
          </a:xfrm>
          <a:prstGeom prst="lin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Text Box 77"/>
          <p:cNvSpPr txBox="1">
            <a:spLocks noChangeArrowheads="1"/>
          </p:cNvSpPr>
          <p:nvPr/>
        </p:nvSpPr>
        <p:spPr bwMode="auto">
          <a:xfrm>
            <a:off x="1619672" y="5156869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5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Line 78"/>
          <p:cNvSpPr>
            <a:spLocks noChangeShapeType="1"/>
          </p:cNvSpPr>
          <p:nvPr/>
        </p:nvSpPr>
        <p:spPr bwMode="auto">
          <a:xfrm flipH="1">
            <a:off x="1660771" y="4632018"/>
            <a:ext cx="895252" cy="524851"/>
          </a:xfrm>
          <a:prstGeom prst="lin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Text Box 79"/>
          <p:cNvSpPr txBox="1">
            <a:spLocks noChangeArrowheads="1"/>
          </p:cNvSpPr>
          <p:nvPr/>
        </p:nvSpPr>
        <p:spPr bwMode="auto">
          <a:xfrm>
            <a:off x="5098406" y="5156870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30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Text Box 80"/>
          <p:cNvSpPr txBox="1">
            <a:spLocks noChangeArrowheads="1"/>
          </p:cNvSpPr>
          <p:nvPr/>
        </p:nvSpPr>
        <p:spPr bwMode="auto">
          <a:xfrm>
            <a:off x="5752486" y="5156870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40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86" name="Text Box 83"/>
          <p:cNvSpPr txBox="1">
            <a:spLocks noChangeArrowheads="1"/>
          </p:cNvSpPr>
          <p:nvPr/>
        </p:nvSpPr>
        <p:spPr bwMode="auto">
          <a:xfrm>
            <a:off x="5746776" y="4291682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35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87" name="Line 84"/>
          <p:cNvSpPr>
            <a:spLocks noChangeShapeType="1"/>
          </p:cNvSpPr>
          <p:nvPr/>
        </p:nvSpPr>
        <p:spPr bwMode="auto">
          <a:xfrm flipH="1">
            <a:off x="5098406" y="4637569"/>
            <a:ext cx="644202" cy="519302"/>
          </a:xfrm>
          <a:prstGeom prst="lin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solidFill>
                <a:srgbClr val="40458C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Text Box 47"/>
          <p:cNvSpPr txBox="1">
            <a:spLocks noChangeArrowheads="1"/>
          </p:cNvSpPr>
          <p:nvPr/>
        </p:nvSpPr>
        <p:spPr bwMode="auto">
          <a:xfrm>
            <a:off x="6827416" y="5156870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55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Text Box 48"/>
          <p:cNvSpPr txBox="1">
            <a:spLocks noChangeArrowheads="1"/>
          </p:cNvSpPr>
          <p:nvPr/>
        </p:nvSpPr>
        <p:spPr bwMode="auto">
          <a:xfrm>
            <a:off x="8122816" y="5156870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70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90" name="Text Box 54"/>
          <p:cNvSpPr txBox="1">
            <a:spLocks noChangeArrowheads="1"/>
          </p:cNvSpPr>
          <p:nvPr/>
        </p:nvSpPr>
        <p:spPr bwMode="auto">
          <a:xfrm>
            <a:off x="7259216" y="5156870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60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Text Box 55"/>
          <p:cNvSpPr txBox="1">
            <a:spLocks noChangeArrowheads="1"/>
          </p:cNvSpPr>
          <p:nvPr/>
        </p:nvSpPr>
        <p:spPr bwMode="auto">
          <a:xfrm>
            <a:off x="7691016" y="5156870"/>
            <a:ext cx="47783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2D03C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solidFill>
                  <a:srgbClr val="090A15"/>
                </a:solidFill>
                <a:latin typeface="Calibri" panose="020F0502020204030204" pitchFamily="34" charset="0"/>
              </a:rPr>
              <a:t>65</a:t>
            </a:r>
            <a:endParaRPr kumimoji="0" lang="en-US" altLang="ko-KR" sz="2000" dirty="0">
              <a:solidFill>
                <a:srgbClr val="090A15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897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811</TotalTime>
  <Words>4311</Words>
  <PresentationFormat>화면 슬라이드 쇼(4:3)</PresentationFormat>
  <Paragraphs>744</Paragraphs>
  <Slides>108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108</vt:i4>
      </vt:variant>
    </vt:vector>
  </HeadingPairs>
  <TitlesOfParts>
    <vt:vector size="120" baseType="lpstr">
      <vt:lpstr>굴림</vt:lpstr>
      <vt:lpstr>맑은 고딕</vt:lpstr>
      <vt:lpstr>Arial</vt:lpstr>
      <vt:lpstr>Calibri</vt:lpstr>
      <vt:lpstr>Calibri Light</vt:lpstr>
      <vt:lpstr>Consolas</vt:lpstr>
      <vt:lpstr>MT Extra</vt:lpstr>
      <vt:lpstr>Symbol</vt:lpstr>
      <vt:lpstr>Tahoma</vt:lpstr>
      <vt:lpstr>Times New Roman</vt:lpstr>
      <vt:lpstr>Wingdings 2</vt:lpstr>
      <vt:lpstr>Office 테마</vt:lpstr>
      <vt:lpstr>PowerPoint 프레젠테이션</vt:lpstr>
      <vt:lpstr>탐색트리</vt:lpstr>
      <vt:lpstr>5.1 이진탐색</vt:lpstr>
      <vt:lpstr>PowerPoint 프레젠테이션</vt:lpstr>
      <vt:lpstr>수행시간</vt:lpstr>
      <vt:lpstr>5.2 이진탐색트리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5.2.1 탐색 연산</vt:lpstr>
      <vt:lpstr>PowerPoint 프레젠테이션</vt:lpstr>
      <vt:lpstr>PowerPoint 프레젠테이션</vt:lpstr>
      <vt:lpstr>5.1.2 삽입 연산</vt:lpstr>
      <vt:lpstr>PowerPoint 프레젠테이션</vt:lpstr>
      <vt:lpstr>PowerPoint 프레젠테이션</vt:lpstr>
      <vt:lpstr>PowerPoint 프레젠테이션</vt:lpstr>
      <vt:lpstr>PowerPoint 프레젠테이션</vt:lpstr>
      <vt:lpstr>5.2.3 최솟값 찾기</vt:lpstr>
      <vt:lpstr>PowerPoint 프레젠테이션</vt:lpstr>
      <vt:lpstr>5.2.4 최솟값 삭제 연산</vt:lpstr>
      <vt:lpstr>PowerPoint 프레젠테이션</vt:lpstr>
      <vt:lpstr>PowerPoint 프레젠테이션</vt:lpstr>
      <vt:lpstr>5.2.5 삭제 연산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수행시간</vt:lpstr>
      <vt:lpstr>PowerPoint 프레젠테이션</vt:lpstr>
      <vt:lpstr>5.3 AVL트리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5.3.1 AVL 트리의 회전 연산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4종류의 회전의 공통점</vt:lpstr>
      <vt:lpstr>5.3.2 삽입 연산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5.3.3 삭제 연산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수행시간</vt:lpstr>
      <vt:lpstr>PowerPoint 프레젠테이션</vt:lpstr>
      <vt:lpstr>5.4 2-3 트리, 레드블랙트리</vt:lpstr>
      <vt:lpstr>PowerPoint 프레젠테이션</vt:lpstr>
      <vt:lpstr>PowerPoint 프레젠테이션</vt:lpstr>
      <vt:lpstr>PowerPoint 프레젠테이션</vt:lpstr>
      <vt:lpstr>5.3.1 탐색 연산</vt:lpstr>
      <vt:lpstr>PowerPoint 프레젠테이션</vt:lpstr>
      <vt:lpstr>2-3-4 트리</vt:lpstr>
      <vt:lpstr>PowerPoint 프레젠테이션</vt:lpstr>
      <vt:lpstr>5.4.2 레드블랙트리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5.5 B-트리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성능 분석</vt:lpstr>
      <vt:lpstr>PowerPoint 프레젠테이션</vt:lpstr>
      <vt:lpstr>PowerPoint 프레젠테이션</vt:lpstr>
      <vt:lpstr>요약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2017-03-16T00:57:55Z</dcterms:created>
  <dcterms:modified xsi:type="dcterms:W3CDTF">2017-12-16T01:37:54Z</dcterms:modified>
</cp:coreProperties>
</file>