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272" r:id="rId3"/>
    <p:sldId id="364" r:id="rId4"/>
    <p:sldId id="365" r:id="rId5"/>
    <p:sldId id="366" r:id="rId6"/>
    <p:sldId id="368" r:id="rId7"/>
    <p:sldId id="369" r:id="rId8"/>
    <p:sldId id="370" r:id="rId9"/>
    <p:sldId id="371" r:id="rId10"/>
    <p:sldId id="372" r:id="rId11"/>
    <p:sldId id="302" r:id="rId12"/>
    <p:sldId id="303" r:id="rId13"/>
    <p:sldId id="304" r:id="rId14"/>
    <p:sldId id="305" r:id="rId15"/>
    <p:sldId id="373" r:id="rId16"/>
    <p:sldId id="374" r:id="rId17"/>
    <p:sldId id="306" r:id="rId18"/>
    <p:sldId id="375" r:id="rId19"/>
    <p:sldId id="308" r:id="rId20"/>
    <p:sldId id="309" r:id="rId21"/>
    <p:sldId id="310" r:id="rId22"/>
    <p:sldId id="312" r:id="rId23"/>
    <p:sldId id="376" r:id="rId24"/>
    <p:sldId id="377" r:id="rId25"/>
    <p:sldId id="378" r:id="rId26"/>
    <p:sldId id="313" r:id="rId27"/>
    <p:sldId id="381" r:id="rId28"/>
    <p:sldId id="379" r:id="rId29"/>
    <p:sldId id="384" r:id="rId30"/>
    <p:sldId id="385" r:id="rId31"/>
    <p:sldId id="320" r:id="rId32"/>
    <p:sldId id="444" r:id="rId33"/>
    <p:sldId id="382" r:id="rId34"/>
    <p:sldId id="445" r:id="rId35"/>
    <p:sldId id="386" r:id="rId36"/>
    <p:sldId id="387" r:id="rId37"/>
    <p:sldId id="388" r:id="rId38"/>
    <p:sldId id="323" r:id="rId39"/>
    <p:sldId id="446" r:id="rId40"/>
    <p:sldId id="390" r:id="rId41"/>
    <p:sldId id="324" r:id="rId42"/>
    <p:sldId id="325" r:id="rId43"/>
    <p:sldId id="391" r:id="rId44"/>
    <p:sldId id="327" r:id="rId45"/>
    <p:sldId id="392" r:id="rId46"/>
    <p:sldId id="393" r:id="rId47"/>
    <p:sldId id="394" r:id="rId48"/>
    <p:sldId id="395" r:id="rId49"/>
    <p:sldId id="329" r:id="rId50"/>
    <p:sldId id="396" r:id="rId51"/>
    <p:sldId id="397" r:id="rId52"/>
    <p:sldId id="335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340" r:id="rId61"/>
    <p:sldId id="343" r:id="rId62"/>
    <p:sldId id="439" r:id="rId63"/>
    <p:sldId id="440" r:id="rId64"/>
    <p:sldId id="447" r:id="rId65"/>
    <p:sldId id="411" r:id="rId66"/>
    <p:sldId id="412" r:id="rId67"/>
    <p:sldId id="413" r:id="rId68"/>
    <p:sldId id="414" r:id="rId69"/>
    <p:sldId id="418" r:id="rId70"/>
    <p:sldId id="443" r:id="rId71"/>
    <p:sldId id="419" r:id="rId72"/>
    <p:sldId id="448" r:id="rId73"/>
    <p:sldId id="449" r:id="rId74"/>
    <p:sldId id="450" r:id="rId75"/>
    <p:sldId id="451" r:id="rId76"/>
    <p:sldId id="452" r:id="rId77"/>
    <p:sldId id="420" r:id="rId78"/>
    <p:sldId id="423" r:id="rId79"/>
    <p:sldId id="424" r:id="rId80"/>
    <p:sldId id="426" r:id="rId81"/>
    <p:sldId id="425" r:id="rId82"/>
    <p:sldId id="427" r:id="rId83"/>
    <p:sldId id="428" r:id="rId84"/>
    <p:sldId id="429" r:id="rId85"/>
    <p:sldId id="361" r:id="rId86"/>
    <p:sldId id="431" r:id="rId87"/>
    <p:sldId id="432" r:id="rId88"/>
    <p:sldId id="430" r:id="rId89"/>
    <p:sldId id="433" r:id="rId90"/>
    <p:sldId id="434" r:id="rId91"/>
    <p:sldId id="435" r:id="rId92"/>
    <p:sldId id="436" r:id="rId93"/>
    <p:sldId id="291" r:id="rId94"/>
    <p:sldId id="437" r:id="rId95"/>
    <p:sldId id="438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12081A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2BF4-D694-44BD-8119-A9D2248C6B55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0F7F-F005-4911-8ED6-8384DCFCD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In-place merge. [</a:t>
            </a:r>
            <a:r>
              <a:rPr kumimoji="1" lang="en-US" sz="1200" b="0" i="0" u="none" strike="noStrike" kern="1200" baseline="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Kronrod</a:t>
            </a: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, 1969]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5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CUTSIZE</a:t>
            </a:r>
            <a:r>
              <a:rPr lang="en-US" dirty="0" smtClean="0"/>
              <a:t> is about 10.</a:t>
            </a:r>
          </a:p>
          <a:p>
            <a:r>
              <a:rPr lang="en-US" dirty="0" smtClean="0"/>
              <a:t>We can call Insertion sort just once at</a:t>
            </a:r>
            <a:r>
              <a:rPr lang="en-US" baseline="0" dirty="0" smtClean="0"/>
              <a:t> the end.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1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3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38"/>
            <a:ext cx="7886700" cy="515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6871" y="2933939"/>
            <a:ext cx="2577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 </a:t>
            </a:r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5354" y="839328"/>
            <a:ext cx="799854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현재 원소 삽입 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감소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1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0" y="1581150"/>
            <a:ext cx="8736269" cy="5276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1768" y="549447"/>
            <a:ext cx="653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원소인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50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부분에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삽입하는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377824"/>
            <a:ext cx="8853721" cy="3724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" y="4855517"/>
            <a:ext cx="9000000" cy="11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961" y="224983"/>
            <a:ext cx="8799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40, 60, 70, 50, 10, 30, 20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insertion_sort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1" y="912789"/>
            <a:ext cx="8820000" cy="5911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81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67873" y="1194366"/>
                <a:ext cx="7973962" cy="5095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 smtClean="0">
                    <a:latin typeface="Calibri" panose="020F0502020204030204" pitchFamily="34" charset="0"/>
                  </a:rPr>
                  <a:t>삽입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정렬은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</a:rPr>
                  <a:t>입력에</a:t>
                </a:r>
                <a:r>
                  <a:rPr lang="ko-KR" altLang="ko-KR" sz="2400" dirty="0">
                    <a:solidFill>
                      <a:srgbClr val="3333FF"/>
                    </a:solidFill>
                    <a:effectLst/>
                  </a:rPr>
                  <a:t> </a:t>
                </a:r>
                <a:r>
                  <a:rPr lang="ko-KR" altLang="ko-KR" sz="2400" dirty="0" smtClean="0">
                    <a:solidFill>
                      <a:srgbClr val="3333FF"/>
                    </a:solidFill>
                    <a:latin typeface="Calibri" panose="020F0502020204030204" pitchFamily="34" charset="0"/>
                  </a:rPr>
                  <a:t>민감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en-US" altLang="ko-KR" sz="2400" dirty="0">
                    <a:effectLst/>
                  </a:rPr>
                  <a:t>(</a:t>
                </a:r>
                <a:r>
                  <a:rPr lang="en-US" altLang="ko-KR" sz="2400" dirty="0">
                    <a:solidFill>
                      <a:srgbClr val="3333FF"/>
                    </a:solidFill>
                    <a:effectLst/>
                  </a:rPr>
                  <a:t>Input Sensitive</a:t>
                </a:r>
                <a:r>
                  <a:rPr lang="en-US" altLang="ko-KR" sz="2400" dirty="0" smtClean="0">
                    <a:effectLst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 smtClean="0">
                    <a:latin typeface="Calibri" panose="020F0502020204030204" pitchFamily="34" charset="0"/>
                  </a:rPr>
                  <a:t>입력이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이미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정렬된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경우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(</a:t>
                </a:r>
                <a:r>
                  <a:rPr lang="ko-KR" altLang="en-US" sz="2000" dirty="0" smtClean="0">
                    <a:latin typeface="Calibri" panose="020F0502020204030204" pitchFamily="34" charset="0"/>
                  </a:rPr>
                  <a:t>최선 경우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)</a:t>
                </a:r>
                <a:endParaRPr lang="en-US" altLang="ko-KR" sz="2400" dirty="0" smtClean="0">
                  <a:latin typeface="Calibri" panose="020F0502020204030204" pitchFamily="34" charset="0"/>
                </a:endParaRPr>
              </a:p>
              <a:p>
                <a:pPr lvl="1">
                  <a:spcAft>
                    <a:spcPts val="1200"/>
                  </a:spcAft>
                  <a:tabLst>
                    <a:tab pos="1022985" algn="l"/>
                  </a:tabLst>
                </a:pPr>
                <a:r>
                  <a:rPr lang="en-US" altLang="ko-KR" sz="2200" dirty="0" smtClean="0">
                    <a:effectLst/>
                  </a:rPr>
                  <a:t>N-1</a:t>
                </a:r>
                <a:r>
                  <a:rPr lang="ko-KR" altLang="ko-KR" sz="2200" dirty="0">
                    <a:latin typeface="Calibri" panose="020F0502020204030204" pitchFamily="34" charset="0"/>
                  </a:rPr>
                  <a:t>번</a:t>
                </a:r>
                <a:r>
                  <a:rPr lang="ko-KR" altLang="ko-KR" sz="2200" dirty="0">
                    <a:effectLst/>
                  </a:rPr>
                  <a:t> </a:t>
                </a:r>
                <a:r>
                  <a:rPr lang="ko-KR" altLang="ko-KR" sz="2200" dirty="0">
                    <a:latin typeface="Calibri" panose="020F0502020204030204" pitchFamily="34" charset="0"/>
                  </a:rPr>
                  <a:t>비교하면</a:t>
                </a:r>
                <a:r>
                  <a:rPr lang="ko-KR" altLang="ko-KR" sz="2200" dirty="0">
                    <a:effectLst/>
                  </a:rPr>
                  <a:t> </a:t>
                </a:r>
                <a:r>
                  <a:rPr lang="ko-KR" altLang="ko-KR" sz="2200" dirty="0">
                    <a:latin typeface="Calibri" panose="020F0502020204030204" pitchFamily="34" charset="0"/>
                  </a:rPr>
                  <a:t>정렬을</a:t>
                </a:r>
                <a:r>
                  <a:rPr lang="ko-KR" altLang="ko-KR" sz="2200" dirty="0">
                    <a:effectLst/>
                  </a:rPr>
                  <a:t> </a:t>
                </a:r>
                <a:r>
                  <a:rPr lang="ko-KR" altLang="ko-KR" sz="2200" dirty="0" smtClean="0">
                    <a:latin typeface="Calibri" panose="020F0502020204030204" pitchFamily="34" charset="0"/>
                  </a:rPr>
                  <a:t>마</a:t>
                </a:r>
                <a:r>
                  <a:rPr lang="ko-KR" altLang="en-US" sz="2200" dirty="0" smtClean="0">
                    <a:latin typeface="Calibri" panose="020F0502020204030204" pitchFamily="34" charset="0"/>
                  </a:rPr>
                  <a:t>침 </a:t>
                </a:r>
                <a:r>
                  <a:rPr lang="en-US" altLang="ko-KR" sz="2200" dirty="0"/>
                  <a:t>= </a:t>
                </a:r>
                <a:r>
                  <a:rPr lang="en-US" altLang="ko-KR" sz="2200" dirty="0" smtClean="0">
                    <a:solidFill>
                      <a:srgbClr val="3333FF"/>
                    </a:solidFill>
                  </a:rPr>
                  <a:t>O(N)</a:t>
                </a:r>
                <a:endParaRPr lang="en-US" altLang="ko-KR" sz="2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>
                    <a:latin typeface="Calibri" panose="020F0502020204030204" pitchFamily="34" charset="0"/>
                  </a:rPr>
                  <a:t>입력이</a:t>
                </a:r>
                <a:r>
                  <a:rPr lang="ko-KR" altLang="ko-KR" sz="2400" dirty="0"/>
                  <a:t> </a:t>
                </a:r>
                <a:r>
                  <a:rPr lang="ko-KR" altLang="en-US" sz="2400" dirty="0" smtClean="0"/>
                  <a:t>역으로</a:t>
                </a:r>
                <a:r>
                  <a:rPr lang="ko-KR" altLang="ko-KR" sz="2400" dirty="0" smtClean="0"/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정렬된</a:t>
                </a:r>
                <a:r>
                  <a:rPr lang="ko-KR" altLang="ko-KR" sz="2400" dirty="0"/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경우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(</a:t>
                </a:r>
                <a:r>
                  <a:rPr lang="ko-KR" altLang="ko-KR" sz="2000" dirty="0" smtClean="0">
                    <a:latin typeface="Calibri" panose="020F0502020204030204" pitchFamily="34" charset="0"/>
                  </a:rPr>
                  <a:t>최악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 </a:t>
                </a:r>
                <a:r>
                  <a:rPr lang="ko-KR" altLang="ko-KR" sz="2000" dirty="0" smtClean="0">
                    <a:latin typeface="Calibri" panose="020F0502020204030204" pitchFamily="34" charset="0"/>
                  </a:rPr>
                  <a:t>경우</a:t>
                </a:r>
                <a:r>
                  <a:rPr lang="en-US" altLang="ko-KR" sz="2000" dirty="0" smtClean="0">
                    <a:latin typeface="Calibri" panose="020F0502020204030204" pitchFamily="34" charset="0"/>
                  </a:rPr>
                  <a:t>)</a:t>
                </a:r>
                <a:endParaRPr lang="en-US" altLang="ko-KR" sz="2400" dirty="0" smtClean="0">
                  <a:latin typeface="Calibri" panose="020F0502020204030204" pitchFamily="34" charset="0"/>
                </a:endParaRPr>
              </a:p>
              <a:p>
                <a:pPr lvl="1">
                  <a:spcAft>
                    <a:spcPts val="1200"/>
                  </a:spcAft>
                  <a:tabLst>
                    <a:tab pos="1022985" algn="l"/>
                  </a:tabLst>
                </a:pPr>
                <a:r>
                  <a:rPr lang="en-US" altLang="ko-KR" sz="2200" dirty="0" smtClean="0">
                    <a:effectLst/>
                  </a:rPr>
                  <a:t>1 </a:t>
                </a:r>
                <a:r>
                  <a:rPr lang="en-US" altLang="ko-KR" sz="2200" dirty="0">
                    <a:effectLst/>
                  </a:rPr>
                  <a:t>+ 2 + </a:t>
                </a:r>
                <a:r>
                  <a:rPr lang="en-US" altLang="ko-KR" sz="2200" dirty="0">
                    <a:effectLst/>
                    <a:latin typeface="Calibri" panose="020F0502020204030204" pitchFamily="34" charset="0"/>
                    <a:sym typeface="MT Extra" panose="05050102010205020202" pitchFamily="18" charset="2"/>
                  </a:rPr>
                  <a:t></a:t>
                </a:r>
                <a:r>
                  <a:rPr lang="en-US" altLang="ko-KR" sz="2200" dirty="0">
                    <a:effectLst/>
                  </a:rPr>
                  <a:t> + (N-2) + (N-1)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>
                        <a:effectLst/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2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effectLst/>
                  </a:rPr>
                  <a:t>  = </a:t>
                </a:r>
                <a:r>
                  <a:rPr lang="en-US" altLang="ko-KR" sz="2200" dirty="0">
                    <a:solidFill>
                      <a:srgbClr val="3333FF"/>
                    </a:solidFill>
                    <a:effectLst/>
                  </a:rPr>
                  <a:t>O(N</a:t>
                </a:r>
                <a:r>
                  <a:rPr lang="en-US" altLang="ko-KR" sz="2200" baseline="30000" dirty="0">
                    <a:solidFill>
                      <a:srgbClr val="3333FF"/>
                    </a:solidFill>
                    <a:effectLst/>
                  </a:rPr>
                  <a:t>2</a:t>
                </a:r>
                <a:r>
                  <a:rPr lang="en-US" altLang="ko-KR" sz="2200" dirty="0" smtClean="0">
                    <a:solidFill>
                      <a:srgbClr val="3333FF"/>
                    </a:solidFill>
                    <a:effectLst/>
                  </a:rPr>
                  <a:t>)</a:t>
                </a:r>
                <a:endParaRPr lang="en-US" altLang="ko-KR" sz="2200" dirty="0" smtClean="0">
                  <a:solidFill>
                    <a:srgbClr val="3333FF"/>
                  </a:solidFill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 smtClean="0">
                    <a:latin typeface="Calibri" panose="020F0502020204030204" pitchFamily="34" charset="0"/>
                  </a:rPr>
                  <a:t>최악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경우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데이터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</a:rPr>
                  <a:t>교환</a:t>
                </a:r>
                <a:r>
                  <a:rPr lang="ko-KR" altLang="ko-KR" sz="2400" dirty="0">
                    <a:effectLst/>
                  </a:rPr>
                  <a:t> </a:t>
                </a:r>
                <a:r>
                  <a:rPr lang="ko-KR" altLang="ko-KR" sz="2400" dirty="0" smtClean="0">
                    <a:latin typeface="Calibri" panose="020F0502020204030204" pitchFamily="34" charset="0"/>
                  </a:rPr>
                  <a:t>수</a:t>
                </a:r>
                <a:r>
                  <a:rPr lang="en-US" altLang="ko-KR" sz="2400" dirty="0" smtClean="0">
                    <a:latin typeface="Calibri" panose="020F0502020204030204" pitchFamily="34" charset="0"/>
                  </a:rPr>
                  <a:t>:</a:t>
                </a:r>
                <a:r>
                  <a:rPr lang="ko-KR" altLang="ko-KR" sz="2400" dirty="0" smtClean="0">
                    <a:effectLst/>
                  </a:rPr>
                  <a:t> </a:t>
                </a:r>
                <a:r>
                  <a:rPr lang="en-US" altLang="ko-KR" sz="2400" dirty="0">
                    <a:solidFill>
                      <a:srgbClr val="3333FF"/>
                    </a:solidFill>
                    <a:effectLst/>
                  </a:rPr>
                  <a:t>O(N</a:t>
                </a:r>
                <a:r>
                  <a:rPr lang="en-US" altLang="ko-KR" sz="2400" baseline="30000" dirty="0">
                    <a:solidFill>
                      <a:srgbClr val="3333FF"/>
                    </a:solidFill>
                    <a:effectLst/>
                  </a:rPr>
                  <a:t>2</a:t>
                </a:r>
                <a:r>
                  <a:rPr lang="en-US" altLang="ko-KR" sz="2400" dirty="0" smtClean="0">
                    <a:solidFill>
                      <a:srgbClr val="3333FF"/>
                    </a:solidFill>
                    <a:effectLst/>
                  </a:rPr>
                  <a:t>)</a:t>
                </a:r>
                <a:endParaRPr lang="en-US" altLang="ko-KR" sz="24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022985" algn="l"/>
                  </a:tabLst>
                </a:pPr>
                <a:r>
                  <a:rPr lang="ko-KR" altLang="ko-KR" sz="2400" dirty="0"/>
                  <a:t>입력 데이터의 순서가 </a:t>
                </a:r>
                <a:r>
                  <a:rPr lang="ko-KR" altLang="en-US" sz="2400" dirty="0" smtClean="0"/>
                  <a:t>랜덤</a:t>
                </a:r>
                <a:r>
                  <a:rPr lang="ko-KR" altLang="ko-KR" sz="2400" dirty="0" smtClean="0"/>
                  <a:t>인 경우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평균 경우</a:t>
                </a:r>
                <a:r>
                  <a:rPr lang="en-US" altLang="ko-KR" sz="2400" dirty="0" smtClean="0"/>
                  <a:t>) </a:t>
                </a:r>
              </a:p>
              <a:p>
                <a:pPr lvl="1">
                  <a:spcAft>
                    <a:spcPts val="1200"/>
                  </a:spcAft>
                  <a:tabLst>
                    <a:tab pos="1022985" algn="l"/>
                  </a:tabLst>
                </a:pPr>
                <a:r>
                  <a:rPr lang="ko-KR" altLang="ko-KR" sz="2200" dirty="0" smtClean="0"/>
                  <a:t>현재 </a:t>
                </a:r>
                <a:r>
                  <a:rPr lang="ko-KR" altLang="ko-KR" sz="2200" dirty="0"/>
                  <a:t>원소가 정렬된 앞 부분에 최종적으로 삽입되는 곳이 평균적으로 정렬된 부분의 </a:t>
                </a:r>
                <a:r>
                  <a:rPr lang="ko-KR" altLang="ko-KR" sz="2200" dirty="0" smtClean="0"/>
                  <a:t>중간</a:t>
                </a:r>
                <a:r>
                  <a:rPr lang="ko-KR" altLang="en-US" sz="2200" dirty="0" smtClean="0"/>
                  <a:t>이므로</a:t>
                </a:r>
                <a:r>
                  <a:rPr lang="en-US" altLang="ko-KR" sz="22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>
                    <a:solidFill>
                      <a:srgbClr val="3333FF"/>
                    </a:solidFill>
                  </a:rPr>
                  <a:t>O(N</a:t>
                </a:r>
                <a:r>
                  <a:rPr lang="en-US" altLang="ko-KR" sz="2200" baseline="30000" dirty="0">
                    <a:solidFill>
                      <a:srgbClr val="3333FF"/>
                    </a:solidFill>
                  </a:rPr>
                  <a:t>2</a:t>
                </a:r>
                <a:r>
                  <a:rPr lang="en-US" altLang="ko-KR" sz="2200" dirty="0" smtClean="0">
                    <a:solidFill>
                      <a:srgbClr val="3333FF"/>
                    </a:solidFill>
                  </a:rPr>
                  <a:t>)</a:t>
                </a:r>
                <a:endParaRPr lang="ko-KR" altLang="ko-KR" sz="2200" dirty="0">
                  <a:solidFill>
                    <a:srgbClr val="3333FF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3" y="1194366"/>
                <a:ext cx="7973962" cy="5095241"/>
              </a:xfrm>
              <a:prstGeom prst="rect">
                <a:avLst/>
              </a:prstGeom>
              <a:blipFill>
                <a:blip r:embed="rId2"/>
                <a:stretch>
                  <a:fillRect l="-1070" t="-1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742698" y="383148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3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258" y="1218980"/>
            <a:ext cx="7393858" cy="483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파일의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뒷부분에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소량의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신규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데이터를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입력이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된 경우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우수한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임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경우에도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재귀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호출을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않으며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간단하기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합병정렬이나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퀵정렬과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실질적으로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빠른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도움을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이론적인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시간은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향상되지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0" y="344782"/>
            <a:ext cx="1764202" cy="5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0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8.3 </a:t>
            </a:r>
            <a:r>
              <a:rPr lang="ko-KR" altLang="ko-KR" dirty="0" err="1" smtClean="0"/>
              <a:t>쉘정렬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>
                <a:solidFill>
                  <a:srgbClr val="3333FF"/>
                </a:solidFill>
              </a:rPr>
              <a:t>쉘</a:t>
            </a:r>
            <a:r>
              <a:rPr lang="en-US" altLang="ko-KR" dirty="0">
                <a:solidFill>
                  <a:srgbClr val="3333FF"/>
                </a:solidFill>
              </a:rPr>
              <a:t>(Shell Sort)</a:t>
            </a:r>
            <a:r>
              <a:rPr lang="ko-KR" altLang="ko-KR" dirty="0">
                <a:solidFill>
                  <a:srgbClr val="3333FF"/>
                </a:solidFill>
              </a:rPr>
              <a:t>정렬</a:t>
            </a:r>
            <a:r>
              <a:rPr lang="ko-KR" altLang="ko-KR" dirty="0"/>
              <a:t>은 </a:t>
            </a:r>
            <a:r>
              <a:rPr lang="ko-KR" altLang="ko-KR" dirty="0" smtClean="0"/>
              <a:t>삽입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정렬에 </a:t>
            </a:r>
            <a:r>
              <a:rPr lang="ko-KR" altLang="ko-KR" dirty="0"/>
              <a:t>전처리과정을 추가한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전처리과정</a:t>
            </a:r>
            <a:r>
              <a:rPr lang="ko-KR" altLang="ko-KR" dirty="0" smtClean="0"/>
              <a:t>이란 </a:t>
            </a:r>
            <a:r>
              <a:rPr lang="ko-KR" altLang="ko-KR" dirty="0"/>
              <a:t>작은 값을 가진 원소들을 배열의 앞부분으로 옮기며 큰 값을 가진 원소들이 배열의 뒷부분에 자리잡도록 만드는 </a:t>
            </a:r>
            <a:r>
              <a:rPr lang="ko-KR" altLang="ko-KR" dirty="0" smtClean="0"/>
              <a:t>과정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삽입정렬이 </a:t>
            </a:r>
            <a:r>
              <a:rPr lang="ko-KR" altLang="ko-KR" dirty="0"/>
              <a:t>현재 원소를 앞부분에 삽입하기 위해 이웃하는 원소의 </a:t>
            </a:r>
            <a:r>
              <a:rPr lang="ko-KR" altLang="ko-KR" dirty="0" err="1" smtClean="0"/>
              <a:t>숫자끼리</a:t>
            </a:r>
            <a:r>
              <a:rPr lang="ko-KR" altLang="ko-KR" dirty="0" smtClean="0"/>
              <a:t> </a:t>
            </a:r>
            <a:r>
              <a:rPr lang="ko-KR" altLang="ko-KR" dirty="0"/>
              <a:t>비교하며 </a:t>
            </a:r>
            <a:r>
              <a:rPr lang="ko-KR" altLang="ko-KR" u="sng" dirty="0"/>
              <a:t>한 자리씩 이동하는 </a:t>
            </a:r>
            <a:r>
              <a:rPr lang="ko-KR" altLang="ko-KR" u="sng" dirty="0" smtClean="0"/>
              <a:t>단점 보완</a:t>
            </a:r>
            <a:endParaRPr lang="en-US" altLang="ko-KR" u="sng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전처리과정은 </a:t>
            </a:r>
            <a:r>
              <a:rPr lang="ko-KR" altLang="ko-KR" dirty="0"/>
              <a:t>여러 단계로 진행되며</a:t>
            </a:r>
            <a:r>
              <a:rPr lang="en-US" altLang="ko-KR" dirty="0"/>
              <a:t>, </a:t>
            </a:r>
            <a:r>
              <a:rPr lang="ko-KR" altLang="ko-KR" dirty="0"/>
              <a:t>각 단계에서는 일정 간격으로 떨어진 원소들에 대해 </a:t>
            </a:r>
            <a:r>
              <a:rPr lang="ko-KR" altLang="ko-KR" dirty="0" smtClean="0"/>
              <a:t>삽입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 수행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5314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5" y="1210361"/>
            <a:ext cx="7731843" cy="16016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277296" y="540463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전처리과정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전과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354" y="3167741"/>
            <a:ext cx="79985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>
                <a:solidFill>
                  <a:srgbClr val="3333FF"/>
                </a:solidFill>
              </a:rPr>
              <a:t>h-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정렬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3333FF"/>
                </a:solidFill>
              </a:rPr>
              <a:t>h-sort</a:t>
            </a:r>
            <a:r>
              <a:rPr lang="en-US" altLang="ko-KR" sz="2400" dirty="0" smtClean="0"/>
              <a:t>): </a:t>
            </a:r>
            <a:r>
              <a:rPr lang="ko-KR" altLang="ko-KR" sz="2400" dirty="0" smtClean="0">
                <a:latin typeface="Calibri" panose="020F0502020204030204" pitchFamily="34" charset="0"/>
              </a:rPr>
              <a:t>간격이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h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원소끼리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정렬하는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것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4-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결과</a:t>
            </a:r>
            <a:r>
              <a:rPr lang="en-US" altLang="ko-KR" sz="2400" dirty="0" smtClean="0">
                <a:latin typeface="Calibri" panose="020F0502020204030204" pitchFamily="34" charset="0"/>
              </a:rPr>
              <a:t>: </a:t>
            </a:r>
            <a:r>
              <a:rPr lang="ko-KR" altLang="ko-KR" sz="2400" dirty="0" smtClean="0">
                <a:latin typeface="Calibri" panose="020F0502020204030204" pitchFamily="34" charset="0"/>
              </a:rPr>
              <a:t>작은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숫자들</a:t>
            </a:r>
            <a:r>
              <a:rPr lang="en-US" altLang="ko-KR" sz="2400" dirty="0"/>
              <a:t>(10, 25, 35)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배열의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앞부분</a:t>
            </a:r>
            <a:r>
              <a:rPr lang="ko-KR" altLang="en-US" sz="2400" dirty="0" smtClean="0">
                <a:latin typeface="Calibri" panose="020F0502020204030204" pitchFamily="34" charset="0"/>
              </a:rPr>
              <a:t>으로</a:t>
            </a:r>
            <a:r>
              <a:rPr lang="en-US" altLang="ko-KR" sz="2400" dirty="0" smtClean="0">
                <a:latin typeface="Calibri" panose="020F0502020204030204" pitchFamily="34" charset="0"/>
              </a:rPr>
              <a:t>,</a:t>
            </a:r>
            <a:r>
              <a:rPr lang="en-US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큰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숫자들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95, 90, 80)</a:t>
            </a:r>
            <a:r>
              <a:rPr lang="ko-KR" altLang="ko-KR" sz="2400" dirty="0">
                <a:latin typeface="Calibri" panose="020F0502020204030204" pitchFamily="34" charset="0"/>
              </a:rPr>
              <a:t>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뒷부분으로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이동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</a:rPr>
              <a:t>쉘정렬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은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h-</a:t>
            </a:r>
            <a:r>
              <a:rPr lang="ko-KR" altLang="ko-KR" sz="2400" dirty="0">
                <a:latin typeface="Calibri" panose="020F0502020204030204" pitchFamily="34" charset="0"/>
              </a:rPr>
              <a:t>정렬의</a:t>
            </a:r>
            <a:r>
              <a:rPr lang="ko-KR" altLang="ko-KR" sz="2400" dirty="0"/>
              <a:t> </a:t>
            </a:r>
            <a:r>
              <a:rPr lang="en-US" altLang="ko-KR" sz="2400" dirty="0"/>
              <a:t>h </a:t>
            </a:r>
            <a:r>
              <a:rPr lang="ko-KR" altLang="ko-KR" sz="2400" dirty="0">
                <a:latin typeface="Calibri" panose="020F0502020204030204" pitchFamily="34" charset="0"/>
              </a:rPr>
              <a:t>값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간격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줄여가며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수행하고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마지막엔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간격을</a:t>
            </a:r>
            <a:r>
              <a:rPr lang="ko-KR" altLang="ko-KR" sz="2400" dirty="0"/>
              <a:t> </a:t>
            </a:r>
            <a:r>
              <a:rPr lang="en-US" altLang="ko-KR" sz="2400" dirty="0"/>
              <a:t>1</a:t>
            </a:r>
            <a:r>
              <a:rPr lang="ko-KR" altLang="ko-KR" sz="2400" dirty="0" smtClean="0">
                <a:latin typeface="Calibri" panose="020F0502020204030204" pitchFamily="34" charset="0"/>
              </a:rPr>
              <a:t>로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하여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</a:rPr>
              <a:t>h =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1</a:t>
            </a:r>
            <a:r>
              <a:rPr lang="ko-KR" altLang="ko-KR" sz="2400" dirty="0">
                <a:latin typeface="Calibri" panose="020F0502020204030204" pitchFamily="34" charset="0"/>
              </a:rPr>
              <a:t>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경우는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삽입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정렬과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동일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32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66940"/>
              </p:ext>
            </p:extLst>
          </p:nvPr>
        </p:nvGraphicFramePr>
        <p:xfrm>
          <a:off x="1258092" y="2317717"/>
          <a:ext cx="6722124" cy="2140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0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N/2, N/4,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 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나누기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계속하여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될 때까지의 순서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Hibbard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en-US" sz="180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k-1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7, 3,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Knuth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800" kern="12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- 1)/2,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13, 4,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Sedgewick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MT Extra" panose="05050102010205020202" pitchFamily="18" charset="2"/>
                        </a:rPr>
                        <a:t>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109, 41, 19, 5,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1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Marcin Ciura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1750, 701, 301, 132, 57, 23, 10, 4, 1</a:t>
                      </a:r>
                      <a:endParaRPr lang="en-US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2542" y="1061573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대표적인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간격의</a:t>
            </a:r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순서</a:t>
            </a:r>
            <a:r>
              <a:rPr lang="en-US" altLang="ko-KR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(h-Sequence)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8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" y="508000"/>
            <a:ext cx="8824913" cy="4152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" y="5185717"/>
            <a:ext cx="9000000" cy="11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7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699" y="573243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</a:t>
            </a:r>
            <a:r>
              <a:rPr lang="ko-KR" altLang="en-US" sz="3200" dirty="0" smtClean="0"/>
              <a:t>렬</a:t>
            </a:r>
            <a:endParaRPr 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3087" y="1961045"/>
            <a:ext cx="2084746" cy="3830156"/>
          </a:xfrm>
        </p:spPr>
        <p:txBody>
          <a:bodyPr>
            <a:normAutofit/>
          </a:bodyPr>
          <a:lstStyle/>
          <a:p>
            <a:r>
              <a:rPr lang="ko-KR" altLang="ko-KR" dirty="0" err="1" smtClean="0"/>
              <a:t>선택정렬</a:t>
            </a:r>
            <a:r>
              <a:rPr lang="en-US" altLang="ko-KR" dirty="0" smtClean="0"/>
              <a:t> </a:t>
            </a:r>
          </a:p>
          <a:p>
            <a:r>
              <a:rPr lang="ko-KR" altLang="ko-KR" dirty="0" err="1" smtClean="0"/>
              <a:t>삽입정렬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r>
              <a:rPr lang="ko-KR" altLang="ko-KR" dirty="0" err="1" smtClean="0"/>
              <a:t>쉘정렬</a:t>
            </a:r>
            <a:endParaRPr lang="en-US" altLang="ko-KR" dirty="0" smtClean="0"/>
          </a:p>
          <a:p>
            <a:r>
              <a:rPr lang="ko-KR" altLang="ko-KR" dirty="0" err="1" smtClean="0"/>
              <a:t>힙정렬</a:t>
            </a:r>
            <a:endParaRPr lang="en-US" altLang="ko-KR" dirty="0" smtClean="0"/>
          </a:p>
          <a:p>
            <a:r>
              <a:rPr lang="ko-KR" altLang="ko-KR" dirty="0" err="1" smtClean="0"/>
              <a:t>합병정렬</a:t>
            </a:r>
            <a:endParaRPr lang="en-US" altLang="ko-KR" dirty="0" smtClean="0"/>
          </a:p>
          <a:p>
            <a:r>
              <a:rPr lang="ko-KR" altLang="ko-KR" dirty="0" err="1" smtClean="0"/>
              <a:t>퀵정렬</a:t>
            </a:r>
            <a:endParaRPr lang="en-US" altLang="ko-KR" dirty="0" smtClean="0"/>
          </a:p>
          <a:p>
            <a:r>
              <a:rPr lang="ko-KR" altLang="ko-KR" dirty="0" err="1" smtClean="0"/>
              <a:t>기수정렬</a:t>
            </a:r>
            <a:endParaRPr lang="ko-KR" altLang="ko-KR" dirty="0"/>
          </a:p>
          <a:p>
            <a:r>
              <a:rPr lang="ko-KR" altLang="en-US" dirty="0" err="1" smtClean="0"/>
              <a:t>외부정렬</a:t>
            </a:r>
            <a:endParaRPr lang="ko-KR" altLang="ko-K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24094" y="1872555"/>
            <a:ext cx="3328526" cy="383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3333FF"/>
                </a:solidFill>
              </a:rPr>
              <a:t>이중피벗퀵정렬 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smtClean="0">
                <a:solidFill>
                  <a:srgbClr val="3333FF"/>
                </a:solidFill>
              </a:rPr>
              <a:t>부록 </a:t>
            </a:r>
            <a:r>
              <a:rPr lang="en-US" altLang="ko-KR" dirty="0" smtClean="0">
                <a:solidFill>
                  <a:srgbClr val="3333FF"/>
                </a:solidFill>
              </a:rPr>
              <a:t>II)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Tim Sort (</a:t>
            </a:r>
            <a:r>
              <a:rPr lang="ko-KR" altLang="en-US" dirty="0" smtClean="0">
                <a:solidFill>
                  <a:srgbClr val="3333FF"/>
                </a:solidFill>
              </a:rPr>
              <a:t>부록 </a:t>
            </a:r>
            <a:r>
              <a:rPr lang="en-US" altLang="ko-KR" dirty="0" smtClean="0">
                <a:solidFill>
                  <a:srgbClr val="3333FF"/>
                </a:solidFill>
              </a:rPr>
              <a:t>III</a:t>
            </a:r>
            <a:r>
              <a:rPr lang="en-US" dirty="0" smtClean="0">
                <a:solidFill>
                  <a:srgbClr val="3333FF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3333FF"/>
                </a:solidFill>
              </a:rPr>
              <a:t>정렬의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하한 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smtClean="0">
                <a:solidFill>
                  <a:srgbClr val="3333FF"/>
                </a:solidFill>
              </a:rPr>
              <a:t>부록 </a:t>
            </a:r>
            <a:r>
              <a:rPr lang="en-US" altLang="ko-KR" dirty="0" smtClean="0">
                <a:solidFill>
                  <a:srgbClr val="3333FF"/>
                </a:solidFill>
              </a:rPr>
              <a:t>IV)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02213"/>
              </p:ext>
            </p:extLst>
          </p:nvPr>
        </p:nvGraphicFramePr>
        <p:xfrm>
          <a:off x="1789162" y="819721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0771" y="782147"/>
            <a:ext cx="9913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kumimoji="1" lang="en-US" sz="2000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1943808" y="1375591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155" y="1484784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=4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9260" y="1484784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=4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5021" y="155840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5290" y="2116132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2" name="자유형 21"/>
          <p:cNvSpPr/>
          <p:nvPr/>
        </p:nvSpPr>
        <p:spPr bwMode="auto">
          <a:xfrm>
            <a:off x="1943808" y="198695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2422284" y="2685024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859" y="2842290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=5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9260" y="2827655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=5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5021" y="2843859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5021" y="343842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0" name="자유형 29"/>
          <p:cNvSpPr/>
          <p:nvPr/>
        </p:nvSpPr>
        <p:spPr bwMode="auto">
          <a:xfrm>
            <a:off x="2366839" y="3266903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32" name="자유형 31"/>
          <p:cNvSpPr/>
          <p:nvPr/>
        </p:nvSpPr>
        <p:spPr bwMode="auto">
          <a:xfrm>
            <a:off x="2843808" y="4055986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305" y="418101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=6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2057" y="418101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=6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4248" y="422626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26024" y="486916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2843808" y="4665026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40" name="자유형 39"/>
          <p:cNvSpPr/>
          <p:nvPr/>
        </p:nvSpPr>
        <p:spPr bwMode="auto">
          <a:xfrm>
            <a:off x="3266839" y="548482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71" y="562117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=7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7252" y="5621178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=7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5021" y="567052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6009" y="6312439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3203848" y="6112474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789162" y="1538868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789162" y="2181347"/>
          <a:ext cx="52251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3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768432" y="28422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1763688" y="3459894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1739468" y="42211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1727540" y="4876927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1727540" y="5653071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1727540" y="6289462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54434" y="76353"/>
            <a:ext cx="824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4-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35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 bwMode="auto">
          <a:xfrm>
            <a:off x="4092420" y="775696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010" y="961921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=8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2766" y="967321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=8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4074139" y="1410161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292420" y="2124530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2292420" y="2690129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2819" y="934884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2819" y="1612897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1770" y="229050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1770" y="288811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2766" y="2108649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=4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4503458" y="3698225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343" y="3839032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=9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8099" y="3844432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=9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자유형 22"/>
          <p:cNvSpPr/>
          <p:nvPr/>
        </p:nvSpPr>
        <p:spPr bwMode="auto">
          <a:xfrm>
            <a:off x="4503458" y="4346313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2703458" y="5087332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7" name="자유형 26"/>
          <p:cNvSpPr/>
          <p:nvPr/>
        </p:nvSpPr>
        <p:spPr bwMode="auto">
          <a:xfrm>
            <a:off x="2707402" y="568472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90914" y="3838052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6480" y="4541244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1770" y="5250666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4908" y="586898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2766" y="5223430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=5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17648"/>
              </p:ext>
            </p:extLst>
          </p:nvPr>
        </p:nvGraphicFramePr>
        <p:xfrm>
          <a:off x="2148204" y="92985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4219"/>
              </p:ext>
            </p:extLst>
          </p:nvPr>
        </p:nvGraphicFramePr>
        <p:xfrm>
          <a:off x="2148204" y="1599193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87171"/>
              </p:ext>
            </p:extLst>
          </p:nvPr>
        </p:nvGraphicFramePr>
        <p:xfrm>
          <a:off x="2148204" y="2275519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3352"/>
              </p:ext>
            </p:extLst>
          </p:nvPr>
        </p:nvGraphicFramePr>
        <p:xfrm>
          <a:off x="2148204" y="2904455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7471"/>
              </p:ext>
            </p:extLst>
          </p:nvPr>
        </p:nvGraphicFramePr>
        <p:xfrm>
          <a:off x="2148204" y="387425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06499"/>
              </p:ext>
            </p:extLst>
          </p:nvPr>
        </p:nvGraphicFramePr>
        <p:xfrm>
          <a:off x="2148204" y="4535467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51801"/>
              </p:ext>
            </p:extLst>
          </p:nvPr>
        </p:nvGraphicFramePr>
        <p:xfrm>
          <a:off x="2141184" y="5253909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05823"/>
              </p:ext>
            </p:extLst>
          </p:nvPr>
        </p:nvGraphicFramePr>
        <p:xfrm>
          <a:off x="2148204" y="588870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6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5028691" y="765758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47" y="909553"/>
            <a:ext cx="10814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=10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065" y="914953"/>
            <a:ext cx="9447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=10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5026209" y="140086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166258" y="212273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1187" y="93985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0368" y="1580301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7505" y="228035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399" y="2255682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=6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5406352" y="3704703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717" y="3804050"/>
            <a:ext cx="10814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</a:t>
            </a:r>
            <a:r>
              <a:rPr kumimoji="1" lang="en-US" sz="2000" dirty="0" err="1">
                <a:solidFill>
                  <a:srgbClr val="05050B"/>
                </a:solidFill>
                <a:ea typeface="굴림" panose="020B0600000101010101" pitchFamily="50" charset="-127"/>
              </a:rPr>
              <a:t>i</a:t>
            </a: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=11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065" y="3809450"/>
            <a:ext cx="8814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=11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5375842" y="437594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3652457" y="5163408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3012" y="3882766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2100" y="4549198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60843" y="5283645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83611" y="5342364"/>
            <a:ext cx="76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5050B"/>
                </a:solidFill>
                <a:ea typeface="굴림" panose="020B0600000101010101" pitchFamily="50" charset="-127"/>
              </a:rPr>
              <a:t> j =7</a:t>
            </a:r>
            <a:endParaRPr kumimoji="1" lang="en-US" sz="2000" dirty="0">
              <a:solidFill>
                <a:srgbClr val="0505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3606352" y="5776817"/>
            <a:ext cx="1800000" cy="144000"/>
          </a:xfrm>
          <a:custGeom>
            <a:avLst/>
            <a:gdLst>
              <a:gd name="connsiteX0" fmla="*/ 0 w 2044700"/>
              <a:gd name="connsiteY0" fmla="*/ 292100 h 292100"/>
              <a:gd name="connsiteX1" fmla="*/ 1066800 w 2044700"/>
              <a:gd name="connsiteY1" fmla="*/ 0 h 292100"/>
              <a:gd name="connsiteX2" fmla="*/ 2044700 w 20447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292100">
                <a:moveTo>
                  <a:pt x="0" y="292100"/>
                </a:moveTo>
                <a:cubicBezTo>
                  <a:pt x="363008" y="146050"/>
                  <a:pt x="726017" y="0"/>
                  <a:pt x="1066800" y="0"/>
                </a:cubicBezTo>
                <a:cubicBezTo>
                  <a:pt x="1407583" y="0"/>
                  <a:pt x="1839383" y="258233"/>
                  <a:pt x="2044700" y="2921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86103" y="6014530"/>
            <a:ext cx="991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505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endParaRPr kumimoji="1" lang="en-US" dirty="0">
              <a:solidFill>
                <a:srgbClr val="05050B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05022"/>
              </p:ext>
            </p:extLst>
          </p:nvPr>
        </p:nvGraphicFramePr>
        <p:xfrm>
          <a:off x="2173176" y="944074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40260"/>
              </p:ext>
            </p:extLst>
          </p:nvPr>
        </p:nvGraphicFramePr>
        <p:xfrm>
          <a:off x="2173176" y="1581564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1761"/>
              </p:ext>
            </p:extLst>
          </p:nvPr>
        </p:nvGraphicFramePr>
        <p:xfrm>
          <a:off x="2173176" y="22954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3468"/>
              </p:ext>
            </p:extLst>
          </p:nvPr>
        </p:nvGraphicFramePr>
        <p:xfrm>
          <a:off x="2173176" y="386509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61462"/>
              </p:ext>
            </p:extLst>
          </p:nvPr>
        </p:nvGraphicFramePr>
        <p:xfrm>
          <a:off x="2152239" y="4569401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99197"/>
              </p:ext>
            </p:extLst>
          </p:nvPr>
        </p:nvGraphicFramePr>
        <p:xfrm>
          <a:off x="2173176" y="5316936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70171"/>
              </p:ext>
            </p:extLst>
          </p:nvPr>
        </p:nvGraphicFramePr>
        <p:xfrm>
          <a:off x="2173176" y="6014530"/>
          <a:ext cx="5225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3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7499" y="510967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1832" y="1510105"/>
            <a:ext cx="7605252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시간은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간격을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어떻게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설정하느냐에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따라</a:t>
            </a:r>
            <a:r>
              <a:rPr lang="ko-KR" altLang="ko-KR" sz="2400" dirty="0"/>
              <a:t> </a:t>
            </a:r>
            <a:r>
              <a:rPr lang="ko-KR" altLang="en-US" sz="2400" dirty="0" smtClean="0">
                <a:latin typeface="Calibri" panose="020F0502020204030204" pitchFamily="34" charset="0"/>
              </a:rPr>
              <a:t>달라짐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Hibbard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간격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 (</a:t>
            </a:r>
            <a:r>
              <a:rPr lang="ko-KR" altLang="ko-KR" sz="2000" dirty="0">
                <a:latin typeface="Calibri" panose="020F0502020204030204" pitchFamily="34" charset="0"/>
              </a:rPr>
              <a:t>즉</a:t>
            </a:r>
            <a:r>
              <a:rPr lang="en-US" altLang="ko-KR" sz="2000" dirty="0"/>
              <a:t>,</a:t>
            </a:r>
            <a:r>
              <a:rPr lang="en-US" altLang="ko-KR" sz="2400" dirty="0"/>
              <a:t> 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-1,</a:t>
            </a:r>
            <a:r>
              <a:rPr lang="en-US" altLang="ko-KR" sz="2400" dirty="0"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, 5, 3, 1</a:t>
            </a:r>
            <a:r>
              <a:rPr lang="en-US" altLang="ko-KR" sz="2400" dirty="0" smtClean="0"/>
              <a:t>) </a:t>
            </a:r>
            <a:r>
              <a:rPr lang="en-US" altLang="ko-KR" sz="2400" dirty="0">
                <a:solidFill>
                  <a:srgbClr val="3333FF"/>
                </a:solidFill>
              </a:rPr>
              <a:t>O(N</a:t>
            </a:r>
            <a:r>
              <a:rPr lang="en-US" altLang="ko-KR" sz="2400" baseline="30000" dirty="0">
                <a:solidFill>
                  <a:srgbClr val="3333FF"/>
                </a:solidFill>
              </a:rPr>
              <a:t>1.5</a:t>
            </a:r>
            <a:r>
              <a:rPr lang="en-US" altLang="ko-KR" sz="2400" dirty="0" smtClean="0">
                <a:solidFill>
                  <a:srgbClr val="3333FF"/>
                </a:solidFill>
              </a:rPr>
              <a:t>) </a:t>
            </a:r>
            <a:r>
              <a:rPr lang="ko-KR" altLang="en-US" sz="2400" dirty="0" smtClean="0">
                <a:solidFill>
                  <a:srgbClr val="3333FF"/>
                </a:solidFill>
              </a:rPr>
              <a:t>시간</a:t>
            </a:r>
            <a:endParaRPr lang="en-US" altLang="ko-KR" sz="2400" dirty="0" smtClean="0">
              <a:solidFill>
                <a:srgbClr val="3333FF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Marcin </a:t>
            </a:r>
            <a:r>
              <a:rPr lang="en-US" altLang="ko-KR" sz="2400" dirty="0" err="1"/>
              <a:t>Ciura</a:t>
            </a:r>
            <a:r>
              <a:rPr lang="ko-KR" altLang="ko-KR" sz="2400" dirty="0">
                <a:latin typeface="Calibri" panose="020F0502020204030204" pitchFamily="34" charset="0"/>
              </a:rPr>
              <a:t>의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간격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1, 4, 10, 23, 57, 132, 301, 701, </a:t>
            </a:r>
            <a:r>
              <a:rPr lang="en-US" altLang="ko-KR" sz="2400" dirty="0" smtClean="0"/>
              <a:t>1750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정확한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시간은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풀리지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않은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문제</a:t>
            </a:r>
            <a:endParaRPr lang="ko-KR" altLang="ko-KR" sz="24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일반적으로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쉘정렬은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보임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9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1832" y="1510105"/>
            <a:ext cx="760525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쉘정렬은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임베디드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(Embedded)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시스템에서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사용되는데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간격에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그룹별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정렬알고리즘을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하드웨어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설계를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통해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구현하는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쉽기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효율적이기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0" y="574686"/>
            <a:ext cx="1764202" cy="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5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8.4 </a:t>
            </a:r>
            <a:r>
              <a:rPr lang="ko-KR" altLang="ko-KR" dirty="0" err="1" smtClean="0"/>
              <a:t>힙정렬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>
                <a:solidFill>
                  <a:srgbClr val="3333FF"/>
                </a:solidFill>
              </a:rPr>
              <a:t>힙정렬</a:t>
            </a:r>
            <a:r>
              <a:rPr lang="en-US" altLang="ko-KR" dirty="0">
                <a:solidFill>
                  <a:srgbClr val="3333FF"/>
                </a:solidFill>
              </a:rPr>
              <a:t>(Heap Sort)</a:t>
            </a:r>
            <a:r>
              <a:rPr lang="ko-KR" altLang="ko-KR" dirty="0"/>
              <a:t>은 </a:t>
            </a:r>
            <a:r>
              <a:rPr lang="ko-KR" altLang="en-US" dirty="0" smtClean="0"/>
              <a:t>이진</a:t>
            </a:r>
            <a:r>
              <a:rPr lang="ko-KR" altLang="ko-KR" dirty="0" smtClean="0"/>
              <a:t>힙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이용하는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ko-KR" dirty="0" smtClean="0"/>
              <a:t>먼저 </a:t>
            </a:r>
            <a:r>
              <a:rPr lang="ko-KR" altLang="ko-KR" dirty="0"/>
              <a:t>배열에 저장된 데이터의 키를 우선순위로 하는 </a:t>
            </a:r>
            <a:r>
              <a:rPr lang="ko-KR" altLang="ko-KR" dirty="0" err="1"/>
              <a:t>최대힙</a:t>
            </a:r>
            <a:r>
              <a:rPr lang="en-US" altLang="ko-KR" dirty="0"/>
              <a:t>(Max Heap)</a:t>
            </a:r>
            <a:r>
              <a:rPr lang="ko-KR" altLang="ko-KR" dirty="0"/>
              <a:t>을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dirty="0" smtClean="0"/>
              <a:t>루트를 </a:t>
            </a:r>
            <a:r>
              <a:rPr lang="ko-KR" altLang="ko-KR" dirty="0"/>
              <a:t>힙의 가장 마지막 </a:t>
            </a:r>
            <a:r>
              <a:rPr lang="ko-KR" altLang="ko-KR" dirty="0" smtClean="0"/>
              <a:t>노드와 </a:t>
            </a:r>
            <a:r>
              <a:rPr lang="ko-KR" altLang="ko-KR" dirty="0"/>
              <a:t>교환한 후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</a:t>
            </a:r>
            <a:r>
              <a:rPr lang="ko-KR" altLang="ko-KR" dirty="0" smtClean="0"/>
              <a:t> </a:t>
            </a:r>
            <a:r>
              <a:rPr lang="ko-KR" altLang="ko-KR" dirty="0"/>
              <a:t>크기를 </a:t>
            </a:r>
            <a:r>
              <a:rPr lang="en-US" altLang="ko-KR" dirty="0"/>
              <a:t>1 </a:t>
            </a:r>
            <a:r>
              <a:rPr lang="ko-KR" altLang="ko-KR" dirty="0"/>
              <a:t>감소시키고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루트로 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이동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</a:t>
            </a:r>
            <a:r>
              <a:rPr lang="ko-KR" altLang="ko-KR" dirty="0"/>
              <a:t>인해 위배된 힙속성을 </a:t>
            </a:r>
            <a:r>
              <a:rPr lang="ko-KR" altLang="ko-KR" dirty="0" smtClean="0"/>
              <a:t> </a:t>
            </a:r>
            <a:r>
              <a:rPr lang="en-US" altLang="ko-KR" dirty="0" err="1"/>
              <a:t>downheap</a:t>
            </a:r>
            <a:r>
              <a:rPr lang="ko-KR" altLang="ko-KR" dirty="0"/>
              <a:t>연산으로 </a:t>
            </a:r>
            <a:r>
              <a:rPr lang="ko-KR" altLang="ko-KR" dirty="0" smtClean="0"/>
              <a:t>복원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err="1" smtClean="0"/>
              <a:t>힙정렬은</a:t>
            </a:r>
            <a:r>
              <a:rPr lang="ko-KR" altLang="ko-KR" dirty="0" smtClean="0"/>
              <a:t> </a:t>
            </a:r>
            <a:r>
              <a:rPr lang="ko-KR" altLang="ko-KR" dirty="0"/>
              <a:t>이 과정을 반복하여 나머지 원소들을 </a:t>
            </a:r>
            <a:r>
              <a:rPr lang="ko-KR" altLang="ko-KR" dirty="0" smtClean="0"/>
              <a:t>정렬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670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8" y="1651823"/>
            <a:ext cx="8640977" cy="28906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879985" y="4591666"/>
            <a:ext cx="7713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입력과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최대힙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루트와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4128" y="736405"/>
            <a:ext cx="8563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4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339832"/>
            <a:ext cx="8397722" cy="2698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938980" y="3038168"/>
            <a:ext cx="78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루트의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(d)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루트와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" y="3489843"/>
            <a:ext cx="8542656" cy="26651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1145457" y="6360319"/>
            <a:ext cx="764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(e) 40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(f) 40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자식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승자와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27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1664" y="829082"/>
            <a:ext cx="75855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힙정렬은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옆의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숫자는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노드에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인덱스</a:t>
            </a:r>
            <a:endParaRPr lang="en-US" altLang="ko-KR" sz="22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루트와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줄이고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(f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위배된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힙속성을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충족시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이후의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과정은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a[1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a[8]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동일한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반복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되었을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7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0678"/>
              </p:ext>
            </p:extLst>
          </p:nvPr>
        </p:nvGraphicFramePr>
        <p:xfrm>
          <a:off x="1275829" y="155827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57291"/>
              </p:ext>
            </p:extLst>
          </p:nvPr>
        </p:nvGraphicFramePr>
        <p:xfrm>
          <a:off x="1273195" y="1162033"/>
          <a:ext cx="5298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7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8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9</a:t>
                      </a:r>
                      <a:endParaRPr 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48875"/>
              </p:ext>
            </p:extLst>
          </p:nvPr>
        </p:nvGraphicFramePr>
        <p:xfrm>
          <a:off x="1273195" y="227835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2453" y="23052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66279"/>
              </p:ext>
            </p:extLst>
          </p:nvPr>
        </p:nvGraphicFramePr>
        <p:xfrm>
          <a:off x="1273195" y="299843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92453" y="2998433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2453" y="376815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63464"/>
              </p:ext>
            </p:extLst>
          </p:nvPr>
        </p:nvGraphicFramePr>
        <p:xfrm>
          <a:off x="1273195" y="446132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892453" y="4461329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66465"/>
              </p:ext>
            </p:extLst>
          </p:nvPr>
        </p:nvGraphicFramePr>
        <p:xfrm>
          <a:off x="1273195" y="3754703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01255"/>
              </p:ext>
            </p:extLst>
          </p:nvPr>
        </p:nvGraphicFramePr>
        <p:xfrm>
          <a:off x="1273195" y="5167955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892453" y="587213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16573"/>
              </p:ext>
            </p:extLst>
          </p:nvPr>
        </p:nvGraphicFramePr>
        <p:xfrm>
          <a:off x="1293619" y="588242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964461" y="52310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4180" y="361990"/>
            <a:ext cx="7910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앞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선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예제에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2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08760"/>
            <a:ext cx="7886700" cy="21095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sz="2800" dirty="0" smtClean="0">
                <a:solidFill>
                  <a:srgbClr val="3333FF"/>
                </a:solidFill>
              </a:rPr>
              <a:t>선택</a:t>
            </a:r>
            <a:r>
              <a:rPr lang="en-US" altLang="ko-KR" sz="2800" dirty="0" smtClean="0">
                <a:solidFill>
                  <a:srgbClr val="3333FF"/>
                </a:solidFill>
              </a:rPr>
              <a:t> </a:t>
            </a:r>
            <a:r>
              <a:rPr lang="ko-KR" altLang="ko-KR" sz="2800" dirty="0" smtClean="0">
                <a:solidFill>
                  <a:srgbClr val="3333FF"/>
                </a:solidFill>
              </a:rPr>
              <a:t>정렬</a:t>
            </a:r>
            <a:r>
              <a:rPr lang="en-US" altLang="ko-KR" sz="2800" dirty="0">
                <a:solidFill>
                  <a:srgbClr val="3333FF"/>
                </a:solidFill>
              </a:rPr>
              <a:t>(Selection Sort)</a:t>
            </a:r>
            <a:r>
              <a:rPr lang="ko-KR" altLang="ko-KR" sz="2800" dirty="0"/>
              <a:t>은 배열에서 아직 정렬되지 않은 부분의 원소들 중에서 최솟값을 ‘</a:t>
            </a:r>
            <a:r>
              <a:rPr lang="ko-KR" altLang="ko-KR" sz="2800" dirty="0" err="1">
                <a:solidFill>
                  <a:srgbClr val="FF0000"/>
                </a:solidFill>
              </a:rPr>
              <a:t>선택</a:t>
            </a:r>
            <a:r>
              <a:rPr lang="ko-KR" altLang="ko-KR" sz="2800" dirty="0" err="1"/>
              <a:t>’하여</a:t>
            </a:r>
            <a:r>
              <a:rPr lang="ko-KR" altLang="ko-KR" sz="2800" dirty="0"/>
              <a:t> 정렬된 부분의 바로 오른쪽 원소와 </a:t>
            </a:r>
            <a:r>
              <a:rPr lang="ko-KR" altLang="ko-KR" sz="2800" dirty="0" smtClean="0"/>
              <a:t>교환하는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정렬알고리즘</a:t>
            </a:r>
            <a:endParaRPr lang="ko-KR" altLang="ko-KR" sz="2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8.1 </a:t>
            </a:r>
            <a:r>
              <a:rPr lang="ko-KR" altLang="ko-KR" dirty="0" smtClean="0"/>
              <a:t>선택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8" y="3924760"/>
            <a:ext cx="8401050" cy="1476375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5535561" y="4748981"/>
            <a:ext cx="1199536" cy="186835"/>
          </a:xfrm>
          <a:custGeom>
            <a:avLst/>
            <a:gdLst>
              <a:gd name="connsiteX0" fmla="*/ 0 w 1199536"/>
              <a:gd name="connsiteY0" fmla="*/ 9832 h 186835"/>
              <a:gd name="connsiteX1" fmla="*/ 589936 w 1199536"/>
              <a:gd name="connsiteY1" fmla="*/ 186813 h 186835"/>
              <a:gd name="connsiteX2" fmla="*/ 1199536 w 1199536"/>
              <a:gd name="connsiteY2" fmla="*/ 0 h 18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9536" h="186835">
                <a:moveTo>
                  <a:pt x="0" y="9832"/>
                </a:moveTo>
                <a:cubicBezTo>
                  <a:pt x="195006" y="99142"/>
                  <a:pt x="390013" y="188452"/>
                  <a:pt x="589936" y="186813"/>
                </a:cubicBezTo>
                <a:cubicBezTo>
                  <a:pt x="789859" y="185174"/>
                  <a:pt x="994697" y="92587"/>
                  <a:pt x="1199536" y="0"/>
                </a:cubicBezTo>
              </a:path>
            </a:pathLst>
          </a:custGeom>
          <a:noFill/>
          <a:ln>
            <a:solidFill>
              <a:srgbClr val="120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764594" y="4739149"/>
            <a:ext cx="1936954" cy="226142"/>
          </a:xfrm>
          <a:custGeom>
            <a:avLst/>
            <a:gdLst>
              <a:gd name="connsiteX0" fmla="*/ 0 w 1936954"/>
              <a:gd name="connsiteY0" fmla="*/ 0 h 226142"/>
              <a:gd name="connsiteX1" fmla="*/ 973393 w 1936954"/>
              <a:gd name="connsiteY1" fmla="*/ 226142 h 226142"/>
              <a:gd name="connsiteX2" fmla="*/ 1936954 w 1936954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954" h="226142">
                <a:moveTo>
                  <a:pt x="0" y="0"/>
                </a:moveTo>
                <a:cubicBezTo>
                  <a:pt x="325283" y="113071"/>
                  <a:pt x="650567" y="226142"/>
                  <a:pt x="973393" y="226142"/>
                </a:cubicBezTo>
                <a:cubicBezTo>
                  <a:pt x="1296219" y="226142"/>
                  <a:pt x="1616586" y="113071"/>
                  <a:pt x="1936954" y="0"/>
                </a:cubicBezTo>
              </a:path>
            </a:pathLst>
          </a:custGeom>
          <a:noFill/>
          <a:ln>
            <a:solidFill>
              <a:srgbClr val="120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3794" y="3650137"/>
            <a:ext cx="13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원소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25677" y="3924760"/>
            <a:ext cx="334297" cy="2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44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9142"/>
              </p:ext>
            </p:extLst>
          </p:nvPr>
        </p:nvGraphicFramePr>
        <p:xfrm>
          <a:off x="1204393" y="2446309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21937" y="319612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1937" y="24463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0873"/>
              </p:ext>
            </p:extLst>
          </p:nvPr>
        </p:nvGraphicFramePr>
        <p:xfrm>
          <a:off x="1204393" y="320219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03395"/>
              </p:ext>
            </p:extLst>
          </p:nvPr>
        </p:nvGraphicFramePr>
        <p:xfrm>
          <a:off x="1204393" y="392227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0689" y="4669265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0689" y="39721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92647"/>
              </p:ext>
            </p:extLst>
          </p:nvPr>
        </p:nvGraphicFramePr>
        <p:xfrm>
          <a:off x="1204393" y="464235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47618"/>
              </p:ext>
            </p:extLst>
          </p:nvPr>
        </p:nvGraphicFramePr>
        <p:xfrm>
          <a:off x="1204393" y="5411505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40689" y="54613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95530"/>
              </p:ext>
            </p:extLst>
          </p:nvPr>
        </p:nvGraphicFramePr>
        <p:xfrm>
          <a:off x="1204393" y="6118717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99843"/>
              </p:ext>
            </p:extLst>
          </p:nvPr>
        </p:nvGraphicFramePr>
        <p:xfrm>
          <a:off x="1197497" y="947471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68339" y="9224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교환</a:t>
            </a:r>
            <a:r>
              <a:rPr 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8566"/>
              </p:ext>
            </p:extLst>
          </p:nvPr>
        </p:nvGraphicFramePr>
        <p:xfrm>
          <a:off x="1204393" y="1643401"/>
          <a:ext cx="52981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8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40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30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20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</a:t>
                      </a:r>
                      <a:endParaRPr lang="en-US" sz="20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50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60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70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90</a:t>
                      </a:r>
                      <a:endParaRPr lang="en-US" sz="20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74763" y="1603659"/>
            <a:ext cx="14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downheap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()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3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479425"/>
            <a:ext cx="9051925" cy="54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2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781050"/>
            <a:ext cx="8594059" cy="4895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06603" y="5822434"/>
            <a:ext cx="379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7-4] heap_sort.py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439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" y="2378710"/>
            <a:ext cx="8732203" cy="15328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086003" y="1326634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heap_sort</a:t>
            </a:r>
            <a:r>
              <a:rPr lang="en-US" altLang="ko-KR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681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" y="1235074"/>
            <a:ext cx="8925774" cy="32480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861819" y="5073134"/>
            <a:ext cx="6527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7-5]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파이썬의 </a:t>
            </a:r>
            <a:r>
              <a:rPr lang="en-US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heapq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361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7508"/>
            <a:ext cx="7886700" cy="5096577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ko-KR" altLang="ko-KR" dirty="0"/>
              <a:t>먼저 상향식</a:t>
            </a:r>
            <a:r>
              <a:rPr lang="en-US" altLang="ko-KR" dirty="0"/>
              <a:t>(Bottom-up)</a:t>
            </a:r>
            <a:r>
              <a:rPr lang="ko-KR" altLang="ko-KR" dirty="0"/>
              <a:t>으로 </a:t>
            </a:r>
            <a:r>
              <a:rPr lang="ko-KR" altLang="ko-KR" dirty="0" err="1"/>
              <a:t>힙을</a:t>
            </a:r>
            <a:r>
              <a:rPr lang="ko-KR" altLang="ko-KR" dirty="0"/>
              <a:t> </a:t>
            </a:r>
            <a:r>
              <a:rPr lang="ko-KR" altLang="ko-KR" dirty="0" smtClean="0"/>
              <a:t>구성</a:t>
            </a:r>
            <a:r>
              <a:rPr lang="en-US" altLang="ko-KR" dirty="0" smtClean="0"/>
              <a:t>: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O(N)</a:t>
            </a:r>
            <a:r>
              <a:rPr lang="en-US" altLang="ko-KR" dirty="0"/>
              <a:t> </a:t>
            </a:r>
            <a:r>
              <a:rPr lang="ko-KR" altLang="ko-KR" dirty="0" smtClean="0"/>
              <a:t>시간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루트와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교환한 후</a:t>
            </a:r>
            <a:r>
              <a:rPr lang="en-US" altLang="ko-KR" dirty="0"/>
              <a:t> </a:t>
            </a:r>
            <a:r>
              <a:rPr lang="en-US" altLang="ko-KR" dirty="0" err="1"/>
              <a:t>downheap</a:t>
            </a:r>
            <a:r>
              <a:rPr lang="en-US" altLang="ko-KR" dirty="0" smtClean="0"/>
              <a:t>()</a:t>
            </a:r>
            <a:r>
              <a:rPr lang="ko-KR" altLang="ko-KR" dirty="0" smtClean="0"/>
              <a:t> 수행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3333FF"/>
                </a:solidFill>
              </a:rPr>
              <a:t>O(</a:t>
            </a:r>
            <a:r>
              <a:rPr lang="en-US" altLang="ko-KR" dirty="0" err="1" smtClean="0">
                <a:solidFill>
                  <a:srgbClr val="3333FF"/>
                </a:solidFill>
              </a:rPr>
              <a:t>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ko-KR" altLang="ko-KR" dirty="0" smtClean="0"/>
              <a:t> 시간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루트와 </a:t>
            </a:r>
            <a:r>
              <a:rPr lang="ko-KR" altLang="ko-KR" dirty="0" err="1"/>
              <a:t>힙의</a:t>
            </a:r>
            <a:r>
              <a:rPr lang="ko-KR" altLang="ko-KR" dirty="0"/>
              <a:t> 마지막 노드를 교환하는 </a:t>
            </a:r>
            <a:r>
              <a:rPr lang="ko-KR" altLang="ko-KR" dirty="0" smtClean="0"/>
              <a:t>횟수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3333FF"/>
                </a:solidFill>
              </a:rPr>
              <a:t>N-1</a:t>
            </a:r>
            <a:r>
              <a:rPr lang="ko-KR" altLang="ko-KR" dirty="0" smtClean="0">
                <a:solidFill>
                  <a:srgbClr val="3333FF"/>
                </a:solidFill>
              </a:rPr>
              <a:t>번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총 </a:t>
            </a:r>
            <a:r>
              <a:rPr lang="ko-KR" altLang="ko-KR" dirty="0" err="1" smtClean="0"/>
              <a:t>수행시간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O(N) + (</a:t>
            </a:r>
            <a:r>
              <a:rPr lang="en-US" altLang="ko-KR" dirty="0" smtClean="0"/>
              <a:t>N-1)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(logN) = </a:t>
            </a:r>
            <a:r>
              <a:rPr lang="en-US" altLang="ko-KR" dirty="0">
                <a:solidFill>
                  <a:srgbClr val="3333FF"/>
                </a:solidFill>
              </a:rPr>
              <a:t>O(NlogN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err="1"/>
              <a:t>힙정렬은</a:t>
            </a:r>
            <a:r>
              <a:rPr lang="ko-KR" altLang="ko-KR" dirty="0"/>
              <a:t> 어떠한 </a:t>
            </a:r>
            <a:r>
              <a:rPr lang="ko-KR" altLang="ko-KR" dirty="0" smtClean="0"/>
              <a:t>입력에도 항상</a:t>
            </a:r>
            <a:r>
              <a:rPr lang="en-US" altLang="ko-KR" dirty="0" smtClean="0"/>
              <a:t> O(</a:t>
            </a:r>
            <a:r>
              <a:rPr lang="en-US" altLang="ko-KR" dirty="0" err="1" smtClean="0"/>
              <a:t>NlogN</a:t>
            </a:r>
            <a:r>
              <a:rPr lang="en-US" altLang="ko-KR" dirty="0"/>
              <a:t>) </a:t>
            </a:r>
            <a:r>
              <a:rPr lang="ko-KR" altLang="ko-KR" dirty="0" smtClean="0"/>
              <a:t>시간이 소요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dirty="0" smtClean="0"/>
              <a:t>루프 </a:t>
            </a:r>
            <a:r>
              <a:rPr lang="ko-KR" altLang="ko-KR" dirty="0"/>
              <a:t>내의 코드가 길고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ko-KR" dirty="0">
                <a:solidFill>
                  <a:srgbClr val="C00000"/>
                </a:solidFill>
              </a:rPr>
              <a:t>비효율적인 </a:t>
            </a:r>
            <a:r>
              <a:rPr lang="ko-KR" altLang="ko-KR" dirty="0" smtClean="0">
                <a:solidFill>
                  <a:srgbClr val="C00000"/>
                </a:solidFill>
              </a:rPr>
              <a:t>캐시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ko-KR" dirty="0" smtClean="0">
                <a:solidFill>
                  <a:srgbClr val="C00000"/>
                </a:solidFill>
              </a:rPr>
              <a:t>메모리 </a:t>
            </a:r>
            <a:r>
              <a:rPr lang="ko-KR" altLang="ko-KR" dirty="0">
                <a:solidFill>
                  <a:srgbClr val="C00000"/>
                </a:solidFill>
              </a:rPr>
              <a:t>사용</a:t>
            </a:r>
            <a:r>
              <a:rPr lang="ko-KR" altLang="ko-KR" dirty="0"/>
              <a:t>에 따라 특히 대용량의 입력을 정렬하기에 </a:t>
            </a:r>
            <a:r>
              <a:rPr lang="ko-KR" altLang="ko-KR" dirty="0" smtClean="0"/>
              <a:t>부적절</a:t>
            </a:r>
            <a:endParaRPr lang="en-US" altLang="ko-KR" dirty="0" smtClean="0"/>
          </a:p>
          <a:p>
            <a:r>
              <a:rPr lang="en-US" altLang="ko-KR" dirty="0" smtClean="0"/>
              <a:t>C/C</a:t>
            </a:r>
            <a:r>
              <a:rPr lang="en-US" altLang="ko-KR" dirty="0"/>
              <a:t>++ </a:t>
            </a:r>
            <a:r>
              <a:rPr lang="ko-KR" altLang="ko-KR" dirty="0"/>
              <a:t>표준 라이브러리</a:t>
            </a:r>
            <a:r>
              <a:rPr lang="en-US" altLang="ko-KR" dirty="0"/>
              <a:t>(STL)</a:t>
            </a:r>
            <a:r>
              <a:rPr lang="ko-KR" altLang="ko-KR" dirty="0"/>
              <a:t>의 </a:t>
            </a:r>
            <a:r>
              <a:rPr lang="en-US" altLang="ko-KR" dirty="0" err="1" smtClean="0"/>
              <a:t>partial_sort</a:t>
            </a:r>
            <a:r>
              <a:rPr lang="en-US" altLang="ko-KR" dirty="0" smtClean="0"/>
              <a:t>(</a:t>
            </a:r>
            <a:r>
              <a:rPr lang="ko-KR" altLang="ko-KR" dirty="0"/>
              <a:t>부분 정렬</a:t>
            </a:r>
            <a:r>
              <a:rPr lang="en-US" altLang="ko-KR" dirty="0"/>
              <a:t>)</a:t>
            </a:r>
            <a:r>
              <a:rPr lang="ko-KR" altLang="ko-KR" dirty="0"/>
              <a:t>는 </a:t>
            </a:r>
            <a:r>
              <a:rPr lang="ko-KR" altLang="ko-KR" dirty="0" err="1"/>
              <a:t>힙정렬로</a:t>
            </a:r>
            <a:r>
              <a:rPr lang="ko-KR" altLang="ko-KR" dirty="0"/>
              <a:t> </a:t>
            </a:r>
            <a:r>
              <a:rPr lang="ko-KR" altLang="ko-KR" dirty="0" smtClean="0"/>
              <a:t>구현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/>
            <a:r>
              <a:rPr lang="ko-KR" altLang="ko-KR" sz="2200" dirty="0" smtClean="0"/>
              <a:t>부분 정렬</a:t>
            </a:r>
            <a:r>
              <a:rPr lang="en-US" altLang="ko-KR" sz="2200" dirty="0" smtClean="0"/>
              <a:t>:</a:t>
            </a:r>
            <a:r>
              <a:rPr lang="ko-KR" altLang="ko-KR" sz="2200" dirty="0" smtClean="0"/>
              <a:t> </a:t>
            </a:r>
            <a:r>
              <a:rPr lang="ko-KR" altLang="ko-KR" sz="2200" dirty="0"/>
              <a:t>가장 작은</a:t>
            </a:r>
            <a:r>
              <a:rPr lang="en-US" altLang="ko-KR" sz="2200" dirty="0"/>
              <a:t> k</a:t>
            </a:r>
            <a:r>
              <a:rPr lang="ko-KR" altLang="ko-KR" sz="2200" dirty="0"/>
              <a:t>개의 </a:t>
            </a:r>
            <a:r>
              <a:rPr lang="ko-KR" altLang="ko-KR" sz="2200" dirty="0" smtClean="0"/>
              <a:t>원소만 출력</a:t>
            </a:r>
            <a:endParaRPr lang="ko-KR" altLang="en-US" sz="2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8.5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합병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정렬</a:t>
            </a:r>
            <a:r>
              <a:rPr lang="en-US" altLang="ko-KR" dirty="0">
                <a:solidFill>
                  <a:srgbClr val="3333FF"/>
                </a:solidFill>
              </a:rPr>
              <a:t>(Merge Sort)</a:t>
            </a:r>
            <a:r>
              <a:rPr lang="ko-KR" altLang="ko-KR" dirty="0"/>
              <a:t>은 크기가 </a:t>
            </a:r>
            <a:r>
              <a:rPr lang="en-US" altLang="ko-KR" dirty="0"/>
              <a:t>N</a:t>
            </a:r>
            <a:r>
              <a:rPr lang="ko-KR" altLang="ko-KR" dirty="0"/>
              <a:t>인 입력을</a:t>
            </a:r>
            <a:r>
              <a:rPr lang="en-US" altLang="ko-KR" dirty="0"/>
              <a:t> 1/2N</a:t>
            </a:r>
            <a:r>
              <a:rPr lang="ko-KR" altLang="ko-KR" dirty="0"/>
              <a:t>크기를 갖는 입력 </a:t>
            </a:r>
            <a:r>
              <a:rPr lang="en-US" altLang="ko-KR" dirty="0" smtClean="0"/>
              <a:t>2</a:t>
            </a:r>
            <a:r>
              <a:rPr lang="ko-KR" altLang="ko-KR" dirty="0" smtClean="0"/>
              <a:t> </a:t>
            </a:r>
            <a:r>
              <a:rPr lang="ko-KR" altLang="ko-KR" dirty="0"/>
              <a:t>개로 분할하고</a:t>
            </a:r>
            <a:r>
              <a:rPr lang="en-US" altLang="ko-KR" dirty="0"/>
              <a:t>, </a:t>
            </a:r>
            <a:r>
              <a:rPr lang="ko-KR" altLang="ko-KR" dirty="0"/>
              <a:t>각각에 대해 재귀적으로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정렬을 </a:t>
            </a:r>
            <a:r>
              <a:rPr lang="ko-KR" altLang="ko-KR" dirty="0"/>
              <a:t>수행한 후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ko-KR" dirty="0" smtClean="0"/>
              <a:t> </a:t>
            </a:r>
            <a:r>
              <a:rPr lang="ko-KR" altLang="ko-KR" dirty="0"/>
              <a:t>개의 각각 정렬된 부분을 합병하는 </a:t>
            </a:r>
            <a:r>
              <a:rPr lang="ko-KR" altLang="ko-KR" dirty="0" smtClean="0"/>
              <a:t>정렬알고리즘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합병</a:t>
            </a:r>
            <a:r>
              <a:rPr lang="en-US" altLang="ko-KR" dirty="0">
                <a:solidFill>
                  <a:srgbClr val="3333FF"/>
                </a:solidFill>
              </a:rPr>
              <a:t>(Merge)</a:t>
            </a:r>
            <a:r>
              <a:rPr lang="ko-KR" altLang="ko-KR" dirty="0"/>
              <a:t>이란 두 개의 각각 정렬된 입력을 합치는 것과 동시에 정렬하는 </a:t>
            </a:r>
            <a:r>
              <a:rPr lang="ko-KR" altLang="ko-KR" dirty="0" smtClean="0"/>
              <a:t>것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분할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정복</a:t>
            </a:r>
            <a:r>
              <a:rPr lang="en-US" altLang="ko-KR" dirty="0">
                <a:solidFill>
                  <a:srgbClr val="3333FF"/>
                </a:solidFill>
              </a:rPr>
              <a:t>(Divide-and-Conquer) </a:t>
            </a:r>
            <a:r>
              <a:rPr lang="ko-KR" altLang="ko-KR" dirty="0" smtClean="0">
                <a:solidFill>
                  <a:srgbClr val="3333FF"/>
                </a:solidFill>
              </a:rPr>
              <a:t>알고리즘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입력을 </a:t>
            </a:r>
            <a:r>
              <a:rPr lang="ko-KR" altLang="ko-KR" dirty="0"/>
              <a:t>분할하여 분할된 입력 각각에 대한 문제를 재귀적으로 해결한 후 취합하여 문제를 해결하는 </a:t>
            </a:r>
            <a:r>
              <a:rPr lang="ko-KR" altLang="ko-KR" dirty="0" smtClean="0"/>
              <a:t>알고리즘들 </a:t>
            </a:r>
            <a:endParaRPr lang="ko-KR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75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8" y="2939846"/>
            <a:ext cx="8445909" cy="1268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627758" y="1543353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합병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4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" y="429546"/>
            <a:ext cx="8800915" cy="57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99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682419"/>
            <a:ext cx="8921029" cy="47843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49710" y="5781056"/>
            <a:ext cx="3969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7-6] merge_sort.py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17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091" y="842592"/>
            <a:ext cx="7835030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정렬되어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있고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아직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 상태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어떤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키보다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선택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최솟값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(min)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왼쪽의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바로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오른쪽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옮기기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min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증가시키며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반복적으로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26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3" y="1422092"/>
            <a:ext cx="5346188" cy="19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73509" y="480225"/>
            <a:ext cx="734961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함수에서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a[low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a[mid]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a[mid+1]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다음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합병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50277" y="3519638"/>
            <a:ext cx="3395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승자를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b[k]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65354" y="4202809"/>
            <a:ext cx="8293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작으므로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승자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b[k]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j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증가하고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a[j]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승자를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선택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합병의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합병된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결과가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저장되어있는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b[low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b[high]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a[low]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a[high]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4109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07978"/>
              </p:ext>
            </p:extLst>
          </p:nvPr>
        </p:nvGraphicFramePr>
        <p:xfrm>
          <a:off x="2592208" y="1466548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13634"/>
              </p:ext>
            </p:extLst>
          </p:nvPr>
        </p:nvGraphicFramePr>
        <p:xfrm>
          <a:off x="2592208" y="2247836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20200" y="184772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136" y="1856304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8312" y="1863859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00213"/>
              </p:ext>
            </p:extLst>
          </p:nvPr>
        </p:nvGraphicFramePr>
        <p:xfrm>
          <a:off x="2592208" y="303992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20200" y="263981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248" y="2650614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3797" y="2657173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78839"/>
              </p:ext>
            </p:extLst>
          </p:nvPr>
        </p:nvGraphicFramePr>
        <p:xfrm>
          <a:off x="2592208" y="3832012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20200" y="343190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2248" y="3440034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8192" y="413084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mid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64162"/>
              </p:ext>
            </p:extLst>
          </p:nvPr>
        </p:nvGraphicFramePr>
        <p:xfrm>
          <a:off x="2592208" y="480005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20200" y="43999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4588" y="5128156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1212" y="4801562"/>
            <a:ext cx="94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31295"/>
              </p:ext>
            </p:extLst>
          </p:nvPr>
        </p:nvGraphicFramePr>
        <p:xfrm>
          <a:off x="2592208" y="579887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18948" y="539876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3336" y="6126976"/>
            <a:ext cx="68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1212" y="5800382"/>
            <a:ext cx="945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4533" y="474696"/>
            <a:ext cx="8503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/>
              <a:t>[</a:t>
            </a:r>
            <a:r>
              <a:rPr lang="ko-KR" altLang="ko-KR" sz="2400" dirty="0">
                <a:latin typeface="Calibri" panose="020F0502020204030204" pitchFamily="34" charset="0"/>
              </a:rPr>
              <a:t>예제</a:t>
            </a:r>
            <a:r>
              <a:rPr lang="en-US" altLang="ko-KR" sz="2400" dirty="0"/>
              <a:t>] 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[80, 40, 50, 10, 70, 20, 30, 60]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대</a:t>
            </a:r>
            <a:r>
              <a:rPr lang="ko-KR" altLang="en-US" sz="2400" dirty="0" smtClean="0">
                <a:latin typeface="Calibri" panose="020F0502020204030204" pitchFamily="34" charset="0"/>
              </a:rPr>
              <a:t>한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>
                <a:latin typeface="Calibri" panose="020F0502020204030204" pitchFamily="34" charset="0"/>
              </a:rPr>
              <a:t>합병정렬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과정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417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2949"/>
              </p:ext>
            </p:extLst>
          </p:nvPr>
        </p:nvGraphicFramePr>
        <p:xfrm>
          <a:off x="2257912" y="209438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146344" y="2774394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46464"/>
              </p:ext>
            </p:extLst>
          </p:nvPr>
        </p:nvGraphicFramePr>
        <p:xfrm>
          <a:off x="2257912" y="2803664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89674"/>
              </p:ext>
            </p:extLst>
          </p:nvPr>
        </p:nvGraphicFramePr>
        <p:xfrm>
          <a:off x="2257912" y="3451736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3456"/>
              </p:ext>
            </p:extLst>
          </p:nvPr>
        </p:nvGraphicFramePr>
        <p:xfrm>
          <a:off x="2257912" y="4067870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146344" y="4038600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6344" y="20998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344" y="342246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46344" y="4650623"/>
                <a:ext cx="857128" cy="409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⋮</m:t>
                      </m:r>
                    </m:oMath>
                  </m:oMathPara>
                </a14:m>
                <a:endParaRPr kumimoji="1" lang="en-US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44" y="4650623"/>
                <a:ext cx="857128" cy="409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42322"/>
              </p:ext>
            </p:extLst>
          </p:nvPr>
        </p:nvGraphicFramePr>
        <p:xfrm>
          <a:off x="2257912" y="5169171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146344" y="5798730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6344" y="518259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85536"/>
              </p:ext>
            </p:extLst>
          </p:nvPr>
        </p:nvGraphicFramePr>
        <p:xfrm>
          <a:off x="2257912" y="5817243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86766"/>
              </p:ext>
            </p:extLst>
          </p:nvPr>
        </p:nvGraphicFramePr>
        <p:xfrm>
          <a:off x="2250944" y="891476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146344" y="87024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merge()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47083"/>
              </p:ext>
            </p:extLst>
          </p:nvPr>
        </p:nvGraphicFramePr>
        <p:xfrm>
          <a:off x="2257912" y="1467450"/>
          <a:ext cx="37513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70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20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30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60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153312" y="1446222"/>
            <a:ext cx="85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합병</a:t>
            </a:r>
            <a:endParaRPr kumimoji="1"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03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17290"/>
            <a:ext cx="7886700" cy="45749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어떤 </a:t>
            </a:r>
            <a:r>
              <a:rPr lang="ko-KR" altLang="ko-KR" dirty="0"/>
              <a:t>입력에 대해서도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ko-KR" altLang="ko-KR" dirty="0" smtClean="0"/>
              <a:t> 시간 보장</a:t>
            </a:r>
            <a:endParaRPr lang="en-US" altLang="ko-KR" dirty="0" smtClean="0"/>
          </a:p>
          <a:p>
            <a:pPr marL="265113" indent="-265113">
              <a:lnSpc>
                <a:spcPct val="120000"/>
              </a:lnSpc>
            </a:pP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크기 </a:t>
            </a:r>
            <a:r>
              <a:rPr lang="en-US" altLang="ko-KR" dirty="0"/>
              <a:t>N 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k</a:t>
            </a:r>
            <a:r>
              <a:rPr lang="ko-KR" altLang="ko-KR" dirty="0" smtClean="0"/>
              <a:t> 가정</a:t>
            </a:r>
            <a:r>
              <a:rPr lang="en-US" altLang="ko-KR" dirty="0" smtClean="0"/>
              <a:t> </a:t>
            </a:r>
          </a:p>
          <a:p>
            <a:pPr marL="265113" indent="-265113">
              <a:lnSpc>
                <a:spcPct val="120000"/>
              </a:lnSpc>
            </a:pPr>
            <a:r>
              <a:rPr lang="en-US" altLang="ko-KR" dirty="0" smtClean="0"/>
              <a:t>T(N) =</a:t>
            </a:r>
            <a:r>
              <a:rPr lang="ko-KR" altLang="ko-KR" dirty="0" smtClean="0"/>
              <a:t> </a:t>
            </a:r>
            <a:r>
              <a:rPr lang="ko-KR" altLang="ko-KR" dirty="0"/>
              <a:t>크기가</a:t>
            </a:r>
            <a:r>
              <a:rPr lang="en-US" altLang="ko-KR" dirty="0"/>
              <a:t> N</a:t>
            </a:r>
            <a:r>
              <a:rPr lang="ko-KR" altLang="ko-KR" dirty="0"/>
              <a:t>인 입력에 대해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정렬이 </a:t>
            </a:r>
            <a:r>
              <a:rPr lang="ko-KR" altLang="ko-KR" dirty="0"/>
              <a:t>수행하는 원소 비교 횟수</a:t>
            </a:r>
            <a:r>
              <a:rPr lang="en-US" altLang="ko-KR" dirty="0"/>
              <a:t>(</a:t>
            </a:r>
            <a:r>
              <a:rPr lang="ko-KR" altLang="ko-KR" dirty="0"/>
              <a:t>시간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708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7874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5111"/>
                <a:ext cx="7924800" cy="6248225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=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/2) 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,  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&gt;1, c</a:t>
                </a:r>
                <a:r>
                  <a:rPr lang="ko-KR" altLang="en-US" sz="20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rPr>
                  <a:t>는 상수</a:t>
                </a:r>
                <a:endParaRPr lang="en-US" altLang="ko-KR" sz="2400" dirty="0" smtClean="0">
                  <a:solidFill>
                    <a:srgbClr val="008000"/>
                  </a:solidFill>
                  <a:latin typeface="Calibri" panose="020F0502020204030204" pitchFamily="34" charset="0"/>
                  <a:ea typeface="맑은 고딕" panose="020B0503020000020004" pitchFamily="50" charset="-127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T(1) 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O(1)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buNone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T(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=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400" dirty="0" err="1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/2)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+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buNone/>
                </a:pP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2[</a:t>
                </a:r>
                <a:r>
                  <a:rPr lang="en-US" altLang="ko-KR" sz="2400" dirty="0" err="1" smtClean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2T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((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/2))/2 + c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/2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]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4</a:t>
                </a:r>
                <a:r>
                  <a:rPr lang="en-US" altLang="ko-KR" sz="2400" dirty="0" err="1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583642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/4)</a:t>
                </a:r>
                <a:r>
                  <a:rPr lang="en-US" altLang="ko-KR" sz="24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lvl="0" eaLnBrk="1" hangingPunct="1">
                  <a:buClr>
                    <a:srgbClr val="6F89F7"/>
                  </a:buClr>
                  <a:buNone/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4[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2T(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/4)/2) </a:t>
                </a: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c(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/4</a:t>
                </a:r>
                <a:r>
                  <a:rPr lang="en-US" altLang="ko-KR" sz="24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]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2c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</a:p>
              <a:p>
                <a:pPr eaLnBrk="1" hangingPunct="1">
                  <a:buClr>
                    <a:srgbClr val="6F89F7"/>
                  </a:buClr>
                  <a:buNone/>
                </a:pP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8T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/8)</a:t>
                </a:r>
                <a:r>
                  <a:rPr lang="en-US" altLang="ko-KR" sz="24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3c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lvl="0" eaLnBrk="1" hangingPunct="1">
                  <a:buClr>
                    <a:srgbClr val="6F89F7"/>
                  </a:buClr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⋮</m:t>
                    </m:r>
                  </m:oMath>
                </a14:m>
                <a:endPara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</a:t>
                </a:r>
                <a:r>
                  <a:rPr lang="en-US" altLang="ko-KR" sz="2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800" baseline="300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/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400" baseline="300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r>
                  <a:rPr lang="en-US" altLang="ko-KR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 +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kc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,  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 = </a:t>
                </a:r>
                <a:r>
                  <a:rPr lang="en-US" altLang="ko-KR" sz="2400" dirty="0" err="1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400" baseline="30000" dirty="0" err="1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en-US" sz="20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2800" dirty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k</a:t>
                </a:r>
                <a:r>
                  <a:rPr lang="en-US" altLang="ko-KR" sz="2400" dirty="0" smtClean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= log</a:t>
                </a:r>
                <a:r>
                  <a:rPr lang="en-US" altLang="ko-KR" sz="2400" dirty="0">
                    <a:solidFill>
                      <a:srgbClr val="008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8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NT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(1) 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cNlog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O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(1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+ 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c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log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en-US" altLang="ko-KR" sz="24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	= 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O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(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+ O(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Nlog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 </a:t>
                </a:r>
              </a:p>
              <a:p>
                <a:pPr eaLnBrk="1" hangingPunct="1">
                  <a:buNone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	= 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O(</a:t>
                </a:r>
                <a:r>
                  <a:rPr lang="en-US" altLang="ko-KR" sz="2400" dirty="0" err="1">
                    <a:solidFill>
                      <a:srgbClr val="3333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NlogN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ea typeface="굴림" panose="020B0600000101010101" pitchFamily="50" charset="-127"/>
                  </a:rPr>
                  <a:t>)</a:t>
                </a:r>
                <a:endParaRPr lang="en-US" altLang="ko-KR" sz="2400" dirty="0" smtClean="0">
                  <a:solidFill>
                    <a:srgbClr val="3333FF"/>
                  </a:solidFill>
                  <a:latin typeface="Calibri" panose="020F0502020204030204" pitchFamily="34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874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5111"/>
                <a:ext cx="7924800" cy="6248225"/>
              </a:xfrm>
              <a:blipFill>
                <a:blip r:embed="rId3"/>
                <a:stretch>
                  <a:fillRect l="-1154" t="-683" b="-1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252" name="AutoShape 68"/>
          <p:cNvSpPr>
            <a:spLocks/>
          </p:cNvSpPr>
          <p:nvPr/>
        </p:nvSpPr>
        <p:spPr bwMode="auto">
          <a:xfrm>
            <a:off x="1331640" y="332656"/>
            <a:ext cx="215900" cy="756000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9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345164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정렬은 재귀</a:t>
            </a:r>
            <a:r>
              <a:rPr lang="en-US" altLang="ko-KR" dirty="0" smtClean="0"/>
              <a:t> </a:t>
            </a:r>
            <a:r>
              <a:rPr lang="ko-KR" altLang="ko-KR" dirty="0" smtClean="0"/>
              <a:t>호출을 </a:t>
            </a:r>
            <a:r>
              <a:rPr lang="ko-KR" altLang="ko-KR" dirty="0"/>
              <a:t>사용하므로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크기가 </a:t>
            </a:r>
            <a:r>
              <a:rPr lang="en-US" altLang="ko-KR" dirty="0"/>
              <a:t>1</a:t>
            </a:r>
            <a:r>
              <a:rPr lang="ko-KR" altLang="ko-KR" dirty="0"/>
              <a:t>이 되어서야 합병을 </a:t>
            </a:r>
            <a:r>
              <a:rPr lang="ko-KR" altLang="ko-KR" dirty="0" smtClean="0"/>
              <a:t>시작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/>
              <a:t>이 </a:t>
            </a:r>
            <a:r>
              <a:rPr lang="ko-KR" altLang="ko-KR" dirty="0"/>
              <a:t>문제점을 보완하기 위해 입력이 정해진 크기</a:t>
            </a:r>
            <a:r>
              <a:rPr lang="en-US" altLang="ko-KR" dirty="0"/>
              <a:t>, </a:t>
            </a:r>
            <a:r>
              <a:rPr lang="ko-KR" altLang="ko-KR" dirty="0"/>
              <a:t>예를 들어</a:t>
            </a:r>
            <a:r>
              <a:rPr lang="en-US" altLang="ko-KR" dirty="0"/>
              <a:t>, 7</a:t>
            </a:r>
            <a:r>
              <a:rPr lang="ko-KR" altLang="ko-KR" dirty="0"/>
              <a:t>∼</a:t>
            </a:r>
            <a:r>
              <a:rPr lang="en-US" altLang="ko-KR" dirty="0"/>
              <a:t>10</a:t>
            </a:r>
            <a:r>
              <a:rPr lang="ko-KR" altLang="ko-KR" dirty="0"/>
              <a:t>이 되면</a:t>
            </a:r>
            <a:r>
              <a:rPr lang="en-US" altLang="ko-KR" dirty="0"/>
              <a:t> </a:t>
            </a:r>
            <a:r>
              <a:rPr lang="ko-KR" altLang="ko-KR" dirty="0" smtClean="0"/>
              <a:t>삽입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정렬을 </a:t>
            </a:r>
            <a:r>
              <a:rPr lang="ko-KR" altLang="ko-KR" dirty="0"/>
              <a:t>통해 정렬한 후 합병을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Line 21∽22</a:t>
            </a:r>
            <a:r>
              <a:rPr lang="ko-KR" altLang="ko-KR" dirty="0" smtClean="0"/>
              <a:t>를 </a:t>
            </a:r>
            <a:r>
              <a:rPr lang="ko-KR" altLang="ko-KR" dirty="0"/>
              <a:t>다음과 같이 </a:t>
            </a:r>
            <a:r>
              <a:rPr lang="ko-KR" altLang="ko-KR" dirty="0" smtClean="0"/>
              <a:t>수정</a:t>
            </a:r>
            <a:r>
              <a:rPr lang="en-US" altLang="ko-KR" dirty="0" smtClean="0"/>
              <a:t>. </a:t>
            </a:r>
            <a:r>
              <a:rPr lang="ko-KR" altLang="ko-KR" dirty="0" smtClean="0"/>
              <a:t> </a:t>
            </a:r>
            <a:r>
              <a:rPr lang="en-US" altLang="ko-KR" dirty="0"/>
              <a:t>CALLSIZE = 7</a:t>
            </a:r>
            <a:r>
              <a:rPr lang="ko-KR" altLang="ko-KR" dirty="0"/>
              <a:t>∼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endParaRPr lang="ko-KR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5" y="4935332"/>
            <a:ext cx="7312940" cy="11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2979691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ko-KR" dirty="0"/>
              <a:t>합병정렬에서는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크기가 </a:t>
            </a:r>
            <a:r>
              <a:rPr lang="ko-KR" altLang="ko-KR" dirty="0"/>
              <a:t>작아지면 합병하기 위한 두 개의 리스트가 </a:t>
            </a:r>
            <a:r>
              <a:rPr lang="ko-KR" altLang="ko-KR" dirty="0">
                <a:solidFill>
                  <a:srgbClr val="3333FF"/>
                </a:solidFill>
              </a:rPr>
              <a:t>이미 합병되어 있을 가능성</a:t>
            </a:r>
            <a:r>
              <a:rPr lang="ko-KR" altLang="ko-KR" dirty="0"/>
              <a:t>이 </a:t>
            </a:r>
            <a:r>
              <a:rPr lang="ko-KR" altLang="ko-KR" dirty="0" smtClean="0"/>
              <a:t>높아</a:t>
            </a:r>
            <a:r>
              <a:rPr lang="ko-KR" altLang="en-US" dirty="0" smtClean="0"/>
              <a:t>짐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/>
              <a:t>따라서</a:t>
            </a:r>
            <a:r>
              <a:rPr lang="en-US" altLang="ko-KR" dirty="0" smtClean="0"/>
              <a:t> [</a:t>
            </a:r>
            <a:r>
              <a:rPr lang="ko-KR" altLang="ko-KR" dirty="0"/>
              <a:t>프로그램 </a:t>
            </a:r>
            <a:r>
              <a:rPr lang="en-US" altLang="ko-KR" dirty="0"/>
              <a:t>7-6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</a:t>
            </a:r>
            <a:r>
              <a:rPr lang="en-US" altLang="ko-KR" dirty="0"/>
              <a:t>line 26</a:t>
            </a:r>
            <a:r>
              <a:rPr lang="ko-KR" altLang="ko-KR" dirty="0"/>
              <a:t>의 </a:t>
            </a:r>
            <a:r>
              <a:rPr lang="en-US" altLang="ko-KR" dirty="0"/>
              <a:t>merge()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호출하기 전</a:t>
            </a:r>
            <a:r>
              <a:rPr lang="ko-KR" altLang="ko-KR" dirty="0" smtClean="0"/>
              <a:t>에 </a:t>
            </a:r>
            <a:r>
              <a:rPr lang="ko-KR" altLang="ko-KR" dirty="0"/>
              <a:t>다음의 </a:t>
            </a:r>
            <a:r>
              <a:rPr lang="en-US" altLang="ko-KR" dirty="0" smtClean="0">
                <a:solidFill>
                  <a:srgbClr val="00B0F0"/>
                </a:solidFill>
              </a:rPr>
              <a:t>if-</a:t>
            </a:r>
            <a:r>
              <a:rPr lang="ko-KR" altLang="ko-KR" dirty="0" smtClean="0"/>
              <a:t>문을 </a:t>
            </a:r>
            <a:r>
              <a:rPr lang="ko-KR" altLang="ko-KR" dirty="0"/>
              <a:t>추가하면 </a:t>
            </a:r>
            <a:r>
              <a:rPr lang="ko-KR" altLang="ko-KR" dirty="0" smtClean="0">
                <a:solidFill>
                  <a:srgbClr val="3333FF"/>
                </a:solidFill>
              </a:rPr>
              <a:t>불필요한</a:t>
            </a:r>
            <a:r>
              <a:rPr lang="en-US" altLang="ko-KR" dirty="0" smtClean="0">
                <a:solidFill>
                  <a:srgbClr val="3333FF"/>
                </a:solidFill>
              </a:rPr>
              <a:t> merge</a:t>
            </a:r>
            <a:r>
              <a:rPr lang="en-US" altLang="ko-KR" dirty="0">
                <a:solidFill>
                  <a:srgbClr val="3333FF"/>
                </a:solidFill>
              </a:rPr>
              <a:t>() </a:t>
            </a:r>
            <a:r>
              <a:rPr lang="ko-KR" altLang="ko-KR" dirty="0">
                <a:solidFill>
                  <a:srgbClr val="3333FF"/>
                </a:solidFill>
              </a:rPr>
              <a:t>호출을 방지</a:t>
            </a:r>
            <a:r>
              <a:rPr lang="ko-KR" altLang="ko-KR" dirty="0"/>
              <a:t>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4134619"/>
            <a:ext cx="4086225" cy="11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2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297969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/>
              <a:t>merge()</a:t>
            </a:r>
            <a:r>
              <a:rPr lang="ko-KR" altLang="ko-KR" dirty="0"/>
              <a:t>의 </a:t>
            </a:r>
            <a:r>
              <a:rPr lang="en-US" altLang="ko-KR" dirty="0"/>
              <a:t>line </a:t>
            </a:r>
            <a:r>
              <a:rPr lang="en-US" altLang="ko-KR" dirty="0" smtClean="0"/>
              <a:t>17</a:t>
            </a:r>
            <a:r>
              <a:rPr lang="ko-KR" altLang="ko-KR" dirty="0" smtClean="0"/>
              <a:t>에서 </a:t>
            </a:r>
            <a:r>
              <a:rPr lang="ko-KR" altLang="ko-KR" dirty="0"/>
              <a:t>매번 </a:t>
            </a:r>
            <a:r>
              <a:rPr lang="ko-KR" altLang="ko-KR" dirty="0" smtClean="0"/>
              <a:t>보조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 </a:t>
            </a:r>
            <a:r>
              <a:rPr lang="en-US" altLang="ko-KR" dirty="0"/>
              <a:t>b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 </a:t>
            </a:r>
            <a:r>
              <a:rPr lang="en-US" altLang="ko-KR" dirty="0"/>
              <a:t>a</a:t>
            </a:r>
            <a:r>
              <a:rPr lang="ko-KR" altLang="ko-KR" dirty="0"/>
              <a:t>로 복사하는데</a:t>
            </a:r>
            <a:r>
              <a:rPr lang="en-US" altLang="ko-KR" dirty="0"/>
              <a:t>, </a:t>
            </a:r>
            <a:r>
              <a:rPr lang="ko-KR" altLang="ko-KR" dirty="0"/>
              <a:t>이를</a:t>
            </a:r>
            <a:r>
              <a:rPr lang="en-US" altLang="ko-KR" dirty="0"/>
              <a:t> a</a:t>
            </a:r>
            <a:r>
              <a:rPr lang="ko-KR" altLang="ko-KR" dirty="0"/>
              <a:t>와</a:t>
            </a:r>
            <a:r>
              <a:rPr lang="en-US" altLang="ko-KR" dirty="0"/>
              <a:t> b</a:t>
            </a:r>
            <a:r>
              <a:rPr lang="ko-KR" altLang="ko-KR" dirty="0"/>
              <a:t>를 번갈아 사용하도록 하여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정렬의 </a:t>
            </a:r>
            <a:r>
              <a:rPr lang="ko-KR" altLang="ko-KR" dirty="0"/>
              <a:t>성능을 향상시킬 </a:t>
            </a:r>
            <a:r>
              <a:rPr lang="ko-KR" altLang="ko-KR" dirty="0" smtClean="0"/>
              <a:t>수</a:t>
            </a:r>
            <a:r>
              <a:rPr lang="ko-KR" altLang="en-US" dirty="0" smtClean="0"/>
              <a:t>도</a:t>
            </a:r>
            <a:r>
              <a:rPr lang="ko-KR" altLang="ko-KR" dirty="0" smtClean="0"/>
              <a:t> 있</a:t>
            </a:r>
            <a:r>
              <a:rPr lang="ko-KR" altLang="en-US" dirty="0" smtClean="0"/>
              <a:t>음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8848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반복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r>
              <a:rPr lang="ko-KR" altLang="ko-KR" dirty="0" smtClean="0"/>
              <a:t>에서 </a:t>
            </a:r>
            <a:r>
              <a:rPr lang="ko-KR" altLang="ko-KR" dirty="0"/>
              <a:t>바로 </a:t>
            </a:r>
            <a:r>
              <a:rPr lang="en-US" altLang="ko-KR" dirty="0" smtClean="0"/>
              <a:t>2</a:t>
            </a:r>
            <a:r>
              <a:rPr lang="ko-KR" altLang="ko-KR" dirty="0" smtClean="0"/>
              <a:t> </a:t>
            </a:r>
            <a:r>
              <a:rPr lang="ko-KR" altLang="ko-KR" dirty="0"/>
              <a:t>개씩 짝지어 합병한 뒤</a:t>
            </a:r>
            <a:r>
              <a:rPr lang="en-US" altLang="ko-KR" dirty="0"/>
              <a:t>, </a:t>
            </a:r>
            <a:r>
              <a:rPr lang="ko-KR" altLang="ko-KR" dirty="0"/>
              <a:t>다시 </a:t>
            </a:r>
            <a:r>
              <a:rPr lang="en-US" altLang="ko-KR" dirty="0" smtClean="0"/>
              <a:t>4</a:t>
            </a:r>
            <a:r>
              <a:rPr lang="ko-KR" altLang="ko-KR" dirty="0" smtClean="0"/>
              <a:t> </a:t>
            </a:r>
            <a:r>
              <a:rPr lang="ko-KR" altLang="ko-KR" dirty="0"/>
              <a:t>개씩 짝지어 합병하는 상향식 </a:t>
            </a:r>
            <a:r>
              <a:rPr lang="en-US" altLang="ko-KR" dirty="0"/>
              <a:t>(Bottom-up)</a:t>
            </a:r>
            <a:r>
              <a:rPr lang="ko-KR" altLang="ko-KR" dirty="0"/>
              <a:t>으로도 수행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이러한 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정렬을 </a:t>
            </a:r>
            <a:r>
              <a:rPr lang="en-US" altLang="ko-KR" dirty="0">
                <a:solidFill>
                  <a:srgbClr val="3333FF"/>
                </a:solidFill>
              </a:rPr>
              <a:t>Bottom-up </a:t>
            </a:r>
            <a:r>
              <a:rPr lang="ko-KR" altLang="ko-KR" dirty="0">
                <a:solidFill>
                  <a:srgbClr val="3333FF"/>
                </a:solidFill>
              </a:rPr>
              <a:t>합병</a:t>
            </a:r>
            <a:r>
              <a:rPr lang="ko-KR" altLang="ko-KR" dirty="0"/>
              <a:t> 또는 </a:t>
            </a:r>
            <a:r>
              <a:rPr lang="ko-KR" altLang="ko-KR" dirty="0">
                <a:solidFill>
                  <a:srgbClr val="3333FF"/>
                </a:solidFill>
              </a:rPr>
              <a:t>반복</a:t>
            </a:r>
            <a:r>
              <a:rPr lang="en-US" altLang="ko-KR" dirty="0">
                <a:solidFill>
                  <a:srgbClr val="3333FF"/>
                </a:solidFill>
              </a:rPr>
              <a:t>(Iterative</a:t>
            </a:r>
            <a:r>
              <a:rPr lang="en-US" altLang="ko-KR" dirty="0" smtClean="0">
                <a:solidFill>
                  <a:srgbClr val="3333FF"/>
                </a:solidFill>
              </a:rPr>
              <a:t>) </a:t>
            </a:r>
            <a:r>
              <a:rPr lang="ko-KR" altLang="ko-KR" dirty="0" smtClean="0">
                <a:solidFill>
                  <a:srgbClr val="3333FF"/>
                </a:solidFill>
              </a:rPr>
              <a:t>합병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err="1" smtClean="0">
                <a:solidFill>
                  <a:srgbClr val="3333FF"/>
                </a:solidFill>
              </a:rPr>
              <a:t>정렬</a:t>
            </a:r>
            <a:r>
              <a:rPr lang="ko-KR" altLang="ko-KR" dirty="0" err="1" smtClean="0"/>
              <a:t>이라</a:t>
            </a:r>
            <a:r>
              <a:rPr lang="ko-KR" altLang="en-US" dirty="0" err="1" smtClean="0"/>
              <a:t>함</a:t>
            </a:r>
            <a:r>
              <a:rPr lang="ko-KR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2911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55165"/>
            <a:ext cx="7772400" cy="612775"/>
          </a:xfrm>
          <a:noFill/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반복합병정렬</a:t>
            </a:r>
            <a:endParaRPr lang="en-US" altLang="ko-KR" sz="2000" dirty="0" smtClean="0">
              <a:solidFill>
                <a:schemeClr val="tx1"/>
              </a:solidFill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985198" y="1782107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959797" y="1412776"/>
          <a:ext cx="7727010" cy="335280"/>
        </p:xfrm>
        <a:graphic>
          <a:graphicData uri="http://schemas.openxmlformats.org/drawingml/2006/table">
            <a:tbl>
              <a:tblPr firstRow="1" bandRow="1"/>
              <a:tblGrid>
                <a:gridCol w="5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513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971600" y="2816736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2229823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 flipH="1">
            <a:off x="2543200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3237935" y="2251720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 flipH="1">
            <a:off x="3551312" y="2251720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283968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H="1">
            <a:off x="4597345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5326167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5639544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6334279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 flipH="1">
            <a:off x="6647656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>
            <a:off x="7342391" y="2276872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89" name="Line 20"/>
          <p:cNvSpPr>
            <a:spLocks noChangeShapeType="1"/>
          </p:cNvSpPr>
          <p:nvPr/>
        </p:nvSpPr>
        <p:spPr bwMode="auto">
          <a:xfrm flipH="1">
            <a:off x="7655768" y="2276872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0" name="Line 20"/>
          <p:cNvSpPr>
            <a:spLocks noChangeShapeType="1"/>
          </p:cNvSpPr>
          <p:nvPr/>
        </p:nvSpPr>
        <p:spPr bwMode="auto">
          <a:xfrm flipH="1">
            <a:off x="8420099" y="2251720"/>
            <a:ext cx="0" cy="48235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971600" y="3850000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1725767" y="3273936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>
            <a:off x="2039144" y="3273936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4" name="Line 19"/>
          <p:cNvSpPr>
            <a:spLocks noChangeShapeType="1"/>
          </p:cNvSpPr>
          <p:nvPr/>
        </p:nvSpPr>
        <p:spPr bwMode="auto">
          <a:xfrm>
            <a:off x="3779912" y="329908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5" name="Line 20"/>
          <p:cNvSpPr>
            <a:spLocks noChangeShapeType="1"/>
          </p:cNvSpPr>
          <p:nvPr/>
        </p:nvSpPr>
        <p:spPr bwMode="auto">
          <a:xfrm flipH="1">
            <a:off x="4093289" y="329908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868144" y="329908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7" name="Line 20"/>
          <p:cNvSpPr>
            <a:spLocks noChangeShapeType="1"/>
          </p:cNvSpPr>
          <p:nvPr/>
        </p:nvSpPr>
        <p:spPr bwMode="auto">
          <a:xfrm flipH="1">
            <a:off x="6181521" y="329908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auto">
          <a:xfrm>
            <a:off x="7812360" y="329908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99" name="Line 20"/>
          <p:cNvSpPr>
            <a:spLocks noChangeShapeType="1"/>
          </p:cNvSpPr>
          <p:nvPr/>
        </p:nvSpPr>
        <p:spPr bwMode="auto">
          <a:xfrm flipH="1">
            <a:off x="8125737" y="329908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971600" y="4930120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1" name="Line 19"/>
          <p:cNvSpPr>
            <a:spLocks noChangeShapeType="1"/>
          </p:cNvSpPr>
          <p:nvPr/>
        </p:nvSpPr>
        <p:spPr bwMode="auto">
          <a:xfrm>
            <a:off x="2695958" y="4391164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 flipH="1">
            <a:off x="3009335" y="4391164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>
            <a:off x="6876256" y="4379208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 flipH="1">
            <a:off x="7189633" y="4379208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971600" y="5985088"/>
          <a:ext cx="7731975" cy="396240"/>
        </p:xfrm>
        <a:graphic>
          <a:graphicData uri="http://schemas.openxmlformats.org/drawingml/2006/table">
            <a:tbl>
              <a:tblPr firstRow="1" bandRow="1"/>
              <a:tblGrid>
                <a:gridCol w="515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546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40458C"/>
                      </a:solidFill>
                    </a:lnL>
                    <a:lnR w="12700" cmpd="sng">
                      <a:solidFill>
                        <a:srgbClr val="40458C"/>
                      </a:solidFill>
                    </a:lnR>
                    <a:lnT w="12700" cmpd="sng">
                      <a:solidFill>
                        <a:srgbClr val="40458C"/>
                      </a:solidFill>
                    </a:lnT>
                    <a:lnB w="12700" cmpd="sng">
                      <a:solidFill>
                        <a:srgbClr val="4045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4790118" y="5434176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07" name="Line 20"/>
          <p:cNvSpPr>
            <a:spLocks noChangeShapeType="1"/>
          </p:cNvSpPr>
          <p:nvPr/>
        </p:nvSpPr>
        <p:spPr bwMode="auto">
          <a:xfrm flipH="1">
            <a:off x="5103495" y="5434176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1165500" y="2264296"/>
            <a:ext cx="3048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H="1">
            <a:off x="1478877" y="2264296"/>
            <a:ext cx="2286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4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" y="623890"/>
            <a:ext cx="9072000" cy="3708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" y="4855517"/>
            <a:ext cx="9000000" cy="11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3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반복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정렬의 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정렬과 </a:t>
            </a:r>
            <a:r>
              <a:rPr lang="ko-KR" altLang="ko-KR" dirty="0"/>
              <a:t>동일한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O(</a:t>
            </a:r>
            <a:r>
              <a:rPr lang="en-US" altLang="ko-KR" dirty="0" err="1">
                <a:solidFill>
                  <a:srgbClr val="3333FF"/>
                </a:solidFill>
              </a:rPr>
              <a:t>NlogN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[</a:t>
            </a:r>
            <a:r>
              <a:rPr lang="ko-KR" altLang="ko-KR" dirty="0" smtClean="0"/>
              <a:t>단점</a:t>
            </a:r>
            <a:r>
              <a:rPr lang="en-US" altLang="ko-KR" dirty="0" smtClean="0"/>
              <a:t>]</a:t>
            </a:r>
            <a:r>
              <a:rPr lang="ko-KR" altLang="ko-KR" dirty="0" smtClean="0"/>
              <a:t> 입력 </a:t>
            </a:r>
            <a:r>
              <a:rPr lang="ko-KR" altLang="ko-KR" dirty="0"/>
              <a:t>크기의 </a:t>
            </a:r>
            <a:r>
              <a:rPr lang="ko-KR" altLang="ko-KR" dirty="0" smtClean="0">
                <a:solidFill>
                  <a:srgbClr val="3333FF"/>
                </a:solidFill>
              </a:rPr>
              <a:t>보조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리스트</a:t>
            </a:r>
            <a:r>
              <a:rPr lang="ko-KR" altLang="ko-KR" dirty="0" smtClean="0">
                <a:solidFill>
                  <a:srgbClr val="3333FF"/>
                </a:solidFill>
              </a:rPr>
              <a:t> 사용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dirty="0" smtClean="0"/>
              <a:t>대부분의 </a:t>
            </a:r>
            <a:r>
              <a:rPr lang="ko-KR" altLang="ko-KR" dirty="0"/>
              <a:t>정렬알고리즘들은 </a:t>
            </a:r>
            <a:r>
              <a:rPr lang="ko-KR" altLang="ko-KR" dirty="0" smtClean="0"/>
              <a:t>보조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r>
              <a:rPr lang="ko-KR" altLang="ko-KR" dirty="0" smtClean="0"/>
              <a:t>없이 입력에서 </a:t>
            </a:r>
            <a:r>
              <a:rPr lang="ko-KR" altLang="ko-KR" dirty="0"/>
              <a:t>정렬을 수행한다</a:t>
            </a:r>
            <a:r>
              <a:rPr lang="en-US" altLang="ko-KR" dirty="0"/>
              <a:t>. </a:t>
            </a:r>
            <a:r>
              <a:rPr lang="ko-KR" altLang="ko-KR" dirty="0"/>
              <a:t>이러한 알고리즘을 </a:t>
            </a:r>
            <a:r>
              <a:rPr lang="en-US" altLang="ko-KR" dirty="0">
                <a:solidFill>
                  <a:srgbClr val="3333FF"/>
                </a:solidFill>
              </a:rPr>
              <a:t>In-place </a:t>
            </a:r>
            <a:r>
              <a:rPr lang="ko-KR" altLang="ko-KR" dirty="0">
                <a:solidFill>
                  <a:srgbClr val="3333FF"/>
                </a:solidFill>
              </a:rPr>
              <a:t>알고리즘</a:t>
            </a:r>
            <a:r>
              <a:rPr lang="ko-KR" altLang="ko-KR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보조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메모리를</a:t>
            </a:r>
            <a:r>
              <a:rPr lang="ko-KR" altLang="ko-KR" dirty="0" smtClean="0"/>
              <a:t> </a:t>
            </a:r>
            <a:r>
              <a:rPr lang="ko-KR" altLang="ko-KR" dirty="0"/>
              <a:t>사용하지 않는 </a:t>
            </a: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 </a:t>
            </a:r>
            <a:r>
              <a:rPr lang="ko-KR" altLang="ko-KR" dirty="0"/>
              <a:t>알고리즘도 연구된 바 있으나 알고리즘이 너무 복잡하여 실질적인 효용 가치는 </a:t>
            </a:r>
            <a:r>
              <a:rPr lang="ko-KR" altLang="ko-KR" dirty="0" smtClean="0"/>
              <a:t>없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정렬은 </a:t>
            </a:r>
            <a:r>
              <a:rPr lang="ko-KR" altLang="ko-KR" dirty="0"/>
              <a:t>자바</a:t>
            </a:r>
            <a:r>
              <a:rPr lang="en-US" altLang="ko-KR" dirty="0"/>
              <a:t> (Standard Edition 6) </a:t>
            </a:r>
            <a:r>
              <a:rPr lang="ko-KR" altLang="ko-KR" dirty="0"/>
              <a:t>객체 </a:t>
            </a:r>
            <a:r>
              <a:rPr lang="ko-KR" altLang="ko-KR" dirty="0" smtClean="0"/>
              <a:t>정렬에서 </a:t>
            </a:r>
            <a:r>
              <a:rPr lang="ko-KR" altLang="ko-KR" dirty="0">
                <a:solidFill>
                  <a:srgbClr val="3333FF"/>
                </a:solidFill>
              </a:rPr>
              <a:t>시스템</a:t>
            </a:r>
            <a:r>
              <a:rPr lang="en-US" altLang="ko-KR" dirty="0">
                <a:solidFill>
                  <a:srgbClr val="3333FF"/>
                </a:solidFill>
              </a:rPr>
              <a:t> sort</a:t>
            </a:r>
            <a:r>
              <a:rPr lang="ko-KR" altLang="ko-KR" dirty="0"/>
              <a:t>로 </a:t>
            </a:r>
            <a:r>
              <a:rPr lang="ko-KR" altLang="ko-KR" dirty="0" smtClean="0"/>
              <a:t>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320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8.6 </a:t>
            </a:r>
            <a:r>
              <a:rPr lang="ko-KR" altLang="ko-KR" dirty="0" err="1"/>
              <a:t>퀵정렬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232" y="1307173"/>
            <a:ext cx="8161389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300" dirty="0" err="1">
                <a:solidFill>
                  <a:srgbClr val="3333FF"/>
                </a:solidFill>
              </a:rPr>
              <a:t>퀵정렬</a:t>
            </a:r>
            <a:r>
              <a:rPr lang="en-US" altLang="ko-KR" sz="2300" dirty="0">
                <a:solidFill>
                  <a:srgbClr val="3333FF"/>
                </a:solidFill>
              </a:rPr>
              <a:t>(Quick Sort)</a:t>
            </a:r>
            <a:r>
              <a:rPr lang="ko-KR" altLang="ko-KR" sz="2300" dirty="0"/>
              <a:t>은 입력의 맨 왼쪽 원소</a:t>
            </a:r>
            <a:r>
              <a:rPr lang="en-US" altLang="ko-KR" sz="2300" dirty="0"/>
              <a:t>(</a:t>
            </a:r>
            <a:r>
              <a:rPr lang="ko-KR" altLang="ko-KR" sz="2300" dirty="0"/>
              <a:t>피벗</a:t>
            </a:r>
            <a:r>
              <a:rPr lang="en-US" altLang="ko-KR" sz="2300" dirty="0"/>
              <a:t>, Pivot)</a:t>
            </a:r>
            <a:r>
              <a:rPr lang="ko-KR" altLang="ko-KR" sz="2300" dirty="0"/>
              <a:t>를 기준으로 피벗보다 작은 원소들과 큰 원소들을 각각 피벗의 좌우로 분할한 후</a:t>
            </a:r>
            <a:r>
              <a:rPr lang="en-US" altLang="ko-KR" sz="2300" dirty="0"/>
              <a:t>, </a:t>
            </a:r>
            <a:r>
              <a:rPr lang="ko-KR" altLang="ko-KR" sz="2300" dirty="0"/>
              <a:t>피벗보다 작은 원소들과 피벗보다 큰 원소들을 각각 재귀적으로 정렬하는 </a:t>
            </a:r>
            <a:r>
              <a:rPr lang="ko-KR" altLang="ko-KR" sz="2300" dirty="0" smtClean="0"/>
              <a:t>알고리즘</a:t>
            </a:r>
            <a:endParaRPr lang="ko-KR" altLang="ko-KR" sz="23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1" y="3397987"/>
            <a:ext cx="3914897" cy="328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38" y="3478561"/>
            <a:ext cx="2934283" cy="26174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왼쪽/오른쪽 화살표 7"/>
          <p:cNvSpPr/>
          <p:nvPr/>
        </p:nvSpPr>
        <p:spPr>
          <a:xfrm>
            <a:off x="4942360" y="4787280"/>
            <a:ext cx="552435" cy="332309"/>
          </a:xfrm>
          <a:prstGeom prst="leftRightArrow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06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30" y="133043"/>
            <a:ext cx="7888544" cy="66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3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7535" y="351955"/>
            <a:ext cx="8087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피벗인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partition()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호출했을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88" y="1132706"/>
            <a:ext cx="64103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1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3333FF"/>
                </a:solidFill>
              </a:rPr>
              <a:t>최선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경우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피벗이 매번 입력을 </a:t>
            </a:r>
            <a:r>
              <a:rPr lang="en-US" altLang="ko-KR" dirty="0"/>
              <a:t>1/2</a:t>
            </a:r>
            <a:r>
              <a:rPr lang="ko-KR" altLang="ko-KR" dirty="0"/>
              <a:t>씩 분할을 하는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T(N) = 2T(N) + </a:t>
            </a:r>
            <a:r>
              <a:rPr lang="en-US" altLang="ko-KR" dirty="0" err="1"/>
              <a:t>cN</a:t>
            </a:r>
            <a:r>
              <a:rPr lang="en-US" altLang="ko-KR" dirty="0"/>
              <a:t>, T(1) = </a:t>
            </a:r>
            <a:r>
              <a:rPr lang="en-US" altLang="ko-KR" dirty="0" smtClean="0"/>
              <a:t>O(1)</a:t>
            </a:r>
            <a:r>
              <a:rPr lang="ko-KR" altLang="ko-KR" dirty="0" smtClean="0"/>
              <a:t>로 합병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정렬의 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시간과 동일</a:t>
            </a:r>
            <a:r>
              <a:rPr lang="en-US" altLang="ko-KR" dirty="0" smtClean="0"/>
              <a:t>.</a:t>
            </a:r>
            <a:r>
              <a:rPr lang="en-US" altLang="ko-KR" sz="2200" dirty="0" smtClean="0"/>
              <a:t> </a:t>
            </a:r>
            <a:r>
              <a:rPr lang="ko-KR" altLang="ko-KR" sz="2200" dirty="0"/>
              <a:t>여기서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c</a:t>
            </a:r>
            <a:r>
              <a:rPr lang="ko-KR" altLang="ko-KR" sz="2200" dirty="0" smtClean="0"/>
              <a:t>는 </a:t>
            </a:r>
            <a:r>
              <a:rPr lang="ko-KR" altLang="ko-KR" sz="2200" dirty="0"/>
              <a:t>각각 </a:t>
            </a:r>
            <a:r>
              <a:rPr lang="ko-KR" altLang="ko-KR" sz="2200" dirty="0" smtClean="0"/>
              <a:t>상수</a:t>
            </a:r>
            <a:endParaRPr lang="en-US" altLang="ko-KR" sz="2200" dirty="0" smtClean="0"/>
          </a:p>
          <a:p>
            <a:r>
              <a:rPr lang="ko-KR" altLang="ko-KR" dirty="0" smtClean="0">
                <a:solidFill>
                  <a:srgbClr val="3333FF"/>
                </a:solidFill>
              </a:rPr>
              <a:t>평균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경우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피벗이 입력을 다음과 같이 분할할 확률이 모두 같을 때</a:t>
            </a:r>
            <a:r>
              <a:rPr lang="en-US" altLang="ko-KR" dirty="0"/>
              <a:t>, T(N)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ko-KR" dirty="0"/>
              <a:t>으로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82" y="3325177"/>
            <a:ext cx="4343718" cy="316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752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360" y="781286"/>
            <a:ext cx="7795260" cy="1431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022985" algn="l"/>
              </a:tabLst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최악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피벗이 매번 가장 작을 경우 또는 가장 클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경우로 피벗보다 작은 부분이나 큰 부분이 없을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022985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따라서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T(N) = T(N-1)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+ N-1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T(1) = </a:t>
            </a:r>
            <a:r>
              <a:rPr lang="en-US" altLang="ko-KR" sz="2400" dirty="0" smtClean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4360" y="2743736"/>
            <a:ext cx="8389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T(N) = </a:t>
            </a:r>
            <a:r>
              <a:rPr lang="en-US" altLang="ko-KR" sz="2400" dirty="0">
                <a:solidFill>
                  <a:srgbClr val="7030A0"/>
                </a:solidFill>
              </a:rPr>
              <a:t>T(N-1)</a:t>
            </a:r>
            <a:r>
              <a:rPr lang="en-US" altLang="ko-KR" sz="2400" dirty="0">
                <a:solidFill>
                  <a:srgbClr val="000000"/>
                </a:solidFill>
              </a:rPr>
              <a:t> +N-1 =  [</a:t>
            </a:r>
            <a:r>
              <a:rPr lang="en-US" altLang="ko-KR" sz="2400" dirty="0">
                <a:solidFill>
                  <a:srgbClr val="7030A0"/>
                </a:solidFill>
              </a:rPr>
              <a:t>T((N-1)-1) +(N-1)-1</a:t>
            </a:r>
            <a:r>
              <a:rPr lang="en-US" altLang="ko-KR" sz="2400" dirty="0">
                <a:solidFill>
                  <a:srgbClr val="000000"/>
                </a:solidFill>
              </a:rPr>
              <a:t>] + N-1 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	         = T(N-2)+ N-2 + N-1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	         = </a:t>
            </a:r>
            <a:r>
              <a:rPr lang="en-US" altLang="ko-KR" sz="2400" dirty="0" smtClean="0">
                <a:solidFill>
                  <a:srgbClr val="000000"/>
                </a:solidFill>
              </a:rPr>
              <a:t>T(N-3)+ </a:t>
            </a:r>
            <a:r>
              <a:rPr lang="en-US" altLang="ko-KR" sz="2400" dirty="0">
                <a:solidFill>
                  <a:srgbClr val="000000"/>
                </a:solidFill>
              </a:rPr>
              <a:t>N-3 +N-2 + N-1  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                           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endParaRPr lang="ko-KR" altLang="ko-KR" sz="2400" dirty="0"/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                     </a:t>
            </a:r>
            <a:r>
              <a:rPr lang="en-US" altLang="ko-KR" sz="2400" dirty="0" smtClean="0">
                <a:solidFill>
                  <a:srgbClr val="000000"/>
                </a:solidFill>
              </a:rPr>
              <a:t>   </a:t>
            </a:r>
            <a:r>
              <a:rPr lang="en-US" altLang="ko-KR" sz="2400" dirty="0">
                <a:solidFill>
                  <a:srgbClr val="000000"/>
                </a:solidFill>
              </a:rPr>
              <a:t>= T(1) + 1 + 2 + … + N-3 +N-2 + N-1,  </a:t>
            </a:r>
            <a:r>
              <a:rPr lang="en-US" altLang="ko-KR" sz="2400" dirty="0">
                <a:solidFill>
                  <a:srgbClr val="00B050"/>
                </a:solidFill>
              </a:rPr>
              <a:t>T(1) =0</a:t>
            </a:r>
            <a:endParaRPr lang="ko-KR" altLang="ko-KR" sz="2400" dirty="0">
              <a:solidFill>
                <a:srgbClr val="00B050"/>
              </a:solidFill>
            </a:endParaRPr>
          </a:p>
          <a:p>
            <a:pPr algn="just">
              <a:spcAft>
                <a:spcPts val="0"/>
              </a:spcAft>
              <a:tabLst>
                <a:tab pos="1022985" algn="l"/>
              </a:tabLst>
            </a:pPr>
            <a:r>
              <a:rPr lang="en-US" altLang="ko-KR" sz="2400" dirty="0">
                <a:solidFill>
                  <a:srgbClr val="000000"/>
                </a:solidFill>
              </a:rPr>
              <a:t>	         = N(N-1)/2 = O(N</a:t>
            </a:r>
            <a:r>
              <a:rPr lang="en-US" altLang="ko-KR" sz="2400" baseline="30000" dirty="0">
                <a:solidFill>
                  <a:srgbClr val="000000"/>
                </a:solidFill>
              </a:rPr>
              <a:t>2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676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dirty="0" err="1"/>
              <a:t>퀵정렬은</a:t>
            </a:r>
            <a:r>
              <a:rPr lang="ko-KR" altLang="ko-KR" dirty="0"/>
              <a:t> </a:t>
            </a:r>
            <a:r>
              <a:rPr lang="ko-KR" altLang="ko-KR" dirty="0" smtClean="0"/>
              <a:t>재귀</a:t>
            </a:r>
            <a:r>
              <a:rPr lang="en-US" altLang="ko-KR" dirty="0" smtClean="0"/>
              <a:t> </a:t>
            </a:r>
            <a:r>
              <a:rPr lang="ko-KR" altLang="ko-KR" dirty="0" smtClean="0"/>
              <a:t>호출을 </a:t>
            </a:r>
            <a:r>
              <a:rPr lang="ko-KR" altLang="ko-KR" dirty="0"/>
              <a:t>사용하므로 입력이 작은 크기가 되었을 때 </a:t>
            </a:r>
            <a:r>
              <a:rPr lang="ko-KR" altLang="ko-KR" dirty="0" smtClean="0"/>
              <a:t>삽입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정렬을 호출하여 성능 향상</a:t>
            </a:r>
            <a:endParaRPr lang="en-US" altLang="ko-KR" dirty="0" smtClean="0"/>
          </a:p>
          <a:p>
            <a:r>
              <a:rPr lang="ko-KR" altLang="ko-KR" dirty="0" smtClean="0"/>
              <a:t>크기 제한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CALLSIZE</a:t>
            </a:r>
            <a:r>
              <a:rPr lang="ko-KR" altLang="ko-KR" dirty="0"/>
              <a:t>를 </a:t>
            </a:r>
            <a:r>
              <a:rPr lang="en-US" altLang="ko-KR" dirty="0"/>
              <a:t>7</a:t>
            </a:r>
            <a:r>
              <a:rPr lang="ko-KR" altLang="ko-KR" dirty="0"/>
              <a:t>∼</a:t>
            </a:r>
            <a:r>
              <a:rPr lang="en-US" altLang="ko-KR" dirty="0" smtClean="0"/>
              <a:t>10</a:t>
            </a:r>
            <a:r>
              <a:rPr lang="ko-KR" altLang="ko-KR" dirty="0" smtClean="0"/>
              <a:t> 정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>
              <a:spcBef>
                <a:spcPts val="1800"/>
              </a:spcBef>
            </a:pPr>
            <a:r>
              <a:rPr lang="ko-KR" altLang="en-US" dirty="0" smtClean="0"/>
              <a:t>다</a:t>
            </a:r>
            <a:r>
              <a:rPr lang="ko-KR" altLang="ko-KR" dirty="0" smtClean="0"/>
              <a:t>음과 </a:t>
            </a:r>
            <a:r>
              <a:rPr lang="ko-KR" altLang="ko-KR" dirty="0"/>
              <a:t>같이 </a:t>
            </a:r>
            <a:r>
              <a:rPr lang="ko-KR" altLang="ko-KR" dirty="0" smtClean="0"/>
              <a:t>수정</a:t>
            </a:r>
            <a:endParaRPr lang="ko-KR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647461"/>
            <a:ext cx="8877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58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r>
              <a:rPr lang="ko-KR" altLang="ko-KR" dirty="0" err="1"/>
              <a:t>퀵정렬은</a:t>
            </a:r>
            <a:r>
              <a:rPr lang="ko-KR" altLang="ko-KR" dirty="0"/>
              <a:t> 피벗의 값에 따라 분할되는 두 영역의 크기가 결정되므로 한쪽이 너무 커지는 것을 방지하기 위해 </a:t>
            </a:r>
            <a:r>
              <a:rPr lang="ko-KR" altLang="ko-KR" dirty="0" err="1">
                <a:solidFill>
                  <a:srgbClr val="3333FF"/>
                </a:solidFill>
              </a:rPr>
              <a:t>랜덤하게</a:t>
            </a:r>
            <a:r>
              <a:rPr lang="ko-KR" altLang="ko-KR" dirty="0">
                <a:solidFill>
                  <a:srgbClr val="3333FF"/>
                </a:solidFill>
              </a:rPr>
              <a:t> 선택한 </a:t>
            </a:r>
            <a:r>
              <a:rPr lang="en-US" altLang="ko-KR" dirty="0" smtClean="0">
                <a:solidFill>
                  <a:srgbClr val="3333FF"/>
                </a:solidFill>
              </a:rPr>
              <a:t>3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</a:rPr>
              <a:t>개의 원소들 중에서 </a:t>
            </a:r>
            <a:r>
              <a:rPr lang="ko-KR" altLang="ko-KR" dirty="0" err="1">
                <a:solidFill>
                  <a:srgbClr val="3333FF"/>
                </a:solidFill>
              </a:rPr>
              <a:t>중간값</a:t>
            </a:r>
            <a:r>
              <a:rPr lang="en-US" altLang="ko-KR" dirty="0">
                <a:solidFill>
                  <a:srgbClr val="3333FF"/>
                </a:solidFill>
              </a:rPr>
              <a:t>(Median)</a:t>
            </a:r>
            <a:r>
              <a:rPr lang="ko-KR" altLang="ko-KR" dirty="0">
                <a:solidFill>
                  <a:srgbClr val="3333FF"/>
                </a:solidFill>
              </a:rPr>
              <a:t>을 피벗으로 사용</a:t>
            </a:r>
            <a:r>
              <a:rPr lang="ko-KR" altLang="ko-KR" dirty="0"/>
              <a:t>하여 </a:t>
            </a:r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개선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/>
              <a:t>이를 </a:t>
            </a:r>
            <a:r>
              <a:rPr lang="en-US" altLang="ko-KR" dirty="0">
                <a:solidFill>
                  <a:srgbClr val="3333FF"/>
                </a:solidFill>
              </a:rPr>
              <a:t>Median-of-Three </a:t>
            </a:r>
            <a:r>
              <a:rPr lang="ko-KR" altLang="ko-KR" dirty="0" smtClean="0">
                <a:solidFill>
                  <a:srgbClr val="3333FF"/>
                </a:solidFill>
              </a:rPr>
              <a:t>방법</a:t>
            </a:r>
            <a:r>
              <a:rPr lang="ko-KR" altLang="en-US" dirty="0" smtClean="0"/>
              <a:t>이라 함</a:t>
            </a:r>
            <a:endParaRPr lang="ko-KR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ko-KR" dirty="0" smtClean="0"/>
              <a:t>가장 </a:t>
            </a:r>
            <a:r>
              <a:rPr lang="ko-KR" altLang="ko-KR" dirty="0"/>
              <a:t>왼쪽</a:t>
            </a:r>
            <a:r>
              <a:rPr lang="en-US" altLang="ko-KR" dirty="0"/>
              <a:t>(low), </a:t>
            </a:r>
            <a:r>
              <a:rPr lang="ko-KR" altLang="ko-KR" dirty="0"/>
              <a:t>중간</a:t>
            </a:r>
            <a:r>
              <a:rPr lang="en-US" altLang="ko-KR" dirty="0"/>
              <a:t>(mid), </a:t>
            </a:r>
            <a:r>
              <a:rPr lang="ko-KR" altLang="ko-KR" dirty="0"/>
              <a:t>그리고 가장 오른쪽</a:t>
            </a:r>
            <a:r>
              <a:rPr lang="en-US" altLang="ko-KR" dirty="0"/>
              <a:t>(high) </a:t>
            </a:r>
            <a:r>
              <a:rPr lang="ko-KR" altLang="ko-KR" dirty="0"/>
              <a:t>원소들 중에서 </a:t>
            </a:r>
            <a:r>
              <a:rPr lang="ko-KR" altLang="ko-KR" dirty="0" err="1"/>
              <a:t>중간값을</a:t>
            </a:r>
            <a:r>
              <a:rPr lang="ko-KR" altLang="ko-KR" dirty="0"/>
              <a:t> 찾는 것으로도 알려져 </a:t>
            </a:r>
            <a:r>
              <a:rPr lang="ko-KR" altLang="ko-KR" dirty="0" smtClean="0"/>
              <a:t>있</a:t>
            </a:r>
            <a:r>
              <a:rPr lang="ko-KR" altLang="en-US" dirty="0"/>
              <a:t>음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6944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4213"/>
            <a:ext cx="7886700" cy="5096577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altLang="ko-KR" dirty="0" smtClean="0"/>
              <a:t>Tukey</a:t>
            </a:r>
            <a:r>
              <a:rPr lang="ko-KR" altLang="ko-KR" dirty="0"/>
              <a:t>는 </a:t>
            </a:r>
            <a:r>
              <a:rPr lang="en-US" altLang="ko-KR" dirty="0" smtClean="0"/>
              <a:t>9</a:t>
            </a:r>
            <a:r>
              <a:rPr lang="ko-KR" altLang="ko-KR" dirty="0" smtClean="0"/>
              <a:t> </a:t>
            </a:r>
            <a:r>
              <a:rPr lang="ko-KR" altLang="ko-KR" dirty="0"/>
              <a:t>개의 원소들을 임의로 선택하여 이들을 </a:t>
            </a:r>
            <a:r>
              <a:rPr lang="en-US" altLang="ko-KR" dirty="0" smtClean="0"/>
              <a:t>3</a:t>
            </a:r>
            <a:r>
              <a:rPr lang="ko-KR" altLang="ko-KR" dirty="0" smtClean="0"/>
              <a:t> </a:t>
            </a:r>
            <a:r>
              <a:rPr lang="ko-KR" altLang="ko-KR" dirty="0"/>
              <a:t>개씩 하나의 그룹으로 만든 뒤</a:t>
            </a:r>
            <a:r>
              <a:rPr lang="en-US" altLang="ko-KR" dirty="0"/>
              <a:t>, </a:t>
            </a:r>
            <a:r>
              <a:rPr lang="ko-KR" altLang="ko-KR" dirty="0"/>
              <a:t>각 그룹에서 </a:t>
            </a:r>
            <a:r>
              <a:rPr lang="ko-KR" altLang="ko-KR" dirty="0" err="1"/>
              <a:t>중간값을</a:t>
            </a:r>
            <a:r>
              <a:rPr lang="ko-KR" altLang="ko-KR" dirty="0"/>
              <a:t> 선택하고</a:t>
            </a:r>
            <a:r>
              <a:rPr lang="en-US" altLang="ko-KR" dirty="0"/>
              <a:t>, </a:t>
            </a:r>
            <a:r>
              <a:rPr lang="ko-KR" altLang="ko-KR" dirty="0"/>
              <a:t>선택된 </a:t>
            </a:r>
            <a:r>
              <a:rPr lang="en-US" altLang="ko-KR" dirty="0" smtClean="0"/>
              <a:t>3</a:t>
            </a:r>
            <a:r>
              <a:rPr lang="ko-KR" altLang="ko-KR" dirty="0" smtClean="0"/>
              <a:t> </a:t>
            </a:r>
            <a:r>
              <a:rPr lang="ko-KR" altLang="ko-KR" dirty="0"/>
              <a:t>개의 </a:t>
            </a:r>
            <a:r>
              <a:rPr lang="ko-KR" altLang="ko-KR" dirty="0" err="1"/>
              <a:t>중간값들에</a:t>
            </a:r>
            <a:r>
              <a:rPr lang="ko-KR" altLang="ko-KR" dirty="0"/>
              <a:t> 대한 </a:t>
            </a:r>
            <a:r>
              <a:rPr lang="ko-KR" altLang="ko-KR" dirty="0" err="1"/>
              <a:t>중간값을</a:t>
            </a:r>
            <a:r>
              <a:rPr lang="ko-KR" altLang="ko-KR" dirty="0"/>
              <a:t> 피벗으로 사용하는 것을 </a:t>
            </a:r>
            <a:r>
              <a:rPr lang="ko-KR" altLang="ko-KR" dirty="0" smtClean="0"/>
              <a:t>제안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Median-of-Three </a:t>
            </a:r>
            <a:r>
              <a:rPr lang="ko-KR" altLang="ko-KR" dirty="0"/>
              <a:t>방법보다 좋은 성능을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임</a:t>
            </a:r>
            <a:r>
              <a:rPr lang="en-US" altLang="ko-KR" dirty="0" smtClean="0"/>
              <a:t>  </a:t>
            </a:r>
          </a:p>
          <a:p>
            <a:pPr lvl="0">
              <a:lnSpc>
                <a:spcPct val="120000"/>
              </a:lnSpc>
            </a:pPr>
            <a:r>
              <a:rPr lang="ko-KR" altLang="en-US" dirty="0" smtClean="0"/>
              <a:t>다음 예제에서</a:t>
            </a:r>
            <a:r>
              <a:rPr lang="ko-KR" altLang="ko-KR" dirty="0" smtClean="0"/>
              <a:t>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피벗</a:t>
            </a:r>
            <a:r>
              <a:rPr lang="ko-KR" altLang="en-US" dirty="0" smtClean="0"/>
              <a:t>이 됨</a:t>
            </a:r>
            <a:endParaRPr lang="ko-KR" altLang="ko-KR" dirty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82" y="4516754"/>
            <a:ext cx="6241098" cy="2192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62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성능</a:t>
            </a:r>
            <a:r>
              <a:rPr lang="en-US" altLang="ko-KR" dirty="0" smtClean="0"/>
              <a:t> </a:t>
            </a:r>
            <a:r>
              <a:rPr lang="ko-KR" altLang="ko-KR" dirty="0" smtClean="0"/>
              <a:t>향상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방법</a:t>
            </a:r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50544"/>
            <a:ext cx="7886700" cy="5096577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ko-KR" altLang="ko-KR" dirty="0" err="1"/>
              <a:t>퀵정렬을</a:t>
            </a:r>
            <a:r>
              <a:rPr lang="ko-KR" altLang="ko-KR" dirty="0"/>
              <a:t> 시작하기 전에 입력 배열에 대해 </a:t>
            </a:r>
            <a:r>
              <a:rPr lang="ko-KR" altLang="ko-KR" dirty="0" smtClean="0">
                <a:solidFill>
                  <a:srgbClr val="3333FF"/>
                </a:solidFill>
              </a:rPr>
              <a:t>랜덤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섞기</a:t>
            </a:r>
            <a:r>
              <a:rPr lang="en-US" altLang="ko-KR" dirty="0">
                <a:solidFill>
                  <a:srgbClr val="3333FF"/>
                </a:solidFill>
              </a:rPr>
              <a:t>(Random Shuffling)</a:t>
            </a:r>
            <a:r>
              <a:rPr lang="ko-KR" altLang="ko-KR" dirty="0"/>
              <a:t>를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치우친 </a:t>
            </a:r>
            <a:r>
              <a:rPr lang="ko-KR" altLang="ko-KR" dirty="0">
                <a:solidFill>
                  <a:srgbClr val="3333FF"/>
                </a:solidFill>
              </a:rPr>
              <a:t>분할이 일어나는 것을 확률적으로 </a:t>
            </a:r>
            <a:r>
              <a:rPr lang="ko-KR" altLang="ko-KR" dirty="0" smtClean="0">
                <a:solidFill>
                  <a:srgbClr val="3333FF"/>
                </a:solidFill>
              </a:rPr>
              <a:t>방지</a:t>
            </a:r>
            <a:endParaRPr lang="en-US" altLang="ko-KR" dirty="0" smtClean="0"/>
          </a:p>
          <a:p>
            <a:pPr lvl="0">
              <a:lnSpc>
                <a:spcPct val="120000"/>
              </a:lnSpc>
            </a:pPr>
            <a:r>
              <a:rPr lang="en-US" altLang="ko-KR" dirty="0" smtClean="0"/>
              <a:t>Knuth</a:t>
            </a:r>
            <a:r>
              <a:rPr lang="ko-KR" altLang="ko-KR" dirty="0"/>
              <a:t>의 </a:t>
            </a:r>
            <a:r>
              <a:rPr lang="en-US" altLang="ko-KR" dirty="0"/>
              <a:t>O(N)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random_shuffle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lvl="0" indent="0">
              <a:lnSpc>
                <a:spcPct val="120000"/>
              </a:lnSpc>
              <a:buNone/>
            </a:pP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70" y="3682524"/>
            <a:ext cx="6229044" cy="2126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650" y="6097354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참고로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파이썬의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random.shuffle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균등분포를</a:t>
            </a:r>
            <a:r>
              <a:rPr lang="ko-KR" altLang="ko-KR" sz="2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보장하지</a:t>
            </a:r>
            <a:r>
              <a:rPr lang="ko-KR" altLang="ko-KR" sz="2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않는다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136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6" y="1103435"/>
            <a:ext cx="8455068" cy="54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294361" y="274953"/>
            <a:ext cx="8561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70, 60, 30, 10, 50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selection_sort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089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490" y="1174879"/>
            <a:ext cx="8126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퀵정렬은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평균적으로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빠른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시간을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가지며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메모리를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최악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수행시간이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O(N</a:t>
            </a:r>
            <a:r>
              <a:rPr lang="en-US" altLang="ko-KR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이므로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향상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방법들을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바람직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함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퀵정렬은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타입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(Primitive Type)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데이터를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자바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Standard Edition 6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시스템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sort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언어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라이브러리의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qsort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그리고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Unix, g++, Visual C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++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등에서도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퀵정렬을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시스템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3333FF"/>
                </a:solidFill>
              </a:rPr>
              <a:t>자바 </a:t>
            </a:r>
            <a:r>
              <a:rPr lang="en-US" altLang="ko-KR" sz="2400" dirty="0">
                <a:solidFill>
                  <a:srgbClr val="3333FF"/>
                </a:solidFill>
              </a:rPr>
              <a:t>SE 7</a:t>
            </a:r>
            <a:r>
              <a:rPr lang="ko-KR" altLang="ko-KR" sz="2400" dirty="0"/>
              <a:t>에서는 </a:t>
            </a:r>
            <a:r>
              <a:rPr lang="en-US" altLang="ko-KR" sz="2400" dirty="0"/>
              <a:t>2009</a:t>
            </a:r>
            <a:r>
              <a:rPr lang="ko-KR" altLang="ko-KR" sz="2400" dirty="0"/>
              <a:t>년에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Yaroslavskiy</a:t>
            </a:r>
            <a:r>
              <a:rPr lang="ko-KR" altLang="ko-KR" sz="2400" dirty="0"/>
              <a:t>가 고안한 </a:t>
            </a:r>
            <a:r>
              <a:rPr lang="ko-KR" altLang="ko-KR" sz="2400" dirty="0" err="1">
                <a:solidFill>
                  <a:srgbClr val="3333FF"/>
                </a:solidFill>
              </a:rPr>
              <a:t>이중피벗퀵</a:t>
            </a:r>
            <a:r>
              <a:rPr lang="en-US" altLang="ko-KR" sz="2400" dirty="0">
                <a:solidFill>
                  <a:srgbClr val="3333FF"/>
                </a:solidFill>
              </a:rPr>
              <a:t>(Dual Pivot Quick)</a:t>
            </a:r>
            <a:r>
              <a:rPr lang="ko-KR" altLang="ko-KR" sz="2400" dirty="0">
                <a:solidFill>
                  <a:srgbClr val="3333FF"/>
                </a:solidFill>
              </a:rPr>
              <a:t>정렬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사용</a:t>
            </a:r>
            <a:r>
              <a:rPr lang="en-US" altLang="ko-KR" sz="2000" dirty="0" smtClean="0"/>
              <a:t>[</a:t>
            </a:r>
            <a:r>
              <a:rPr lang="ko-KR" altLang="ko-KR" sz="2000" dirty="0"/>
              <a:t>부록 </a:t>
            </a:r>
            <a:r>
              <a:rPr lang="en-US" altLang="ko-KR" sz="2000" dirty="0" smtClean="0"/>
              <a:t>II]</a:t>
            </a:r>
          </a:p>
        </p:txBody>
      </p:sp>
    </p:spTree>
    <p:extLst>
      <p:ext uri="{BB962C8B-B14F-4D97-AF65-F5344CB8AC3E}">
        <p14:creationId xmlns:p14="http://schemas.microsoft.com/office/powerpoint/2010/main" val="14922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1161" y="609289"/>
            <a:ext cx="4020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성능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비교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5" y="1638695"/>
            <a:ext cx="7944393" cy="3997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668665" y="5772884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Tim Sort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상세한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부록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III]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61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8" y="516195"/>
            <a:ext cx="8784000" cy="59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0" y="413428"/>
            <a:ext cx="8784000" cy="60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7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정렬의 하한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38347"/>
            <a:ext cx="7886700" cy="50965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ko-KR" dirty="0" smtClean="0"/>
              <a:t>정렬 </a:t>
            </a:r>
            <a:r>
              <a:rPr lang="ko-KR" altLang="ko-KR" dirty="0"/>
              <a:t>문제 자체를 해결하기 위해 원소들의 최소 비교 횟수는 얼마일까</a:t>
            </a:r>
            <a:r>
              <a:rPr lang="en-US" altLang="ko-KR" dirty="0"/>
              <a:t>? 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원소의 비교는 반드시 원소 대 원소의 크기를 비교하는 것으로 </a:t>
            </a:r>
            <a:r>
              <a:rPr lang="ko-KR" altLang="ko-KR" dirty="0" smtClean="0"/>
              <a:t>가정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ko-KR" dirty="0" smtClean="0"/>
              <a:t>이 </a:t>
            </a:r>
            <a:r>
              <a:rPr lang="ko-KR" altLang="ko-KR" dirty="0"/>
              <a:t>때의 정렬 문제를 </a:t>
            </a:r>
            <a:r>
              <a:rPr lang="ko-KR" altLang="ko-KR" dirty="0">
                <a:solidFill>
                  <a:srgbClr val="3333FF"/>
                </a:solidFill>
              </a:rPr>
              <a:t>비교 정렬</a:t>
            </a:r>
            <a:r>
              <a:rPr lang="en-US" altLang="ko-KR" dirty="0">
                <a:solidFill>
                  <a:srgbClr val="3333FF"/>
                </a:solidFill>
              </a:rPr>
              <a:t>(Comparison Sort)</a:t>
            </a:r>
            <a:r>
              <a:rPr lang="ko-KR" altLang="ko-KR" dirty="0"/>
              <a:t>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ko-KR" dirty="0" smtClean="0"/>
              <a:t>부록 </a:t>
            </a:r>
            <a:r>
              <a:rPr lang="en-US" altLang="ko-KR" dirty="0"/>
              <a:t>IV</a:t>
            </a:r>
            <a:r>
              <a:rPr lang="ko-KR" altLang="ko-KR" dirty="0"/>
              <a:t>에서는 비교 정렬을 위한 최소 비교 횟수가 </a:t>
            </a:r>
            <a:r>
              <a:rPr lang="en-US" altLang="ko-KR" dirty="0"/>
              <a:t>Ω(NlogN)</a:t>
            </a:r>
            <a:r>
              <a:rPr lang="ko-KR" altLang="ko-KR" dirty="0"/>
              <a:t>임을 보여준다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어떠한 정렬 알고리즘이라도 최소 </a:t>
            </a:r>
            <a:r>
              <a:rPr lang="en-US" altLang="ko-KR" dirty="0"/>
              <a:t>Ω(NlogN) </a:t>
            </a:r>
            <a:r>
              <a:rPr lang="ko-KR" altLang="ko-KR" dirty="0"/>
              <a:t>만큼의 원소 비교를 수행하지 않으면</a:t>
            </a:r>
            <a:r>
              <a:rPr lang="en-US" altLang="ko-KR" dirty="0"/>
              <a:t>, </a:t>
            </a:r>
            <a:r>
              <a:rPr lang="ko-KR" altLang="ko-KR" dirty="0"/>
              <a:t>알고리즘의 결과가 항상 정렬되어 있다는 보장을 할 수 없다는 </a:t>
            </a:r>
            <a:r>
              <a:rPr lang="ko-KR" altLang="ko-KR" dirty="0" smtClean="0"/>
              <a:t>의미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pPr>
              <a:lnSpc>
                <a:spcPct val="100000"/>
              </a:lnSpc>
            </a:pPr>
            <a:r>
              <a:rPr lang="ko-KR" altLang="ko-KR" dirty="0" smtClean="0"/>
              <a:t>참고로</a:t>
            </a:r>
            <a:r>
              <a:rPr lang="en-US" altLang="ko-KR" dirty="0" smtClean="0"/>
              <a:t> </a:t>
            </a:r>
            <a:r>
              <a:rPr lang="en-US" altLang="ko-KR" dirty="0"/>
              <a:t>7.7</a:t>
            </a:r>
            <a:r>
              <a:rPr lang="ko-KR" altLang="ko-KR" dirty="0"/>
              <a:t>절의 기수정렬은 키의 비교를 부분적으로 수행하는 </a:t>
            </a:r>
            <a:r>
              <a:rPr lang="ko-KR" altLang="ko-KR" dirty="0" smtClean="0"/>
              <a:t>정렬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23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1161" y="895779"/>
            <a:ext cx="73987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0000FF"/>
                </a:solidFill>
                <a:latin typeface="Calibri" panose="020F0502020204030204" pitchFamily="34" charset="0"/>
              </a:rPr>
              <a:t>안정한</a:t>
            </a:r>
            <a:r>
              <a:rPr lang="ko-KR" altLang="ko-KR" sz="2400" dirty="0">
                <a:solidFill>
                  <a:srgbClr val="0000FF"/>
                </a:solidFill>
              </a:rPr>
              <a:t> </a:t>
            </a:r>
            <a:r>
              <a:rPr lang="ko-KR" altLang="ko-KR" sz="2400" dirty="0">
                <a:solidFill>
                  <a:srgbClr val="0000FF"/>
                </a:solidFill>
                <a:latin typeface="Calibri" panose="020F0502020204030204" pitchFamily="34" charset="0"/>
              </a:rPr>
              <a:t>정렬</a:t>
            </a:r>
            <a:r>
              <a:rPr lang="en-US" altLang="ko-KR" sz="2400" dirty="0">
                <a:solidFill>
                  <a:srgbClr val="0000FF"/>
                </a:solidFill>
              </a:rPr>
              <a:t>(Stable Sort)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알고리즘은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중복된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입력에서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앞서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앞서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endParaRPr lang="ko-KR" altLang="ko-KR" sz="2400" dirty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400" dirty="0" smtClean="0"/>
              <a:t>[</a:t>
            </a:r>
            <a:r>
              <a:rPr lang="ko-KR" altLang="en-US" sz="2400" dirty="0"/>
              <a:t>예</a:t>
            </a:r>
            <a:r>
              <a:rPr lang="ko-KR" altLang="en-US" sz="2400" dirty="0" smtClean="0"/>
              <a:t>제</a:t>
            </a:r>
            <a:r>
              <a:rPr lang="en-US" altLang="ko-KR" sz="2400" dirty="0" smtClean="0"/>
              <a:t>]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안정한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결과에서는</a:t>
            </a:r>
            <a:r>
              <a:rPr lang="ko-KR" altLang="ko-KR" sz="2400" dirty="0"/>
              <a:t> </a:t>
            </a:r>
            <a:r>
              <a:rPr lang="en-US" altLang="ko-KR" sz="2400" dirty="0"/>
              <a:t>[20 B]</a:t>
            </a:r>
            <a:r>
              <a:rPr lang="ko-KR" altLang="ko-KR" sz="2400" dirty="0">
                <a:latin typeface="Calibri" panose="020F0502020204030204" pitchFamily="34" charset="0"/>
              </a:rPr>
              <a:t>와</a:t>
            </a:r>
            <a:r>
              <a:rPr lang="en-US" altLang="ko-KR" sz="2400" dirty="0"/>
              <a:t> [20 E]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각각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항상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상대적인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유지</a:t>
            </a:r>
            <a:r>
              <a:rPr lang="ko-KR" altLang="en-US" sz="2400" dirty="0" smtClean="0">
                <a:latin typeface="Calibri" panose="020F0502020204030204" pitchFamily="34" charset="0"/>
              </a:rPr>
              <a:t>되</a:t>
            </a:r>
            <a:r>
              <a:rPr lang="ko-KR" altLang="ko-KR" sz="2400" dirty="0" smtClean="0">
                <a:latin typeface="Calibri" panose="020F0502020204030204" pitchFamily="34" charset="0"/>
              </a:rPr>
              <a:t>지만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불안정한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결과에서는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입력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전과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뒤바</a:t>
            </a:r>
            <a:r>
              <a:rPr lang="ko-KR" altLang="en-US" sz="2400" dirty="0" smtClean="0">
                <a:latin typeface="Calibri" panose="020F0502020204030204" pitchFamily="34" charset="0"/>
              </a:rPr>
              <a:t>뀜</a:t>
            </a:r>
            <a:endParaRPr lang="ko-KR" altLang="ko-KR" sz="2400" dirty="0">
              <a:effectLst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4598853"/>
            <a:ext cx="7400945" cy="1565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823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7.7 </a:t>
            </a:r>
            <a:r>
              <a:rPr lang="ko-KR" altLang="ko-KR" dirty="0" smtClean="0"/>
              <a:t>기수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8299040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dirty="0" smtClean="0"/>
              <a:t>기수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</a:t>
            </a:r>
            <a:r>
              <a:rPr lang="en-US" altLang="ko-KR" dirty="0"/>
              <a:t>(Radix Sort)</a:t>
            </a:r>
            <a:r>
              <a:rPr lang="ko-KR" altLang="ko-KR" dirty="0"/>
              <a:t>은 </a:t>
            </a:r>
            <a:r>
              <a:rPr lang="ko-KR" altLang="ko-KR" dirty="0">
                <a:solidFill>
                  <a:srgbClr val="3333FF"/>
                </a:solidFill>
              </a:rPr>
              <a:t>키를 부분적으로 비교</a:t>
            </a:r>
            <a:r>
              <a:rPr lang="ko-KR" altLang="ko-KR" dirty="0"/>
              <a:t>하는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키가 </a:t>
            </a:r>
            <a:r>
              <a:rPr lang="ko-KR" altLang="ko-KR" dirty="0"/>
              <a:t>숫자로 되어있으면</a:t>
            </a:r>
            <a:r>
              <a:rPr lang="en-US" altLang="ko-KR" dirty="0"/>
              <a:t>, </a:t>
            </a:r>
            <a:r>
              <a:rPr lang="ko-KR" altLang="ko-KR" dirty="0"/>
              <a:t>각 자릿수에 대해 키를 </a:t>
            </a:r>
            <a:r>
              <a:rPr lang="ko-KR" altLang="ko-KR" dirty="0" smtClean="0"/>
              <a:t>비교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ko-KR" altLang="ko-KR" dirty="0" smtClean="0">
                <a:solidFill>
                  <a:srgbClr val="3333FF"/>
                </a:solidFill>
              </a:rPr>
              <a:t>기</a:t>
            </a:r>
            <a:r>
              <a:rPr lang="en-US" altLang="ko-KR" dirty="0">
                <a:solidFill>
                  <a:srgbClr val="3333FF"/>
                </a:solidFill>
              </a:rPr>
              <a:t>(radix)</a:t>
            </a:r>
            <a:r>
              <a:rPr lang="ko-KR" altLang="ko-KR" dirty="0"/>
              <a:t>는 특정 진수를 나타내는 </a:t>
            </a:r>
            <a:r>
              <a:rPr lang="ko-KR" altLang="ko-KR" dirty="0" smtClean="0"/>
              <a:t>숫자들</a:t>
            </a:r>
            <a:endParaRPr lang="en-US" altLang="ko-KR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smtClean="0"/>
              <a:t>     10</a:t>
            </a:r>
            <a:r>
              <a:rPr lang="ko-KR" altLang="ko-KR" dirty="0"/>
              <a:t>진수의 </a:t>
            </a:r>
            <a:r>
              <a:rPr lang="ko-KR" altLang="ko-KR" dirty="0" smtClean="0"/>
              <a:t>기</a:t>
            </a:r>
            <a:r>
              <a:rPr lang="en-US" altLang="ko-KR" dirty="0" smtClean="0"/>
              <a:t> = </a:t>
            </a:r>
            <a:r>
              <a:rPr lang="en-US" altLang="ko-KR" dirty="0"/>
              <a:t>0, 1, 2,</a:t>
            </a:r>
            <a:r>
              <a:rPr lang="en-US" altLang="ko-KR" dirty="0">
                <a:sym typeface="MT Extra" panose="05050102010205020202" pitchFamily="18" charset="2"/>
              </a:rPr>
              <a:t></a:t>
            </a:r>
            <a:r>
              <a:rPr lang="en-US" altLang="ko-KR" dirty="0"/>
              <a:t>, </a:t>
            </a:r>
            <a:r>
              <a:rPr lang="en-US" altLang="ko-KR" dirty="0" smtClean="0"/>
              <a:t>9,        2</a:t>
            </a:r>
            <a:r>
              <a:rPr lang="ko-KR" altLang="ko-KR" dirty="0"/>
              <a:t>진수의 </a:t>
            </a:r>
            <a:r>
              <a:rPr lang="ko-KR" altLang="ko-KR" dirty="0" smtClean="0"/>
              <a:t>기</a:t>
            </a:r>
            <a:r>
              <a:rPr lang="en-US" altLang="ko-KR" dirty="0" smtClean="0"/>
              <a:t> = </a:t>
            </a:r>
            <a:r>
              <a:rPr lang="en-US" altLang="ko-KR" dirty="0"/>
              <a:t>0, </a:t>
            </a:r>
            <a:r>
              <a:rPr lang="en-US" altLang="ko-KR" dirty="0" smtClean="0"/>
              <a:t>1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LSD(Least </a:t>
            </a:r>
            <a:r>
              <a:rPr lang="en-US" altLang="ko-KR" dirty="0">
                <a:solidFill>
                  <a:srgbClr val="3333FF"/>
                </a:solidFill>
              </a:rPr>
              <a:t>Significant Digit) </a:t>
            </a:r>
            <a:r>
              <a:rPr lang="ko-KR" altLang="ko-KR" dirty="0" smtClean="0">
                <a:solidFill>
                  <a:srgbClr val="3333FF"/>
                </a:solidFill>
              </a:rPr>
              <a:t>기수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정렬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자릿수 비교를 최하위 </a:t>
            </a:r>
            <a:r>
              <a:rPr lang="ko-KR" altLang="ko-KR" dirty="0" err="1"/>
              <a:t>숫자로부터</a:t>
            </a:r>
            <a:r>
              <a:rPr lang="ko-KR" altLang="ko-KR" dirty="0"/>
              <a:t> 최상위 숫자 방향으로 </a:t>
            </a:r>
            <a:r>
              <a:rPr lang="ko-KR" altLang="ko-KR" dirty="0" smtClean="0"/>
              <a:t>정렬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 smtClean="0">
                <a:solidFill>
                  <a:srgbClr val="3333FF"/>
                </a:solidFill>
              </a:rPr>
              <a:t>MSD(Most </a:t>
            </a:r>
            <a:r>
              <a:rPr lang="en-US" altLang="ko-KR" dirty="0">
                <a:solidFill>
                  <a:srgbClr val="3333FF"/>
                </a:solidFill>
              </a:rPr>
              <a:t>Significant Digit) </a:t>
            </a:r>
            <a:r>
              <a:rPr lang="ko-KR" altLang="ko-KR" dirty="0" smtClean="0">
                <a:solidFill>
                  <a:srgbClr val="3333FF"/>
                </a:solidFill>
              </a:rPr>
              <a:t>기수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정렬</a:t>
            </a:r>
            <a:r>
              <a:rPr lang="en-US" altLang="ko-KR" dirty="0" smtClean="0"/>
              <a:t>: </a:t>
            </a:r>
            <a:r>
              <a:rPr lang="ko-KR" altLang="ko-KR" dirty="0" smtClean="0"/>
              <a:t>반대 </a:t>
            </a:r>
            <a:r>
              <a:rPr lang="ko-KR" altLang="ko-KR" dirty="0"/>
              <a:t>방향으로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454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224980"/>
            <a:ext cx="6209070" cy="32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94850" y="515712"/>
            <a:ext cx="8077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주어진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십진수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키에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LSD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2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먼저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다음에는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자리만을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숫자만을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종료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0635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5354" y="1328434"/>
            <a:ext cx="827384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400" dirty="0" smtClean="0"/>
              <a:t>LSD </a:t>
            </a:r>
            <a:r>
              <a:rPr lang="ko-KR" altLang="ko-KR" sz="24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위해서는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반드시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지켜야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있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en-US" sz="2200" dirty="0" smtClean="0">
                <a:latin typeface="Calibri" panose="020F0502020204030204" pitchFamily="34" charset="0"/>
              </a:rPr>
              <a:t>앞 그림</a:t>
            </a:r>
            <a:r>
              <a:rPr lang="ko-KR" altLang="ko-KR" sz="2200" dirty="0" smtClean="0">
                <a:latin typeface="Calibri" panose="020F0502020204030204" pitchFamily="34" charset="0"/>
              </a:rPr>
              <a:t>에서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10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자리가</a:t>
            </a:r>
            <a:r>
              <a:rPr lang="ko-KR" altLang="ko-KR" sz="2200" dirty="0"/>
              <a:t> </a:t>
            </a:r>
            <a:r>
              <a:rPr lang="en-US" altLang="ko-KR" sz="2200" dirty="0"/>
              <a:t>1</a:t>
            </a:r>
            <a:r>
              <a:rPr lang="ko-KR" altLang="ko-KR" sz="2200" dirty="0">
                <a:latin typeface="Calibri" panose="020F0502020204030204" pitchFamily="34" charset="0"/>
              </a:rPr>
              <a:t>인</a:t>
            </a:r>
            <a:r>
              <a:rPr lang="ko-KR" altLang="ko-KR" sz="2200" dirty="0"/>
              <a:t> </a:t>
            </a:r>
            <a:r>
              <a:rPr lang="en-US" altLang="ko-KR" sz="2200" dirty="0"/>
              <a:t>210</a:t>
            </a:r>
            <a:r>
              <a:rPr lang="ko-KR" altLang="ko-KR" sz="2200" dirty="0">
                <a:latin typeface="Calibri" panose="020F0502020204030204" pitchFamily="34" charset="0"/>
              </a:rPr>
              <a:t>과</a:t>
            </a:r>
            <a:r>
              <a:rPr lang="ko-KR" altLang="ko-KR" sz="2200" dirty="0"/>
              <a:t> </a:t>
            </a:r>
            <a:r>
              <a:rPr lang="en-US" altLang="ko-KR" sz="2200" dirty="0"/>
              <a:t>916</a:t>
            </a:r>
            <a:r>
              <a:rPr lang="ko-KR" altLang="ko-KR" sz="2200" dirty="0">
                <a:latin typeface="Calibri" panose="020F0502020204030204" pitchFamily="34" charset="0"/>
              </a:rPr>
              <a:t>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있는데</a:t>
            </a:r>
            <a:r>
              <a:rPr lang="en-US" altLang="ko-KR" sz="2200" dirty="0"/>
              <a:t>, 10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때</a:t>
            </a:r>
            <a:r>
              <a:rPr lang="ko-KR" altLang="ko-KR" sz="2200" dirty="0"/>
              <a:t> </a:t>
            </a:r>
            <a:r>
              <a:rPr lang="en-US" altLang="ko-KR" sz="2200" dirty="0"/>
              <a:t>210</a:t>
            </a:r>
            <a:r>
              <a:rPr lang="ko-KR" altLang="ko-KR" sz="2200" dirty="0">
                <a:latin typeface="Calibri" panose="020F0502020204030204" pitchFamily="34" charset="0"/>
              </a:rPr>
              <a:t>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반드시</a:t>
            </a:r>
            <a:r>
              <a:rPr lang="ko-KR" altLang="ko-KR" sz="2200" dirty="0"/>
              <a:t> </a:t>
            </a:r>
            <a:r>
              <a:rPr lang="en-US" altLang="ko-KR" sz="2200" dirty="0"/>
              <a:t>916 </a:t>
            </a:r>
            <a:r>
              <a:rPr lang="ko-KR" altLang="ko-KR" sz="2200" dirty="0">
                <a:latin typeface="Calibri" panose="020F0502020204030204" pitchFamily="34" charset="0"/>
              </a:rPr>
              <a:t>위에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위치하여야</a:t>
            </a:r>
            <a:r>
              <a:rPr lang="ko-KR" altLang="ko-KR" sz="2200" dirty="0"/>
              <a:t> </a:t>
            </a:r>
            <a:endParaRPr lang="en-US" altLang="ko-KR" sz="2200" dirty="0" smtClean="0"/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200" dirty="0" smtClean="0"/>
              <a:t>10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같기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때문에</a:t>
            </a:r>
            <a:r>
              <a:rPr lang="ko-KR" altLang="ko-KR" sz="2200" dirty="0"/>
              <a:t> </a:t>
            </a:r>
            <a:r>
              <a:rPr lang="en-US" altLang="ko-KR" sz="2200" dirty="0"/>
              <a:t>916</a:t>
            </a:r>
            <a:r>
              <a:rPr lang="ko-KR" altLang="ko-KR" sz="2200" dirty="0">
                <a:latin typeface="Calibri" panose="020F0502020204030204" pitchFamily="34" charset="0"/>
              </a:rPr>
              <a:t>이</a:t>
            </a:r>
            <a:r>
              <a:rPr lang="ko-KR" altLang="ko-KR" sz="2200" dirty="0"/>
              <a:t> </a:t>
            </a:r>
            <a:r>
              <a:rPr lang="en-US" altLang="ko-KR" sz="2200" dirty="0"/>
              <a:t>210</a:t>
            </a:r>
            <a:r>
              <a:rPr lang="ko-KR" altLang="ko-KR" sz="2200" dirty="0">
                <a:latin typeface="Calibri" panose="020F0502020204030204" pitchFamily="34" charset="0"/>
              </a:rPr>
              <a:t>보다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위에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있어도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문제가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없어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보이지만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그렇게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되면</a:t>
            </a:r>
            <a:r>
              <a:rPr lang="ko-KR" altLang="ko-KR" sz="2200" dirty="0"/>
              <a:t> </a:t>
            </a:r>
            <a:r>
              <a:rPr lang="en-US" altLang="ko-KR" sz="2200" dirty="0"/>
              <a:t>1</a:t>
            </a:r>
            <a:r>
              <a:rPr lang="ko-KR" altLang="ko-KR" sz="2200" dirty="0">
                <a:latin typeface="Calibri" panose="020F0502020204030204" pitchFamily="34" charset="0"/>
              </a:rPr>
              <a:t>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놓은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것이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아무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소용이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없게</a:t>
            </a:r>
            <a:r>
              <a:rPr lang="ko-KR" altLang="ko-KR" sz="2200" dirty="0"/>
              <a:t> </a:t>
            </a:r>
            <a:r>
              <a:rPr lang="ko-KR" altLang="en-US" sz="2200" dirty="0" smtClean="0"/>
              <a:t>됨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따라서</a:t>
            </a:r>
            <a:r>
              <a:rPr lang="ko-KR" altLang="ko-KR" sz="2200" dirty="0" smtClean="0">
                <a:solidFill>
                  <a:srgbClr val="3333FF"/>
                </a:solidFill>
              </a:rPr>
              <a:t> </a:t>
            </a:r>
            <a:r>
              <a:rPr lang="en-US" altLang="ko-KR" sz="2200" dirty="0" smtClean="0">
                <a:solidFill>
                  <a:srgbClr val="3333FF"/>
                </a:solidFill>
              </a:rPr>
              <a:t>LSD </a:t>
            </a:r>
            <a:r>
              <a:rPr lang="ko-KR" altLang="ko-KR" sz="22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기수</a:t>
            </a:r>
            <a:r>
              <a:rPr lang="en-US" altLang="ko-KR" sz="22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정렬은</a:t>
            </a:r>
            <a:r>
              <a:rPr lang="ko-KR" altLang="ko-KR" sz="2200" dirty="0" smtClean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안정성</a:t>
            </a:r>
            <a:r>
              <a:rPr lang="en-US" altLang="ko-KR" sz="2200" dirty="0">
                <a:solidFill>
                  <a:srgbClr val="3333FF"/>
                </a:solidFill>
              </a:rPr>
              <a:t>(Stability)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이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반드시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유지되어야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endParaRPr lang="ko-KR" altLang="ko-KR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261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031" y="565721"/>
            <a:ext cx="81066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십진수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키에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대한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LSD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8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2" y="1968121"/>
            <a:ext cx="7458833" cy="4589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0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ko-KR" dirty="0" smtClean="0"/>
                  <a:t>선택</a:t>
                </a:r>
                <a:r>
                  <a:rPr lang="en-US" altLang="ko-KR" dirty="0" smtClean="0"/>
                  <a:t> </a:t>
                </a:r>
                <a:r>
                  <a:rPr lang="ko-KR" altLang="ko-KR" dirty="0" smtClean="0"/>
                  <a:t>정렬은 </a:t>
                </a:r>
                <a:r>
                  <a:rPr lang="ko-KR" altLang="ko-KR" dirty="0"/>
                  <a:t>루프가 </a:t>
                </a:r>
                <a:r>
                  <a:rPr lang="en-US" altLang="ko-KR" dirty="0" smtClean="0"/>
                  <a:t>1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번 수행될 때마다 </a:t>
                </a:r>
                <a:r>
                  <a:rPr lang="ko-KR" altLang="ko-KR" dirty="0" smtClean="0"/>
                  <a:t>정렬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안된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부분에서 가장 작은 원소를 </a:t>
                </a:r>
                <a:r>
                  <a:rPr lang="ko-KR" altLang="ko-KR" dirty="0" smtClean="0"/>
                  <a:t>선택</a:t>
                </a:r>
                <a:endParaRPr lang="en-US" altLang="ko-KR" dirty="0" smtClean="0"/>
              </a:p>
              <a:p>
                <a:r>
                  <a:rPr lang="ko-KR" altLang="ko-KR" dirty="0" smtClean="0"/>
                  <a:t>처음 </a:t>
                </a:r>
                <a:r>
                  <a:rPr lang="ko-KR" altLang="ko-KR" dirty="0"/>
                  <a:t>루프가 수행될 때</a:t>
                </a:r>
                <a:r>
                  <a:rPr lang="en-US" altLang="ko-KR" dirty="0"/>
                  <a:t> N</a:t>
                </a:r>
                <a:r>
                  <a:rPr lang="ko-KR" altLang="ko-KR" dirty="0"/>
                  <a:t>개의 원소들 중에서 </a:t>
                </a:r>
                <a:r>
                  <a:rPr lang="en-US" altLang="ko-KR" dirty="0" smtClean="0"/>
                  <a:t>min</a:t>
                </a:r>
                <a:r>
                  <a:rPr lang="ko-KR" altLang="ko-KR" dirty="0" smtClean="0"/>
                  <a:t>을 </a:t>
                </a:r>
                <a:r>
                  <a:rPr lang="ko-KR" altLang="ko-KR" dirty="0"/>
                  <a:t>찾기 위해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3333FF"/>
                    </a:solidFill>
                  </a:rPr>
                  <a:t>N-1</a:t>
                </a:r>
                <a:r>
                  <a:rPr lang="ko-KR" altLang="ko-KR" dirty="0" smtClean="0">
                    <a:solidFill>
                      <a:srgbClr val="3333FF"/>
                    </a:solidFill>
                  </a:rPr>
                  <a:t>번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원소 </a:t>
                </a:r>
                <a:r>
                  <a:rPr lang="ko-KR" altLang="ko-KR" dirty="0" smtClean="0"/>
                  <a:t>비교 </a:t>
                </a:r>
                <a:endParaRPr lang="en-US" altLang="ko-KR" dirty="0" smtClean="0"/>
              </a:p>
              <a:p>
                <a:r>
                  <a:rPr lang="ko-KR" altLang="ko-KR" dirty="0" smtClean="0"/>
                  <a:t>루프가 </a:t>
                </a:r>
                <a:r>
                  <a:rPr lang="en-US" altLang="ko-KR" dirty="0" smtClean="0"/>
                  <a:t>2</a:t>
                </a:r>
                <a:r>
                  <a:rPr lang="ko-KR" altLang="ko-KR" dirty="0" smtClean="0"/>
                  <a:t> 번째 </a:t>
                </a:r>
                <a:r>
                  <a:rPr lang="ko-KR" altLang="ko-KR" dirty="0"/>
                  <a:t>수행될 </a:t>
                </a:r>
                <a:r>
                  <a:rPr lang="ko-KR" altLang="ko-KR" dirty="0" smtClean="0"/>
                  <a:t>때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N-1</a:t>
                </a:r>
                <a:r>
                  <a:rPr lang="ko-KR" altLang="ko-KR" dirty="0"/>
                  <a:t>개의 원소들 중에서 </a:t>
                </a:r>
                <a:r>
                  <a:rPr lang="en-US" altLang="ko-KR" dirty="0" smtClean="0"/>
                  <a:t>min</a:t>
                </a:r>
                <a:r>
                  <a:rPr lang="ko-KR" altLang="ko-KR" dirty="0" smtClean="0"/>
                  <a:t>을 </a:t>
                </a:r>
                <a:r>
                  <a:rPr lang="ko-KR" altLang="ko-KR" dirty="0"/>
                  <a:t>찾는 데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3333FF"/>
                    </a:solidFill>
                  </a:rPr>
                  <a:t>N-2</a:t>
                </a:r>
                <a:r>
                  <a:rPr lang="ko-KR" altLang="ko-KR" dirty="0" smtClean="0">
                    <a:solidFill>
                      <a:srgbClr val="3333FF"/>
                    </a:solidFill>
                  </a:rPr>
                  <a:t>번</a:t>
                </a:r>
                <a:r>
                  <a:rPr lang="ko-KR" altLang="ko-KR" dirty="0" smtClean="0"/>
                  <a:t> 비교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ko-KR" altLang="ko-KR" dirty="0" smtClean="0"/>
                  <a:t>같은 </a:t>
                </a:r>
                <a:r>
                  <a:rPr lang="ko-KR" altLang="ko-KR" dirty="0"/>
                  <a:t>방식으로 루프가 마지막으로 수행될 </a:t>
                </a:r>
                <a:r>
                  <a:rPr lang="ko-KR" altLang="ko-KR" dirty="0" smtClean="0"/>
                  <a:t>때</a:t>
                </a:r>
                <a:r>
                  <a:rPr lang="en-US" altLang="ko-KR" dirty="0" smtClean="0"/>
                  <a:t>:</a:t>
                </a:r>
                <a:r>
                  <a:rPr lang="ko-KR" altLang="ko-KR" dirty="0" smtClean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ko-KR" dirty="0" smtClean="0"/>
                  <a:t> </a:t>
                </a:r>
                <a:r>
                  <a:rPr lang="ko-KR" altLang="ko-KR" dirty="0"/>
                  <a:t>개의 </a:t>
                </a:r>
                <a:r>
                  <a:rPr lang="ko-KR" altLang="ko-KR" dirty="0" smtClean="0"/>
                  <a:t>원소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rgbClr val="3333FF"/>
                    </a:solidFill>
                  </a:rPr>
                  <a:t>번</a:t>
                </a:r>
                <a:r>
                  <a:rPr lang="ko-KR" altLang="ko-KR" dirty="0" smtClean="0">
                    <a:solidFill>
                      <a:srgbClr val="3333FF"/>
                    </a:solidFill>
                  </a:rPr>
                  <a:t> </a:t>
                </a:r>
                <a:r>
                  <a:rPr lang="ko-KR" altLang="ko-KR" dirty="0"/>
                  <a:t>비교하여 </a:t>
                </a:r>
                <a:r>
                  <a:rPr lang="en-US" altLang="ko-KR" dirty="0" smtClean="0"/>
                  <a:t>min</a:t>
                </a:r>
                <a:r>
                  <a:rPr lang="ko-KR" altLang="ko-KR" dirty="0" smtClean="0"/>
                  <a:t>을 찾</a:t>
                </a:r>
                <a:r>
                  <a:rPr lang="ko-KR" altLang="en-US" dirty="0" smtClean="0"/>
                  <a:t>음</a:t>
                </a:r>
                <a:endParaRPr lang="en-US" altLang="ko-KR" dirty="0" smtClean="0"/>
              </a:p>
              <a:p>
                <a:r>
                  <a:rPr lang="ko-KR" altLang="ko-KR" dirty="0" smtClean="0"/>
                  <a:t>따라서 </a:t>
                </a:r>
                <a:r>
                  <a:rPr lang="ko-KR" altLang="ko-KR" dirty="0"/>
                  <a:t>원소들의 총 비교 </a:t>
                </a:r>
                <a:r>
                  <a:rPr lang="ko-KR" altLang="ko-KR" dirty="0" smtClean="0"/>
                  <a:t>횟수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(</a:t>
                </a:r>
                <a:r>
                  <a:rPr lang="en-US" altLang="ko-KR" dirty="0"/>
                  <a:t>N-1) + (N-2) + (N-3) + </a:t>
                </a:r>
                <a:r>
                  <a:rPr lang="en-US" altLang="ko-KR" dirty="0">
                    <a:sym typeface="MT Extra" panose="05050102010205020202" pitchFamily="18" charset="2"/>
                  </a:rPr>
                  <a:t></a:t>
                </a:r>
                <a:r>
                  <a:rPr lang="en-US" altLang="ko-KR" dirty="0"/>
                  <a:t> + 2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 = </a:t>
                </a:r>
                <a:r>
                  <a:rPr lang="en-US" altLang="ko-KR" dirty="0">
                    <a:solidFill>
                      <a:srgbClr val="3333FF"/>
                    </a:solidFill>
                  </a:rPr>
                  <a:t>O(N</a:t>
                </a:r>
                <a:r>
                  <a:rPr lang="en-US" altLang="ko-KR" baseline="30000" dirty="0">
                    <a:solidFill>
                      <a:srgbClr val="3333FF"/>
                    </a:solidFill>
                  </a:rPr>
                  <a:t>2</a:t>
                </a:r>
                <a:r>
                  <a:rPr lang="en-US" altLang="ko-KR" dirty="0" smtClean="0">
                    <a:solidFill>
                      <a:srgbClr val="3333FF"/>
                    </a:solidFill>
                  </a:rPr>
                  <a:t>)</a:t>
                </a:r>
                <a:endParaRPr lang="ko-KR" altLang="en-US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17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3" y="0"/>
            <a:ext cx="7776431" cy="67744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20150" y="6396335"/>
            <a:ext cx="3523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7-8] lsd_sort.py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7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2115" y="867763"/>
            <a:ext cx="8037871" cy="398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1022985" algn="l"/>
              </a:tabLst>
            </a:pPr>
            <a:r>
              <a:rPr lang="ko-KR" altLang="en-US" sz="2800" dirty="0" smtClean="0"/>
              <a:t>다음 슬라이드의 </a:t>
            </a:r>
            <a:r>
              <a:rPr lang="en-US" altLang="ko-KR" sz="2800" dirty="0" smtClean="0"/>
              <a:t>[</a:t>
            </a:r>
            <a:r>
              <a:rPr lang="ko-KR" altLang="ko-KR" sz="2800" dirty="0"/>
              <a:t>그림 </a:t>
            </a:r>
            <a:r>
              <a:rPr lang="en-US" altLang="ko-KR" sz="2800" dirty="0"/>
              <a:t>7-13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에 대해</a:t>
            </a:r>
            <a:endParaRPr lang="en-US" altLang="ko-KR" sz="2800" dirty="0" smtClean="0"/>
          </a:p>
          <a:p>
            <a:pPr algn="ctr">
              <a:spcAft>
                <a:spcPts val="0"/>
              </a:spcAft>
              <a:tabLst>
                <a:tab pos="1022985" algn="l"/>
              </a:tabLst>
            </a:pPr>
            <a:endParaRPr lang="en-US" altLang="ko-KR" sz="2800" dirty="0" smtClean="0"/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600" dirty="0" smtClean="0"/>
              <a:t>lsd_sort.py</a:t>
            </a:r>
            <a:r>
              <a:rPr lang="ko-KR" altLang="ko-KR" sz="2600" dirty="0"/>
              <a:t>의 </a:t>
            </a:r>
            <a:r>
              <a:rPr lang="en-US" altLang="ko-KR" sz="2600" dirty="0"/>
              <a:t>line 08</a:t>
            </a:r>
            <a:r>
              <a:rPr lang="ko-KR" altLang="ko-KR" sz="2600" dirty="0"/>
              <a:t>과 </a:t>
            </a:r>
            <a:r>
              <a:rPr lang="en-US" altLang="ko-KR" sz="2600" dirty="0"/>
              <a:t>10</a:t>
            </a:r>
            <a:r>
              <a:rPr lang="ko-KR" altLang="ko-KR" sz="2600" dirty="0"/>
              <a:t>의</a:t>
            </a:r>
            <a:r>
              <a:rPr lang="en-US" altLang="ko-KR" sz="2600" dirty="0"/>
              <a:t> for-</a:t>
            </a:r>
            <a:r>
              <a:rPr lang="ko-KR" altLang="ko-KR" sz="2600" dirty="0"/>
              <a:t>루프 수행에 대해</a:t>
            </a:r>
            <a:r>
              <a:rPr lang="en-US" altLang="ko-KR" sz="2600" dirty="0"/>
              <a:t>, </a:t>
            </a:r>
            <a:r>
              <a:rPr lang="ko-KR" altLang="ko-KR" sz="2600" dirty="0"/>
              <a:t>입력 크기가 </a:t>
            </a:r>
            <a:r>
              <a:rPr lang="en-US" altLang="ko-KR" sz="2600" dirty="0"/>
              <a:t>9</a:t>
            </a:r>
            <a:r>
              <a:rPr lang="ko-KR" altLang="ko-KR" sz="2600" dirty="0"/>
              <a:t>이고 각 스트링은</a:t>
            </a:r>
            <a:r>
              <a:rPr lang="en-US" altLang="ko-KR" sz="2600" dirty="0"/>
              <a:t> 1</a:t>
            </a:r>
            <a:r>
              <a:rPr lang="ko-KR" altLang="ko-KR" sz="2600" dirty="0"/>
              <a:t>개의 문자로만 되어 있는 간단한 예제를 </a:t>
            </a:r>
            <a:r>
              <a:rPr lang="ko-KR" altLang="ko-KR" sz="2600" dirty="0" smtClean="0"/>
              <a:t>보여</a:t>
            </a:r>
            <a:r>
              <a:rPr lang="ko-KR" altLang="en-US" sz="2600" dirty="0" smtClean="0"/>
              <a:t>줌</a:t>
            </a:r>
            <a:endParaRPr lang="en-US" altLang="ko-KR" sz="2600" dirty="0" smtClean="0"/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ko-KR" altLang="ko-KR" sz="2600" dirty="0" smtClean="0"/>
              <a:t>이 </a:t>
            </a:r>
            <a:r>
              <a:rPr lang="ko-KR" altLang="ko-KR" sz="2600" dirty="0"/>
              <a:t>예제는</a:t>
            </a:r>
            <a:r>
              <a:rPr lang="en-US" altLang="ko-KR" sz="2600" dirty="0"/>
              <a:t> [</a:t>
            </a:r>
            <a:r>
              <a:rPr lang="ko-KR" altLang="ko-KR" sz="2600" dirty="0"/>
              <a:t>프로그램</a:t>
            </a:r>
            <a:r>
              <a:rPr lang="en-US" altLang="ko-KR" sz="2600" dirty="0"/>
              <a:t> 7-8]</a:t>
            </a:r>
            <a:r>
              <a:rPr lang="ko-KR" altLang="ko-KR" sz="2600" dirty="0"/>
              <a:t>을 쉽게 이해할 수 있도록 문자의 종류는 </a:t>
            </a:r>
            <a:r>
              <a:rPr lang="en-US" altLang="ko-KR" sz="2600" dirty="0"/>
              <a:t>3</a:t>
            </a:r>
            <a:r>
              <a:rPr lang="ko-KR" altLang="ko-KR" sz="2600" dirty="0"/>
              <a:t>개로서</a:t>
            </a:r>
            <a:r>
              <a:rPr lang="en-US" altLang="ko-KR" sz="2600" dirty="0"/>
              <a:t>, A, B, C </a:t>
            </a:r>
            <a:r>
              <a:rPr lang="ko-KR" altLang="ko-KR" sz="2600" dirty="0"/>
              <a:t>만을 사용하였고</a:t>
            </a:r>
            <a:r>
              <a:rPr lang="en-US" altLang="ko-KR" sz="2600" dirty="0"/>
              <a:t>, </a:t>
            </a:r>
            <a:r>
              <a:rPr lang="ko-KR" altLang="ko-KR" sz="2600" dirty="0"/>
              <a:t>입력 스트링의 길이가 </a:t>
            </a:r>
            <a:r>
              <a:rPr lang="en-US" altLang="ko-KR" sz="2600" dirty="0"/>
              <a:t>1</a:t>
            </a:r>
            <a:r>
              <a:rPr lang="ko-KR" altLang="ko-KR" sz="2600" dirty="0"/>
              <a:t>로서 </a:t>
            </a:r>
            <a:r>
              <a:rPr lang="en-US" altLang="ko-KR" sz="2600" dirty="0"/>
              <a:t>d</a:t>
            </a:r>
            <a:r>
              <a:rPr lang="ko-KR" altLang="ko-KR" sz="2600" dirty="0"/>
              <a:t>는 </a:t>
            </a:r>
            <a:r>
              <a:rPr lang="ko-KR" altLang="ko-KR" sz="2600" dirty="0" smtClean="0"/>
              <a:t>무시</a:t>
            </a:r>
            <a:r>
              <a:rPr lang="ko-KR" altLang="en-US" sz="2600" dirty="0" smtClean="0"/>
              <a:t>함</a:t>
            </a:r>
            <a:endParaRPr lang="ko-KR" altLang="ko-KR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57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36754"/>
              </p:ext>
            </p:extLst>
          </p:nvPr>
        </p:nvGraphicFramePr>
        <p:xfrm>
          <a:off x="732229" y="2177944"/>
          <a:ext cx="527720" cy="3352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2052037" y="3632282"/>
            <a:ext cx="360000" cy="504000"/>
          </a:xfrm>
          <a:prstGeom prst="rightArrow">
            <a:avLst/>
          </a:prstGeom>
          <a:noFill/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54754"/>
              </p:ext>
            </p:extLst>
          </p:nvPr>
        </p:nvGraphicFramePr>
        <p:xfrm>
          <a:off x="1196380" y="2215502"/>
          <a:ext cx="4320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71151"/>
              </p:ext>
            </p:extLst>
          </p:nvPr>
        </p:nvGraphicFramePr>
        <p:xfrm>
          <a:off x="3064114" y="3116624"/>
          <a:ext cx="436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16490"/>
              </p:ext>
            </p:extLst>
          </p:nvPr>
        </p:nvGraphicFramePr>
        <p:xfrm>
          <a:off x="2636540" y="3163416"/>
          <a:ext cx="527720" cy="146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59949" y="181539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9021" y="2636841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308545" y="3647029"/>
            <a:ext cx="360000" cy="504000"/>
          </a:xfrm>
          <a:prstGeom prst="rightArrow">
            <a:avLst/>
          </a:prstGeom>
          <a:noFill/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5314"/>
              </p:ext>
            </p:extLst>
          </p:nvPr>
        </p:nvGraphicFramePr>
        <p:xfrm>
          <a:off x="5536932" y="3131371"/>
          <a:ext cx="4365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29352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09993"/>
              </p:ext>
            </p:extLst>
          </p:nvPr>
        </p:nvGraphicFramePr>
        <p:xfrm>
          <a:off x="5109358" y="3178163"/>
          <a:ext cx="527720" cy="146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6711072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331839" y="2651588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0934" y="4337372"/>
            <a:ext cx="2283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번째 문자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없으므로 </a:t>
            </a:r>
            <a:endParaRPr lang="en-US" altLang="ko-KR" sz="1600" dirty="0" smtClean="0"/>
          </a:p>
          <a:p>
            <a:r>
              <a:rPr lang="en-US" altLang="ko-KR" sz="1600" dirty="0" smtClean="0"/>
              <a:t>count[3]</a:t>
            </a:r>
            <a:r>
              <a:rPr lang="ko-KR" altLang="en-US" sz="1600" dirty="0" smtClean="0"/>
              <a:t>은 사용 안함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 bwMode="auto">
          <a:xfrm>
            <a:off x="6178546" y="3116624"/>
            <a:ext cx="149741" cy="114238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8287" y="3413384"/>
            <a:ext cx="248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i</a:t>
            </a:r>
            <a:r>
              <a:rPr lang="ko-KR" altLang="en-US" dirty="0" smtClean="0">
                <a:solidFill>
                  <a:srgbClr val="00B0F0"/>
                </a:solidFill>
              </a:rPr>
              <a:t>번째 문자</a:t>
            </a:r>
            <a:r>
              <a:rPr lang="ko-KR" altLang="en-US" dirty="0" smtClean="0">
                <a:solidFill>
                  <a:srgbClr val="000000"/>
                </a:solidFill>
              </a:rPr>
              <a:t>를 저장할 시작 인덱스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</a:rPr>
              <a:t>=0,1,2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51108" y="1604620"/>
            <a:ext cx="1711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0</a:t>
            </a:r>
            <a:r>
              <a:rPr lang="ko-KR" altLang="en-US" sz="1600" dirty="0" smtClean="0">
                <a:solidFill>
                  <a:srgbClr val="00B0F0"/>
                </a:solidFill>
              </a:rPr>
              <a:t>번째 문자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A</a:t>
            </a: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1</a:t>
            </a:r>
            <a:r>
              <a:rPr lang="ko-KR" altLang="en-US" sz="1600" dirty="0" smtClean="0">
                <a:solidFill>
                  <a:srgbClr val="00B0F0"/>
                </a:solidFill>
              </a:rPr>
              <a:t>번째 </a:t>
            </a:r>
            <a:r>
              <a:rPr lang="ko-KR" altLang="en-US" sz="1600" dirty="0">
                <a:solidFill>
                  <a:srgbClr val="00B0F0"/>
                </a:solidFill>
              </a:rPr>
              <a:t>문자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B</a:t>
            </a: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2</a:t>
            </a:r>
            <a:r>
              <a:rPr lang="ko-KR" altLang="en-US" sz="1600" dirty="0" smtClean="0">
                <a:solidFill>
                  <a:srgbClr val="00B0F0"/>
                </a:solidFill>
              </a:rPr>
              <a:t>번째 </a:t>
            </a:r>
            <a:r>
              <a:rPr lang="ko-KR" altLang="en-US" sz="1600" dirty="0">
                <a:solidFill>
                  <a:srgbClr val="00B0F0"/>
                </a:solidFill>
              </a:rPr>
              <a:t>문자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C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282374" y="1658880"/>
            <a:ext cx="0" cy="972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5755192" y="4759434"/>
            <a:ext cx="0" cy="9935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꺾인 연결선 27"/>
          <p:cNvCxnSpPr>
            <a:stCxn id="5" idx="1"/>
          </p:cNvCxnSpPr>
          <p:nvPr/>
        </p:nvCxnSpPr>
        <p:spPr bwMode="auto">
          <a:xfrm rot="10800000">
            <a:off x="6005848" y="4444202"/>
            <a:ext cx="585087" cy="185558"/>
          </a:xfrm>
          <a:prstGeom prst="bentConnector3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342" y="5780605"/>
            <a:ext cx="3625699" cy="56787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77" y="942359"/>
            <a:ext cx="4297641" cy="67073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10758" y="1932054"/>
            <a:ext cx="1571720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빈도수 계산</a:t>
            </a:r>
            <a:r>
              <a:rPr kumimoji="0" lang="en-US" altLang="ko-KR" b="0" i="0" u="none" strike="noStrike" kern="0" cap="none" spc="0" normalizeH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2944" y="5141174"/>
            <a:ext cx="3600000" cy="3693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</a:t>
            </a:r>
            <a:r>
              <a:rPr lang="ko-KR" altLang="en-US" kern="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저장할 시작 인덱스 계산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>
            <a:stCxn id="23" idx="2"/>
          </p:cNvCxnSpPr>
          <p:nvPr/>
        </p:nvCxnSpPr>
        <p:spPr bwMode="auto">
          <a:xfrm>
            <a:off x="6907026" y="2466394"/>
            <a:ext cx="0" cy="8657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/>
          <p:cNvSpPr/>
          <p:nvPr/>
        </p:nvSpPr>
        <p:spPr>
          <a:xfrm>
            <a:off x="6039440" y="650512"/>
            <a:ext cx="1693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ord(‘A’)=0 ord(‘B’)=1 ord(‘C’)=2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7157" y="155280"/>
            <a:ext cx="5003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그림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7-13]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빈도수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계산과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빈도수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누적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계산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61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50" y="925763"/>
            <a:ext cx="7886700" cy="509657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600" dirty="0" smtClean="0"/>
              <a:t>입력 </a:t>
            </a:r>
            <a:r>
              <a:rPr lang="ko-KR" altLang="ko-KR" sz="2600" dirty="0"/>
              <a:t>리스트 </a:t>
            </a:r>
            <a:r>
              <a:rPr lang="en-US" altLang="ko-KR" sz="2600" dirty="0"/>
              <a:t>a</a:t>
            </a:r>
            <a:r>
              <a:rPr lang="ko-KR" altLang="ko-KR" sz="2600" dirty="0"/>
              <a:t>에 </a:t>
            </a:r>
            <a:r>
              <a:rPr lang="en-US" altLang="ko-KR" sz="2600" dirty="0"/>
              <a:t>A</a:t>
            </a:r>
            <a:r>
              <a:rPr lang="ko-KR" altLang="ko-KR" sz="2600" dirty="0"/>
              <a:t>가</a:t>
            </a:r>
            <a:r>
              <a:rPr lang="en-US" altLang="ko-KR" sz="2600" dirty="0"/>
              <a:t> 3</a:t>
            </a:r>
            <a:r>
              <a:rPr lang="ko-KR" altLang="ko-KR" sz="2600" dirty="0"/>
              <a:t>개</a:t>
            </a:r>
            <a:r>
              <a:rPr lang="en-US" altLang="ko-KR" sz="2600" dirty="0"/>
              <a:t>, B</a:t>
            </a:r>
            <a:r>
              <a:rPr lang="ko-KR" altLang="ko-KR" sz="2600" dirty="0"/>
              <a:t>가 </a:t>
            </a:r>
            <a:r>
              <a:rPr lang="en-US" altLang="ko-KR" sz="2600" dirty="0"/>
              <a:t>4</a:t>
            </a:r>
            <a:r>
              <a:rPr lang="ko-KR" altLang="ko-KR" sz="2600" dirty="0"/>
              <a:t>개</a:t>
            </a:r>
            <a:r>
              <a:rPr lang="en-US" altLang="ko-KR" sz="2600" dirty="0"/>
              <a:t>, C</a:t>
            </a:r>
            <a:r>
              <a:rPr lang="ko-KR" altLang="ko-KR" sz="2600" dirty="0"/>
              <a:t>가 </a:t>
            </a:r>
            <a:r>
              <a:rPr lang="en-US" altLang="ko-KR" sz="2600" dirty="0"/>
              <a:t>2</a:t>
            </a:r>
            <a:r>
              <a:rPr lang="ko-KR" altLang="ko-KR" sz="2600" dirty="0"/>
              <a:t>개 있는데</a:t>
            </a:r>
            <a:r>
              <a:rPr lang="en-US" altLang="ko-KR" sz="2600" dirty="0"/>
              <a:t>, </a:t>
            </a:r>
            <a:r>
              <a:rPr lang="ko-KR" altLang="ko-KR" sz="2600" dirty="0"/>
              <a:t>각 문자의 빈도수는 </a:t>
            </a:r>
            <a:r>
              <a:rPr lang="en-US" altLang="ko-KR" sz="2600" dirty="0"/>
              <a:t>count </a:t>
            </a:r>
            <a:r>
              <a:rPr lang="ko-KR" altLang="ko-KR" sz="2600" dirty="0"/>
              <a:t>리스트에 </a:t>
            </a:r>
            <a:r>
              <a:rPr lang="ko-KR" altLang="ko-KR" sz="2600" dirty="0">
                <a:solidFill>
                  <a:srgbClr val="FF0000"/>
                </a:solidFill>
              </a:rPr>
              <a:t>한 칸씩 밀려서 </a:t>
            </a:r>
            <a:r>
              <a:rPr lang="ko-KR" altLang="ko-KR" sz="2600" dirty="0" smtClean="0">
                <a:solidFill>
                  <a:srgbClr val="FF0000"/>
                </a:solidFill>
              </a:rPr>
              <a:t>저장</a:t>
            </a:r>
            <a:r>
              <a:rPr lang="ko-KR" altLang="en-US" sz="2600" dirty="0"/>
              <a:t>된</a:t>
            </a:r>
            <a:r>
              <a:rPr lang="ko-KR" altLang="ko-KR" sz="2600" dirty="0" smtClean="0"/>
              <a:t> 것</a:t>
            </a:r>
            <a:r>
              <a:rPr lang="ko-KR" altLang="en-US" sz="2600" dirty="0" smtClean="0"/>
              <a:t>에 유의</a:t>
            </a:r>
            <a:endParaRPr lang="en-US" altLang="ko-KR" sz="2600" dirty="0" smtClean="0"/>
          </a:p>
          <a:p>
            <a:pPr>
              <a:lnSpc>
                <a:spcPct val="130000"/>
              </a:lnSpc>
            </a:pPr>
            <a:r>
              <a:rPr lang="en-US" altLang="ko-KR" sz="2600" dirty="0" smtClean="0"/>
              <a:t> </a:t>
            </a:r>
            <a:r>
              <a:rPr lang="ko-KR" altLang="ko-KR" sz="2600" dirty="0"/>
              <a:t>그 이유는</a:t>
            </a:r>
            <a:r>
              <a:rPr lang="en-US" altLang="ko-KR" sz="2600" dirty="0"/>
              <a:t> line 10</a:t>
            </a:r>
            <a:r>
              <a:rPr lang="ko-KR" altLang="ko-KR" sz="2600" dirty="0"/>
              <a:t>의 </a:t>
            </a:r>
            <a:r>
              <a:rPr lang="en-US" altLang="ko-KR" sz="2600" dirty="0"/>
              <a:t>for-</a:t>
            </a:r>
            <a:r>
              <a:rPr lang="ko-KR" altLang="ko-KR" sz="2600" dirty="0"/>
              <a:t>루프에서 빈도수를 누적하여 계산된 값은 보조 리스트 </a:t>
            </a:r>
            <a:r>
              <a:rPr lang="en-US" altLang="ko-KR" sz="2600" dirty="0"/>
              <a:t>temp</a:t>
            </a:r>
            <a:r>
              <a:rPr lang="ko-KR" altLang="ko-KR" sz="2600" dirty="0"/>
              <a:t>의 인덱스로 사용하기 위함이다</a:t>
            </a:r>
            <a:r>
              <a:rPr lang="en-US" altLang="ko-KR" sz="2600" dirty="0"/>
              <a:t>. </a:t>
            </a:r>
            <a:r>
              <a:rPr lang="ko-KR" altLang="ko-KR" sz="2600" dirty="0"/>
              <a:t>즉</a:t>
            </a:r>
            <a:r>
              <a:rPr lang="en-US" altLang="ko-KR" sz="2600" dirty="0"/>
              <a:t>, </a:t>
            </a:r>
            <a:r>
              <a:rPr lang="ko-KR" altLang="ko-KR" sz="2600" dirty="0"/>
              <a:t>이 인덱스는 입력 리스트 </a:t>
            </a:r>
            <a:r>
              <a:rPr lang="en-US" altLang="ko-KR" sz="2600" dirty="0"/>
              <a:t>a</a:t>
            </a:r>
            <a:r>
              <a:rPr lang="ko-KR" altLang="ko-KR" sz="2600" dirty="0"/>
              <a:t>를 차례로 읽어가며</a:t>
            </a:r>
            <a:r>
              <a:rPr lang="en-US" altLang="ko-KR" sz="2600" dirty="0"/>
              <a:t>, </a:t>
            </a:r>
            <a:r>
              <a:rPr lang="ko-KR" altLang="ko-KR" sz="2600" dirty="0"/>
              <a:t>즉</a:t>
            </a:r>
            <a:r>
              <a:rPr lang="en-US" altLang="ko-KR" sz="2600" dirty="0"/>
              <a:t>, 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ko-KR" sz="2600" dirty="0"/>
              <a:t>를 읽었을 때</a:t>
            </a:r>
            <a:r>
              <a:rPr lang="en-US" altLang="ko-KR" sz="2600" dirty="0"/>
              <a:t>, 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ko-KR" sz="2600" dirty="0"/>
              <a:t>를 저장할 </a:t>
            </a:r>
            <a:r>
              <a:rPr lang="en-US" altLang="ko-KR" sz="2600" dirty="0"/>
              <a:t>temp</a:t>
            </a:r>
            <a:r>
              <a:rPr lang="ko-KR" altLang="ko-KR" sz="2600" dirty="0"/>
              <a:t>의 인덱스이다</a:t>
            </a:r>
            <a:r>
              <a:rPr lang="en-US" altLang="ko-KR" sz="2600" dirty="0"/>
              <a:t>.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72230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280908" y="425195"/>
            <a:ext cx="4665597" cy="143400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range(N): </a:t>
            </a:r>
            <a:endParaRPr lang="ko-KR" altLang="en-US" sz="2000" dirty="0">
              <a:solidFill>
                <a:srgbClr val="727267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][d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temp[count[p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]] = a[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count[p] += 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57250" y="2717080"/>
          <a:ext cx="527720" cy="3352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121401" y="2754638"/>
          <a:ext cx="4320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184970" y="235452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420986" y="2718850"/>
          <a:ext cx="527720" cy="3352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885137" y="2756408"/>
          <a:ext cx="4320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709207" y="2337519"/>
            <a:ext cx="788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2748248" y="2775770"/>
          <a:ext cx="4365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2320674" y="2822562"/>
          <a:ext cx="527720" cy="1099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543155" y="2295987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1510700" y="2949678"/>
            <a:ext cx="957195" cy="4129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3057061" y="3362632"/>
            <a:ext cx="2516444" cy="6682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35599" y="3209278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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72368" y="2722806"/>
            <a:ext cx="4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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8716" y="2906373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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95029" y="2351527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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3490" y="3146009"/>
            <a:ext cx="396000" cy="3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endCxn id="11" idx="1"/>
          </p:cNvCxnSpPr>
          <p:nvPr/>
        </p:nvCxnSpPr>
        <p:spPr bwMode="auto">
          <a:xfrm>
            <a:off x="3187584" y="3330675"/>
            <a:ext cx="40590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1553449" y="3028336"/>
            <a:ext cx="914446" cy="302339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384869" y="3709395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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90483" y="3025030"/>
            <a:ext cx="32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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79490" y="3884641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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25465" y="2728957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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3057061" y="2952916"/>
            <a:ext cx="2516444" cy="2066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3727786" y="2522130"/>
            <a:ext cx="396000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9" name="꺾인 연결선 58"/>
          <p:cNvCxnSpPr>
            <a:endCxn id="52" idx="1"/>
          </p:cNvCxnSpPr>
          <p:nvPr/>
        </p:nvCxnSpPr>
        <p:spPr bwMode="auto">
          <a:xfrm flipV="1">
            <a:off x="3184770" y="2706796"/>
            <a:ext cx="543016" cy="202967"/>
          </a:xfrm>
          <a:prstGeom prst="bentConnector3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1553449" y="3709395"/>
            <a:ext cx="914446" cy="0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2" name="직선 화살표 연결선 227331"/>
          <p:cNvCxnSpPr/>
          <p:nvPr/>
        </p:nvCxnSpPr>
        <p:spPr bwMode="auto">
          <a:xfrm>
            <a:off x="3057061" y="3723167"/>
            <a:ext cx="2516444" cy="174356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3459396" y="3585631"/>
            <a:ext cx="4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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694" y="3671720"/>
            <a:ext cx="4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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3459" y="4761209"/>
            <a:ext cx="4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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3895" y="5356918"/>
            <a:ext cx="4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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11609" y="3749770"/>
            <a:ext cx="3960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227334" name="꺾인 연결선 227333"/>
          <p:cNvCxnSpPr>
            <a:endCxn id="73" idx="1"/>
          </p:cNvCxnSpPr>
          <p:nvPr/>
        </p:nvCxnSpPr>
        <p:spPr bwMode="auto">
          <a:xfrm>
            <a:off x="3179178" y="3709395"/>
            <a:ext cx="632431" cy="225041"/>
          </a:xfrm>
          <a:prstGeom prst="bentConnector3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7392354" y="2713937"/>
          <a:ext cx="527720" cy="3352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7856505" y="2751495"/>
          <a:ext cx="4320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B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j-lt"/>
                        </a:rPr>
                        <a:t>C</a:t>
                      </a:r>
                      <a:endParaRPr lang="en-US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7680575" y="2332606"/>
            <a:ext cx="788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</a:t>
            </a:r>
            <a:endParaRPr kumimoji="1" lang="en-US" sz="2000" dirty="0">
              <a:solidFill>
                <a:srgbClr val="4045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오른쪽 화살표 59"/>
          <p:cNvSpPr/>
          <p:nvPr/>
        </p:nvSpPr>
        <p:spPr bwMode="auto">
          <a:xfrm>
            <a:off x="6818204" y="4119102"/>
            <a:ext cx="432048" cy="504000"/>
          </a:xfrm>
          <a:prstGeom prst="rightArrow">
            <a:avLst/>
          </a:prstGeom>
          <a:noFill/>
          <a:ln w="3175" cap="flat" cmpd="sng" algn="ctr">
            <a:solidFill>
              <a:srgbClr val="03D3C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굴림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9834" y="453252"/>
            <a:ext cx="578069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12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13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Consolas" panose="020B0609020204030204" pitchFamily="49" charset="0"/>
              </a:rPr>
              <a:t>15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2739" y="651433"/>
            <a:ext cx="1693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(‘A’)=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(‘B’)=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(‘C’)=2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3129" y="6197027"/>
            <a:ext cx="161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ko-KR" sz="2400" dirty="0"/>
              <a:t>그림 </a:t>
            </a:r>
            <a:r>
              <a:rPr lang="en-US" altLang="ko-KR" sz="2400" dirty="0"/>
              <a:t>7-14]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64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5199"/>
            <a:ext cx="7886700" cy="55270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/>
              <a:t>[</a:t>
            </a:r>
            <a:r>
              <a:rPr lang="ko-KR" altLang="ko-KR" sz="2600" dirty="0"/>
              <a:t>그림 </a:t>
            </a:r>
            <a:r>
              <a:rPr lang="en-US" altLang="ko-KR" sz="2600" dirty="0"/>
              <a:t>7-14]</a:t>
            </a:r>
            <a:r>
              <a:rPr lang="ko-KR" altLang="ko-KR" sz="2600" dirty="0"/>
              <a:t>는 </a:t>
            </a:r>
            <a:r>
              <a:rPr lang="en-US" altLang="ko-KR" sz="2600" dirty="0"/>
              <a:t>line 12</a:t>
            </a:r>
            <a:r>
              <a:rPr lang="ko-KR" altLang="ko-KR" sz="2600" dirty="0"/>
              <a:t>의 </a:t>
            </a:r>
            <a:r>
              <a:rPr lang="en-US" altLang="ko-KR" sz="2600" dirty="0"/>
              <a:t>for-</a:t>
            </a:r>
            <a:r>
              <a:rPr lang="ko-KR" altLang="ko-KR" sz="2600" dirty="0"/>
              <a:t>루프로서 입력 리스트 </a:t>
            </a:r>
            <a:r>
              <a:rPr lang="en-US" altLang="ko-KR" sz="2600" dirty="0"/>
              <a:t>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ko-KR" sz="2600" dirty="0"/>
              <a:t>를 차례로 읽어가며</a:t>
            </a:r>
            <a:r>
              <a:rPr lang="en-US" altLang="ko-KR" sz="2600" dirty="0"/>
              <a:t>, count </a:t>
            </a:r>
            <a:r>
              <a:rPr lang="ko-KR" altLang="ko-KR" sz="2600" dirty="0"/>
              <a:t>리스트를 사용하여 </a:t>
            </a:r>
            <a:r>
              <a:rPr lang="en-US" altLang="ko-KR" sz="2600" dirty="0"/>
              <a:t>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</a:t>
            </a:r>
            <a:r>
              <a:rPr lang="ko-KR" altLang="ko-KR" sz="2600" dirty="0"/>
              <a:t>를 적절한</a:t>
            </a:r>
            <a:r>
              <a:rPr lang="en-US" altLang="ko-KR" sz="2600" dirty="0"/>
              <a:t> temp </a:t>
            </a:r>
            <a:r>
              <a:rPr lang="ko-KR" altLang="ko-KR" sz="2600" dirty="0"/>
              <a:t>원소에 </a:t>
            </a:r>
            <a:r>
              <a:rPr lang="ko-KR" altLang="ko-KR" sz="2600" dirty="0" smtClean="0"/>
              <a:t>저장</a:t>
            </a:r>
            <a:endParaRPr lang="en-US" altLang="ko-KR" sz="2600" dirty="0" smtClean="0"/>
          </a:p>
          <a:p>
            <a:pPr>
              <a:lnSpc>
                <a:spcPct val="120000"/>
              </a:lnSpc>
            </a:pPr>
            <a:r>
              <a:rPr lang="en-US" altLang="ko-KR" sz="2600" dirty="0" smtClean="0"/>
              <a:t>a[0</a:t>
            </a:r>
            <a:r>
              <a:rPr lang="en-US" altLang="ko-KR" sz="2600" dirty="0"/>
              <a:t>]</a:t>
            </a:r>
            <a:r>
              <a:rPr lang="ko-KR" altLang="ko-KR" sz="2600" dirty="0"/>
              <a:t>인 </a:t>
            </a:r>
            <a:r>
              <a:rPr lang="en-US" altLang="ko-KR" sz="2600" dirty="0"/>
              <a:t>B</a:t>
            </a:r>
            <a:r>
              <a:rPr lang="ko-KR" altLang="ko-KR" sz="2600" dirty="0"/>
              <a:t>를 읽고</a:t>
            </a:r>
            <a:r>
              <a:rPr lang="en-US" altLang="ko-KR" sz="2600" dirty="0"/>
              <a:t>, B</a:t>
            </a:r>
            <a:r>
              <a:rPr lang="ko-KR" altLang="ko-KR" sz="2600" dirty="0"/>
              <a:t>의 </a:t>
            </a:r>
            <a:r>
              <a:rPr lang="en-US" altLang="ko-KR" sz="2600" dirty="0"/>
              <a:t>ord </a:t>
            </a:r>
            <a:r>
              <a:rPr lang="ko-KR" altLang="ko-KR" sz="2600" dirty="0"/>
              <a:t>값에 대응되는 </a:t>
            </a:r>
            <a:r>
              <a:rPr lang="en-US" altLang="ko-KR" sz="2600" dirty="0"/>
              <a:t>count </a:t>
            </a:r>
            <a:r>
              <a:rPr lang="ko-KR" altLang="ko-KR" sz="2600" dirty="0"/>
              <a:t>원소에 저장된 값이 바로</a:t>
            </a:r>
            <a:r>
              <a:rPr lang="en-US" altLang="ko-KR" sz="2600" dirty="0"/>
              <a:t> B</a:t>
            </a:r>
            <a:r>
              <a:rPr lang="ko-KR" altLang="ko-KR" sz="2600" dirty="0"/>
              <a:t>가 저장되어야 할 </a:t>
            </a:r>
            <a:r>
              <a:rPr lang="en-US" altLang="ko-KR" sz="2600" dirty="0"/>
              <a:t>temp </a:t>
            </a:r>
            <a:r>
              <a:rPr lang="ko-KR" altLang="ko-KR" sz="2600" dirty="0"/>
              <a:t>리스트의 인덱스이다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  <a:p>
            <a:pPr>
              <a:lnSpc>
                <a:spcPct val="120000"/>
              </a:lnSpc>
            </a:pPr>
            <a:r>
              <a:rPr lang="ko-KR" altLang="ko-KR" sz="2600" dirty="0" smtClean="0"/>
              <a:t>편의상 </a:t>
            </a:r>
            <a:r>
              <a:rPr lang="en-US" altLang="ko-KR" sz="2600" dirty="0"/>
              <a:t>ord(‘A’) = 0, ord(‘B’) = 1, ord(‘C’) = 2</a:t>
            </a:r>
            <a:r>
              <a:rPr lang="ko-KR" altLang="ko-KR" sz="2600" dirty="0"/>
              <a:t>로 </a:t>
            </a:r>
            <a:r>
              <a:rPr lang="ko-KR" altLang="ko-KR" sz="2600" dirty="0" smtClean="0"/>
              <a:t>가정</a:t>
            </a:r>
            <a:endParaRPr lang="en-US" altLang="ko-KR" sz="2600" dirty="0" smtClean="0"/>
          </a:p>
          <a:p>
            <a:pPr>
              <a:lnSpc>
                <a:spcPct val="120000"/>
              </a:lnSpc>
            </a:pPr>
            <a:r>
              <a:rPr lang="ko-KR" altLang="ko-KR" sz="2600" dirty="0" smtClean="0"/>
              <a:t>참고로 </a:t>
            </a:r>
            <a:r>
              <a:rPr lang="en-US" altLang="ko-KR" sz="2600" dirty="0"/>
              <a:t>ord()</a:t>
            </a:r>
            <a:r>
              <a:rPr lang="ko-KR" altLang="ko-KR" sz="2600" dirty="0"/>
              <a:t>는 인자로 주어진 문자의 </a:t>
            </a:r>
            <a:r>
              <a:rPr lang="en-US" altLang="ko-KR" sz="2600" dirty="0"/>
              <a:t>Unicode </a:t>
            </a:r>
            <a:r>
              <a:rPr lang="ko-KR" altLang="ko-KR" sz="2600" dirty="0"/>
              <a:t>값을 리턴한다</a:t>
            </a:r>
            <a:r>
              <a:rPr lang="en-US" altLang="ko-KR" sz="2600" dirty="0"/>
              <a:t>. </a:t>
            </a:r>
            <a:r>
              <a:rPr lang="en-US" altLang="ko-KR" sz="2600" dirty="0" smtClean="0"/>
              <a:t>ord</a:t>
            </a:r>
            <a:r>
              <a:rPr lang="en-US" altLang="ko-KR" sz="2600" dirty="0"/>
              <a:t>(‘A’) = 65, ord(‘B’) = 66, ord(‘C’) = </a:t>
            </a:r>
            <a:r>
              <a:rPr lang="en-US" altLang="ko-KR" sz="2600" dirty="0" smtClean="0"/>
              <a:t>67</a:t>
            </a:r>
            <a:endParaRPr lang="ko-KR" altLang="ko-KR" sz="2600" dirty="0"/>
          </a:p>
        </p:txBody>
      </p:sp>
    </p:spTree>
    <p:extLst>
      <p:ext uri="{BB962C8B-B14F-4D97-AF65-F5344CB8AC3E}">
        <p14:creationId xmlns:p14="http://schemas.microsoft.com/office/powerpoint/2010/main" val="869475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85801"/>
            <a:ext cx="7886700" cy="58064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sz="2600" dirty="0" smtClean="0"/>
              <a:t>먼저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a[0]</a:t>
            </a:r>
            <a:r>
              <a:rPr lang="ko-KR" altLang="ko-KR" sz="2600" dirty="0"/>
              <a:t>을 읽고</a:t>
            </a:r>
            <a:r>
              <a:rPr lang="en-US" altLang="ko-KR" sz="2600" dirty="0"/>
              <a:t>, </a:t>
            </a:r>
            <a:r>
              <a:rPr lang="en-US" altLang="ko-KR" sz="2600" dirty="0">
                <a:sym typeface="Wingdings" panose="05000000000000000000" pitchFamily="2" charset="2"/>
              </a:rPr>
              <a:t></a:t>
            </a:r>
            <a:r>
              <a:rPr lang="ko-KR" altLang="ko-KR" sz="2600" dirty="0"/>
              <a:t>으로 표시된 화살표에 따라 </a:t>
            </a:r>
            <a:r>
              <a:rPr lang="en-US" altLang="ko-KR" sz="2600" dirty="0"/>
              <a:t>temp[3]</a:t>
            </a:r>
            <a:r>
              <a:rPr lang="ko-KR" altLang="ko-KR" sz="2600" dirty="0"/>
              <a:t>에 </a:t>
            </a:r>
            <a:r>
              <a:rPr lang="en-US" altLang="ko-KR" sz="2600" dirty="0"/>
              <a:t>a[0]</a:t>
            </a:r>
            <a:r>
              <a:rPr lang="ko-KR" altLang="ko-KR" sz="2600" dirty="0"/>
              <a:t>인 </a:t>
            </a:r>
            <a:r>
              <a:rPr lang="en-US" altLang="ko-KR" sz="2600" dirty="0"/>
              <a:t>B</a:t>
            </a:r>
            <a:r>
              <a:rPr lang="ko-KR" altLang="ko-KR" sz="2600" dirty="0"/>
              <a:t>를 저장하고 다음에 리스트 </a:t>
            </a:r>
            <a:r>
              <a:rPr lang="en-US" altLang="ko-KR" sz="2600" dirty="0"/>
              <a:t>a</a:t>
            </a:r>
            <a:r>
              <a:rPr lang="ko-KR" altLang="ko-KR" sz="2600" dirty="0"/>
              <a:t>에서 읽게 되는</a:t>
            </a:r>
            <a:r>
              <a:rPr lang="en-US" altLang="ko-KR" sz="2600" dirty="0"/>
              <a:t> B</a:t>
            </a:r>
            <a:r>
              <a:rPr lang="ko-KR" altLang="ko-KR" sz="2600" dirty="0"/>
              <a:t>를 위해 </a:t>
            </a:r>
            <a:r>
              <a:rPr lang="en-US" altLang="ko-KR" sz="2600" dirty="0"/>
              <a:t>count[1]</a:t>
            </a:r>
            <a:r>
              <a:rPr lang="ko-KR" altLang="ko-KR" sz="2600" dirty="0"/>
              <a:t>의 원소를 </a:t>
            </a:r>
            <a:r>
              <a:rPr lang="en-US" altLang="ko-KR" sz="2600" dirty="0"/>
              <a:t>1 </a:t>
            </a:r>
            <a:r>
              <a:rPr lang="ko-KR" altLang="ko-KR" sz="2600" dirty="0"/>
              <a:t>증가시킨다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sz="2600" dirty="0" smtClean="0"/>
              <a:t>그 </a:t>
            </a:r>
            <a:r>
              <a:rPr lang="ko-KR" altLang="ko-KR" sz="2600" dirty="0"/>
              <a:t>다음엔 </a:t>
            </a:r>
            <a:r>
              <a:rPr lang="en-US" altLang="ko-KR" sz="2600" dirty="0"/>
              <a:t>a[1], </a:t>
            </a:r>
            <a:r>
              <a:rPr lang="ko-KR" altLang="ko-KR" sz="2600" dirty="0"/>
              <a:t>즉</a:t>
            </a:r>
            <a:r>
              <a:rPr lang="en-US" altLang="ko-KR" sz="2600" dirty="0"/>
              <a:t>, A</a:t>
            </a:r>
            <a:r>
              <a:rPr lang="ko-KR" altLang="ko-KR" sz="2600" dirty="0"/>
              <a:t>를 읽고</a:t>
            </a:r>
            <a:r>
              <a:rPr lang="en-US" altLang="ko-KR" sz="2600" dirty="0"/>
              <a:t>, </a:t>
            </a:r>
            <a:r>
              <a:rPr lang="en-US" altLang="ko-KR" sz="2600" dirty="0">
                <a:sym typeface="Wingdings" panose="05000000000000000000" pitchFamily="2" charset="2"/>
              </a:rPr>
              <a:t></a:t>
            </a:r>
            <a:r>
              <a:rPr lang="ko-KR" altLang="ko-KR" sz="2600" dirty="0"/>
              <a:t>로 표시된 대로 </a:t>
            </a:r>
            <a:r>
              <a:rPr lang="en-US" altLang="ko-KR" sz="2600" dirty="0"/>
              <a:t>a[1]</a:t>
            </a:r>
            <a:r>
              <a:rPr lang="ko-KR" altLang="ko-KR" sz="2600" dirty="0"/>
              <a:t>을 </a:t>
            </a:r>
            <a:r>
              <a:rPr lang="en-US" altLang="ko-KR" sz="2600" dirty="0"/>
              <a:t>temp[0]</a:t>
            </a:r>
            <a:r>
              <a:rPr lang="ko-KR" altLang="ko-KR" sz="2600" dirty="0"/>
              <a:t>에 저장하고</a:t>
            </a:r>
            <a:r>
              <a:rPr lang="en-US" altLang="ko-KR" sz="2600" dirty="0"/>
              <a:t>, count[0]</a:t>
            </a:r>
            <a:r>
              <a:rPr lang="ko-KR" altLang="ko-KR" sz="2600" dirty="0"/>
              <a:t>을 </a:t>
            </a:r>
            <a:r>
              <a:rPr lang="en-US" altLang="ko-KR" sz="2600" dirty="0"/>
              <a:t>1 </a:t>
            </a:r>
            <a:r>
              <a:rPr lang="ko-KR" altLang="ko-KR" sz="2600" dirty="0"/>
              <a:t>증가시킨다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sz="2600" dirty="0" smtClean="0"/>
              <a:t>이와 </a:t>
            </a:r>
            <a:r>
              <a:rPr lang="ko-KR" altLang="ko-KR" sz="2600" dirty="0"/>
              <a:t>같이</a:t>
            </a:r>
            <a:r>
              <a:rPr lang="en-US" altLang="ko-KR" sz="2600" dirty="0"/>
              <a:t> a[8]</a:t>
            </a:r>
            <a:r>
              <a:rPr lang="ko-KR" altLang="ko-KR" sz="2600" dirty="0"/>
              <a:t>까지 처리하면 맨 오른쪽의 </a:t>
            </a:r>
            <a:r>
              <a:rPr lang="en-US" altLang="ko-KR" sz="2600" dirty="0"/>
              <a:t>temp </a:t>
            </a:r>
            <a:r>
              <a:rPr lang="ko-KR" altLang="ko-KR" sz="2600" dirty="0"/>
              <a:t>리스트를 얻는다</a:t>
            </a:r>
            <a:r>
              <a:rPr lang="en-US" altLang="ko-KR" sz="2600" dirty="0"/>
              <a:t>.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027683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663825"/>
            <a:ext cx="9036000" cy="15495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31960" y="1425280"/>
            <a:ext cx="4248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 </a:t>
            </a:r>
            <a:r>
              <a:rPr lang="en-US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7-8</a:t>
            </a:r>
            <a:r>
              <a:rPr lang="ko-KR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 수행 결과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2567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ko-KR" dirty="0"/>
              <a:t> </a:t>
            </a:r>
            <a:r>
              <a:rPr lang="en-US" altLang="ko-KR" dirty="0" smtClean="0"/>
              <a:t>LSD </a:t>
            </a:r>
            <a:r>
              <a:rPr lang="ko-KR" altLang="ko-KR" dirty="0" smtClean="0"/>
              <a:t>기수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정렬의 </a:t>
            </a:r>
            <a:r>
              <a:rPr lang="ko-KR" altLang="ko-KR" dirty="0"/>
              <a:t>수행시간은 </a:t>
            </a:r>
            <a:r>
              <a:rPr lang="en-US" altLang="ko-KR" dirty="0">
                <a:solidFill>
                  <a:srgbClr val="3333FF"/>
                </a:solidFill>
              </a:rPr>
              <a:t>O(d(N+R</a:t>
            </a:r>
            <a:r>
              <a:rPr lang="en-US" altLang="ko-KR" dirty="0" smtClean="0">
                <a:solidFill>
                  <a:srgbClr val="3333FF"/>
                </a:solidFill>
              </a:rPr>
              <a:t>))</a:t>
            </a:r>
          </a:p>
          <a:p>
            <a:pPr lvl="1">
              <a:lnSpc>
                <a:spcPct val="130000"/>
              </a:lnSpc>
            </a:pPr>
            <a:r>
              <a:rPr lang="ko-KR" altLang="ko-KR" sz="2200" dirty="0" smtClean="0"/>
              <a:t>여기서 </a:t>
            </a:r>
            <a:r>
              <a:rPr lang="en-US" altLang="ko-KR" sz="2200" dirty="0"/>
              <a:t>d</a:t>
            </a:r>
            <a:r>
              <a:rPr lang="ko-KR" altLang="ko-KR" sz="2200" dirty="0"/>
              <a:t>는 키의 자리 수이고</a:t>
            </a:r>
            <a:r>
              <a:rPr lang="en-US" altLang="ko-KR" sz="2200" dirty="0"/>
              <a:t>, R</a:t>
            </a:r>
            <a:r>
              <a:rPr lang="ko-KR" altLang="ko-KR" sz="2200" dirty="0"/>
              <a:t>은 기</a:t>
            </a:r>
            <a:r>
              <a:rPr lang="en-US" altLang="ko-KR" sz="2200" dirty="0"/>
              <a:t>(Radix)</a:t>
            </a:r>
            <a:r>
              <a:rPr lang="ko-KR" altLang="ko-KR" sz="2200" dirty="0"/>
              <a:t>이며</a:t>
            </a:r>
            <a:r>
              <a:rPr lang="en-US" altLang="ko-KR" sz="2200" dirty="0"/>
              <a:t>, N</a:t>
            </a:r>
            <a:r>
              <a:rPr lang="ko-KR" altLang="ko-KR" sz="2200" dirty="0"/>
              <a:t>은 입력의 </a:t>
            </a:r>
            <a:r>
              <a:rPr lang="ko-KR" altLang="ko-KR" sz="2200" dirty="0" smtClean="0"/>
              <a:t>크기</a:t>
            </a:r>
            <a:endParaRPr lang="en-US" altLang="ko-KR" sz="2200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O(d(N+R))</a:t>
            </a:r>
            <a:r>
              <a:rPr lang="ko-KR" altLang="ko-KR" dirty="0"/>
              <a:t>인 </a:t>
            </a:r>
            <a:r>
              <a:rPr lang="ko-KR" altLang="ko-KR" dirty="0" smtClean="0"/>
              <a:t>이유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line 06</a:t>
            </a:r>
            <a:r>
              <a:rPr lang="ko-KR" altLang="ko-KR" dirty="0"/>
              <a:t>의 바깥쪽의 </a:t>
            </a:r>
            <a:r>
              <a:rPr lang="en-US" altLang="ko-KR" dirty="0"/>
              <a:t>for-</a:t>
            </a:r>
            <a:r>
              <a:rPr lang="ko-KR" altLang="ko-KR" dirty="0"/>
              <a:t>루프는 </a:t>
            </a:r>
            <a:r>
              <a:rPr lang="en-US" altLang="ko-KR" dirty="0"/>
              <a:t>d</a:t>
            </a:r>
            <a:r>
              <a:rPr lang="ko-KR" altLang="ko-KR" dirty="0"/>
              <a:t>회 수행되고</a:t>
            </a:r>
            <a:r>
              <a:rPr lang="en-US" altLang="ko-KR" dirty="0"/>
              <a:t>, </a:t>
            </a:r>
            <a:r>
              <a:rPr lang="ko-KR" altLang="ko-KR" dirty="0"/>
              <a:t>각 자릿수에 대해 </a:t>
            </a:r>
            <a:r>
              <a:rPr lang="en-US" altLang="ko-KR" dirty="0"/>
              <a:t>line 08, 12, 14</a:t>
            </a:r>
            <a:r>
              <a:rPr lang="ko-KR" altLang="ko-KR" dirty="0"/>
              <a:t>의 </a:t>
            </a:r>
            <a:r>
              <a:rPr lang="en-US" altLang="ko-KR" dirty="0"/>
              <a:t>for-</a:t>
            </a:r>
            <a:r>
              <a:rPr lang="ko-KR" altLang="ko-KR" dirty="0"/>
              <a:t>루프들이 각각</a:t>
            </a:r>
            <a:r>
              <a:rPr lang="en-US" altLang="ko-KR" dirty="0"/>
              <a:t> N</a:t>
            </a:r>
            <a:r>
              <a:rPr lang="ko-KR" altLang="ko-KR" dirty="0"/>
              <a:t>번씩 수행되며</a:t>
            </a:r>
            <a:r>
              <a:rPr lang="en-US" altLang="ko-KR" dirty="0"/>
              <a:t>, line 10</a:t>
            </a:r>
            <a:r>
              <a:rPr lang="ko-KR" altLang="ko-KR" dirty="0"/>
              <a:t>의</a:t>
            </a:r>
            <a:r>
              <a:rPr lang="en-US" altLang="ko-KR" dirty="0"/>
              <a:t> for-</a:t>
            </a:r>
            <a:r>
              <a:rPr lang="ko-KR" altLang="ko-KR" dirty="0"/>
              <a:t>루프는 </a:t>
            </a:r>
            <a:r>
              <a:rPr lang="en-US" altLang="ko-KR" dirty="0"/>
              <a:t>R</a:t>
            </a:r>
            <a:r>
              <a:rPr lang="ko-KR" altLang="ko-KR" dirty="0"/>
              <a:t>회 수행되기 때문</a:t>
            </a:r>
          </a:p>
        </p:txBody>
      </p:sp>
    </p:spTree>
    <p:extLst>
      <p:ext uri="{BB962C8B-B14F-4D97-AF65-F5344CB8AC3E}">
        <p14:creationId xmlns:p14="http://schemas.microsoft.com/office/powerpoint/2010/main" val="354155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2117" y="1183135"/>
            <a:ext cx="8268929" cy="51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400" dirty="0" smtClean="0"/>
              <a:t>LSD </a:t>
            </a:r>
            <a:r>
              <a:rPr lang="ko-KR" altLang="ko-KR" sz="24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제한적인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범위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내에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숫자</a:t>
            </a:r>
            <a:r>
              <a:rPr lang="en-US" altLang="ko-KR" sz="2400" dirty="0"/>
              <a:t>(</a:t>
            </a:r>
            <a:r>
              <a:rPr lang="ko-KR" altLang="ko-KR" sz="2400" dirty="0">
                <a:latin typeface="Calibri" panose="020F0502020204030204" pitchFamily="34" charset="0"/>
              </a:rPr>
              <a:t>문자</a:t>
            </a:r>
            <a:r>
              <a:rPr lang="en-US" altLang="ko-KR" sz="2400" dirty="0"/>
              <a:t>)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대해서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좋은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</a:rPr>
              <a:t>임</a:t>
            </a:r>
            <a:r>
              <a:rPr lang="en-US" altLang="ko-KR" sz="2400" dirty="0" smtClean="0"/>
              <a:t> </a:t>
            </a: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인터넷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주소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계좌번호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날짜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주민등록번호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등을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매우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효율적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범용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정렬알고리즘이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아</a:t>
            </a:r>
            <a:r>
              <a:rPr lang="ko-KR" altLang="en-US" sz="2400" dirty="0" smtClean="0">
                <a:latin typeface="Calibri" panose="020F0502020204030204" pitchFamily="34" charset="0"/>
              </a:rPr>
              <a:t>님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200"/>
              </a:spcAft>
              <a:buFontTx/>
              <a:buChar char="-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입력의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형태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따라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알고리즘을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수정해야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여지가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있으므로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</a:rPr>
              <a:t>일반적인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시스템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라이브러리에서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활용되지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않</a:t>
            </a:r>
            <a:r>
              <a:rPr lang="ko-KR" altLang="en-US" sz="2200" dirty="0" smtClean="0">
                <a:latin typeface="Calibri" panose="020F0502020204030204" pitchFamily="34" charset="0"/>
              </a:rPr>
              <a:t>음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선형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크기의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추가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메모리</a:t>
            </a:r>
            <a:r>
              <a:rPr lang="ko-KR" altLang="ko-KR" sz="2400" dirty="0">
                <a:latin typeface="Calibri" panose="020F0502020204030204" pitchFamily="34" charset="0"/>
              </a:rPr>
              <a:t>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필요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입력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크기가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커질수록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캐시메모리를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비효율적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사용</a:t>
            </a:r>
            <a:r>
              <a:rPr lang="ko-KR" altLang="ko-KR" sz="2400" dirty="0" smtClean="0"/>
              <a:t> 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루프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내에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명령어</a:t>
            </a:r>
            <a:r>
              <a:rPr lang="en-US" altLang="ko-KR" sz="2400" dirty="0">
                <a:solidFill>
                  <a:srgbClr val="3333FF"/>
                </a:solidFill>
              </a:rPr>
              <a:t>(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코드</a:t>
            </a:r>
            <a:r>
              <a:rPr lang="en-US" altLang="ko-KR" sz="2400" dirty="0">
                <a:solidFill>
                  <a:srgbClr val="3333FF"/>
                </a:solidFill>
              </a:rPr>
              <a:t>)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가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많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음</a:t>
            </a:r>
            <a:endParaRPr lang="ko-KR" altLang="ko-KR" sz="2400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8219" y="363794"/>
            <a:ext cx="253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C00000"/>
                </a:solidFill>
              </a:rPr>
              <a:t>장단점 및 응용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1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35" y="1602853"/>
            <a:ext cx="7654413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입력에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민감하지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Input Insensitive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altLang="ko-KR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항상</a:t>
            </a:r>
            <a:r>
              <a:rPr lang="ko-KR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O(N</a:t>
            </a:r>
            <a:r>
              <a:rPr lang="en-US" altLang="ko-KR" sz="2400" baseline="300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수행시간이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소요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최솟값을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교환하는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횟수가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>
              <a:lnSpc>
                <a:spcPct val="120000"/>
              </a:lnSpc>
              <a:spcAft>
                <a:spcPts val="120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이는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정렬알고리즘들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중에서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최악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교환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횟수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하지만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선택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효율성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측면에서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뒤떨어지므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활용되지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않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852104" y="571756"/>
            <a:ext cx="286168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선택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정렬의</a:t>
            </a:r>
            <a:r>
              <a:rPr lang="ko-KR" altLang="ko-KR" sz="28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특징</a:t>
            </a:r>
            <a:endParaRPr lang="en-US" altLang="ko-KR" sz="28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076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949" y="1940219"/>
            <a:ext cx="826892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/>
              <a:t> </a:t>
            </a:r>
            <a:r>
              <a:rPr lang="en-US" altLang="ko-KR" sz="2400" dirty="0"/>
              <a:t>GPU(Graphics Processing Unit) </a:t>
            </a:r>
            <a:r>
              <a:rPr lang="ko-KR" altLang="ko-KR" sz="2400" dirty="0">
                <a:latin typeface="Calibri" panose="020F0502020204030204" pitchFamily="34" charset="0"/>
              </a:rPr>
              <a:t>기반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병렬</a:t>
            </a:r>
            <a:r>
              <a:rPr lang="en-US" altLang="ko-KR" sz="2400" dirty="0"/>
              <a:t>(Parallel) </a:t>
            </a:r>
            <a:r>
              <a:rPr lang="ko-KR" altLang="ko-KR" sz="2400" dirty="0">
                <a:latin typeface="Calibri" panose="020F0502020204030204" pitchFamily="34" charset="0"/>
              </a:rPr>
              <a:t>정렬의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en-US" altLang="ko-KR" sz="2400" dirty="0" smtClean="0"/>
              <a:t>LSD </a:t>
            </a:r>
            <a:r>
              <a:rPr lang="ko-KR" altLang="ko-KR" sz="24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정렬을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병렬처리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있도록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구현하여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시스템</a:t>
            </a:r>
            <a:r>
              <a:rPr lang="en-US" altLang="ko-KR" sz="2400" dirty="0"/>
              <a:t> sort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</a:t>
            </a:r>
            <a:endParaRPr lang="ko-KR" altLang="ko-KR" sz="2400" dirty="0"/>
          </a:p>
          <a:p>
            <a:pPr marL="342900" indent="-342900">
              <a:lnSpc>
                <a:spcPct val="14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 Thrust Library of Parallel Primitives, v.1.3.0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 시스템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sort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5" y="1192810"/>
            <a:ext cx="1764202" cy="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125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5300" y="2191717"/>
            <a:ext cx="8165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1,000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999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까지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섞여있다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어떻게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정렬해야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할까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?  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751317" y="1034185"/>
            <a:ext cx="5873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MSD(Most Significant Digit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07" y="4180246"/>
            <a:ext cx="3038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0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355" y="3345707"/>
            <a:ext cx="814602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먼저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장씩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보고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100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읽은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분류하여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더미를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더미에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대해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숫자만을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마찬가지로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더미를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더미에서는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카드의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자리를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더미를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모아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7" y="932836"/>
            <a:ext cx="6305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8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2" y="1647078"/>
            <a:ext cx="7730777" cy="5088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44012" y="321610"/>
            <a:ext cx="7723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MSD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</a:t>
            </a:r>
            <a:r>
              <a:rPr lang="en-US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ko-KR" sz="24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최상위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자릿수부터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최하위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자릿수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04722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84" y="2277143"/>
            <a:ext cx="6837906" cy="44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526025" y="405861"/>
            <a:ext cx="8323007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en-US" altLang="ko-KR" sz="2200" dirty="0" smtClean="0"/>
              <a:t>MSD </a:t>
            </a:r>
            <a:r>
              <a:rPr lang="ko-KR" altLang="ko-KR" sz="22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정렬은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최상위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자릿수에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후에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배열을</a:t>
            </a:r>
            <a:r>
              <a:rPr lang="en-US" altLang="ko-KR" sz="2200" dirty="0"/>
              <a:t> 0</a:t>
            </a:r>
            <a:r>
              <a:rPr lang="ko-KR" altLang="ko-KR" sz="2200" dirty="0">
                <a:latin typeface="Calibri" panose="020F0502020204030204" pitchFamily="34" charset="0"/>
              </a:rPr>
              <a:t>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시작되는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키들</a:t>
            </a:r>
            <a:r>
              <a:rPr lang="en-US" altLang="ko-KR" sz="2200" dirty="0"/>
              <a:t>, 1</a:t>
            </a:r>
            <a:r>
              <a:rPr lang="ko-KR" altLang="ko-KR" sz="2200" dirty="0">
                <a:latin typeface="Calibri" panose="020F0502020204030204" pitchFamily="34" charset="0"/>
              </a:rPr>
              <a:t>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시작되는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키들</a:t>
            </a:r>
            <a:r>
              <a:rPr lang="en-US" altLang="ko-KR" sz="2200" dirty="0"/>
              <a:t>, </a:t>
            </a:r>
            <a:r>
              <a:rPr lang="en-US" altLang="ko-KR" sz="2200" dirty="0"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200" dirty="0"/>
              <a:t>, 9</a:t>
            </a:r>
            <a:r>
              <a:rPr lang="ko-KR" altLang="ko-KR" sz="2200" dirty="0">
                <a:latin typeface="Calibri" panose="020F0502020204030204" pitchFamily="34" charset="0"/>
              </a:rPr>
              <a:t>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시작되는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키들에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</a:t>
            </a:r>
            <a:r>
              <a:rPr lang="ko-KR" altLang="ko-KR" sz="2200" dirty="0"/>
              <a:t> 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각각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차례로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재귀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호출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그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자릿수에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대해서도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동일한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방식으로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정렬이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진행</a:t>
            </a:r>
            <a:endParaRPr lang="ko-KR" altLang="ko-KR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8796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6713" y="1310123"/>
            <a:ext cx="8200103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022985" algn="l"/>
              </a:tabLst>
            </a:pPr>
            <a:r>
              <a:rPr lang="en-US" altLang="ko-KR" sz="2400" dirty="0" smtClean="0"/>
              <a:t>MSD </a:t>
            </a:r>
            <a:r>
              <a:rPr lang="ko-KR" altLang="ko-KR" sz="24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정렬의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수행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시간은</a:t>
            </a:r>
            <a:r>
              <a:rPr lang="ko-KR" altLang="ko-KR" sz="2400" dirty="0" smtClean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O(d(N+R</a:t>
            </a:r>
            <a:r>
              <a:rPr lang="en-US" altLang="ko-KR" sz="2400" dirty="0" smtClean="0">
                <a:solidFill>
                  <a:srgbClr val="3333FF"/>
                </a:solidFill>
              </a:rPr>
              <a:t>))</a:t>
            </a:r>
            <a:r>
              <a:rPr lang="ko-KR" altLang="ko-KR" sz="2400" dirty="0" smtClean="0"/>
              <a:t> </a:t>
            </a:r>
            <a:endParaRPr lang="en-US" altLang="ko-KR" sz="2400" dirty="0" smtClean="0"/>
          </a:p>
          <a:p>
            <a:pPr marL="800100" lvl="1" indent="-342900">
              <a:buFontTx/>
              <a:buChar char="-"/>
              <a:tabLst>
                <a:tab pos="1022985" algn="l"/>
              </a:tabLst>
            </a:pPr>
            <a:r>
              <a:rPr lang="en-US" altLang="ko-KR" sz="2200" dirty="0" smtClean="0"/>
              <a:t>LSD </a:t>
            </a:r>
            <a:r>
              <a:rPr lang="ko-KR" altLang="ko-KR" sz="22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정렬의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수행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시간과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동일한데</a:t>
            </a:r>
            <a:r>
              <a:rPr lang="ko-KR" altLang="ko-KR" sz="2200" dirty="0"/>
              <a:t> </a:t>
            </a:r>
            <a:r>
              <a:rPr lang="en-US" altLang="ko-KR" sz="2200" dirty="0" smtClean="0"/>
              <a:t>LSD </a:t>
            </a:r>
            <a:r>
              <a:rPr lang="ko-KR" altLang="ko-KR" sz="2200" dirty="0" smtClean="0">
                <a:latin typeface="Calibri" panose="020F0502020204030204" pitchFamily="34" charset="0"/>
              </a:rPr>
              <a:t>기수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정렬이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수행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방향</a:t>
            </a:r>
            <a:r>
              <a:rPr lang="ko-KR" altLang="en-US" sz="2200" dirty="0" smtClean="0">
                <a:latin typeface="Calibri" panose="020F0502020204030204" pitchFamily="34" charset="0"/>
              </a:rPr>
              <a:t>만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</a:rPr>
              <a:t>반대이기</a:t>
            </a:r>
            <a:r>
              <a:rPr lang="ko-KR" altLang="ko-KR" sz="2200" dirty="0" smtClean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때문</a:t>
            </a:r>
            <a:endParaRPr lang="ko-KR" altLang="ko-KR" sz="2200" dirty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최하위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alibri" panose="020F0502020204030204" pitchFamily="34" charset="0"/>
              </a:rPr>
              <a:t>자릿수로</a:t>
            </a:r>
            <a:r>
              <a:rPr lang="ko-KR" altLang="ko-KR" sz="2400" dirty="0">
                <a:solidFill>
                  <a:srgbClr val="000000"/>
                </a:solidFill>
              </a:rPr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갈수록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너무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많은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재귀</a:t>
            </a:r>
            <a:r>
              <a:rPr lang="en-US" altLang="ko-KR" sz="2400" dirty="0">
                <a:latin typeface="Calibri" panose="020F0502020204030204" pitchFamily="34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호출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발생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lvl="1">
              <a:spcAft>
                <a:spcPts val="1200"/>
              </a:spcAft>
              <a:tabLst>
                <a:tab pos="414020" algn="l"/>
              </a:tabLst>
            </a:pPr>
            <a:r>
              <a:rPr lang="en-US" altLang="ko-KR" sz="2400" dirty="0">
                <a:latin typeface="Calibri" panose="020F0502020204030204" pitchFamily="34" charset="0"/>
              </a:rPr>
              <a:t>- </a:t>
            </a:r>
            <a:r>
              <a:rPr lang="ko-KR" altLang="ko-KR" sz="2200" dirty="0" err="1">
                <a:latin typeface="Calibri" panose="020F0502020204030204" pitchFamily="34" charset="0"/>
              </a:rPr>
              <a:t>재귀호출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</a:t>
            </a:r>
            <a:r>
              <a:rPr lang="en-US" altLang="ko-KR" sz="2200" dirty="0">
                <a:latin typeface="Calibri" panose="020F0502020204030204" pitchFamily="34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크기가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작아지면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삽입</a:t>
            </a:r>
            <a:r>
              <a:rPr lang="en-US" altLang="ko-KR" sz="2200" dirty="0">
                <a:latin typeface="Calibri" panose="020F0502020204030204" pitchFamily="34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사용</a:t>
            </a:r>
            <a:endParaRPr lang="ko-KR" altLang="ko-KR" sz="2200" dirty="0"/>
          </a:p>
          <a:p>
            <a:pPr>
              <a:spcAft>
                <a:spcPts val="0"/>
              </a:spcAft>
              <a:tabLst>
                <a:tab pos="1022985" algn="l"/>
              </a:tabLst>
            </a:pPr>
            <a:endParaRPr lang="en-US" altLang="ko-KR" sz="2400" dirty="0" smtClean="0">
              <a:solidFill>
                <a:srgbClr val="3333FF"/>
              </a:solidFill>
            </a:endParaRPr>
          </a:p>
          <a:p>
            <a:pPr>
              <a:spcAft>
                <a:spcPts val="0"/>
              </a:spcAft>
              <a:tabLst>
                <a:tab pos="1022985" algn="l"/>
              </a:tabLst>
            </a:pPr>
            <a:endParaRPr lang="ko-KR" altLang="ko-KR" sz="2400" dirty="0">
              <a:solidFill>
                <a:srgbClr val="3333FF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키의</a:t>
            </a:r>
            <a:r>
              <a:rPr lang="ko-KR" altLang="ko-KR" sz="2400" dirty="0" smtClean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앞부분</a:t>
            </a:r>
            <a:r>
              <a:rPr lang="en-US" altLang="ko-KR" sz="2400" dirty="0">
                <a:solidFill>
                  <a:srgbClr val="3333FF"/>
                </a:solidFill>
              </a:rPr>
              <a:t>(Prefix)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만으로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정렬하는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경우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매우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좋은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성능을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보</a:t>
            </a:r>
            <a:r>
              <a:rPr lang="ko-KR" altLang="en-US" sz="2400" dirty="0" smtClean="0">
                <a:latin typeface="Calibri" panose="020F0502020204030204" pitchFamily="34" charset="0"/>
              </a:rPr>
              <a:t>임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pPr marL="800100" lvl="1" indent="-342900">
              <a:buFontTx/>
              <a:buChar char="-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전화번호를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지역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번호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기준으로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생년월일을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년도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별로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en-US" altLang="ko-KR" sz="2200" dirty="0"/>
              <a:t>, IP </a:t>
            </a:r>
            <a:r>
              <a:rPr lang="ko-KR" altLang="ko-KR" sz="2200" dirty="0">
                <a:latin typeface="Calibri" panose="020F0502020204030204" pitchFamily="34" charset="0"/>
              </a:rPr>
              <a:t>주소를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첫</a:t>
            </a:r>
            <a:r>
              <a:rPr lang="ko-KR" altLang="ko-KR" sz="2200" dirty="0"/>
              <a:t> </a:t>
            </a:r>
            <a:r>
              <a:rPr lang="en-US" altLang="ko-KR" sz="2200" dirty="0"/>
              <a:t>8-</a:t>
            </a:r>
            <a:r>
              <a:rPr lang="ko-KR" altLang="ko-KR" sz="2200" dirty="0">
                <a:latin typeface="Calibri" panose="020F0502020204030204" pitchFamily="34" charset="0"/>
              </a:rPr>
              <a:t>비트를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기준으로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항공기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도착시간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또는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출발시간을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기준으로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정렬하기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등</a:t>
            </a:r>
            <a:endParaRPr lang="en-US" altLang="ko-KR" sz="2200" dirty="0" smtClean="0">
              <a:latin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65409" y="412644"/>
            <a:ext cx="1784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수행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ko-KR" altLang="ko-KR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시간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3" y="3918665"/>
            <a:ext cx="1764202" cy="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63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 smtClean="0"/>
              <a:t>7.8 </a:t>
            </a:r>
            <a:r>
              <a:rPr lang="ko-KR" altLang="ko-KR" sz="3200" dirty="0" smtClean="0"/>
              <a:t>외부</a:t>
            </a:r>
            <a:r>
              <a:rPr lang="en-US" altLang="ko-KR" sz="3200" dirty="0" smtClean="0"/>
              <a:t> </a:t>
            </a:r>
            <a:r>
              <a:rPr lang="ko-KR" altLang="ko-KR" sz="3200" dirty="0" smtClean="0"/>
              <a:t>정렬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95663"/>
            <a:ext cx="8171221" cy="5096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실세계에서는 대용량의 데이터를 하드디스크나 테이프와 같은 보조기억장치</a:t>
            </a:r>
            <a:r>
              <a:rPr lang="en-US" altLang="ko-KR" dirty="0"/>
              <a:t>(</a:t>
            </a:r>
            <a:r>
              <a:rPr lang="ko-KR" altLang="ko-KR" dirty="0"/>
              <a:t>또는 외부 메모리</a:t>
            </a:r>
            <a:r>
              <a:rPr lang="en-US" altLang="ko-KR" dirty="0"/>
              <a:t>)</a:t>
            </a:r>
            <a:r>
              <a:rPr lang="ko-KR" altLang="ko-KR" dirty="0"/>
              <a:t>에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내부정렬만으로는 </a:t>
            </a:r>
            <a:r>
              <a:rPr lang="ko-KR" altLang="ko-KR" dirty="0"/>
              <a:t>보조기억장치에 저장된 대용량의 데이터를 정렬하기 </a:t>
            </a:r>
            <a:r>
              <a:rPr lang="ko-KR" altLang="ko-KR" dirty="0" smtClean="0"/>
              <a:t>어</a:t>
            </a:r>
            <a:r>
              <a:rPr lang="ko-KR" altLang="en-US" dirty="0" smtClean="0"/>
              <a:t>려움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외부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정렬</a:t>
            </a:r>
            <a:r>
              <a:rPr lang="en-US" altLang="ko-KR" dirty="0">
                <a:solidFill>
                  <a:srgbClr val="3333FF"/>
                </a:solidFill>
              </a:rPr>
              <a:t>(External Sort)</a:t>
            </a:r>
            <a:r>
              <a:rPr lang="ko-KR" altLang="ko-KR" dirty="0"/>
              <a:t>이란 보조기억장치에 있는 대용량의 데이터를 정렬하는 </a:t>
            </a:r>
            <a:r>
              <a:rPr lang="ko-KR" altLang="ko-KR" dirty="0" smtClean="0"/>
              <a:t>알고리즘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기본적으로 </a:t>
            </a:r>
            <a:r>
              <a:rPr lang="ko-KR" altLang="ko-KR" dirty="0">
                <a:solidFill>
                  <a:srgbClr val="3333FF"/>
                </a:solidFill>
              </a:rPr>
              <a:t>합병</a:t>
            </a:r>
            <a:r>
              <a:rPr lang="en-US" altLang="ko-KR" dirty="0">
                <a:solidFill>
                  <a:srgbClr val="3333FF"/>
                </a:solidFill>
              </a:rPr>
              <a:t>(Merge)</a:t>
            </a:r>
            <a:r>
              <a:rPr lang="ko-KR" altLang="ko-KR" dirty="0"/>
              <a:t>을 사용하여 </a:t>
            </a:r>
            <a:r>
              <a:rPr lang="ko-KR" altLang="ko-KR" dirty="0" smtClean="0"/>
              <a:t>정렬 수행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외부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정렬의 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원소의 비교 횟수가 아니라 </a:t>
            </a:r>
            <a:r>
              <a:rPr lang="ko-KR" altLang="ko-KR" dirty="0">
                <a:solidFill>
                  <a:srgbClr val="3333FF"/>
                </a:solidFill>
              </a:rPr>
              <a:t>입력 전체를 처리하는 횟수로 </a:t>
            </a:r>
            <a:r>
              <a:rPr lang="ko-KR" altLang="ko-KR" dirty="0" smtClean="0">
                <a:solidFill>
                  <a:srgbClr val="3333FF"/>
                </a:solidFill>
              </a:rPr>
              <a:t>계산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/>
              <a:t>왜냐하면 </a:t>
            </a:r>
            <a:r>
              <a:rPr lang="ko-KR" altLang="ko-KR" dirty="0"/>
              <a:t>보조기억장치의 </a:t>
            </a:r>
            <a:r>
              <a:rPr lang="ko-KR" altLang="ko-KR" dirty="0" smtClean="0"/>
              <a:t>접근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시간이 </a:t>
            </a:r>
            <a:r>
              <a:rPr lang="ko-KR" altLang="ko-KR" dirty="0"/>
              <a:t>주기억장치의 접근시간보다 매우 느리기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패스</a:t>
            </a:r>
            <a:r>
              <a:rPr lang="en-US" altLang="ko-KR" dirty="0">
                <a:solidFill>
                  <a:srgbClr val="3333FF"/>
                </a:solidFill>
              </a:rPr>
              <a:t>(Pass)</a:t>
            </a:r>
            <a:r>
              <a:rPr lang="ko-KR" altLang="ko-KR" dirty="0"/>
              <a:t>는 입력 전체를 처리하는 </a:t>
            </a:r>
            <a:r>
              <a:rPr lang="ko-KR" altLang="ko-KR" dirty="0" smtClean="0"/>
              <a:t>단위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259961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9153" y="953211"/>
            <a:ext cx="7886700" cy="50965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보조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기억 장치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종류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자기</a:t>
            </a:r>
            <a:r>
              <a:rPr lang="en-US" altLang="ko-KR" dirty="0"/>
              <a:t>(Magnetic) </a:t>
            </a:r>
            <a:r>
              <a:rPr lang="ko-KR" altLang="ko-KR" dirty="0"/>
              <a:t>하드디스크와 테이프 외에도</a:t>
            </a:r>
            <a:r>
              <a:rPr lang="en-US" altLang="ko-KR" dirty="0"/>
              <a:t> SSD(Solid State Drive), </a:t>
            </a:r>
            <a:r>
              <a:rPr lang="ko-KR" altLang="ko-KR" dirty="0"/>
              <a:t>광학</a:t>
            </a:r>
            <a:r>
              <a:rPr lang="en-US" altLang="ko-KR" dirty="0"/>
              <a:t>(Optical) </a:t>
            </a:r>
            <a:r>
              <a:rPr lang="ko-KR" altLang="ko-KR" dirty="0"/>
              <a:t>디스크</a:t>
            </a:r>
            <a:r>
              <a:rPr lang="en-US" altLang="ko-KR" dirty="0"/>
              <a:t>, </a:t>
            </a:r>
            <a:r>
              <a:rPr lang="ko-KR" altLang="ko-KR" dirty="0"/>
              <a:t>플래시</a:t>
            </a:r>
            <a:r>
              <a:rPr lang="en-US" altLang="ko-KR" dirty="0"/>
              <a:t>(Flash) </a:t>
            </a:r>
            <a:r>
              <a:rPr lang="ko-KR" altLang="ko-KR" dirty="0"/>
              <a:t>메모리 </a:t>
            </a:r>
            <a:r>
              <a:rPr lang="ko-KR" altLang="ko-KR" dirty="0" smtClean="0"/>
              <a:t>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689747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3843" y="641855"/>
            <a:ext cx="8205021" cy="362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컴퓨터의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주기억장치에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데이터를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저장할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있는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용량이</a:t>
            </a:r>
            <a:r>
              <a:rPr lang="en-US" altLang="ko-KR" sz="2200" dirty="0"/>
              <a:t> 1 GB (Gigabyte)</a:t>
            </a:r>
            <a:r>
              <a:rPr lang="ko-KR" altLang="ko-KR" sz="2200" dirty="0">
                <a:latin typeface="Calibri" panose="020F0502020204030204" pitchFamily="34" charset="0"/>
              </a:rPr>
              <a:t>이고</a:t>
            </a:r>
            <a:r>
              <a:rPr lang="en-US" altLang="ko-KR" sz="2200" dirty="0"/>
              <a:t>, </a:t>
            </a:r>
            <a:r>
              <a:rPr lang="ko-KR" altLang="en-US" sz="2200" dirty="0" smtClean="0"/>
              <a:t>입력 크기가 </a:t>
            </a:r>
            <a:r>
              <a:rPr lang="en-US" altLang="ko-KR" sz="2200" dirty="0" smtClean="0"/>
              <a:t>64 GB: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먼저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디스크로부터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주기억장치에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수용할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만큼의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입력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1 GB)</a:t>
            </a:r>
            <a:r>
              <a:rPr lang="ko-KR" altLang="ko-KR" sz="2200" dirty="0">
                <a:latin typeface="Calibri" panose="020F0502020204030204" pitchFamily="34" charset="0"/>
              </a:rPr>
              <a:t>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읽어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들여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내부</a:t>
            </a:r>
            <a:r>
              <a:rPr lang="en-US" altLang="ko-KR" sz="2200" dirty="0" smtClean="0">
                <a:latin typeface="Calibri" panose="020F0502020204030204" pitchFamily="34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정렬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알고리즘을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사용하여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정렬하고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결과를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일단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다시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저장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이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과정을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반복하면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원래의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입력이</a:t>
            </a:r>
            <a:r>
              <a:rPr lang="ko-KR" altLang="ko-KR" sz="2200" dirty="0"/>
              <a:t> </a:t>
            </a:r>
            <a:r>
              <a:rPr lang="en-US" altLang="ko-KR" sz="2200" dirty="0"/>
              <a:t>64</a:t>
            </a:r>
            <a:r>
              <a:rPr lang="ko-KR" altLang="ko-KR" sz="2200" dirty="0">
                <a:latin typeface="Calibri" panose="020F0502020204030204" pitchFamily="34" charset="0"/>
              </a:rPr>
              <a:t>개의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정렬된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블록으로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분할되어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디스크에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저장</a:t>
            </a:r>
            <a:r>
              <a:rPr lang="ko-KR" altLang="en-US" sz="2200" dirty="0" smtClean="0">
                <a:latin typeface="Calibri" panose="020F0502020204030204" pitchFamily="34" charset="0"/>
              </a:rPr>
              <a:t>됨</a:t>
            </a:r>
            <a:endParaRPr lang="en-US" altLang="ko-KR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  <a:tabLst>
                <a:tab pos="414020" algn="l"/>
              </a:tabLst>
            </a:pPr>
            <a:r>
              <a:rPr lang="en-US" altLang="ko-KR" sz="2200" dirty="0" smtClean="0">
                <a:latin typeface="Calibri" panose="020F0502020204030204" pitchFamily="34" charset="0"/>
              </a:rPr>
              <a:t>- </a:t>
            </a:r>
            <a:r>
              <a:rPr lang="ko-KR" altLang="ko-KR" sz="2200" dirty="0" smtClean="0">
                <a:latin typeface="Calibri" panose="020F0502020204030204" pitchFamily="34" charset="0"/>
              </a:rPr>
              <a:t>정렬된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블록</a:t>
            </a:r>
            <a:r>
              <a:rPr lang="en-US" altLang="ko-KR" sz="2200" dirty="0"/>
              <a:t>(</a:t>
            </a:r>
            <a:r>
              <a:rPr lang="ko-KR" altLang="ko-KR" sz="2200" dirty="0">
                <a:latin typeface="Calibri" panose="020F0502020204030204" pitchFamily="34" charset="0"/>
              </a:rPr>
              <a:t>데이터</a:t>
            </a:r>
            <a:r>
              <a:rPr lang="en-US" altLang="ko-KR" sz="2200" dirty="0"/>
              <a:t>)</a:t>
            </a:r>
            <a:r>
              <a:rPr lang="ko-KR" altLang="ko-KR" sz="2200" dirty="0">
                <a:latin typeface="Calibri" panose="020F0502020204030204" pitchFamily="34" charset="0"/>
              </a:rPr>
              <a:t>을</a:t>
            </a:r>
            <a:r>
              <a:rPr lang="ko-KR" altLang="ko-KR" sz="2200" dirty="0"/>
              <a:t> </a:t>
            </a:r>
            <a:r>
              <a:rPr lang="ko-KR" altLang="ko-KR" sz="2200" dirty="0">
                <a:solidFill>
                  <a:srgbClr val="0000FF"/>
                </a:solidFill>
                <a:latin typeface="Calibri" panose="020F0502020204030204" pitchFamily="34" charset="0"/>
              </a:rPr>
              <a:t>런</a:t>
            </a:r>
            <a:r>
              <a:rPr lang="en-US" altLang="ko-KR" sz="2200" dirty="0">
                <a:solidFill>
                  <a:srgbClr val="0000FF"/>
                </a:solidFill>
              </a:rPr>
              <a:t>(Run)</a:t>
            </a:r>
            <a:r>
              <a:rPr lang="ko-KR" altLang="ko-KR" sz="2200" dirty="0">
                <a:latin typeface="Calibri" panose="020F0502020204030204" pitchFamily="34" charset="0"/>
              </a:rPr>
              <a:t>이라고</a:t>
            </a:r>
            <a:r>
              <a:rPr lang="ko-KR" altLang="ko-KR" sz="2200" dirty="0"/>
              <a:t> </a:t>
            </a:r>
            <a:r>
              <a:rPr lang="ko-KR" altLang="en-US" sz="2200" dirty="0" smtClean="0">
                <a:latin typeface="Calibri" panose="020F0502020204030204" pitchFamily="34" charset="0"/>
              </a:rPr>
              <a:t>함</a:t>
            </a:r>
            <a:endParaRPr lang="ko-KR" altLang="ko-KR" sz="22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51" y="4594701"/>
            <a:ext cx="5362535" cy="2110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1038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843" y="740158"/>
            <a:ext cx="795921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>
                <a:latin typeface="Calibri" panose="020F0502020204030204" pitchFamily="34" charset="0"/>
              </a:rPr>
              <a:t>그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다음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과정은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블록들을</a:t>
            </a:r>
            <a:r>
              <a:rPr lang="ko-KR" altLang="ko-KR" sz="2200" dirty="0" smtClean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부분적으로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주기억장치의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버퍼</a:t>
            </a:r>
            <a:r>
              <a:rPr lang="en-US" altLang="ko-KR" sz="2200" dirty="0"/>
              <a:t>(Buffer)</a:t>
            </a:r>
            <a:r>
              <a:rPr lang="ko-KR" altLang="ko-KR" sz="2200" dirty="0">
                <a:latin typeface="Calibri" panose="020F0502020204030204" pitchFamily="34" charset="0"/>
              </a:rPr>
              <a:t>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읽어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들여서</a:t>
            </a:r>
            <a:r>
              <a:rPr lang="en-US" altLang="ko-KR" sz="2200" dirty="0"/>
              <a:t>, </a:t>
            </a:r>
            <a:r>
              <a:rPr lang="ko-KR" altLang="ko-KR" sz="2200" dirty="0">
                <a:latin typeface="Calibri" panose="020F0502020204030204" pitchFamily="34" charset="0"/>
              </a:rPr>
              <a:t>합병을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수행하여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부분적으로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디스크에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쓰는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과정을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반복</a:t>
            </a:r>
            <a:endParaRPr lang="en-US" altLang="ko-KR" sz="2200" dirty="0" smtClean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200" dirty="0" smtClean="0">
                <a:latin typeface="Calibri" panose="020F0502020204030204" pitchFamily="34" charset="0"/>
              </a:rPr>
              <a:t>그림은</a:t>
            </a:r>
            <a:r>
              <a:rPr lang="ko-KR" altLang="ko-KR" sz="2200" dirty="0" smtClean="0"/>
              <a:t> </a:t>
            </a:r>
            <a:r>
              <a:rPr lang="en-US" altLang="ko-KR" sz="2200" dirty="0"/>
              <a:t>1 GB</a:t>
            </a:r>
            <a:r>
              <a:rPr lang="ko-KR" altLang="ko-KR" sz="2200" dirty="0">
                <a:latin typeface="Calibri" panose="020F0502020204030204" pitchFamily="34" charset="0"/>
              </a:rPr>
              <a:t>블록들을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부분적으로</a:t>
            </a:r>
            <a:r>
              <a:rPr lang="ko-KR" altLang="ko-KR" sz="2200" dirty="0"/>
              <a:t> </a:t>
            </a:r>
            <a:r>
              <a:rPr lang="en-US" altLang="ko-KR" sz="2200" dirty="0"/>
              <a:t>k</a:t>
            </a:r>
            <a:r>
              <a:rPr lang="ko-KR" altLang="ko-KR" sz="2200" dirty="0">
                <a:latin typeface="Calibri" panose="020F0502020204030204" pitchFamily="34" charset="0"/>
              </a:rPr>
              <a:t>개의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입력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버퍼로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읽어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들여</a:t>
            </a:r>
            <a:r>
              <a:rPr lang="ko-KR" altLang="ko-KR" sz="2200" dirty="0"/>
              <a:t> </a:t>
            </a:r>
            <a:r>
              <a:rPr lang="en-US" altLang="ko-KR" sz="2200" dirty="0" smtClean="0"/>
              <a:t>k </a:t>
            </a:r>
            <a:r>
              <a:rPr lang="en-US" altLang="ko-KR" sz="2200" dirty="0"/>
              <a:t>GB </a:t>
            </a:r>
            <a:r>
              <a:rPr lang="ko-KR" altLang="ko-KR" sz="2200" dirty="0">
                <a:latin typeface="Calibri" panose="020F0502020204030204" pitchFamily="34" charset="0"/>
              </a:rPr>
              <a:t>크기의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블록을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만드는</a:t>
            </a:r>
            <a:r>
              <a:rPr lang="ko-KR" altLang="ko-KR" sz="2200" dirty="0"/>
              <a:t> </a:t>
            </a:r>
            <a:r>
              <a:rPr lang="ko-KR" altLang="ko-KR" sz="2200" dirty="0" smtClean="0">
                <a:latin typeface="Calibri" panose="020F0502020204030204" pitchFamily="34" charset="0"/>
              </a:rPr>
              <a:t>과정</a:t>
            </a:r>
            <a:endParaRPr lang="ko-KR" altLang="ko-KR" sz="2200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8" y="3221888"/>
            <a:ext cx="7992000" cy="28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8.2 </a:t>
            </a:r>
            <a:r>
              <a:rPr lang="ko-KR" altLang="ko-KR" dirty="0" smtClean="0"/>
              <a:t>삽입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4"/>
            <a:ext cx="7886700" cy="15540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삽입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정렬</a:t>
            </a:r>
            <a:r>
              <a:rPr lang="en-US" altLang="ko-KR" dirty="0">
                <a:solidFill>
                  <a:srgbClr val="3333FF"/>
                </a:solidFill>
              </a:rPr>
              <a:t>(Insertion Sort)</a:t>
            </a:r>
            <a:r>
              <a:rPr lang="ko-KR" altLang="ko-KR" dirty="0"/>
              <a:t>은 </a:t>
            </a:r>
            <a:r>
              <a:rPr lang="ko-KR" altLang="en-US" dirty="0" smtClean="0"/>
              <a:t>리스트가</a:t>
            </a:r>
            <a:r>
              <a:rPr lang="ko-KR" altLang="ko-KR" dirty="0" smtClean="0"/>
              <a:t> </a:t>
            </a:r>
            <a:r>
              <a:rPr lang="ko-KR" altLang="ko-KR" dirty="0"/>
              <a:t>정렬된 부분과 </a:t>
            </a:r>
            <a:r>
              <a:rPr lang="ko-KR" altLang="ko-KR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 </a:t>
            </a:r>
            <a:r>
              <a:rPr lang="ko-KR" altLang="ko-KR" dirty="0" smtClean="0"/>
              <a:t>부분으로 </a:t>
            </a:r>
            <a:r>
              <a:rPr lang="ko-KR" altLang="ko-KR" dirty="0"/>
              <a:t>나뉘며</a:t>
            </a:r>
            <a:r>
              <a:rPr lang="en-US" altLang="ko-KR" dirty="0"/>
              <a:t>, </a:t>
            </a:r>
            <a:r>
              <a:rPr lang="ko-KR" altLang="ko-KR" dirty="0" smtClean="0"/>
              <a:t>정렬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안된</a:t>
            </a:r>
            <a:r>
              <a:rPr lang="ko-KR" altLang="ko-KR" dirty="0" smtClean="0"/>
              <a:t> </a:t>
            </a:r>
            <a:r>
              <a:rPr lang="ko-KR" altLang="ko-KR" dirty="0"/>
              <a:t>부분의 가장 왼쪽 원소를 정렬된 부분에 </a:t>
            </a:r>
            <a:r>
              <a:rPr lang="en-US" altLang="ko-KR" dirty="0"/>
              <a:t>‘</a:t>
            </a:r>
            <a:r>
              <a:rPr lang="ko-KR" altLang="ko-KR" dirty="0">
                <a:solidFill>
                  <a:srgbClr val="FF0000"/>
                </a:solidFill>
              </a:rPr>
              <a:t>삽입</a:t>
            </a:r>
            <a:r>
              <a:rPr lang="en-US" altLang="ko-KR" dirty="0"/>
              <a:t>’</a:t>
            </a:r>
            <a:r>
              <a:rPr lang="ko-KR" altLang="ko-KR" dirty="0"/>
              <a:t>하는 방식의 </a:t>
            </a:r>
            <a:r>
              <a:rPr lang="ko-KR" altLang="ko-KR" dirty="0" smtClean="0"/>
              <a:t>정렬알고리즘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29874"/>
            <a:ext cx="7853557" cy="12553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676399" y="4596487"/>
            <a:ext cx="6805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(a)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          		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(b)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8649" y="5277916"/>
            <a:ext cx="7581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88900" algn="l"/>
              </a:tabLst>
            </a:pP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안된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왼쪽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0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en-US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부분의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원소들을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비교하며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(b)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같이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현재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원소</a:t>
            </a:r>
            <a:r>
              <a:rPr lang="ko-KR" altLang="ko-KR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4294" y="2900837"/>
            <a:ext cx="13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현재 원소</a:t>
            </a:r>
            <a:endParaRPr lang="ko-KR" altLang="en-US" dirty="0">
              <a:solidFill>
                <a:srgbClr val="3333FF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6177" y="3175460"/>
            <a:ext cx="334297" cy="2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48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489" y="928668"/>
            <a:ext cx="7408607" cy="3469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입력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버퍼가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k </a:t>
            </a:r>
            <a:r>
              <a:rPr lang="ko-KR" altLang="ko-KR" sz="2400" dirty="0">
                <a:latin typeface="Calibri" panose="020F0502020204030204" pitchFamily="34" charset="0"/>
              </a:rPr>
              <a:t>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있으므로</a:t>
            </a:r>
            <a:r>
              <a:rPr lang="ko-KR" altLang="ko-KR" sz="2400" dirty="0"/>
              <a:t> </a:t>
            </a:r>
            <a:r>
              <a:rPr lang="en-US" altLang="ko-KR" sz="2400" dirty="0"/>
              <a:t>k GB 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총</a:t>
            </a:r>
            <a:r>
              <a:rPr lang="ko-KR" altLang="ko-KR" sz="2400" dirty="0"/>
              <a:t> </a:t>
            </a:r>
            <a:r>
              <a:rPr lang="en-US" altLang="ko-KR" sz="2400" dirty="0"/>
              <a:t>64/k</a:t>
            </a:r>
            <a:r>
              <a:rPr lang="ko-KR" altLang="ko-KR" sz="2400" dirty="0">
                <a:latin typeface="Calibri" panose="020F0502020204030204" pitchFamily="34" charset="0"/>
              </a:rPr>
              <a:t>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만들어</a:t>
            </a:r>
            <a:r>
              <a:rPr lang="ko-KR" altLang="en-US" sz="2400" dirty="0" smtClean="0">
                <a:latin typeface="Calibri" panose="020F0502020204030204" pitchFamily="34" charset="0"/>
              </a:rPr>
              <a:t>짐</a:t>
            </a:r>
            <a:endParaRPr lang="en-US" altLang="ko-KR" sz="2400" dirty="0" smtClean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다음으로</a:t>
            </a:r>
            <a:r>
              <a:rPr lang="ko-KR" altLang="ko-KR" sz="2400" dirty="0" smtClean="0"/>
              <a:t> </a:t>
            </a:r>
            <a:r>
              <a:rPr lang="en-US" altLang="ko-KR" sz="2400" dirty="0"/>
              <a:t>k GB </a:t>
            </a:r>
            <a:r>
              <a:rPr lang="ko-KR" altLang="ko-KR" sz="2400" dirty="0">
                <a:latin typeface="Calibri" panose="020F0502020204030204" pitchFamily="34" charset="0"/>
              </a:rPr>
              <a:t>블록을</a:t>
            </a:r>
            <a:r>
              <a:rPr lang="ko-KR" altLang="ko-KR" sz="2400" dirty="0"/>
              <a:t> </a:t>
            </a:r>
            <a:r>
              <a:rPr lang="en-US" altLang="ko-KR" sz="2400" dirty="0"/>
              <a:t>k</a:t>
            </a:r>
            <a:r>
              <a:rPr lang="ko-KR" altLang="ko-KR" sz="2400" dirty="0">
                <a:latin typeface="Calibri" panose="020F0502020204030204" pitchFamily="34" charset="0"/>
              </a:rPr>
              <a:t>개씩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짝지어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합병시키면</a:t>
            </a:r>
            <a:r>
              <a:rPr lang="en-US" altLang="ko-KR" sz="2400" dirty="0"/>
              <a:t>, k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GB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en-US" altLang="ko-KR" sz="2400" dirty="0"/>
              <a:t>64/k</a:t>
            </a:r>
            <a:r>
              <a:rPr lang="en-US" altLang="ko-KR" sz="2400" baseline="30000" dirty="0"/>
              <a:t>2</a:t>
            </a:r>
            <a:r>
              <a:rPr lang="ko-KR" altLang="ko-KR" sz="2400" dirty="0">
                <a:latin typeface="Calibri" panose="020F0502020204030204" pitchFamily="34" charset="0"/>
              </a:rPr>
              <a:t>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만들어</a:t>
            </a:r>
            <a:r>
              <a:rPr lang="ko-KR" altLang="en-US" sz="2400" dirty="0" smtClean="0">
                <a:latin typeface="Calibri" panose="020F0502020204030204" pitchFamily="34" charset="0"/>
              </a:rPr>
              <a:t>짐</a:t>
            </a:r>
            <a:endParaRPr lang="en-US" altLang="ko-KR" sz="2400" dirty="0" smtClean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이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과정을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반복하여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계속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합병을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진행하면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크기는</a:t>
            </a:r>
            <a:r>
              <a:rPr lang="en-US" altLang="ko-KR" sz="2400" dirty="0"/>
              <a:t> k</a:t>
            </a:r>
            <a:r>
              <a:rPr lang="ko-KR" altLang="ko-KR" sz="2400" dirty="0">
                <a:latin typeface="Calibri" panose="020F0502020204030204" pitchFamily="34" charset="0"/>
              </a:rPr>
              <a:t>배로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커지고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블록의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수는</a:t>
            </a:r>
            <a:r>
              <a:rPr lang="en-US" altLang="ko-KR" sz="2400" dirty="0"/>
              <a:t> 1/k</a:t>
            </a:r>
            <a:r>
              <a:rPr lang="ko-KR" altLang="ko-KR" sz="2400" dirty="0">
                <a:latin typeface="Calibri" panose="020F0502020204030204" pitchFamily="34" charset="0"/>
              </a:rPr>
              <a:t>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줄어들게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되어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결국에는</a:t>
            </a:r>
            <a:r>
              <a:rPr lang="ko-KR" altLang="ko-KR" sz="2400" dirty="0"/>
              <a:t> </a:t>
            </a:r>
            <a:r>
              <a:rPr lang="en-US" altLang="ko-KR" sz="2400" dirty="0"/>
              <a:t>64 GB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하나만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남</a:t>
            </a:r>
            <a:r>
              <a:rPr lang="ko-KR" altLang="en-US" sz="2400" dirty="0" smtClean="0">
                <a:latin typeface="Calibri" panose="020F0502020204030204" pitchFamily="34" charset="0"/>
              </a:rPr>
              <a:t>음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725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3005" y="1115479"/>
            <a:ext cx="7723239" cy="420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  <a:tabLst>
                <a:tab pos="414020" algn="l"/>
              </a:tabLst>
            </a:pPr>
            <a:r>
              <a:rPr lang="en-US" altLang="ko-KR" sz="2600" dirty="0"/>
              <a:t>[</a:t>
            </a:r>
            <a:r>
              <a:rPr lang="ko-KR" altLang="ko-KR" sz="2600" dirty="0">
                <a:latin typeface="Calibri" panose="020F0502020204030204" pitchFamily="34" charset="0"/>
              </a:rPr>
              <a:t>예제</a:t>
            </a:r>
            <a:r>
              <a:rPr lang="en-US" altLang="ko-KR" sz="2600" dirty="0"/>
              <a:t>] </a:t>
            </a:r>
            <a:r>
              <a:rPr lang="en-US" altLang="ko-KR" sz="2600" dirty="0" smtClean="0"/>
              <a:t>k </a:t>
            </a:r>
            <a:r>
              <a:rPr lang="en-US" altLang="ko-KR" sz="2600" dirty="0"/>
              <a:t>=2</a:t>
            </a:r>
            <a:r>
              <a:rPr lang="ko-KR" altLang="ko-KR" sz="2600" dirty="0" smtClean="0">
                <a:latin typeface="Calibri" panose="020F0502020204030204" pitchFamily="34" charset="0"/>
              </a:rPr>
              <a:t>이면</a:t>
            </a:r>
            <a:endParaRPr lang="en-US" altLang="ko-KR" sz="26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첫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/>
              <a:t>64/2 = 32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/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2 GB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만들어지고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두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/>
              <a:t>32/2 = 64/2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= 16</a:t>
            </a:r>
            <a:r>
              <a:rPr lang="ko-KR" altLang="ko-KR" sz="2400" dirty="0" smtClean="0">
                <a:latin typeface="Calibri" panose="020F0502020204030204" pitchFamily="34" charset="0"/>
              </a:rPr>
              <a:t>개의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4</a:t>
            </a:r>
            <a:r>
              <a:rPr lang="en-US" altLang="ko-KR" sz="2400" dirty="0">
                <a:solidFill>
                  <a:srgbClr val="3333FF"/>
                </a:solidFill>
              </a:rPr>
              <a:t>(=2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) GB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만들어지고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세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 </a:t>
            </a:r>
            <a:r>
              <a:rPr lang="ko-KR" altLang="ko-KR" sz="2400" dirty="0">
                <a:latin typeface="Calibri" panose="020F0502020204030204" pitchFamily="34" charset="0"/>
              </a:rPr>
              <a:t>후에</a:t>
            </a:r>
            <a:r>
              <a:rPr lang="ko-KR" altLang="ko-KR" sz="2400" dirty="0"/>
              <a:t> </a:t>
            </a:r>
            <a:r>
              <a:rPr lang="en-US" altLang="ko-KR" sz="2400" dirty="0"/>
              <a:t>16/2 = 8</a:t>
            </a:r>
            <a:r>
              <a:rPr lang="ko-KR" altLang="ko-KR" sz="2400" dirty="0">
                <a:latin typeface="Calibri" panose="020F0502020204030204" pitchFamily="34" charset="0"/>
              </a:rPr>
              <a:t>개의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8 GB</a:t>
            </a:r>
            <a:r>
              <a:rPr lang="ko-KR" altLang="ko-KR" sz="2400" dirty="0">
                <a:latin typeface="Calibri" panose="020F0502020204030204" pitchFamily="34" charset="0"/>
              </a:rPr>
              <a:t>블록이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만들어지고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42900" indent="-34290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</a:tabLst>
            </a:pPr>
            <a:r>
              <a:rPr lang="ko-KR" altLang="ko-KR" sz="2400" dirty="0" smtClean="0">
                <a:latin typeface="Calibri" panose="020F0502020204030204" pitchFamily="34" charset="0"/>
              </a:rPr>
              <a:t>여섯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번째</a:t>
            </a:r>
            <a:r>
              <a:rPr lang="ko-KR" altLang="ko-KR" sz="2400" dirty="0"/>
              <a:t> </a:t>
            </a:r>
            <a:r>
              <a:rPr lang="en-US" altLang="ko-KR" sz="2400" dirty="0"/>
              <a:t>pass </a:t>
            </a:r>
            <a:r>
              <a:rPr lang="ko-KR" altLang="ko-KR" sz="2400" dirty="0" smtClean="0">
                <a:latin typeface="Calibri" panose="020F0502020204030204" pitchFamily="34" charset="0"/>
              </a:rPr>
              <a:t>후에</a:t>
            </a:r>
            <a:r>
              <a:rPr lang="en-US" altLang="ko-KR" sz="2400" dirty="0" smtClean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</a:rPr>
              <a:t>64 </a:t>
            </a:r>
            <a:r>
              <a:rPr lang="en-US" altLang="ko-KR" sz="2400" dirty="0">
                <a:solidFill>
                  <a:srgbClr val="3333FF"/>
                </a:solidFill>
              </a:rPr>
              <a:t>GB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블록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하나만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남는다</a:t>
            </a:r>
            <a:r>
              <a:rPr lang="en-US" altLang="ko-KR" sz="2400" dirty="0"/>
              <a:t>.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6048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2721"/>
            <a:ext cx="8200718" cy="54435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/>
              <a:t>입력의 크기가 </a:t>
            </a:r>
            <a:r>
              <a:rPr lang="en-US" altLang="ko-KR" dirty="0"/>
              <a:t>N</a:t>
            </a:r>
            <a:r>
              <a:rPr lang="ko-KR" altLang="ko-KR" dirty="0"/>
              <a:t>이고</a:t>
            </a:r>
            <a:r>
              <a:rPr lang="en-US" altLang="ko-KR" dirty="0"/>
              <a:t>, </a:t>
            </a:r>
            <a:r>
              <a:rPr lang="ko-KR" altLang="ko-KR" dirty="0"/>
              <a:t>첫 </a:t>
            </a:r>
            <a:r>
              <a:rPr lang="en-US" altLang="ko-KR" dirty="0"/>
              <a:t>pass</a:t>
            </a:r>
            <a:r>
              <a:rPr lang="ko-KR" altLang="ko-KR" dirty="0"/>
              <a:t>에 </a:t>
            </a:r>
            <a:r>
              <a:rPr lang="en-US" altLang="ko-KR" dirty="0"/>
              <a:t>N/M</a:t>
            </a:r>
            <a:r>
              <a:rPr lang="ko-KR" altLang="ko-KR" dirty="0"/>
              <a:t>개의 블록을 만들고</a:t>
            </a:r>
            <a:r>
              <a:rPr lang="en-US" altLang="ko-KR" dirty="0"/>
              <a:t>, k</a:t>
            </a:r>
            <a:r>
              <a:rPr lang="ko-KR" altLang="ko-KR" dirty="0"/>
              <a:t>개의 블록을 하나의 블록으로 합병하는 방식으로 정렬을 수행하면</a:t>
            </a:r>
            <a:r>
              <a:rPr lang="en-US" altLang="ko-KR" dirty="0"/>
              <a:t>, </a:t>
            </a:r>
            <a:r>
              <a:rPr lang="ko-KR" altLang="ko-KR" dirty="0"/>
              <a:t>정렬을 마칠 </a:t>
            </a:r>
            <a:r>
              <a:rPr lang="ko-KR" altLang="ko-KR" dirty="0" smtClean="0"/>
              <a:t>때까지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3333FF"/>
                </a:solidFill>
              </a:rPr>
              <a:t>log</a:t>
            </a:r>
            <a:r>
              <a:rPr lang="en-US" altLang="ko-KR" baseline="-25000" dirty="0" err="1" smtClean="0">
                <a:solidFill>
                  <a:srgbClr val="3333FF"/>
                </a:solidFill>
              </a:rPr>
              <a:t>k</a:t>
            </a:r>
            <a:r>
              <a:rPr lang="en-US" altLang="ko-KR" dirty="0" smtClean="0">
                <a:solidFill>
                  <a:srgbClr val="3333FF"/>
                </a:solidFill>
              </a:rPr>
              <a:t>(N/M</a:t>
            </a:r>
            <a:r>
              <a:rPr lang="en-US" altLang="ko-KR" dirty="0">
                <a:solidFill>
                  <a:srgbClr val="3333FF"/>
                </a:solidFill>
              </a:rPr>
              <a:t>) pass</a:t>
            </a:r>
            <a:r>
              <a:rPr lang="en-US" altLang="ko-KR" dirty="0"/>
              <a:t> </a:t>
            </a:r>
            <a:r>
              <a:rPr lang="ko-KR" altLang="ko-KR" dirty="0"/>
              <a:t>가 </a:t>
            </a:r>
            <a:r>
              <a:rPr lang="ko-KR" altLang="ko-KR" dirty="0" smtClean="0"/>
              <a:t>필요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-</a:t>
            </a:r>
            <a:r>
              <a:rPr lang="en-US" altLang="ko-KR" sz="2200" dirty="0" smtClean="0"/>
              <a:t> </a:t>
            </a:r>
            <a:r>
              <a:rPr lang="ko-KR" altLang="ko-KR" sz="2200" dirty="0" smtClean="0"/>
              <a:t>계산 </a:t>
            </a:r>
            <a:r>
              <a:rPr lang="ko-KR" altLang="ko-KR" sz="2200" dirty="0"/>
              <a:t>편의상 </a:t>
            </a:r>
            <a:r>
              <a:rPr lang="en-US" altLang="ko-KR" sz="2200" dirty="0"/>
              <a:t>N</a:t>
            </a:r>
            <a:r>
              <a:rPr lang="ko-KR" altLang="ko-KR" sz="2200" dirty="0"/>
              <a:t>이 </a:t>
            </a:r>
            <a:r>
              <a:rPr lang="en-US" altLang="ko-KR" sz="2200" dirty="0"/>
              <a:t>M</a:t>
            </a:r>
            <a:r>
              <a:rPr lang="ko-KR" altLang="ko-KR" sz="2200" dirty="0"/>
              <a:t>의 </a:t>
            </a:r>
            <a:r>
              <a:rPr lang="ko-KR" altLang="ko-KR" sz="2200" dirty="0" err="1"/>
              <a:t>배수라고</a:t>
            </a:r>
            <a:r>
              <a:rPr lang="ko-KR" altLang="ko-KR" sz="2200" dirty="0"/>
              <a:t> </a:t>
            </a:r>
            <a:r>
              <a:rPr lang="ko-KR" altLang="ko-KR" sz="2200" dirty="0" smtClean="0"/>
              <a:t>가정</a:t>
            </a:r>
            <a:r>
              <a:rPr lang="en-US" altLang="ko-KR" sz="2200" dirty="0" smtClean="0"/>
              <a:t>. </a:t>
            </a:r>
            <a:r>
              <a:rPr lang="ko-KR" altLang="ko-KR" sz="2200" dirty="0"/>
              <a:t>즉</a:t>
            </a:r>
            <a:r>
              <a:rPr lang="en-US" altLang="ko-KR" sz="2200" dirty="0"/>
              <a:t>, N/M</a:t>
            </a:r>
            <a:r>
              <a:rPr lang="ko-KR" altLang="ko-KR" sz="2200" dirty="0"/>
              <a:t>은 </a:t>
            </a:r>
            <a:r>
              <a:rPr lang="ko-KR" altLang="ko-KR" sz="2200" dirty="0" smtClean="0"/>
              <a:t>정수</a:t>
            </a: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ko-KR" altLang="ko-KR" dirty="0" smtClean="0"/>
              <a:t>정렬을 </a:t>
            </a:r>
            <a:r>
              <a:rPr lang="ko-KR" altLang="ko-KR" dirty="0"/>
              <a:t>위해선 </a:t>
            </a:r>
            <a:r>
              <a:rPr lang="ko-KR" altLang="ko-KR" dirty="0" smtClean="0"/>
              <a:t>총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en-US" altLang="ko-KR" dirty="0" err="1" smtClean="0">
                <a:solidFill>
                  <a:srgbClr val="3333FF"/>
                </a:solidFill>
              </a:rPr>
              <a:t>log</a:t>
            </a:r>
            <a:r>
              <a:rPr lang="en-US" altLang="ko-KR" baseline="-25000" dirty="0" err="1" smtClean="0">
                <a:solidFill>
                  <a:srgbClr val="3333FF"/>
                </a:solidFill>
              </a:rPr>
              <a:t>k</a:t>
            </a:r>
            <a:r>
              <a:rPr lang="en-US" altLang="ko-KR" dirty="0" smtClean="0">
                <a:solidFill>
                  <a:srgbClr val="3333FF"/>
                </a:solidFill>
              </a:rPr>
              <a:t>(N/M</a:t>
            </a:r>
            <a:r>
              <a:rPr lang="en-US" altLang="ko-KR" dirty="0">
                <a:solidFill>
                  <a:srgbClr val="3333FF"/>
                </a:solidFill>
              </a:rPr>
              <a:t>) +1</a:t>
            </a:r>
            <a:r>
              <a:rPr lang="ko-KR" altLang="ko-KR" dirty="0">
                <a:solidFill>
                  <a:srgbClr val="3333FF"/>
                </a:solidFill>
              </a:rPr>
              <a:t>번의 </a:t>
            </a:r>
            <a:r>
              <a:rPr lang="en-US" altLang="ko-KR" dirty="0">
                <a:solidFill>
                  <a:srgbClr val="3333FF"/>
                </a:solidFill>
              </a:rPr>
              <a:t>pass</a:t>
            </a:r>
            <a:r>
              <a:rPr lang="ko-KR" altLang="ko-KR" dirty="0"/>
              <a:t>가 </a:t>
            </a:r>
            <a:r>
              <a:rPr lang="ko-KR" altLang="ko-KR" dirty="0" smtClean="0"/>
              <a:t>필요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pPr>
              <a:lnSpc>
                <a:spcPct val="130000"/>
              </a:lnSpc>
            </a:pPr>
            <a:r>
              <a:rPr lang="ko-KR" altLang="ko-KR" dirty="0" smtClean="0"/>
              <a:t>인터넷의</a:t>
            </a:r>
            <a:r>
              <a:rPr lang="en-US" altLang="ko-KR" dirty="0" smtClean="0"/>
              <a:t> IP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통신</a:t>
            </a:r>
            <a:r>
              <a:rPr lang="en-US" altLang="ko-KR" dirty="0" smtClean="0"/>
              <a:t>/</a:t>
            </a:r>
            <a:r>
              <a:rPr lang="ko-KR" altLang="ko-KR" dirty="0" smtClean="0"/>
              <a:t>전화 회사의 전화번호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은행에서의 고객</a:t>
            </a:r>
            <a:r>
              <a:rPr lang="en-US" altLang="ko-KR" dirty="0" smtClean="0"/>
              <a:t>/</a:t>
            </a:r>
            <a:r>
              <a:rPr lang="ko-KR" altLang="ko-KR" dirty="0" smtClean="0"/>
              <a:t>계좌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기업의 물품</a:t>
            </a:r>
            <a:r>
              <a:rPr lang="en-US" altLang="ko-KR" dirty="0" smtClean="0"/>
              <a:t>/</a:t>
            </a:r>
            <a:r>
              <a:rPr lang="ko-KR" altLang="ko-KR" dirty="0" smtClean="0"/>
              <a:t>재고 데이터베이스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인사 데이터베이스 등의 관리를 위해 사용되며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일반적인 데이터베이스의 중복된 데이터를 제거하는 데에도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94472"/>
            <a:ext cx="1764202" cy="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15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238615"/>
            <a:ext cx="8033569" cy="5056979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선택정렬</a:t>
            </a:r>
            <a:r>
              <a:rPr lang="ko-KR" altLang="ko-KR" dirty="0" err="1"/>
              <a:t>은</a:t>
            </a:r>
            <a:r>
              <a:rPr lang="ko-KR" altLang="ko-KR" dirty="0"/>
              <a:t> 아직 정렬되지 않은 부분의 배열 원소들 중에서 최솟값을 선택하여 정렬된 부분의 바로 오른쪽 원소와 교환하는 </a:t>
            </a:r>
            <a:r>
              <a:rPr lang="ko-KR" altLang="ko-KR" dirty="0" smtClean="0"/>
              <a:t>정렬알고리즘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삽입정렬</a:t>
            </a:r>
            <a:r>
              <a:rPr lang="ko-KR" altLang="ko-KR" dirty="0" err="1"/>
              <a:t>은</a:t>
            </a:r>
            <a:r>
              <a:rPr lang="ko-KR" altLang="ko-KR" dirty="0"/>
              <a:t> </a:t>
            </a:r>
            <a:r>
              <a:rPr lang="ko-KR" altLang="ko-KR" dirty="0" err="1"/>
              <a:t>수행과정</a:t>
            </a:r>
            <a:r>
              <a:rPr lang="ko-KR" altLang="ko-KR" dirty="0"/>
              <a:t> 중에 배열이 정렬된 부분과 정렬되지 않은 부분으로 나뉘어지며</a:t>
            </a:r>
            <a:r>
              <a:rPr lang="en-US" altLang="ko-KR" dirty="0"/>
              <a:t>, </a:t>
            </a:r>
            <a:r>
              <a:rPr lang="ko-KR" altLang="ko-KR" dirty="0"/>
              <a:t>정렬되지 않은 부분의 가장 왼쪽의 원소를 정렬된 부분에 삽입하는 방식의 </a:t>
            </a:r>
            <a:r>
              <a:rPr lang="ko-KR" altLang="ko-KR" dirty="0" smtClean="0"/>
              <a:t>정렬알고리즘</a:t>
            </a:r>
            <a:endParaRPr lang="ko-KR" altLang="ko-KR" dirty="0"/>
          </a:p>
          <a:p>
            <a:pPr lvl="0">
              <a:lnSpc>
                <a:spcPct val="120000"/>
              </a:lnSpc>
            </a:pPr>
            <a:r>
              <a:rPr lang="ko-KR" altLang="ko-KR" dirty="0" err="1">
                <a:solidFill>
                  <a:srgbClr val="3333FF"/>
                </a:solidFill>
              </a:rPr>
              <a:t>쉘정렬</a:t>
            </a:r>
            <a:r>
              <a:rPr lang="ko-KR" altLang="ko-KR" dirty="0" err="1"/>
              <a:t>은</a:t>
            </a:r>
            <a:r>
              <a:rPr lang="ko-KR" altLang="ko-KR" dirty="0"/>
              <a:t> 전처리과정을 추가한 삽입정렬이다</a:t>
            </a:r>
            <a:r>
              <a:rPr lang="en-US" altLang="ko-KR" dirty="0"/>
              <a:t>. </a:t>
            </a:r>
            <a:r>
              <a:rPr lang="ko-KR" altLang="ko-KR" sz="2200" dirty="0" smtClean="0"/>
              <a:t>전처리과정이란 </a:t>
            </a:r>
            <a:r>
              <a:rPr lang="ko-KR" altLang="ko-KR" sz="2200" dirty="0"/>
              <a:t>작은 값을 가진 원소들을 배열의 앞부분으로 옮겨 큰 값을 가진 원소들이 배열의 </a:t>
            </a:r>
            <a:r>
              <a:rPr lang="ko-KR" altLang="ko-KR" sz="2200" dirty="0" smtClean="0"/>
              <a:t>뒷부분</a:t>
            </a:r>
            <a:r>
              <a:rPr lang="ko-KR" altLang="en-US" sz="2200" dirty="0" smtClean="0"/>
              <a:t>으로 이동</a:t>
            </a:r>
            <a:endParaRPr lang="ko-KR" altLang="ko-KR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55109"/>
            <a:ext cx="615950" cy="7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9986" y="785089"/>
            <a:ext cx="7497097" cy="5670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힙정렬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입력에 대해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최대힙을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만들어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루트노드와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가장 마지막 노드를 교환하고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크기를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감소시킨 후에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루트노드로부터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downheap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수행하는 과정을 반복하여 정렬하는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합병정렬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입력을 반씩 두 개로 분할하고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각각을 재귀적으로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합병정렬을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수행한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두 개의 각각 정렬된 부분을 합병하는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정렬알고리즘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 err="1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퀵정렬</a:t>
            </a: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피벗보다 작은 원소들과 큰 원소들을 각각 피벗의 좌우로 분할한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피벗보다 작은 원소들과 피벗보다 큰 원소들을 각각 재귀적으로 정렬하는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알고리즘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14020" algn="l"/>
              </a:tabLst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 대 원소의 크기를 비교하는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비교정렬의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하한은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Ω(</a:t>
            </a:r>
            <a:r>
              <a:rPr lang="en-US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ko-KR" altLang="ko-KR" sz="2400" dirty="0">
              <a:solidFill>
                <a:srgbClr val="3333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22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0322" y="846873"/>
            <a:ext cx="7506930" cy="1826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기수정렬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 부분적으로 비교하는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LSD/MSD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기수정렬의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수행시간은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O(d(N+R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외부정렬</a:t>
            </a:r>
            <a:r>
              <a:rPr lang="en-US" altLang="ko-KR" sz="240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보조기억장치에 있는 대용량의 데이터를 정렬하는 알고리즘으로 합병을 사용하여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정렬 수행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4683</Words>
  <PresentationFormat>화면 슬라이드 쇼(4:3)</PresentationFormat>
  <Paragraphs>1170</Paragraphs>
  <Slides>95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8" baseType="lpstr">
      <vt:lpstr>굴림</vt:lpstr>
      <vt:lpstr>맑은 고딕</vt:lpstr>
      <vt:lpstr>Arial</vt:lpstr>
      <vt:lpstr>Calibri</vt:lpstr>
      <vt:lpstr>Calibri Light</vt:lpstr>
      <vt:lpstr>Cambria Math</vt:lpstr>
      <vt:lpstr>Consolas</vt:lpstr>
      <vt:lpstr>MT Extra</vt:lpstr>
      <vt:lpstr>Symbol</vt:lpstr>
      <vt:lpstr>Tahoma</vt:lpstr>
      <vt:lpstr>Times New Roman</vt:lpstr>
      <vt:lpstr>Wingdings</vt:lpstr>
      <vt:lpstr>Office 테마</vt:lpstr>
      <vt:lpstr>PowerPoint 프레젠테이션</vt:lpstr>
      <vt:lpstr>정렬</vt:lpstr>
      <vt:lpstr>8.1 선택 정렬</vt:lpstr>
      <vt:lpstr>PowerPoint 프레젠테이션</vt:lpstr>
      <vt:lpstr>PowerPoint 프레젠테이션</vt:lpstr>
      <vt:lpstr>PowerPoint 프레젠테이션</vt:lpstr>
      <vt:lpstr>수행 시간</vt:lpstr>
      <vt:lpstr>PowerPoint 프레젠테이션</vt:lpstr>
      <vt:lpstr>8.2 삽입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쉘정렬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8.4 힙정렬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 시간</vt:lpstr>
      <vt:lpstr>8.5 합병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 시간</vt:lpstr>
      <vt:lpstr>PowerPoint 프레젠테이션</vt:lpstr>
      <vt:lpstr>성능 향상 방법(1)</vt:lpstr>
      <vt:lpstr>성능 향상 방법(2)</vt:lpstr>
      <vt:lpstr>성능 향상 방법(3)</vt:lpstr>
      <vt:lpstr>반복 합병 정렬</vt:lpstr>
      <vt:lpstr>[예제] 반복합병정렬</vt:lpstr>
      <vt:lpstr>수행 시간</vt:lpstr>
      <vt:lpstr>8.6 퀵정렬</vt:lpstr>
      <vt:lpstr>PowerPoint 프레젠테이션</vt:lpstr>
      <vt:lpstr>PowerPoint 프레젠테이션</vt:lpstr>
      <vt:lpstr>수행 시간</vt:lpstr>
      <vt:lpstr>PowerPoint 프레젠테이션</vt:lpstr>
      <vt:lpstr>성능 향상 방법[1]</vt:lpstr>
      <vt:lpstr>성능 향상 방법[2]</vt:lpstr>
      <vt:lpstr>성능 향상 방법[3]</vt:lpstr>
      <vt:lpstr>성능 향상 방법[4]</vt:lpstr>
      <vt:lpstr>PowerPoint 프레젠테이션</vt:lpstr>
      <vt:lpstr>PowerPoint 프레젠테이션</vt:lpstr>
      <vt:lpstr>PowerPoint 프레젠테이션</vt:lpstr>
      <vt:lpstr>PowerPoint 프레젠테이션</vt:lpstr>
      <vt:lpstr>정렬의 하한</vt:lpstr>
      <vt:lpstr>PowerPoint 프레젠테이션</vt:lpstr>
      <vt:lpstr>7.7 기수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 시간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7.8 외부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 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2017-03-16T00:57:55Z</dcterms:created>
  <dcterms:modified xsi:type="dcterms:W3CDTF">2018-01-12T05:34:03Z</dcterms:modified>
</cp:coreProperties>
</file>